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28"/>
  </p:notesMasterIdLst>
  <p:sldIdLst>
    <p:sldId id="256" r:id="rId2"/>
    <p:sldId id="279" r:id="rId3"/>
    <p:sldId id="258" r:id="rId4"/>
    <p:sldId id="280" r:id="rId5"/>
    <p:sldId id="281" r:id="rId6"/>
    <p:sldId id="282" r:id="rId7"/>
    <p:sldId id="283" r:id="rId8"/>
    <p:sldId id="262" r:id="rId9"/>
    <p:sldId id="263" r:id="rId10"/>
    <p:sldId id="259" r:id="rId11"/>
    <p:sldId id="284" r:id="rId12"/>
    <p:sldId id="285" r:id="rId13"/>
    <p:sldId id="286" r:id="rId14"/>
    <p:sldId id="300" r:id="rId15"/>
    <p:sldId id="288" r:id="rId16"/>
    <p:sldId id="289" r:id="rId17"/>
    <p:sldId id="299" r:id="rId18"/>
    <p:sldId id="304" r:id="rId19"/>
    <p:sldId id="291" r:id="rId20"/>
    <p:sldId id="292" r:id="rId21"/>
    <p:sldId id="293" r:id="rId22"/>
    <p:sldId id="294" r:id="rId23"/>
    <p:sldId id="295" r:id="rId24"/>
    <p:sldId id="296" r:id="rId25"/>
    <p:sldId id="301" r:id="rId26"/>
    <p:sldId id="303" r:id="rId27"/>
  </p:sldIdLst>
  <p:sldSz cx="9144000" cy="6858000" type="screen4x3"/>
  <p:notesSz cx="6858000" cy="9144000"/>
  <p:embeddedFontLst>
    <p:embeddedFont>
      <p:font typeface="Calibri" pitchFamily="34" charset="0"/>
      <p:regular r:id="rId29"/>
      <p:bold r:id="rId30"/>
      <p:italic r:id="rId31"/>
      <p:boldItalic r:id="rId32"/>
    </p:embeddedFont>
    <p:embeddedFont>
      <p:font typeface="Cambria Math" pitchFamily="18" charset="0"/>
      <p:regular r:id="rId33"/>
    </p:embeddedFont>
    <p:embeddedFont>
      <p:font typeface="Arial Bar" pitchFamily="34" charset="0"/>
      <p:regular r:id="rId34"/>
    </p:embeddedFont>
    <p:embeddedFont>
      <p:font typeface="cmsy10" pitchFamily="34" charset="0"/>
      <p:regular r:id="rId35"/>
    </p:embeddedFont>
    <p:embeddedFont>
      <p:font typeface="cmmi10" pitchFamily="34" charset="0"/>
      <p:regular r:id="rId36"/>
    </p:embeddedFont>
  </p:embeddedFontLst>
  <p:custDataLst>
    <p:tags r:id="rId3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667" autoAdjust="0"/>
  </p:normalViewPr>
  <p:slideViewPr>
    <p:cSldViewPr snapToGrid="0">
      <p:cViewPr varScale="1">
        <p:scale>
          <a:sx n="95" d="100"/>
          <a:sy n="95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C67CE-56F9-466A-A2CE-1F47F1504E0B}" type="datetimeFigureOut">
              <a:rPr lang="en-US" smtClean="0"/>
              <a:t>9/26/2012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45714-0B38-45B4-8CC6-53A449257B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197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Although CPV has been well-established in the B system, until</a:t>
            </a:r>
            <a:r>
              <a:rPr lang="en-US" baseline="0" dirty="0" smtClean="0"/>
              <a:t> recently there has been no direct observation of TRV.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45714-0B38-45B4-8CC6-53A449257B5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08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Occasionally physics</a:t>
            </a:r>
            <a:r>
              <a:rPr lang="en-US" baseline="0" dirty="0" smtClean="0"/>
              <a:t> shows up in the mainstream press.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45714-0B38-45B4-8CC6-53A449257B5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367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E383D-86F2-4CE2-B056-A7D6307A5F5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E383D-86F2-4CE2-B056-A7D6307A5F5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Observation of Time-reversal Violation at </a:t>
            </a:r>
            <a:r>
              <a:rPr lang="en-US" i="1" dirty="0" smtClean="0"/>
              <a:t>B</a:t>
            </a:r>
            <a:r>
              <a:rPr lang="en-US" sz="800" i="1" dirty="0" smtClean="0"/>
              <a:t>A</a:t>
            </a:r>
            <a:r>
              <a:rPr lang="en-US" i="1" dirty="0" smtClean="0"/>
              <a:t>B</a:t>
            </a:r>
            <a:r>
              <a:rPr lang="en-US" sz="800" i="1" dirty="0" smtClean="0"/>
              <a:t>AR</a:t>
            </a:r>
            <a:r>
              <a:rPr lang="en-US" dirty="0" smtClean="0"/>
              <a:t> — Ray Cowan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303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5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2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2637" y="6356350"/>
            <a:ext cx="2368163" cy="365125"/>
          </a:xfrm>
        </p:spPr>
        <p:txBody>
          <a:bodyPr/>
          <a:lstStyle/>
          <a:p>
            <a:r>
              <a:rPr lang="en-US" smtClean="0"/>
              <a:t>CKM2012 Sept. 28–Oct. 2, 2012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4179711" cy="365125"/>
          </a:xfrm>
        </p:spPr>
        <p:txBody>
          <a:bodyPr/>
          <a:lstStyle/>
          <a:p>
            <a:r>
              <a:rPr lang="en-US" dirty="0" smtClean="0"/>
              <a:t>Observation of Time-reversal Violation at </a:t>
            </a:r>
            <a:r>
              <a:rPr lang="en-US" i="1" dirty="0" smtClean="0"/>
              <a:t>B</a:t>
            </a:r>
            <a:r>
              <a:rPr lang="en-US" sz="1000" i="1" dirty="0" smtClean="0"/>
              <a:t>A</a:t>
            </a:r>
            <a:r>
              <a:rPr lang="en-US" i="1" dirty="0" smtClean="0"/>
              <a:t>B</a:t>
            </a:r>
            <a:r>
              <a:rPr lang="en-US" sz="1000" i="1" dirty="0" smtClean="0"/>
              <a:t>AR</a:t>
            </a:r>
            <a:r>
              <a:rPr lang="en-US" dirty="0" smtClean="0"/>
              <a:t> — Ray Cowan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5155" y="6356350"/>
            <a:ext cx="1280061" cy="365125"/>
          </a:xfrm>
        </p:spPr>
        <p:txBody>
          <a:bodyPr/>
          <a:lstStyle/>
          <a:p>
            <a:fld id="{5D96B6FF-6B64-40D1-9CA5-107F5403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442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364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13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9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199" y="6356350"/>
            <a:ext cx="4226170" cy="365125"/>
          </a:xfrm>
        </p:spPr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14492" y="6356350"/>
            <a:ext cx="1172308" cy="365125"/>
          </a:xfrm>
        </p:spPr>
        <p:txBody>
          <a:bodyPr/>
          <a:lstStyle/>
          <a:p>
            <a:fld id="{5D96B6FF-6B64-40D1-9CA5-107F5403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39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04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25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909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637" y="6356350"/>
            <a:ext cx="23681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CKM2012 Sept. 28–Oct. 2, 2012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199" y="6356350"/>
            <a:ext cx="4097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Observation of Time-reversal Violation at </a:t>
            </a:r>
            <a:r>
              <a:rPr lang="en-US" i="1" dirty="0" smtClean="0"/>
              <a:t>B</a:t>
            </a:r>
            <a:r>
              <a:rPr lang="en-US" sz="1000" i="1" dirty="0" smtClean="0"/>
              <a:t>A</a:t>
            </a:r>
            <a:r>
              <a:rPr lang="en-US" i="1" dirty="0" smtClean="0"/>
              <a:t>B</a:t>
            </a:r>
            <a:r>
              <a:rPr lang="en-US" sz="1000" i="1" dirty="0" smtClean="0"/>
              <a:t>AR</a:t>
            </a:r>
            <a:r>
              <a:rPr lang="en-US" dirty="0" smtClean="0"/>
              <a:t> — Ray Cowan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19999" y="6356350"/>
            <a:ext cx="12854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6B6FF-6B64-40D1-9CA5-107F540375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99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tags" Target="../tags/tag8.xml"/><Relationship Id="rId7" Type="http://schemas.openxmlformats.org/officeDocument/2006/relationships/image" Target="../media/image26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25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9.png"/><Relationship Id="rId4" Type="http://schemas.openxmlformats.org/officeDocument/2006/relationships/tags" Target="../tags/tag9.xml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tags" Target="../tags/tag12.xml"/><Relationship Id="rId7" Type="http://schemas.openxmlformats.org/officeDocument/2006/relationships/image" Target="../media/image33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conomist.com/node/21561111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4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tags" Target="../tags/tag20.xml"/><Relationship Id="rId7" Type="http://schemas.openxmlformats.org/officeDocument/2006/relationships/image" Target="../media/image46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45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.xml"/><Relationship Id="rId9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53.png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12" Type="http://schemas.openxmlformats.org/officeDocument/2006/relationships/image" Target="../media/image52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image" Target="../media/image51.png"/><Relationship Id="rId5" Type="http://schemas.openxmlformats.org/officeDocument/2006/relationships/tags" Target="../tags/tag26.xml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4" Type="http://schemas.openxmlformats.org/officeDocument/2006/relationships/tags" Target="../tags/tag25.xml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g"/><Relationship Id="rId13" Type="http://schemas.openxmlformats.org/officeDocument/2006/relationships/image" Target="../media/image63.png"/><Relationship Id="rId3" Type="http://schemas.openxmlformats.org/officeDocument/2006/relationships/tags" Target="../tags/tag31.xml"/><Relationship Id="rId7" Type="http://schemas.openxmlformats.org/officeDocument/2006/relationships/image" Target="../media/image57.jpg"/><Relationship Id="rId12" Type="http://schemas.openxmlformats.org/officeDocument/2006/relationships/image" Target="../media/image62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56.jpg"/><Relationship Id="rId11" Type="http://schemas.openxmlformats.org/officeDocument/2006/relationships/image" Target="../media/image61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60.png"/><Relationship Id="rId4" Type="http://schemas.openxmlformats.org/officeDocument/2006/relationships/tags" Target="../tags/tag32.xml"/><Relationship Id="rId9" Type="http://schemas.openxmlformats.org/officeDocument/2006/relationships/image" Target="../media/image59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arxiv.org/abs/1207.5832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4.xml"/><Relationship Id="rId7" Type="http://schemas.openxmlformats.org/officeDocument/2006/relationships/image" Target="../media/image13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26" descr="http://www.slac.stanford.edu/BFROOT/www/Detector/Images/babar.gif"/>
          <p:cNvPicPr>
            <a:picLocks noChangeAspect="1" noChangeArrowheads="1"/>
          </p:cNvPicPr>
          <p:nvPr/>
        </p:nvPicPr>
        <p:blipFill>
          <a:blip r:embed="rId3" cstate="print">
            <a:lum bright="50000" contrast="-50000"/>
          </a:blip>
          <a:srcRect r="5185"/>
          <a:stretch>
            <a:fillRect/>
          </a:stretch>
        </p:blipFill>
        <p:spPr bwMode="auto">
          <a:xfrm>
            <a:off x="304800" y="654050"/>
            <a:ext cx="8001000" cy="611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3040" y="222068"/>
            <a:ext cx="7406640" cy="3051811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Observation of Time-reversal Violation at </a:t>
            </a:r>
            <a:r>
              <a:rPr lang="en-US" b="1" i="1" dirty="0" smtClean="0"/>
              <a:t>B</a:t>
            </a:r>
            <a:r>
              <a:rPr lang="en-US" sz="3600" b="1" i="1" dirty="0" smtClean="0"/>
              <a:t>A</a:t>
            </a:r>
            <a:r>
              <a:rPr lang="en-US" b="1" i="1" dirty="0" smtClean="0"/>
              <a:t>B</a:t>
            </a:r>
            <a:r>
              <a:rPr lang="en-US" sz="3600" b="1" i="1" dirty="0" smtClean="0"/>
              <a:t>AR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2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b="1" dirty="0" smtClean="0"/>
              <a:t>Ray F. Cowan</a:t>
            </a:r>
            <a:br>
              <a:rPr lang="en-US" sz="3600" b="1" dirty="0" smtClean="0"/>
            </a:br>
            <a:r>
              <a:rPr lang="en-US" sz="1100" b="1" dirty="0"/>
              <a:t>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Representing the </a:t>
            </a:r>
            <a:r>
              <a:rPr lang="en-US" sz="3600" b="1" i="1" dirty="0" smtClean="0"/>
              <a:t>B</a:t>
            </a:r>
            <a:r>
              <a:rPr lang="en-US" sz="3100" b="1" i="1" dirty="0" smtClean="0"/>
              <a:t>A</a:t>
            </a:r>
            <a:r>
              <a:rPr lang="en-US" sz="3600" b="1" i="1" dirty="0" smtClean="0"/>
              <a:t>B</a:t>
            </a:r>
            <a:r>
              <a:rPr lang="en-US" sz="3100" b="1" i="1" dirty="0" smtClean="0"/>
              <a:t>AR</a:t>
            </a:r>
            <a:r>
              <a:rPr lang="en-US" sz="3600" b="1" i="1" dirty="0" smtClean="0"/>
              <a:t> </a:t>
            </a:r>
            <a:r>
              <a:rPr lang="en-US" sz="3600" b="1" dirty="0" smtClean="0"/>
              <a:t>Collaboration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137" y="3931920"/>
            <a:ext cx="4767943" cy="193330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CKM 2012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Cincinnati, Ohio, USA</a:t>
            </a:r>
          </a:p>
          <a:p>
            <a:endParaRPr lang="en-US" sz="17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September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28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– October 2, 2012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9" descr="s6_r_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8475" y="5761037"/>
            <a:ext cx="3565525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Babar_wav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151" y="450090"/>
            <a:ext cx="1105592" cy="173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50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66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Signal and backgrounds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073" y="986589"/>
            <a:ext cx="8349916" cy="526983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Select </a:t>
            </a:r>
            <a:r>
              <a:rPr lang="en-US" i="1" dirty="0" smtClean="0"/>
              <a:t>B</a:t>
            </a:r>
            <a:r>
              <a:rPr lang="en-US" dirty="0" smtClean="0"/>
              <a:t> candidates using</a:t>
            </a:r>
          </a:p>
          <a:p>
            <a:pPr lvl="1"/>
            <a:r>
              <a:rPr lang="en-US" dirty="0" smtClean="0"/>
              <a:t>Beam-energy substituted mass</a:t>
            </a:r>
          </a:p>
          <a:p>
            <a:pPr marL="457200" lvl="1" indent="0">
              <a:buNone/>
            </a:pPr>
            <a:r>
              <a:rPr lang="en-US" dirty="0" smtClean="0"/>
              <a:t>    where                              and</a:t>
            </a:r>
          </a:p>
          <a:p>
            <a:pPr lvl="2"/>
            <a:r>
              <a:rPr lang="en-US" dirty="0" smtClean="0"/>
              <a:t>Beam energy spread determines resolution ≈ 3 MeV </a:t>
            </a:r>
          </a:p>
          <a:p>
            <a:pPr lvl="2"/>
            <a:r>
              <a:rPr lang="en-US" dirty="0"/>
              <a:t>“*” denotes quantity in </a:t>
            </a:r>
            <a:r>
              <a:rPr lang="en-US" dirty="0" smtClean="0"/>
              <a:t>CMS</a:t>
            </a:r>
          </a:p>
          <a:p>
            <a:pPr lvl="1"/>
            <a:r>
              <a:rPr lang="en-US" dirty="0" smtClean="0"/>
              <a:t> Energy difference</a:t>
            </a:r>
          </a:p>
          <a:p>
            <a:pPr lvl="2"/>
            <a:r>
              <a:rPr lang="en-US" dirty="0" smtClean="0"/>
              <a:t>Resolution 10–50 MeV (depends on final-state neutrals)</a:t>
            </a:r>
          </a:p>
          <a:p>
            <a:pPr lvl="1"/>
            <a:r>
              <a:rPr lang="en-US" dirty="0" smtClean="0"/>
              <a:t>Choose best B candidates based on masses of daughters</a:t>
            </a:r>
          </a:p>
          <a:p>
            <a:r>
              <a:rPr lang="en-US" dirty="0" smtClean="0"/>
              <a:t>Background rejection</a:t>
            </a:r>
          </a:p>
          <a:p>
            <a:pPr lvl="1"/>
            <a:r>
              <a:rPr lang="en-US" dirty="0" smtClean="0"/>
              <a:t>Depends on </a:t>
            </a:r>
            <a:r>
              <a:rPr lang="en-US" i="1" dirty="0" smtClean="0"/>
              <a:t>B</a:t>
            </a:r>
            <a:r>
              <a:rPr lang="en-US" dirty="0" smtClean="0"/>
              <a:t> decay channel </a:t>
            </a:r>
          </a:p>
          <a:p>
            <a:pPr lvl="2"/>
            <a:r>
              <a:rPr lang="en-US" dirty="0" smtClean="0"/>
              <a:t>Veto dangerous or significant backgrounds </a:t>
            </a:r>
          </a:p>
          <a:p>
            <a:pPr lvl="1"/>
            <a:r>
              <a:rPr lang="en-US" dirty="0" smtClean="0"/>
              <a:t>Suppress continuum </a:t>
            </a:r>
            <a:r>
              <a:rPr lang="en-US" i="1" dirty="0" smtClean="0"/>
              <a:t>u</a:t>
            </a:r>
            <a:r>
              <a:rPr lang="en-US" dirty="0" smtClean="0"/>
              <a:t>, </a:t>
            </a:r>
            <a:r>
              <a:rPr lang="en-US" i="1" dirty="0" smtClean="0"/>
              <a:t>d</a:t>
            </a:r>
            <a:r>
              <a:rPr lang="en-US" dirty="0" smtClean="0"/>
              <a:t>, </a:t>
            </a:r>
            <a:r>
              <a:rPr lang="en-US" i="1" dirty="0" smtClean="0"/>
              <a:t>s</a:t>
            </a:r>
            <a:r>
              <a:rPr lang="en-US" dirty="0" smtClean="0"/>
              <a:t> backgrounds</a:t>
            </a:r>
          </a:p>
          <a:p>
            <a:pPr marL="457200" lvl="1" indent="0">
              <a:buNone/>
            </a:pPr>
            <a:r>
              <a:rPr lang="en-US" dirty="0" smtClean="0"/>
              <a:t>    using angular distributions and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event shape variables</a:t>
            </a:r>
          </a:p>
          <a:p>
            <a:pPr lvl="2"/>
            <a:r>
              <a:rPr lang="en-US" dirty="0" smtClean="0"/>
              <a:t>Backgrounds are “jetty”</a:t>
            </a:r>
          </a:p>
          <a:p>
            <a:pPr lvl="2"/>
            <a:r>
              <a:rPr lang="en-US" dirty="0" smtClean="0"/>
              <a:t>Signals more isotropic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10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89622" y="1251796"/>
            <a:ext cx="3099334" cy="48327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476" y="4960420"/>
            <a:ext cx="4156710" cy="1196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35337" y="1731212"/>
            <a:ext cx="1600736" cy="278985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61093" y="1719180"/>
            <a:ext cx="2160024" cy="278958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770" y="2657642"/>
            <a:ext cx="2362204" cy="27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37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err="1" smtClean="0">
                <a:latin typeface="Calibri"/>
                <a:cs typeface="Arial" pitchFamily="34" charset="0"/>
              </a:rPr>
              <a:t>m</a:t>
            </a:r>
            <a:r>
              <a:rPr lang="en-US" baseline="-25000" dirty="0" err="1" smtClean="0">
                <a:latin typeface="Arial"/>
                <a:cs typeface="Arial" pitchFamily="34" charset="0"/>
              </a:rPr>
              <a:t>ES</a:t>
            </a:r>
            <a:r>
              <a:rPr lang="en-US" baseline="-25000" dirty="0" smtClean="0">
                <a:latin typeface="Arial"/>
                <a:cs typeface="Arial" pitchFamily="34" charset="0"/>
              </a:rPr>
              <a:t> </a:t>
            </a:r>
            <a:r>
              <a:rPr lang="en-US" dirty="0" smtClean="0">
                <a:latin typeface="Arial"/>
                <a:cs typeface="Arial" pitchFamily="34" charset="0"/>
              </a:rPr>
              <a:t>and </a:t>
            </a:r>
            <a:r>
              <a:rPr lang="el-GR" dirty="0" smtClean="0">
                <a:latin typeface="Arial"/>
                <a:cs typeface="Arial" pitchFamily="34" charset="0"/>
              </a:rPr>
              <a:t>Δ</a:t>
            </a:r>
            <a:r>
              <a:rPr lang="en-US" dirty="0" smtClean="0">
                <a:latin typeface="Arial"/>
                <a:cs typeface="Arial" pitchFamily="34" charset="0"/>
              </a:rPr>
              <a:t>E for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dirty="0" err="1" smtClean="0">
                <a:latin typeface="Arial Bar" pitchFamily="34" charset="0"/>
                <a:cs typeface="Arial Bar" pitchFamily="34" charset="0"/>
              </a:rPr>
              <a:t>c</a:t>
            </a:r>
            <a:r>
              <a:rPr lang="en-US" i="1" dirty="0" err="1" smtClean="0">
                <a:latin typeface="Calibri"/>
                <a:cs typeface="Arial" pitchFamily="34" charset="0"/>
              </a:rPr>
              <a:t>K</a:t>
            </a:r>
            <a:r>
              <a:rPr lang="en-US" baseline="-25000" dirty="0" err="1" smtClean="0">
                <a:latin typeface="Calibri"/>
                <a:cs typeface="Arial" pitchFamily="34" charset="0"/>
              </a:rPr>
              <a:t>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J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l-GR" i="1" dirty="0" smtClean="0">
                <a:latin typeface="Arial" pitchFamily="34" charset="0"/>
                <a:cs typeface="Arial" pitchFamily="34" charset="0"/>
              </a:rPr>
              <a:t>ψ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samples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72" y="1626332"/>
            <a:ext cx="7993856" cy="3864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51709" y="5530093"/>
            <a:ext cx="287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7796 events, purity 87–96%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58691" y="5543947"/>
            <a:ext cx="2612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5813 events, purity ≈ 56%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33775" y="3880513"/>
            <a:ext cx="1323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</a:t>
            </a:r>
            <a:r>
              <a:rPr lang="en-US" sz="1600" i="1" dirty="0" smtClean="0"/>
              <a:t>A</a:t>
            </a:r>
            <a:r>
              <a:rPr lang="en-US" i="1" dirty="0" smtClean="0"/>
              <a:t>B</a:t>
            </a:r>
            <a:r>
              <a:rPr lang="en-US" sz="1600" i="1" dirty="0" smtClean="0"/>
              <a:t>AR</a:t>
            </a:r>
            <a:r>
              <a:rPr lang="en-US" i="1" dirty="0" smtClean="0"/>
              <a:t> preliminary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6904016" y="1989773"/>
            <a:ext cx="1323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</a:t>
            </a:r>
            <a:r>
              <a:rPr lang="en-US" sz="1600" i="1" dirty="0" smtClean="0"/>
              <a:t>A</a:t>
            </a:r>
            <a:r>
              <a:rPr lang="en-US" i="1" dirty="0" smtClean="0"/>
              <a:t>B</a:t>
            </a:r>
            <a:r>
              <a:rPr lang="en-US" sz="1600" i="1" dirty="0" smtClean="0"/>
              <a:t>AR</a:t>
            </a:r>
            <a:r>
              <a:rPr lang="en-US" i="1" dirty="0" smtClean="0"/>
              <a:t> preliminary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2645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338"/>
            <a:ext cx="8229600" cy="711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Signal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12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814388"/>
            <a:ext cx="8229600" cy="55435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PDF for the 8 signal intensities</a:t>
            </a:r>
          </a:p>
          <a:p>
            <a:endParaRPr lang="en-US" dirty="0" smtClean="0"/>
          </a:p>
          <a:p>
            <a:endParaRPr lang="en-US" dirty="0"/>
          </a:p>
          <a:p>
            <a:pPr lvl="1"/>
            <a:r>
              <a:rPr lang="en-US" dirty="0" smtClean="0"/>
              <a:t>Fit model is the signal intensity combined with a step function H in ±</a:t>
            </a:r>
            <a:r>
              <a:rPr lang="el-GR" dirty="0" smtClean="0"/>
              <a:t>Δ</a:t>
            </a:r>
            <a:r>
              <a:rPr lang="en-US" i="1" dirty="0" smtClean="0"/>
              <a:t>t </a:t>
            </a:r>
            <a:r>
              <a:rPr lang="en-US" dirty="0" smtClean="0"/>
              <a:t>and convolved with a resolution function </a:t>
            </a:r>
            <a:r>
              <a:rPr lang="en-US" i="1" dirty="0" smtClean="0"/>
              <a:t>R</a:t>
            </a:r>
            <a:r>
              <a:rPr lang="en-US" dirty="0" smtClean="0"/>
              <a:t>: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i="1" dirty="0" smtClean="0"/>
              <a:t>    </a:t>
            </a:r>
            <a:r>
              <a:rPr lang="en-US" dirty="0" smtClean="0"/>
              <a:t>where </a:t>
            </a:r>
          </a:p>
          <a:p>
            <a:pPr marL="457200" lvl="1" indent="0">
              <a:buNone/>
            </a:pPr>
            <a:endParaRPr lang="en-US" i="1" dirty="0"/>
          </a:p>
          <a:p>
            <a:r>
              <a:rPr lang="en-US" dirty="0" smtClean="0"/>
              <a:t>The signal model has 8 different sets of S, C parameters</a:t>
            </a:r>
          </a:p>
          <a:p>
            <a:pPr lvl="1"/>
            <a:r>
              <a:rPr lang="en-US" dirty="0" smtClean="0"/>
              <a:t>2 from (−</a:t>
            </a:r>
            <a:r>
              <a:rPr lang="el-GR" dirty="0" smtClean="0"/>
              <a:t>Δ</a:t>
            </a:r>
            <a:r>
              <a:rPr lang="en-US" i="1" dirty="0" smtClean="0"/>
              <a:t>t</a:t>
            </a:r>
            <a:r>
              <a:rPr lang="en-US" dirty="0" smtClean="0"/>
              <a:t>, +</a:t>
            </a:r>
            <a:r>
              <a:rPr lang="el-GR" dirty="0" smtClean="0"/>
              <a:t>Δ</a:t>
            </a:r>
            <a:r>
              <a:rPr lang="en-US" i="1" dirty="0" smtClean="0"/>
              <a:t>t</a:t>
            </a:r>
            <a:r>
              <a:rPr lang="en-US" dirty="0" smtClean="0"/>
              <a:t>), 2 from flavor (</a:t>
            </a:r>
            <a:r>
              <a:rPr lang="en-US" sz="2600" i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baseline="30000" dirty="0" smtClean="0"/>
              <a:t>0</a:t>
            </a:r>
            <a:r>
              <a:rPr lang="en-US" dirty="0" smtClean="0"/>
              <a:t>, </a:t>
            </a:r>
            <a:r>
              <a:rPr lang="en-US" sz="2600" i="1" dirty="0" smtClean="0">
                <a:latin typeface="Arial Bar" pitchFamily="34" charset="0"/>
                <a:cs typeface="Arial Bar" pitchFamily="34" charset="0"/>
              </a:rPr>
              <a:t>B</a:t>
            </a:r>
            <a:r>
              <a:rPr lang="en-US" baseline="30000" dirty="0" smtClean="0"/>
              <a:t>0</a:t>
            </a:r>
            <a:r>
              <a:rPr lang="en-US" dirty="0" smtClean="0"/>
              <a:t>), and 2 from (</a:t>
            </a:r>
            <a:r>
              <a:rPr lang="en-US" i="1" dirty="0" smtClean="0">
                <a:latin typeface="Calibri"/>
              </a:rPr>
              <a:t>K</a:t>
            </a:r>
            <a:r>
              <a:rPr lang="en-US" i="1" baseline="-25000" dirty="0" smtClean="0">
                <a:latin typeface="Calibri"/>
              </a:rPr>
              <a:t>S</a:t>
            </a:r>
            <a:r>
              <a:rPr lang="en-US" dirty="0" smtClean="0"/>
              <a:t>, </a:t>
            </a:r>
            <a:r>
              <a:rPr lang="en-US" i="1" dirty="0" smtClean="0">
                <a:latin typeface="Calibri"/>
              </a:rPr>
              <a:t>K</a:t>
            </a:r>
            <a:r>
              <a:rPr lang="en-US" i="1" baseline="-25000" dirty="0" smtClean="0">
                <a:latin typeface="Calibri"/>
              </a:rPr>
              <a:t>L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The standard CPV study* has one set of S,C parameters and assumes CPT is conserved and </a:t>
            </a:r>
            <a:r>
              <a:rPr lang="el-GR" dirty="0" smtClean="0"/>
              <a:t>ΔΓ</a:t>
            </a:r>
            <a:r>
              <a:rPr lang="en-US" dirty="0" smtClean="0"/>
              <a:t> = 0</a:t>
            </a:r>
            <a:endParaRPr lang="en-US" dirty="0"/>
          </a:p>
        </p:txBody>
      </p:sp>
      <p:pic>
        <p:nvPicPr>
          <p:cNvPr id="10" name="Content Placeholder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8368" y="1333654"/>
            <a:ext cx="7847263" cy="521833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290" y="2619354"/>
            <a:ext cx="5460132" cy="116883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12 Imagen" descr="testPerformanceB0_Gold_tripleGaussianPositive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297" y="2292803"/>
            <a:ext cx="1770683" cy="106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14 Imagen" descr="testPerformanceB0_Gold_tripleGaussianNegativ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297" y="3406155"/>
            <a:ext cx="1734836" cy="1090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34 Conector recto de flecha"/>
          <p:cNvCxnSpPr/>
          <p:nvPr/>
        </p:nvCxnSpPr>
        <p:spPr>
          <a:xfrm flipV="1">
            <a:off x="5377218" y="2758085"/>
            <a:ext cx="1751100" cy="353605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43 Conector recto de flecha"/>
          <p:cNvCxnSpPr/>
          <p:nvPr/>
        </p:nvCxnSpPr>
        <p:spPr>
          <a:xfrm>
            <a:off x="5827594" y="3616657"/>
            <a:ext cx="1344731" cy="140956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160" y="3923146"/>
            <a:ext cx="3962408" cy="30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95832" y="5936776"/>
            <a:ext cx="306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r>
              <a:rPr lang="en-US" dirty="0" err="1" smtClean="0"/>
              <a:t>Phys.Rev</a:t>
            </a:r>
            <a:r>
              <a:rPr lang="en-US" dirty="0" smtClean="0"/>
              <a:t>. D79 (2009) 072009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95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342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Fitting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8591"/>
            <a:ext cx="8229600" cy="531497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Use the </a:t>
            </a:r>
            <a:r>
              <a:rPr lang="en-US" i="1" dirty="0" err="1" smtClean="0">
                <a:latin typeface="Calibri"/>
              </a:rPr>
              <a:t>B</a:t>
            </a:r>
            <a:r>
              <a:rPr lang="en-US" baseline="-25000" dirty="0" err="1" smtClean="0">
                <a:latin typeface="Calibri"/>
              </a:rPr>
              <a:t>flav</a:t>
            </a:r>
            <a:r>
              <a:rPr lang="en-US" baseline="-25000" dirty="0" smtClean="0">
                <a:latin typeface="Calibri"/>
              </a:rPr>
              <a:t> </a:t>
            </a:r>
            <a:r>
              <a:rPr lang="en-US" dirty="0" smtClean="0">
                <a:latin typeface="Calibri"/>
              </a:rPr>
              <a:t>sample to determine</a:t>
            </a:r>
          </a:p>
          <a:p>
            <a:pPr lvl="1"/>
            <a:r>
              <a:rPr lang="en-US" dirty="0" smtClean="0">
                <a:latin typeface="Calibri"/>
              </a:rPr>
              <a:t>Time resolution parameters</a:t>
            </a:r>
          </a:p>
          <a:p>
            <a:pPr lvl="1"/>
            <a:r>
              <a:rPr lang="en-US" dirty="0" smtClean="0">
                <a:latin typeface="Calibri"/>
              </a:rPr>
              <a:t>Wrong-flavor ID fractions</a:t>
            </a:r>
          </a:p>
          <a:p>
            <a:r>
              <a:rPr lang="en-US" dirty="0" smtClean="0">
                <a:latin typeface="Calibri"/>
              </a:rPr>
              <a:t>Plus another 27 T, CP, and CPT parameters</a:t>
            </a:r>
          </a:p>
          <a:p>
            <a:pPr lvl="1"/>
            <a:r>
              <a:rPr lang="en-US" dirty="0" smtClean="0">
                <a:latin typeface="Calibri"/>
              </a:rPr>
              <a:t>Eight pairs of (</a:t>
            </a:r>
            <a:r>
              <a:rPr lang="en-US" i="1" dirty="0" smtClean="0">
                <a:latin typeface="Calibri"/>
              </a:rPr>
              <a:t>S</a:t>
            </a:r>
            <a:r>
              <a:rPr lang="en-US" b="1" baseline="30000" dirty="0" smtClean="0">
                <a:latin typeface="cmsy10"/>
              </a:rPr>
              <a:t>§</a:t>
            </a:r>
            <a:r>
              <a:rPr lang="en-US" b="1" baseline="-25000" dirty="0" smtClean="0">
                <a:latin typeface="cmmi10"/>
              </a:rPr>
              <a:t>®</a:t>
            </a:r>
            <a:r>
              <a:rPr lang="en-US" b="1" baseline="-25000" dirty="0" smtClean="0"/>
              <a:t>,</a:t>
            </a:r>
            <a:r>
              <a:rPr lang="en-US" b="1" baseline="-25000" dirty="0" smtClean="0">
                <a:latin typeface="cmmi10"/>
              </a:rPr>
              <a:t>¯</a:t>
            </a:r>
            <a:r>
              <a:rPr lang="en-US" dirty="0" smtClean="0">
                <a:latin typeface="Calibri"/>
              </a:rPr>
              <a:t> ,</a:t>
            </a:r>
            <a:r>
              <a:rPr lang="en-US" i="1" dirty="0" smtClean="0"/>
              <a:t> C</a:t>
            </a:r>
            <a:r>
              <a:rPr lang="en-US" b="1" baseline="30000" dirty="0" smtClean="0">
                <a:latin typeface="cmsy10"/>
              </a:rPr>
              <a:t>§</a:t>
            </a:r>
            <a:r>
              <a:rPr lang="en-US" b="1" baseline="-25000" dirty="0" smtClean="0">
                <a:latin typeface="cmmi10"/>
              </a:rPr>
              <a:t>®</a:t>
            </a:r>
            <a:r>
              <a:rPr lang="en-US" b="1" baseline="-25000" dirty="0" smtClean="0"/>
              <a:t>,</a:t>
            </a:r>
            <a:r>
              <a:rPr lang="en-US" b="1" baseline="-25000" dirty="0" smtClean="0">
                <a:latin typeface="cmmi10"/>
              </a:rPr>
              <a:t>¯</a:t>
            </a:r>
            <a:r>
              <a:rPr lang="en-US" dirty="0" smtClean="0"/>
              <a:t> ) signal coefficients</a:t>
            </a:r>
          </a:p>
          <a:p>
            <a:pPr lvl="1"/>
            <a:r>
              <a:rPr lang="en-US" dirty="0" smtClean="0">
                <a:latin typeface="Calibri"/>
              </a:rPr>
              <a:t>Eleven parameters allowing for possible T and CP violation in backgrounds</a:t>
            </a:r>
          </a:p>
          <a:p>
            <a:r>
              <a:rPr lang="en-US" dirty="0" smtClean="0">
                <a:latin typeface="Calibri"/>
              </a:rPr>
              <a:t>Perform simultaneous, </a:t>
            </a:r>
            <a:r>
              <a:rPr lang="en-US" dirty="0" err="1" smtClean="0">
                <a:latin typeface="Calibri"/>
              </a:rPr>
              <a:t>unbinned</a:t>
            </a:r>
            <a:r>
              <a:rPr lang="en-US" dirty="0" smtClean="0">
                <a:latin typeface="Calibri"/>
              </a:rPr>
              <a:t>, maximum-likelihood fits to </a:t>
            </a:r>
            <a:r>
              <a:rPr lang="en-US" sz="2600" i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baseline="30000" dirty="0"/>
              <a:t>0</a:t>
            </a:r>
            <a:r>
              <a:rPr lang="en-US" dirty="0"/>
              <a:t>, </a:t>
            </a:r>
            <a:r>
              <a:rPr lang="en-US" sz="2600" i="1" dirty="0" smtClean="0">
                <a:latin typeface="Arial Bar" pitchFamily="34" charset="0"/>
                <a:cs typeface="Arial Bar" pitchFamily="34" charset="0"/>
              </a:rPr>
              <a:t>B</a:t>
            </a:r>
            <a:r>
              <a:rPr lang="en-US" baseline="30000" dirty="0" smtClean="0"/>
              <a:t>0</a:t>
            </a:r>
            <a:r>
              <a:rPr lang="en-US" dirty="0" smtClean="0"/>
              <a:t>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</a:t>
            </a:r>
            <a:r>
              <a:rPr lang="en-US" dirty="0" err="1">
                <a:latin typeface="Arial Bar" pitchFamily="34" charset="0"/>
                <a:cs typeface="Arial Bar" pitchFamily="34" charset="0"/>
              </a:rPr>
              <a:t>c</a:t>
            </a:r>
            <a:r>
              <a:rPr lang="en-US" i="1" dirty="0" err="1">
                <a:latin typeface="Arial" pitchFamily="34" charset="0"/>
                <a:cs typeface="Arial" pitchFamily="34" charset="0"/>
              </a:rPr>
              <a:t>K</a:t>
            </a:r>
            <a:r>
              <a:rPr lang="en-US" baseline="-25000" dirty="0" err="1">
                <a:latin typeface="Arial" pitchFamily="34" charset="0"/>
                <a:cs typeface="Arial" pitchFamily="34" charset="0"/>
              </a:rPr>
              <a:t>S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cs typeface="Arial" pitchFamily="34" charset="0"/>
              </a:rPr>
              <a:t>and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J</a:t>
            </a:r>
            <a:r>
              <a:rPr lang="en-US" dirty="0">
                <a:latin typeface="Arial" pitchFamily="34" charset="0"/>
                <a:cs typeface="Arial" pitchFamily="34" charset="0"/>
              </a:rPr>
              <a:t>/</a:t>
            </a:r>
            <a:r>
              <a:rPr lang="el-GR" i="1" dirty="0">
                <a:latin typeface="Arial" pitchFamily="34" charset="0"/>
                <a:cs typeface="Arial" pitchFamily="34" charset="0"/>
              </a:rPr>
              <a:t>ψ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en-US" i="1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samples</a:t>
            </a:r>
            <a:endParaRPr lang="en-US" baseline="-25000" dirty="0" smtClean="0">
              <a:cs typeface="Arial" pitchFamily="34" charset="0"/>
            </a:endParaRP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l-GR" dirty="0"/>
              <a:t>Δ</a:t>
            </a:r>
            <a:r>
              <a:rPr lang="en-US" i="1" dirty="0" smtClean="0"/>
              <a:t>t</a:t>
            </a:r>
            <a:r>
              <a:rPr lang="en-US" dirty="0" smtClean="0"/>
              <a:t> &gt; 0 and </a:t>
            </a:r>
            <a:r>
              <a:rPr lang="el-GR" dirty="0"/>
              <a:t>Δ</a:t>
            </a:r>
            <a:r>
              <a:rPr lang="en-US" i="1" dirty="0" smtClean="0"/>
              <a:t>t</a:t>
            </a:r>
            <a:r>
              <a:rPr lang="en-US" dirty="0" smtClean="0"/>
              <a:t> &lt; 0 </a:t>
            </a:r>
          </a:p>
          <a:p>
            <a:pPr lvl="1"/>
            <a:r>
              <a:rPr lang="en-US" dirty="0" smtClean="0">
                <a:latin typeface="Calibri"/>
              </a:rPr>
              <a:t>PDF is normalized simultaneously for </a:t>
            </a:r>
            <a:r>
              <a:rPr lang="en-US" sz="2400" i="1" dirty="0">
                <a:latin typeface="Arial" pitchFamily="34" charset="0"/>
                <a:cs typeface="Arial" pitchFamily="34" charset="0"/>
              </a:rPr>
              <a:t>B</a:t>
            </a:r>
            <a:r>
              <a:rPr lang="en-US" baseline="30000" dirty="0"/>
              <a:t>0</a:t>
            </a:r>
            <a:r>
              <a:rPr lang="en-US" dirty="0"/>
              <a:t>, </a:t>
            </a:r>
            <a:r>
              <a:rPr lang="en-US" sz="2400" i="1" dirty="0" smtClean="0">
                <a:latin typeface="Arial Bar" pitchFamily="34" charset="0"/>
                <a:cs typeface="Arial Bar" pitchFamily="34" charset="0"/>
              </a:rPr>
              <a:t>B</a:t>
            </a:r>
            <a:r>
              <a:rPr lang="en-US" baseline="30000" dirty="0" smtClean="0"/>
              <a:t>0  </a:t>
            </a:r>
            <a:r>
              <a:rPr lang="en-US" dirty="0" smtClean="0"/>
              <a:t>and </a:t>
            </a:r>
            <a:r>
              <a:rPr lang="el-GR" dirty="0"/>
              <a:t>Δ</a:t>
            </a:r>
            <a:r>
              <a:rPr lang="en-US" i="1" dirty="0"/>
              <a:t>t</a:t>
            </a:r>
            <a:r>
              <a:rPr lang="en-US" dirty="0"/>
              <a:t> &gt; 0 and </a:t>
            </a:r>
            <a:r>
              <a:rPr lang="el-GR" dirty="0"/>
              <a:t>Δ</a:t>
            </a:r>
            <a:r>
              <a:rPr lang="en-US" i="1" dirty="0"/>
              <a:t>t</a:t>
            </a:r>
            <a:r>
              <a:rPr lang="en-US" dirty="0"/>
              <a:t> &lt; </a:t>
            </a:r>
            <a:r>
              <a:rPr lang="en-US" dirty="0" smtClean="0"/>
              <a:t>0</a:t>
            </a:r>
          </a:p>
          <a:p>
            <a:pPr lvl="2"/>
            <a:r>
              <a:rPr lang="en-US" dirty="0" smtClean="0"/>
              <a:t>Independently for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</a:t>
            </a:r>
            <a:r>
              <a:rPr lang="en-US" dirty="0" err="1">
                <a:latin typeface="Arial Bar" pitchFamily="34" charset="0"/>
                <a:cs typeface="Arial Bar" pitchFamily="34" charset="0"/>
              </a:rPr>
              <a:t>c</a:t>
            </a:r>
            <a:r>
              <a:rPr lang="en-US" i="1" dirty="0" err="1">
                <a:latin typeface="Arial" pitchFamily="34" charset="0"/>
                <a:cs typeface="Arial" pitchFamily="34" charset="0"/>
              </a:rPr>
              <a:t>K</a:t>
            </a:r>
            <a:r>
              <a:rPr lang="en-US" baseline="-25000" dirty="0" err="1">
                <a:latin typeface="Arial" pitchFamily="34" charset="0"/>
                <a:cs typeface="Arial" pitchFamily="34" charset="0"/>
              </a:rPr>
              <a:t>S</a:t>
            </a:r>
            <a:r>
              <a:rPr lang="en-US" dirty="0">
                <a:latin typeface="Arial" pitchFamily="34" charset="0"/>
                <a:cs typeface="Arial" pitchFamily="34" charset="0"/>
              </a:rPr>
              <a:t> and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J</a:t>
            </a:r>
            <a:r>
              <a:rPr lang="en-US" dirty="0">
                <a:latin typeface="Arial" pitchFamily="34" charset="0"/>
                <a:cs typeface="Arial" pitchFamily="34" charset="0"/>
              </a:rPr>
              <a:t>/</a:t>
            </a:r>
            <a:r>
              <a:rPr lang="el-GR" i="1" dirty="0">
                <a:latin typeface="Arial" pitchFamily="34" charset="0"/>
                <a:cs typeface="Arial" pitchFamily="34" charset="0"/>
              </a:rPr>
              <a:t>ψ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L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Yields the 8 sets of </a:t>
            </a:r>
            <a:r>
              <a:rPr lang="en-US" dirty="0"/>
              <a:t>(</a:t>
            </a:r>
            <a:r>
              <a:rPr lang="en-US" i="1" dirty="0"/>
              <a:t>S</a:t>
            </a:r>
            <a:r>
              <a:rPr lang="en-US" b="1" baseline="30000" dirty="0">
                <a:latin typeface="cmsy10"/>
              </a:rPr>
              <a:t>§</a:t>
            </a:r>
            <a:r>
              <a:rPr lang="en-US" b="1" baseline="-25000" dirty="0">
                <a:latin typeface="cmmi10"/>
              </a:rPr>
              <a:t>®</a:t>
            </a:r>
            <a:r>
              <a:rPr lang="en-US" b="1" baseline="-25000" dirty="0"/>
              <a:t>,</a:t>
            </a:r>
            <a:r>
              <a:rPr lang="en-US" b="1" baseline="-25000" dirty="0">
                <a:latin typeface="cmmi10"/>
              </a:rPr>
              <a:t>¯</a:t>
            </a:r>
            <a:r>
              <a:rPr lang="en-US" dirty="0"/>
              <a:t> ,</a:t>
            </a:r>
            <a:r>
              <a:rPr lang="en-US" i="1" dirty="0"/>
              <a:t> C</a:t>
            </a:r>
            <a:r>
              <a:rPr lang="en-US" b="1" baseline="30000" dirty="0">
                <a:latin typeface="cmsy10"/>
              </a:rPr>
              <a:t>§</a:t>
            </a:r>
            <a:r>
              <a:rPr lang="en-US" b="1" baseline="-25000" dirty="0">
                <a:latin typeface="cmmi10"/>
              </a:rPr>
              <a:t>®</a:t>
            </a:r>
            <a:r>
              <a:rPr lang="en-US" b="1" baseline="-25000" dirty="0"/>
              <a:t>,</a:t>
            </a:r>
            <a:r>
              <a:rPr lang="en-US" b="1" baseline="-25000" dirty="0">
                <a:latin typeface="cmmi10"/>
              </a:rPr>
              <a:t>¯</a:t>
            </a:r>
            <a:r>
              <a:rPr lang="en-US" dirty="0"/>
              <a:t> )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parameters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Define T, CP, and CPT asymmetry parameters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Δ</a:t>
            </a:r>
            <a:r>
              <a:rPr lang="en-US" i="1" dirty="0" err="1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b="1" baseline="30000" dirty="0" err="1" smtClean="0">
                <a:latin typeface="cmsy10"/>
              </a:rPr>
              <a:t>§</a:t>
            </a:r>
            <a:r>
              <a:rPr lang="en-US" i="1" baseline="-2500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 Δ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b="1" baseline="30000" dirty="0" smtClean="0">
                <a:latin typeface="cmsy10"/>
              </a:rPr>
              <a:t>§</a:t>
            </a:r>
            <a:r>
              <a:rPr lang="en-US" i="1" baseline="-25000" dirty="0" smtClean="0">
                <a:latin typeface="Arial" pitchFamily="34" charset="0"/>
                <a:cs typeface="Arial" pitchFamily="34" charset="0"/>
              </a:rPr>
              <a:t>I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en-US" dirty="0" smtClean="0">
                <a:latin typeface="Arial" pitchFamily="34" charset="0"/>
                <a:cs typeface="Arial" pitchFamily="34" charset="0"/>
              </a:rPr>
              <a:t>Where </a:t>
            </a:r>
            <a:r>
              <a:rPr lang="en-US" i="1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= T, CP, or CPT</a:t>
            </a:r>
            <a:endParaRPr lang="en-US" dirty="0"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08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14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Asymmetry parameters </a:t>
            </a:r>
            <a:r>
              <a:rPr lang="el-GR" dirty="0">
                <a:latin typeface="Arial" pitchFamily="34" charset="0"/>
                <a:cs typeface="Arial" pitchFamily="34" charset="0"/>
              </a:rPr>
              <a:t>Δ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b="1" baseline="30000" dirty="0">
                <a:latin typeface="cmsy10"/>
              </a:rPr>
              <a:t>§</a:t>
            </a:r>
            <a:r>
              <a:rPr lang="en-US" i="1" baseline="-25000" dirty="0">
                <a:latin typeface="Arial" pitchFamily="34" charset="0"/>
                <a:cs typeface="Arial" pitchFamily="34" charset="0"/>
              </a:rPr>
              <a:t>T</a:t>
            </a:r>
            <a:r>
              <a:rPr lang="en-US" dirty="0">
                <a:latin typeface="Arial" pitchFamily="34" charset="0"/>
                <a:cs typeface="Arial" pitchFamily="34" charset="0"/>
              </a:rPr>
              <a:t>,</a:t>
            </a:r>
            <a:r>
              <a:rPr lang="el-GR" dirty="0">
                <a:latin typeface="Arial" pitchFamily="34" charset="0"/>
                <a:cs typeface="Arial" pitchFamily="34" charset="0"/>
              </a:rPr>
              <a:t> Δ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b="1" baseline="30000" dirty="0">
                <a:latin typeface="cmsy10"/>
              </a:rPr>
              <a:t>§</a:t>
            </a:r>
            <a:r>
              <a:rPr lang="en-US" i="1" baseline="-25000" dirty="0">
                <a:latin typeface="Arial" pitchFamily="34" charset="0"/>
                <a:cs typeface="Arial" pitchFamily="34" charset="0"/>
              </a:rPr>
              <a:t>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7830"/>
            <a:ext cx="8229600" cy="297180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Using the 16 signal coefficients (</a:t>
            </a:r>
            <a:r>
              <a:rPr lang="en-US" i="1" dirty="0" smtClean="0">
                <a:solidFill>
                  <a:schemeClr val="tx2"/>
                </a:solidFill>
              </a:rPr>
              <a:t>S</a:t>
            </a:r>
            <a:r>
              <a:rPr lang="en-US" b="1" baseline="30000" dirty="0" smtClean="0">
                <a:solidFill>
                  <a:schemeClr val="tx2"/>
                </a:solidFill>
                <a:latin typeface="cmsy10"/>
              </a:rPr>
              <a:t>§</a:t>
            </a:r>
            <a:r>
              <a:rPr lang="en-US" b="1" baseline="-25000" dirty="0" smtClean="0">
                <a:solidFill>
                  <a:schemeClr val="tx2"/>
                </a:solidFill>
                <a:latin typeface="cmmi10"/>
              </a:rPr>
              <a:t>®</a:t>
            </a:r>
            <a:r>
              <a:rPr lang="en-US" b="1" baseline="-25000" dirty="0" smtClean="0">
                <a:solidFill>
                  <a:schemeClr val="tx2"/>
                </a:solidFill>
              </a:rPr>
              <a:t>,</a:t>
            </a:r>
            <a:r>
              <a:rPr lang="en-US" b="1" baseline="-25000" dirty="0" smtClean="0">
                <a:solidFill>
                  <a:schemeClr val="tx2"/>
                </a:solidFill>
                <a:latin typeface="cmmi10"/>
              </a:rPr>
              <a:t>¯</a:t>
            </a:r>
            <a:r>
              <a:rPr lang="en-US" dirty="0" smtClean="0">
                <a:solidFill>
                  <a:schemeClr val="tx2"/>
                </a:solidFill>
              </a:rPr>
              <a:t> ,</a:t>
            </a:r>
            <a:r>
              <a:rPr lang="en-US" i="1" dirty="0" smtClean="0">
                <a:solidFill>
                  <a:schemeClr val="tx2"/>
                </a:solidFill>
              </a:rPr>
              <a:t> C</a:t>
            </a:r>
            <a:r>
              <a:rPr lang="en-US" b="1" baseline="30000" dirty="0" smtClean="0">
                <a:solidFill>
                  <a:schemeClr val="tx2"/>
                </a:solidFill>
                <a:latin typeface="cmsy10"/>
              </a:rPr>
              <a:t>§</a:t>
            </a:r>
            <a:r>
              <a:rPr lang="en-US" b="1" baseline="-25000" dirty="0" smtClean="0">
                <a:solidFill>
                  <a:schemeClr val="tx2"/>
                </a:solidFill>
                <a:latin typeface="cmmi10"/>
              </a:rPr>
              <a:t>®</a:t>
            </a:r>
            <a:r>
              <a:rPr lang="en-US" b="1" baseline="-25000" dirty="0" smtClean="0">
                <a:solidFill>
                  <a:schemeClr val="tx2"/>
                </a:solidFill>
              </a:rPr>
              <a:t>,</a:t>
            </a:r>
            <a:r>
              <a:rPr lang="en-US" b="1" baseline="-25000" dirty="0" smtClean="0">
                <a:solidFill>
                  <a:schemeClr val="tx2"/>
                </a:solidFill>
                <a:latin typeface="cmmi10"/>
              </a:rPr>
              <a:t>¯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) construct </a:t>
            </a:r>
            <a:r>
              <a:rPr lang="en-US" dirty="0">
                <a:solidFill>
                  <a:schemeClr val="tx2"/>
                </a:solidFill>
              </a:rPr>
              <a:t>six pairs of asymmetry </a:t>
            </a:r>
            <a:r>
              <a:rPr lang="en-US" dirty="0" smtClean="0">
                <a:solidFill>
                  <a:schemeClr val="tx2"/>
                </a:solidFill>
              </a:rPr>
              <a:t>parameters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l-GR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en-US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b="1" baseline="30000" dirty="0">
                <a:solidFill>
                  <a:srgbClr val="FF0000"/>
                </a:solidFill>
                <a:latin typeface="cmsy10"/>
              </a:rPr>
              <a:t>§</a:t>
            </a:r>
            <a:r>
              <a:rPr lang="en-US" i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l-GR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Δ</a:t>
            </a:r>
            <a:r>
              <a:rPr lang="en-US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b="1" baseline="30000" dirty="0">
                <a:solidFill>
                  <a:srgbClr val="FF0000"/>
                </a:solidFill>
                <a:latin typeface="cmsy10"/>
              </a:rPr>
              <a:t>§</a:t>
            </a:r>
            <a:r>
              <a:rPr lang="en-US" i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), (</a:t>
            </a:r>
            <a:r>
              <a:rPr lang="el-GR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en-US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b="1" baseline="30000" dirty="0">
                <a:solidFill>
                  <a:srgbClr val="FF0000"/>
                </a:solidFill>
                <a:latin typeface="cmsy10"/>
              </a:rPr>
              <a:t>§</a:t>
            </a:r>
            <a:r>
              <a:rPr lang="en-US" i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CP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l-GR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Δ</a:t>
            </a:r>
            <a:r>
              <a:rPr lang="en-US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b="1" baseline="30000" dirty="0">
                <a:solidFill>
                  <a:srgbClr val="FF0000"/>
                </a:solidFill>
                <a:latin typeface="cmsy10"/>
              </a:rPr>
              <a:t>§</a:t>
            </a:r>
            <a:r>
              <a:rPr lang="en-US" i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CP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), and (</a:t>
            </a:r>
            <a:r>
              <a:rPr lang="el-GR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Δ</a:t>
            </a:r>
            <a:r>
              <a:rPr lang="en-US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US" b="1" baseline="30000" dirty="0">
                <a:solidFill>
                  <a:srgbClr val="FF0000"/>
                </a:solidFill>
                <a:latin typeface="cmsy10"/>
              </a:rPr>
              <a:t>§</a:t>
            </a:r>
            <a:r>
              <a:rPr lang="en-US" i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CPT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l-GR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Δ</a:t>
            </a:r>
            <a:r>
              <a:rPr lang="en-US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b="1" baseline="30000" dirty="0">
                <a:solidFill>
                  <a:srgbClr val="FF0000"/>
                </a:solidFill>
                <a:latin typeface="cmsy10"/>
              </a:rPr>
              <a:t>§</a:t>
            </a:r>
            <a:r>
              <a:rPr lang="en-US" i="1" baseline="-25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CPT</a:t>
            </a:r>
            <a:r>
              <a:rPr lang="en-US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 Non-zero values would indicate violation of the symmetries T, CP, or CPT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There are three additional pairs of asymmetry parameters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But they are not independent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</a:t>
            </a:r>
            <a:r>
              <a:rPr lang="en-US" i="1" smtClean="0"/>
              <a:t>B</a:t>
            </a:r>
            <a:r>
              <a:rPr lang="en-US" sz="1000" i="1" smtClean="0"/>
              <a:t>A</a:t>
            </a:r>
            <a:r>
              <a:rPr lang="en-US" i="1" smtClean="0"/>
              <a:t>B</a:t>
            </a:r>
            <a:r>
              <a:rPr lang="en-US" sz="1000" i="1" smtClean="0"/>
              <a:t>AR</a:t>
            </a:r>
            <a:r>
              <a:rPr lang="en-US" smtClean="0"/>
              <a:t> — Ray Cowan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14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055" y="4335586"/>
            <a:ext cx="8959889" cy="1660548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53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" y="274638"/>
            <a:ext cx="8866909" cy="778307"/>
          </a:xfrm>
        </p:spPr>
        <p:txBody>
          <a:bodyPr>
            <a:noAutofit/>
          </a:bodyPr>
          <a:lstStyle/>
          <a:p>
            <a:r>
              <a:rPr lang="en-US" sz="3600" dirty="0" smtClean="0"/>
              <a:t>S</a:t>
            </a:r>
            <a:r>
              <a:rPr lang="en-US" sz="3600" baseline="30000" dirty="0" smtClean="0"/>
              <a:t>±</a:t>
            </a:r>
            <a:r>
              <a:rPr lang="en-US" sz="3600" dirty="0" smtClean="0"/>
              <a:t>,C</a:t>
            </a:r>
            <a:r>
              <a:rPr lang="en-US" sz="3600" baseline="30000" dirty="0" smtClean="0"/>
              <a:t>± </a:t>
            </a:r>
            <a:r>
              <a:rPr lang="en-US" sz="3600" dirty="0" smtClean="0"/>
              <a:t>and </a:t>
            </a:r>
            <a:r>
              <a:rPr lang="el-GR" sz="3600" dirty="0" smtClean="0"/>
              <a:t>Δ</a:t>
            </a:r>
            <a:r>
              <a:rPr lang="en-US" sz="3600" dirty="0" smtClean="0"/>
              <a:t>S</a:t>
            </a:r>
            <a:r>
              <a:rPr lang="en-US" sz="3600" baseline="30000" dirty="0" smtClean="0"/>
              <a:t>±</a:t>
            </a:r>
            <a:r>
              <a:rPr lang="en-US" sz="3600" dirty="0" smtClean="0"/>
              <a:t>,</a:t>
            </a:r>
            <a:r>
              <a:rPr lang="el-GR" sz="3600" dirty="0" smtClean="0"/>
              <a:t>Δ</a:t>
            </a:r>
            <a:r>
              <a:rPr lang="en-US" sz="3600" dirty="0" smtClean="0"/>
              <a:t>C</a:t>
            </a:r>
            <a:r>
              <a:rPr lang="en-US" sz="3600" baseline="30000" dirty="0" smtClean="0"/>
              <a:t>±</a:t>
            </a:r>
            <a:r>
              <a:rPr lang="en-US" sz="3600" dirty="0" smtClean="0"/>
              <a:t> parameters: expected values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3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1304733"/>
                  </p:ext>
                </p:extLst>
              </p:nvPr>
            </p:nvGraphicFramePr>
            <p:xfrm>
              <a:off x="537410" y="1149737"/>
              <a:ext cx="6096000" cy="382143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524000"/>
                    <a:gridCol w="1524000"/>
                    <a:gridCol w="1524000"/>
                    <a:gridCol w="1524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err="1" smtClean="0"/>
                            <a:t>Param</a:t>
                          </a:r>
                          <a:r>
                            <a:rPr lang="es-ES" dirty="0" smtClean="0"/>
                            <a:t>.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err="1" smtClean="0"/>
                            <a:t>Expected</a:t>
                          </a:r>
                          <a:endParaRPr lang="es-ES" dirty="0" smtClean="0"/>
                        </a:p>
                        <a:p>
                          <a:pPr algn="ctr"/>
                          <a:r>
                            <a:rPr lang="es-ES" dirty="0" err="1" smtClean="0"/>
                            <a:t>Value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err="1" smtClean="0"/>
                            <a:t>Param</a:t>
                          </a:r>
                          <a:r>
                            <a:rPr lang="es-ES" dirty="0" smtClean="0"/>
                            <a:t>.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err="1" smtClean="0"/>
                            <a:t>Expected</a:t>
                          </a:r>
                          <a:endParaRPr lang="es-ES" dirty="0" smtClean="0"/>
                        </a:p>
                        <a:p>
                          <a:pPr algn="ctr"/>
                          <a:r>
                            <a:rPr lang="es-ES" dirty="0" err="1" smtClean="0"/>
                            <a:t>Value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𝑆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0,</m:t>
                                    </m:r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𝐾𝑆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0.7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𝐶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0,</m:t>
                                    </m:r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𝐾𝑆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0.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𝑆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0,</m:t>
                                    </m:r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𝐾𝑆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-0.7</a:t>
                          </a:r>
                          <a:endParaRPr lang="en-US" dirty="0" smtClean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𝐶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𝐵</m:t>
                                    </m:r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0,</m:t>
                                    </m:r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𝐾𝑆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0.</a:t>
                          </a:r>
                          <a:endParaRPr lang="en-US" dirty="0" smtClean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/>
                                            <a:ea typeface="Cambria Math"/>
                                          </a:rPr>
                                          <m:t>Δ</m:t>
                                        </m:r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𝑆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-1.4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/>
                                            <a:ea typeface="Cambria Math"/>
                                          </a:rPr>
                                          <m:t>Δ</m:t>
                                        </m:r>
                                        <m:r>
                                          <a:rPr lang="es-E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𝐶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0.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/>
                                            <a:ea typeface="Cambria Math"/>
                                          </a:rPr>
                                          <m:t>Δ</m:t>
                                        </m:r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𝑆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1.4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/>
                                            <a:ea typeface="Cambria Math"/>
                                          </a:rPr>
                                          <m:t>Δ</m:t>
                                        </m:r>
                                        <m:r>
                                          <a:rPr lang="es-E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𝐶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0.</a:t>
                          </a:r>
                          <a:endParaRPr lang="en-US" dirty="0" smtClean="0"/>
                        </a:p>
                      </a:txBody>
                      <a:tcPr/>
                    </a:tc>
                  </a:tr>
                  <a:tr h="36647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/>
                                            <a:ea typeface="Cambria Math"/>
                                          </a:rPr>
                                          <m:t>Δ</m:t>
                                        </m:r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𝑆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𝐶𝑃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-1.4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/>
                                            <a:ea typeface="Cambria Math"/>
                                          </a:rPr>
                                          <m:t>Δ</m:t>
                                        </m:r>
                                        <m:r>
                                          <a:rPr lang="es-E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𝐶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𝐶𝑃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0.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/>
                                            <a:ea typeface="Cambria Math"/>
                                          </a:rPr>
                                          <m:t>Δ</m:t>
                                        </m:r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𝑆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𝐶𝑃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1.4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/>
                                            <a:ea typeface="Cambria Math"/>
                                          </a:rPr>
                                          <m:t>Δ</m:t>
                                        </m:r>
                                        <m:r>
                                          <a:rPr lang="es-E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𝐶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𝐶𝑃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0.</a:t>
                          </a:r>
                          <a:endParaRPr lang="en-US" dirty="0" smtClean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/>
                                            <a:ea typeface="Cambria Math"/>
                                          </a:rPr>
                                          <m:t>Δ</m:t>
                                        </m:r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𝑆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𝐶𝑃𝑇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0.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/>
                                            <a:ea typeface="Cambria Math"/>
                                          </a:rPr>
                                          <m:t>Δ</m:t>
                                        </m:r>
                                        <m:r>
                                          <a:rPr lang="es-E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𝐶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+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𝐶𝑃𝑇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0.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/>
                                            <a:ea typeface="Cambria Math"/>
                                          </a:rPr>
                                          <m:t>Δ</m:t>
                                        </m:r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𝑆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𝐶𝑃𝑇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0.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sSubSup>
                                      <m:sSubSupPr>
                                        <m:ctrlPr>
                                          <a:rPr lang="en-US" i="1" smtClean="0">
                                            <a:latin typeface="Cambria Math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/>
                                            <a:ea typeface="Cambria Math"/>
                                          </a:rPr>
                                          <m:t>Δ</m:t>
                                        </m:r>
                                        <m:r>
                                          <a:rPr lang="es-ES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𝐶</m:t>
                                        </m:r>
                                      </m:e>
                                      <m:sub/>
                                      <m:sup>
                                        <m:r>
                                          <a:rPr lang="es-ES" b="0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</m:sup>
                                    </m:sSubSup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/>
                                      </a:rPr>
                                      <m:t>𝐶𝑃𝑇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0.</a:t>
                          </a:r>
                          <a:endParaRPr lang="en-US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3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1304733"/>
                  </p:ext>
                </p:extLst>
              </p:nvPr>
            </p:nvGraphicFramePr>
            <p:xfrm>
              <a:off x="537410" y="1149737"/>
              <a:ext cx="6096000" cy="3821430"/>
            </p:xfrm>
            <a:graphic>
              <a:graphicData uri="http://schemas.openxmlformats.org/drawingml/2006/table">
                <a:tbl>
                  <a:tblPr firstRow="1" bandRow="1">
                    <a:tableStyleId>{616DA210-FB5B-4158-B5E0-FEB733F419BA}</a:tableStyleId>
                  </a:tblPr>
                  <a:tblGrid>
                    <a:gridCol w="1524000"/>
                    <a:gridCol w="1524000"/>
                    <a:gridCol w="1524000"/>
                    <a:gridCol w="1524000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err="1" smtClean="0"/>
                            <a:t>Param</a:t>
                          </a:r>
                          <a:r>
                            <a:rPr lang="es-ES" dirty="0" smtClean="0"/>
                            <a:t>.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err="1" smtClean="0"/>
                            <a:t>Expected</a:t>
                          </a:r>
                          <a:endParaRPr lang="es-ES" dirty="0" smtClean="0"/>
                        </a:p>
                        <a:p>
                          <a:pPr algn="ctr"/>
                          <a:r>
                            <a:rPr lang="es-ES" dirty="0" err="1" smtClean="0"/>
                            <a:t>Value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err="1" smtClean="0"/>
                            <a:t>Param</a:t>
                          </a:r>
                          <a:r>
                            <a:rPr lang="es-ES" dirty="0" smtClean="0"/>
                            <a:t>.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err="1" smtClean="0"/>
                            <a:t>Expected</a:t>
                          </a:r>
                          <a:endParaRPr lang="es-ES" dirty="0" smtClean="0"/>
                        </a:p>
                        <a:p>
                          <a:pPr algn="ctr"/>
                          <a:r>
                            <a:rPr lang="es-ES" dirty="0" err="1" smtClean="0"/>
                            <a:t>Value</a:t>
                          </a:r>
                          <a:endParaRPr lang="en-US" dirty="0"/>
                        </a:p>
                      </a:txBody>
                      <a:tcPr>
                        <a:solidFill>
                          <a:schemeClr val="accent1"/>
                        </a:solidFill>
                      </a:tcPr>
                    </a:tc>
                  </a:tr>
                  <a:tr h="4136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61765" r="-300400" b="-683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0.7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161765" r="-100400" b="-683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0.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41363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t="-265672" r="-300400" b="-5940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-0.7</a:t>
                          </a:r>
                          <a:endParaRPr lang="en-US" dirty="0" smtClean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200000" t="-265672" r="-100400" b="-5940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0.</a:t>
                          </a:r>
                          <a:endParaRPr lang="en-US" dirty="0" smtClean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391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t="-382813" r="-300400" b="-52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-1.4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2"/>
                          <a:stretch>
                            <a:fillRect l="-200000" t="-382813" r="-100400" b="-5218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0.</a:t>
                          </a:r>
                          <a:endParaRPr lang="en-US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391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475385" r="-300400" b="-41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1.4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475385" r="-100400" b="-41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0.</a:t>
                          </a:r>
                          <a:endParaRPr lang="en-US" dirty="0" smtClean="0"/>
                        </a:p>
                      </a:txBody>
                      <a:tcPr/>
                    </a:tc>
                  </a:tr>
                  <a:tr h="3929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584375" r="-300400" b="-320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-1.4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584375" r="-100400" b="-320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0.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929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684375" r="-300400" b="-220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1.4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684375" r="-100400" b="-220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0.</a:t>
                          </a:r>
                          <a:endParaRPr lang="en-US" dirty="0" smtClean="0"/>
                        </a:p>
                      </a:txBody>
                      <a:tcPr/>
                    </a:tc>
                  </a:tr>
                  <a:tr h="3929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772308" r="-300400" b="-1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0.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772308" r="-100400" b="-1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0.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929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885938" r="-300400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0.</a:t>
                          </a:r>
                          <a:endParaRPr lang="en-US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885938" r="-100400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dirty="0" smtClean="0"/>
                            <a:t>0.</a:t>
                          </a:r>
                          <a:endParaRPr lang="en-US" dirty="0" smtClean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12 CuadroTexto"/>
          <p:cNvSpPr txBox="1">
            <a:spLocks noChangeArrowheads="1"/>
          </p:cNvSpPr>
          <p:nvPr/>
        </p:nvSpPr>
        <p:spPr bwMode="auto">
          <a:xfrm>
            <a:off x="791170" y="5103343"/>
            <a:ext cx="7561659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/>
              <a:t>Example: T violation</a:t>
            </a:r>
            <a:endParaRPr lang="es-ES" dirty="0">
              <a:ea typeface="DejaVu Sans"/>
              <a:cs typeface="DejaVu Sans"/>
            </a:endParaRPr>
          </a:p>
          <a:p>
            <a:pPr eaLnBrk="1" hangingPunct="1"/>
            <a:r>
              <a:rPr lang="es-ES" dirty="0">
                <a:ea typeface="DejaVu Sans"/>
                <a:cs typeface="DejaVu Sans"/>
              </a:rPr>
              <a:t>	</a:t>
            </a:r>
            <a:r>
              <a:rPr lang="es-ES" dirty="0" err="1">
                <a:solidFill>
                  <a:srgbClr val="FF0000"/>
                </a:solidFill>
                <a:ea typeface="DejaVu Sans"/>
                <a:cs typeface="DejaVu Sans"/>
              </a:rPr>
              <a:t>If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      </a:t>
            </a:r>
            <a:r>
              <a:rPr lang="el-GR" dirty="0">
                <a:solidFill>
                  <a:srgbClr val="FF0000"/>
                </a:solidFill>
                <a:ea typeface="DejaVu Sans"/>
                <a:cs typeface="DejaVu Sans"/>
              </a:rPr>
              <a:t>Δ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S</a:t>
            </a:r>
            <a:r>
              <a:rPr lang="es-ES" baseline="30000" dirty="0">
                <a:solidFill>
                  <a:srgbClr val="FF0000"/>
                </a:solidFill>
                <a:ea typeface="DejaVu Sans"/>
                <a:cs typeface="DejaVu Sans"/>
              </a:rPr>
              <a:t>+</a:t>
            </a:r>
            <a:r>
              <a:rPr lang="es-ES" baseline="-25000" dirty="0">
                <a:solidFill>
                  <a:srgbClr val="FF0000"/>
                </a:solidFill>
                <a:ea typeface="DejaVu Sans"/>
                <a:cs typeface="DejaVu Sans"/>
              </a:rPr>
              <a:t>T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≠0,</a:t>
            </a:r>
            <a:r>
              <a:rPr lang="el-GR" dirty="0">
                <a:solidFill>
                  <a:srgbClr val="FF0000"/>
                </a:solidFill>
                <a:ea typeface="DejaVu Sans"/>
                <a:cs typeface="DejaVu Sans"/>
              </a:rPr>
              <a:t> Δ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S</a:t>
            </a:r>
            <a:r>
              <a:rPr lang="es-ES" baseline="30000" dirty="0">
                <a:solidFill>
                  <a:srgbClr val="FF0000"/>
                </a:solidFill>
                <a:ea typeface="DejaVu Sans"/>
                <a:cs typeface="DejaVu Sans"/>
              </a:rPr>
              <a:t>-</a:t>
            </a:r>
            <a:r>
              <a:rPr lang="es-ES" baseline="-25000" dirty="0">
                <a:solidFill>
                  <a:srgbClr val="FF0000"/>
                </a:solidFill>
                <a:ea typeface="DejaVu Sans"/>
                <a:cs typeface="DejaVu Sans"/>
              </a:rPr>
              <a:t>T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 ≠0→ T </a:t>
            </a:r>
            <a:r>
              <a:rPr lang="es-ES" dirty="0" err="1">
                <a:solidFill>
                  <a:srgbClr val="FF0000"/>
                </a:solidFill>
                <a:ea typeface="DejaVu Sans"/>
                <a:cs typeface="DejaVu Sans"/>
              </a:rPr>
              <a:t>is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 </a:t>
            </a:r>
            <a:r>
              <a:rPr lang="es-ES" dirty="0" err="1">
                <a:solidFill>
                  <a:srgbClr val="FF0000"/>
                </a:solidFill>
                <a:ea typeface="DejaVu Sans"/>
                <a:cs typeface="DejaVu Sans"/>
              </a:rPr>
              <a:t>violated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 in </a:t>
            </a:r>
            <a:r>
              <a:rPr lang="es-ES" dirty="0" err="1">
                <a:solidFill>
                  <a:srgbClr val="FF0000"/>
                </a:solidFill>
                <a:ea typeface="DejaVu Sans"/>
                <a:cs typeface="DejaVu Sans"/>
              </a:rPr>
              <a:t>the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 </a:t>
            </a:r>
            <a:r>
              <a:rPr lang="es-ES" dirty="0" err="1" smtClean="0">
                <a:solidFill>
                  <a:srgbClr val="FF0000"/>
                </a:solidFill>
                <a:ea typeface="DejaVu Sans"/>
                <a:cs typeface="DejaVu Sans"/>
              </a:rPr>
              <a:t>interference</a:t>
            </a:r>
            <a:endParaRPr lang="es-ES" dirty="0">
              <a:solidFill>
                <a:srgbClr val="FF0000"/>
              </a:solidFill>
              <a:ea typeface="DejaVu Sans"/>
              <a:cs typeface="DejaVu Sans"/>
            </a:endParaRPr>
          </a:p>
          <a:p>
            <a:pPr eaLnBrk="1" hangingPunct="1"/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	</a:t>
            </a:r>
            <a:r>
              <a:rPr lang="es-ES" dirty="0" err="1">
                <a:solidFill>
                  <a:srgbClr val="FF0000"/>
                </a:solidFill>
                <a:ea typeface="DejaVu Sans"/>
                <a:cs typeface="DejaVu Sans"/>
              </a:rPr>
              <a:t>If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      </a:t>
            </a:r>
            <a:r>
              <a:rPr lang="el-GR" dirty="0">
                <a:solidFill>
                  <a:srgbClr val="FF0000"/>
                </a:solidFill>
                <a:ea typeface="DejaVu Sans"/>
                <a:cs typeface="DejaVu Sans"/>
              </a:rPr>
              <a:t>Δ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C</a:t>
            </a:r>
            <a:r>
              <a:rPr lang="es-ES" baseline="30000" dirty="0">
                <a:solidFill>
                  <a:srgbClr val="FF0000"/>
                </a:solidFill>
                <a:ea typeface="DejaVu Sans"/>
                <a:cs typeface="DejaVu Sans"/>
              </a:rPr>
              <a:t>+</a:t>
            </a:r>
            <a:r>
              <a:rPr lang="es-ES" baseline="-25000" dirty="0">
                <a:solidFill>
                  <a:srgbClr val="FF0000"/>
                </a:solidFill>
                <a:ea typeface="DejaVu Sans"/>
                <a:cs typeface="DejaVu Sans"/>
              </a:rPr>
              <a:t>T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≠0,</a:t>
            </a:r>
            <a:r>
              <a:rPr lang="el-GR" dirty="0">
                <a:solidFill>
                  <a:srgbClr val="FF0000"/>
                </a:solidFill>
                <a:ea typeface="DejaVu Sans"/>
                <a:cs typeface="DejaVu Sans"/>
              </a:rPr>
              <a:t> Δ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C</a:t>
            </a:r>
            <a:r>
              <a:rPr lang="es-ES" baseline="30000" dirty="0">
                <a:solidFill>
                  <a:srgbClr val="FF0000"/>
                </a:solidFill>
                <a:ea typeface="DejaVu Sans"/>
                <a:cs typeface="DejaVu Sans"/>
              </a:rPr>
              <a:t>-</a:t>
            </a:r>
            <a:r>
              <a:rPr lang="es-ES" baseline="-25000" dirty="0">
                <a:solidFill>
                  <a:srgbClr val="FF0000"/>
                </a:solidFill>
                <a:ea typeface="DejaVu Sans"/>
                <a:cs typeface="DejaVu Sans"/>
              </a:rPr>
              <a:t>T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 ≠0→ T </a:t>
            </a:r>
            <a:r>
              <a:rPr lang="es-ES" dirty="0" err="1">
                <a:solidFill>
                  <a:srgbClr val="FF0000"/>
                </a:solidFill>
                <a:ea typeface="DejaVu Sans"/>
                <a:cs typeface="DejaVu Sans"/>
              </a:rPr>
              <a:t>is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 </a:t>
            </a:r>
            <a:r>
              <a:rPr lang="es-ES" dirty="0" err="1">
                <a:solidFill>
                  <a:srgbClr val="FF0000"/>
                </a:solidFill>
                <a:ea typeface="DejaVu Sans"/>
                <a:cs typeface="DejaVu Sans"/>
              </a:rPr>
              <a:t>violated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 in </a:t>
            </a:r>
            <a:r>
              <a:rPr lang="es-ES" dirty="0" err="1">
                <a:solidFill>
                  <a:srgbClr val="FF0000"/>
                </a:solidFill>
                <a:ea typeface="DejaVu Sans"/>
                <a:cs typeface="DejaVu Sans"/>
              </a:rPr>
              <a:t>the</a:t>
            </a:r>
            <a:r>
              <a:rPr lang="es-ES" dirty="0">
                <a:solidFill>
                  <a:srgbClr val="FF0000"/>
                </a:solidFill>
                <a:ea typeface="DejaVu Sans"/>
                <a:cs typeface="DejaVu Sans"/>
              </a:rPr>
              <a:t> </a:t>
            </a:r>
            <a:r>
              <a:rPr lang="es-ES" dirty="0" err="1">
                <a:solidFill>
                  <a:srgbClr val="FF0000"/>
                </a:solidFill>
                <a:ea typeface="DejaVu Sans"/>
                <a:cs typeface="DejaVu Sans"/>
              </a:rPr>
              <a:t>decay</a:t>
            </a:r>
            <a:endParaRPr lang="en-US" dirty="0">
              <a:solidFill>
                <a:srgbClr val="FF0000"/>
              </a:solidFill>
            </a:endParaRPr>
          </a:p>
          <a:p>
            <a:pPr eaLnBrk="1" hangingPunct="1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50505" y="2273968"/>
            <a:ext cx="18963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Based on existing</a:t>
            </a:r>
          </a:p>
          <a:p>
            <a:pPr algn="ctr"/>
            <a:r>
              <a:rPr lang="en-US" dirty="0" smtClean="0"/>
              <a:t>measurements of </a:t>
            </a:r>
          </a:p>
          <a:p>
            <a:pPr algn="ctr"/>
            <a:r>
              <a:rPr lang="en-US" dirty="0" smtClean="0"/>
              <a:t>sin 2</a:t>
            </a:r>
            <a:r>
              <a:rPr lang="el-GR" dirty="0" smtClean="0"/>
              <a:t>β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17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9"/>
            <a:ext cx="8229600" cy="5981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16</a:t>
            </a:fld>
            <a:endParaRPr lang="en-US"/>
          </a:p>
        </p:txBody>
      </p:sp>
      <p:pic>
        <p:nvPicPr>
          <p:cNvPr id="6" name="9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692696"/>
            <a:ext cx="4556774" cy="5951045"/>
          </a:xfrm>
          <a:prstGeom prst="rect">
            <a:avLst/>
          </a:prstGeom>
        </p:spPr>
      </p:pic>
      <p:sp>
        <p:nvSpPr>
          <p:cNvPr id="7" name="2 Abrir llave"/>
          <p:cNvSpPr/>
          <p:nvPr/>
        </p:nvSpPr>
        <p:spPr>
          <a:xfrm rot="10800000">
            <a:off x="6732240" y="4941168"/>
            <a:ext cx="504056" cy="1584175"/>
          </a:xfrm>
          <a:prstGeom prst="leftBrac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3 CuadroTexto"/>
          <p:cNvSpPr txBox="1"/>
          <p:nvPr/>
        </p:nvSpPr>
        <p:spPr>
          <a:xfrm>
            <a:off x="7434318" y="5579948"/>
            <a:ext cx="88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2060"/>
                </a:solidFill>
              </a:rPr>
              <a:t>REF.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9" name="11 Abrir llave"/>
          <p:cNvSpPr/>
          <p:nvPr/>
        </p:nvSpPr>
        <p:spPr>
          <a:xfrm>
            <a:off x="1763688" y="980728"/>
            <a:ext cx="504056" cy="151216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12 CuadroTexto"/>
          <p:cNvSpPr txBox="1"/>
          <p:nvPr/>
        </p:nvSpPr>
        <p:spPr>
          <a:xfrm>
            <a:off x="755576" y="1556792"/>
            <a:ext cx="88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>
                <a:solidFill>
                  <a:srgbClr val="FF0000"/>
                </a:solidFill>
              </a:rPr>
              <a:t>T</a:t>
            </a:r>
            <a:r>
              <a:rPr lang="es-ES" b="1" dirty="0" smtClean="0">
                <a:solidFill>
                  <a:srgbClr val="FF0000"/>
                </a:solidFill>
              </a:rPr>
              <a:t> 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15 Abrir llave"/>
          <p:cNvSpPr/>
          <p:nvPr/>
        </p:nvSpPr>
        <p:spPr>
          <a:xfrm>
            <a:off x="1763688" y="3573016"/>
            <a:ext cx="504056" cy="1512168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16 CuadroTexto"/>
          <p:cNvSpPr txBox="1"/>
          <p:nvPr/>
        </p:nvSpPr>
        <p:spPr>
          <a:xfrm>
            <a:off x="755576" y="4139788"/>
            <a:ext cx="88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b="1" dirty="0" smtClean="0">
                <a:solidFill>
                  <a:srgbClr val="FF0000"/>
                </a:solidFill>
              </a:rPr>
              <a:t>CPT 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17 Abrir llave"/>
          <p:cNvSpPr/>
          <p:nvPr/>
        </p:nvSpPr>
        <p:spPr>
          <a:xfrm rot="10800000">
            <a:off x="6732241" y="2348879"/>
            <a:ext cx="504056" cy="1296143"/>
          </a:xfrm>
          <a:prstGeom prst="leftBrac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18 CuadroTexto"/>
          <p:cNvSpPr txBox="1"/>
          <p:nvPr/>
        </p:nvSpPr>
        <p:spPr>
          <a:xfrm>
            <a:off x="7434319" y="2771636"/>
            <a:ext cx="88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2060"/>
                </a:solidFill>
              </a:rPr>
              <a:t>CP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7904" y="1296537"/>
            <a:ext cx="1323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</a:t>
            </a:r>
            <a:r>
              <a:rPr lang="en-US" sz="1600" i="1" dirty="0" smtClean="0"/>
              <a:t>A</a:t>
            </a:r>
            <a:r>
              <a:rPr lang="en-US" i="1" dirty="0" smtClean="0"/>
              <a:t>B</a:t>
            </a:r>
            <a:r>
              <a:rPr lang="en-US" sz="1600" i="1" dirty="0" smtClean="0"/>
              <a:t>AR</a:t>
            </a:r>
            <a:r>
              <a:rPr lang="en-US" i="1" dirty="0" smtClean="0"/>
              <a:t> preliminary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2068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062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Cross-checks and systematics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81353" y="738554"/>
            <a:ext cx="8593015" cy="566224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Cross-checks</a:t>
            </a:r>
          </a:p>
          <a:p>
            <a:pPr lvl="1"/>
            <a:r>
              <a:rPr lang="en-US" dirty="0" smtClean="0"/>
              <a:t>Study using simulation data shows asymmetry parameters </a:t>
            </a:r>
            <a:r>
              <a:rPr lang="el-GR" dirty="0">
                <a:latin typeface="Arial" pitchFamily="34" charset="0"/>
                <a:cs typeface="Arial" pitchFamily="34" charset="0"/>
              </a:rPr>
              <a:t>Δ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b="1" baseline="30000" dirty="0">
                <a:latin typeface="cmsy10"/>
              </a:rPr>
              <a:t>§</a:t>
            </a:r>
            <a:r>
              <a:rPr lang="en-US" i="1" baseline="-25000" dirty="0">
                <a:latin typeface="Arial" pitchFamily="34" charset="0"/>
                <a:cs typeface="Arial" pitchFamily="34" charset="0"/>
              </a:rPr>
              <a:t>T</a:t>
            </a:r>
            <a:r>
              <a:rPr lang="en-US" dirty="0">
                <a:latin typeface="Arial" pitchFamily="34" charset="0"/>
                <a:cs typeface="Arial" pitchFamily="34" charset="0"/>
              </a:rPr>
              <a:t>,</a:t>
            </a:r>
            <a:r>
              <a:rPr lang="el-GR" dirty="0">
                <a:latin typeface="Arial" pitchFamily="34" charset="0"/>
                <a:cs typeface="Arial" pitchFamily="34" charset="0"/>
              </a:rPr>
              <a:t> Δ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b="1" baseline="30000" dirty="0" smtClean="0">
                <a:latin typeface="cmsy10"/>
              </a:rPr>
              <a:t>§</a:t>
            </a:r>
            <a:r>
              <a:rPr lang="en-US" i="1" baseline="-25000" dirty="0" smtClean="0">
                <a:latin typeface="Arial" pitchFamily="34" charset="0"/>
                <a:cs typeface="Arial" pitchFamily="34" charset="0"/>
              </a:rPr>
              <a:t>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are unbiased and have </a:t>
            </a:r>
            <a:r>
              <a:rPr lang="en-US" dirty="0" err="1" smtClean="0">
                <a:cs typeface="Arial" pitchFamily="34" charset="0"/>
              </a:rPr>
              <a:t>gaussianly</a:t>
            </a:r>
            <a:r>
              <a:rPr lang="en-US" dirty="0" smtClean="0">
                <a:cs typeface="Arial" pitchFamily="34" charset="0"/>
              </a:rPr>
              <a:t> distributed errors</a:t>
            </a:r>
          </a:p>
          <a:p>
            <a:pPr lvl="1"/>
            <a:r>
              <a:rPr lang="en-US" dirty="0" smtClean="0">
                <a:cs typeface="Arial" pitchFamily="34" charset="0"/>
              </a:rPr>
              <a:t>Studies of data segmented by running period or flavor mode are consistent</a:t>
            </a:r>
          </a:p>
          <a:p>
            <a:pPr lvl="1"/>
            <a:r>
              <a:rPr lang="en-US" dirty="0" smtClean="0">
                <a:cs typeface="Arial" pitchFamily="34" charset="0"/>
              </a:rPr>
              <a:t>With appropriate constraints, obtain same S,C parameters as the latest </a:t>
            </a:r>
            <a:r>
              <a:rPr lang="en-US" i="1" dirty="0" smtClean="0">
                <a:cs typeface="Arial" pitchFamily="34" charset="0"/>
              </a:rPr>
              <a:t>B</a:t>
            </a:r>
            <a:r>
              <a:rPr lang="en-US" sz="2400" i="1" dirty="0" smtClean="0">
                <a:cs typeface="Arial" pitchFamily="34" charset="0"/>
              </a:rPr>
              <a:t>A</a:t>
            </a:r>
            <a:r>
              <a:rPr lang="en-US" i="1" dirty="0" smtClean="0">
                <a:cs typeface="Arial" pitchFamily="34" charset="0"/>
              </a:rPr>
              <a:t>B</a:t>
            </a:r>
            <a:r>
              <a:rPr lang="en-US" sz="2400" i="1" dirty="0" smtClean="0">
                <a:cs typeface="Arial" pitchFamily="34" charset="0"/>
              </a:rPr>
              <a:t>AR</a:t>
            </a:r>
            <a:r>
              <a:rPr lang="en-US" dirty="0" smtClean="0">
                <a:cs typeface="Arial" pitchFamily="34" charset="0"/>
              </a:rPr>
              <a:t> CPV study </a:t>
            </a:r>
          </a:p>
          <a:p>
            <a:pPr lvl="2"/>
            <a:r>
              <a:rPr lang="en-US" i="1" dirty="0" err="1" smtClean="0">
                <a:cs typeface="Arial" pitchFamily="34" charset="0"/>
              </a:rPr>
              <a:t>Phys.Rev</a:t>
            </a:r>
            <a:r>
              <a:rPr lang="en-US" i="1" dirty="0" smtClean="0">
                <a:cs typeface="Arial" pitchFamily="34" charset="0"/>
              </a:rPr>
              <a:t>.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b="1" dirty="0" smtClean="0">
                <a:cs typeface="Arial" pitchFamily="34" charset="0"/>
              </a:rPr>
              <a:t>D79</a:t>
            </a:r>
            <a:r>
              <a:rPr lang="en-US" dirty="0" smtClean="0">
                <a:cs typeface="Arial" pitchFamily="34" charset="0"/>
              </a:rPr>
              <a:t>, 072009 (2009)</a:t>
            </a:r>
          </a:p>
          <a:p>
            <a:pPr lvl="1"/>
            <a:r>
              <a:rPr lang="en-US" dirty="0" smtClean="0">
                <a:cs typeface="Arial" pitchFamily="34" charset="0"/>
              </a:rPr>
              <a:t>Fitting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lang="en-US" dirty="0" err="1" smtClean="0">
                <a:latin typeface="Arial Bar" pitchFamily="34" charset="0"/>
                <a:cs typeface="Arial Bar" pitchFamily="34" charset="0"/>
              </a:rPr>
              <a:t>c</a:t>
            </a:r>
            <a:r>
              <a:rPr lang="en-US" i="1" dirty="0" err="1" smtClean="0">
                <a:latin typeface="Arial" pitchFamily="34" charset="0"/>
                <a:cs typeface="Arial" pitchFamily="34" charset="0"/>
              </a:rPr>
              <a:t>K</a:t>
            </a:r>
            <a:r>
              <a:rPr lang="en-US" b="1" baseline="30000" dirty="0" smtClean="0">
                <a:latin typeface="cmsy10"/>
              </a:rPr>
              <a:t>§ </a:t>
            </a:r>
            <a:r>
              <a:rPr lang="en-US" dirty="0" smtClean="0">
                <a:cs typeface="Arial" pitchFamily="34" charset="0"/>
              </a:rPr>
              <a:t>and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J</a:t>
            </a:r>
            <a:r>
              <a:rPr lang="en-US" dirty="0">
                <a:latin typeface="Arial" pitchFamily="34" charset="0"/>
                <a:cs typeface="Arial" pitchFamily="34" charset="0"/>
              </a:rPr>
              <a:t>/</a:t>
            </a:r>
            <a:r>
              <a:rPr lang="el-GR" i="1" dirty="0">
                <a:latin typeface="Arial" pitchFamily="34" charset="0"/>
                <a:cs typeface="Arial" pitchFamily="34" charset="0"/>
              </a:rPr>
              <a:t>ψ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K*</a:t>
            </a:r>
            <a:r>
              <a:rPr lang="en-US" b="1" baseline="30000" dirty="0" smtClean="0">
                <a:latin typeface="cmsy10"/>
              </a:rPr>
              <a:t>§ </a:t>
            </a:r>
            <a:r>
              <a:rPr lang="en-US" i="1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datasets yield asymmetry parameters consistent with zero</a:t>
            </a:r>
          </a:p>
          <a:p>
            <a:r>
              <a:rPr lang="en-US" dirty="0" smtClean="0">
                <a:solidFill>
                  <a:schemeClr val="tx2"/>
                </a:solidFill>
                <a:cs typeface="Arial" pitchFamily="34" charset="0"/>
              </a:rPr>
              <a:t>Systematics are evaluated similarly to the 2009 </a:t>
            </a:r>
            <a:r>
              <a:rPr lang="en-US" i="1" dirty="0">
                <a:solidFill>
                  <a:schemeClr val="tx2"/>
                </a:solidFill>
                <a:cs typeface="Arial" pitchFamily="34" charset="0"/>
              </a:rPr>
              <a:t>B</a:t>
            </a:r>
            <a:r>
              <a:rPr lang="en-US" sz="2400" i="1" dirty="0">
                <a:solidFill>
                  <a:schemeClr val="tx2"/>
                </a:solidFill>
                <a:cs typeface="Arial" pitchFamily="34" charset="0"/>
              </a:rPr>
              <a:t>A</a:t>
            </a:r>
            <a:r>
              <a:rPr lang="en-US" i="1" dirty="0">
                <a:solidFill>
                  <a:schemeClr val="tx2"/>
                </a:solidFill>
                <a:cs typeface="Arial" pitchFamily="34" charset="0"/>
              </a:rPr>
              <a:t>B</a:t>
            </a:r>
            <a:r>
              <a:rPr lang="en-US" sz="2400" i="1" dirty="0">
                <a:solidFill>
                  <a:schemeClr val="tx2"/>
                </a:solidFill>
                <a:cs typeface="Arial" pitchFamily="34" charset="0"/>
              </a:rPr>
              <a:t>AR</a:t>
            </a:r>
            <a:r>
              <a:rPr lang="en-US" dirty="0">
                <a:solidFill>
                  <a:schemeClr val="tx2"/>
                </a:solidFill>
                <a:cs typeface="Arial" pitchFamily="34" charset="0"/>
              </a:rPr>
              <a:t> CPV </a:t>
            </a:r>
            <a:r>
              <a:rPr lang="en-US" dirty="0" smtClean="0">
                <a:solidFill>
                  <a:schemeClr val="tx2"/>
                </a:solidFill>
                <a:cs typeface="Arial" pitchFamily="34" charset="0"/>
              </a:rPr>
              <a:t>study </a:t>
            </a:r>
          </a:p>
          <a:p>
            <a:pPr lvl="1"/>
            <a:r>
              <a:rPr lang="en-US" dirty="0" smtClean="0">
                <a:cs typeface="Arial" pitchFamily="34" charset="0"/>
              </a:rPr>
              <a:t>Include statistical uncertainties on flavor </a:t>
            </a:r>
            <a:r>
              <a:rPr lang="en-US" dirty="0" err="1" smtClean="0">
                <a:cs typeface="Arial" pitchFamily="34" charset="0"/>
              </a:rPr>
              <a:t>mis</a:t>
            </a:r>
            <a:r>
              <a:rPr lang="en-US" dirty="0" smtClean="0">
                <a:cs typeface="Arial" pitchFamily="34" charset="0"/>
              </a:rPr>
              <a:t>-ID probabilities, </a:t>
            </a:r>
            <a:r>
              <a:rPr lang="en-US" dirty="0" smtClean="0">
                <a:latin typeface="cmmi10"/>
                <a:cs typeface="Arial" pitchFamily="34" charset="0"/>
              </a:rPr>
              <a:t>¢</a:t>
            </a:r>
            <a:r>
              <a:rPr lang="en-US" dirty="0" smtClean="0">
                <a:cs typeface="Arial" pitchFamily="34" charset="0"/>
              </a:rPr>
              <a:t>t resolution function, and </a:t>
            </a:r>
            <a:r>
              <a:rPr lang="en-US" i="1" dirty="0" err="1" smtClean="0">
                <a:latin typeface="Calibri"/>
                <a:cs typeface="Arial" pitchFamily="34" charset="0"/>
              </a:rPr>
              <a:t>m</a:t>
            </a:r>
            <a:r>
              <a:rPr lang="en-US" baseline="-25000" dirty="0" err="1" smtClean="0">
                <a:latin typeface="Calibri"/>
                <a:cs typeface="Arial" pitchFamily="34" charset="0"/>
              </a:rPr>
              <a:t>ES</a:t>
            </a:r>
            <a:r>
              <a:rPr lang="en-US" dirty="0" smtClean="0">
                <a:cs typeface="Arial" pitchFamily="34" charset="0"/>
              </a:rPr>
              <a:t> parameters</a:t>
            </a:r>
          </a:p>
          <a:p>
            <a:pPr lvl="1"/>
            <a:r>
              <a:rPr lang="en-US" dirty="0" smtClean="0">
                <a:cs typeface="Arial" pitchFamily="34" charset="0"/>
              </a:rPr>
              <a:t>Include differences in </a:t>
            </a:r>
            <a:r>
              <a:rPr lang="en-US" dirty="0" err="1" smtClean="0">
                <a:cs typeface="Arial" pitchFamily="34" charset="0"/>
              </a:rPr>
              <a:t>mis</a:t>
            </a:r>
            <a:r>
              <a:rPr lang="en-US" dirty="0" smtClean="0">
                <a:cs typeface="Arial" pitchFamily="34" charset="0"/>
              </a:rPr>
              <a:t>-ID probabilities and </a:t>
            </a:r>
            <a:r>
              <a:rPr lang="en-US" dirty="0">
                <a:latin typeface="cmmi10"/>
                <a:cs typeface="Arial" pitchFamily="34" charset="0"/>
              </a:rPr>
              <a:t>¢</a:t>
            </a:r>
            <a:r>
              <a:rPr lang="en-US" dirty="0">
                <a:cs typeface="Arial" pitchFamily="34" charset="0"/>
              </a:rPr>
              <a:t>t </a:t>
            </a:r>
            <a:r>
              <a:rPr lang="en-US" dirty="0" smtClean="0">
                <a:cs typeface="Arial" pitchFamily="34" charset="0"/>
              </a:rPr>
              <a:t>resolution between </a:t>
            </a:r>
            <a:r>
              <a:rPr lang="en-US" dirty="0" err="1" smtClean="0">
                <a:cs typeface="Arial" pitchFamily="34" charset="0"/>
              </a:rPr>
              <a:t>B</a:t>
            </a:r>
            <a:r>
              <a:rPr lang="en-US" baseline="-25000" dirty="0" err="1" smtClean="0">
                <a:cs typeface="Arial" pitchFamily="34" charset="0"/>
              </a:rPr>
              <a:t>flav</a:t>
            </a:r>
            <a:r>
              <a:rPr lang="en-US" dirty="0" smtClean="0">
                <a:cs typeface="Arial" pitchFamily="34" charset="0"/>
              </a:rPr>
              <a:t> and CP final states, assumptions about resolution of signals vs. backgrounds, signal and background compositions, </a:t>
            </a:r>
            <a:r>
              <a:rPr lang="en-US" i="1" dirty="0" err="1">
                <a:cs typeface="Arial" pitchFamily="34" charset="0"/>
              </a:rPr>
              <a:t>m</a:t>
            </a:r>
            <a:r>
              <a:rPr lang="en-US" baseline="-25000" dirty="0" err="1">
                <a:cs typeface="Arial" pitchFamily="34" charset="0"/>
              </a:rPr>
              <a:t>ES</a:t>
            </a:r>
            <a:r>
              <a:rPr lang="en-US" baseline="-25000" dirty="0">
                <a:cs typeface="Arial" pitchFamily="34" charset="0"/>
              </a:rPr>
              <a:t> </a:t>
            </a:r>
            <a:r>
              <a:rPr lang="en-US" dirty="0" smtClean="0">
                <a:cs typeface="Arial" pitchFamily="34" charset="0"/>
              </a:rPr>
              <a:t>and </a:t>
            </a:r>
            <a:r>
              <a:rPr lang="en-US" dirty="0" smtClean="0">
                <a:latin typeface="cmmi10"/>
                <a:cs typeface="Arial" pitchFamily="34" charset="0"/>
              </a:rPr>
              <a:t>¢</a:t>
            </a:r>
            <a:r>
              <a:rPr lang="en-US" i="1" dirty="0" smtClean="0">
                <a:cs typeface="Arial" pitchFamily="34" charset="0"/>
              </a:rPr>
              <a:t>E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 err="1" smtClean="0">
                <a:cs typeface="Arial" pitchFamily="34" charset="0"/>
              </a:rPr>
              <a:t>pdfs</a:t>
            </a:r>
            <a:r>
              <a:rPr lang="en-US" dirty="0" smtClean="0">
                <a:cs typeface="Arial" pitchFamily="34" charset="0"/>
              </a:rPr>
              <a:t> , background branching fractions and CP properties.</a:t>
            </a:r>
          </a:p>
          <a:p>
            <a:pPr lvl="1"/>
            <a:r>
              <a:rPr lang="en-US" dirty="0" smtClean="0">
                <a:cs typeface="Arial" pitchFamily="34" charset="0"/>
              </a:rPr>
              <a:t>Include (add in quadrature) deviations between generated and fitted asymmetry parameters in simulated fits </a:t>
            </a:r>
          </a:p>
          <a:p>
            <a:pPr lvl="1"/>
            <a:r>
              <a:rPr lang="en-US" dirty="0" smtClean="0">
                <a:cs typeface="Arial" pitchFamily="34" charset="0"/>
              </a:rPr>
              <a:t>Include uncertainties in input parameters from world averages: </a:t>
            </a:r>
            <a:r>
              <a:rPr lang="en-US" dirty="0" smtClean="0">
                <a:latin typeface="cmmi10"/>
                <a:cs typeface="Arial" pitchFamily="34" charset="0"/>
              </a:rPr>
              <a:t>¡</a:t>
            </a:r>
            <a:r>
              <a:rPr lang="en-US" baseline="-25000" dirty="0" smtClean="0">
                <a:latin typeface="cmmi10"/>
                <a:cs typeface="Arial" pitchFamily="34" charset="0"/>
              </a:rPr>
              <a:t>d</a:t>
            </a:r>
            <a:r>
              <a:rPr lang="en-US" dirty="0" smtClean="0">
                <a:cs typeface="Arial" pitchFamily="34" charset="0"/>
              </a:rPr>
              <a:t>,  </a:t>
            </a:r>
            <a:r>
              <a:rPr lang="en-US" dirty="0" smtClean="0">
                <a:latin typeface="cmmi10"/>
                <a:cs typeface="Arial" pitchFamily="34" charset="0"/>
              </a:rPr>
              <a:t>¢</a:t>
            </a:r>
            <a:r>
              <a:rPr lang="en-US" i="1" dirty="0" smtClean="0">
                <a:latin typeface="Calibri"/>
                <a:cs typeface="Arial" pitchFamily="34" charset="0"/>
              </a:rPr>
              <a:t>m</a:t>
            </a:r>
            <a:r>
              <a:rPr lang="en-US" baseline="-25000" dirty="0" smtClean="0">
                <a:latin typeface="Calibri"/>
                <a:cs typeface="Arial" pitchFamily="34" charset="0"/>
              </a:rPr>
              <a:t>d</a:t>
            </a:r>
            <a:r>
              <a:rPr lang="en-US" dirty="0" smtClean="0">
                <a:cs typeface="Arial" pitchFamily="34" charset="0"/>
              </a:rPr>
              <a:t>,  others</a:t>
            </a:r>
          </a:p>
          <a:p>
            <a:pPr lvl="1"/>
            <a:r>
              <a:rPr lang="en-US" dirty="0" smtClean="0">
                <a:cs typeface="Arial" pitchFamily="34" charset="0"/>
              </a:rPr>
              <a:t>Detector alignment</a:t>
            </a:r>
          </a:p>
          <a:p>
            <a:pPr lvl="1"/>
            <a:r>
              <a:rPr lang="en-US" dirty="0" smtClean="0">
                <a:cs typeface="Arial" pitchFamily="34" charset="0"/>
              </a:rPr>
              <a:t>Effect of treating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c</a:t>
            </a:r>
            <a:r>
              <a:rPr lang="en-US" dirty="0" err="1">
                <a:latin typeface="Arial Bar" pitchFamily="34" charset="0"/>
                <a:cs typeface="Arial Bar" pitchFamily="34" charset="0"/>
              </a:rPr>
              <a:t>c</a:t>
            </a:r>
            <a:r>
              <a:rPr lang="en-US" i="1" dirty="0" err="1">
                <a:latin typeface="Arial" pitchFamily="34" charset="0"/>
                <a:cs typeface="Arial" pitchFamily="34" charset="0"/>
              </a:rPr>
              <a:t>K</a:t>
            </a:r>
            <a:r>
              <a:rPr lang="en-US" baseline="-25000" dirty="0" err="1">
                <a:latin typeface="Arial" pitchFamily="34" charset="0"/>
                <a:cs typeface="Arial" pitchFamily="34" charset="0"/>
              </a:rPr>
              <a:t>S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>
                <a:cs typeface="Arial" pitchFamily="34" charset="0"/>
              </a:rPr>
              <a:t>and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J</a:t>
            </a:r>
            <a:r>
              <a:rPr lang="en-US" dirty="0">
                <a:latin typeface="Arial" pitchFamily="34" charset="0"/>
                <a:cs typeface="Arial" pitchFamily="34" charset="0"/>
              </a:rPr>
              <a:t>/</a:t>
            </a:r>
            <a:r>
              <a:rPr lang="el-GR" i="1" dirty="0">
                <a:latin typeface="Arial" pitchFamily="34" charset="0"/>
                <a:cs typeface="Arial" pitchFamily="34" charset="0"/>
              </a:rPr>
              <a:t>ψ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K</a:t>
            </a:r>
            <a:r>
              <a:rPr lang="en-US" baseline="-25000" dirty="0">
                <a:latin typeface="Arial" pitchFamily="34" charset="0"/>
                <a:cs typeface="Arial" pitchFamily="34" charset="0"/>
              </a:rPr>
              <a:t>L</a:t>
            </a:r>
            <a:r>
              <a:rPr lang="en-US" i="1" baseline="-25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+mj-lt"/>
                <a:cs typeface="Arial" pitchFamily="34" charset="0"/>
              </a:rPr>
              <a:t>as orthogonal, neglecting CPV in flavor categories without leptons</a:t>
            </a:r>
          </a:p>
          <a:p>
            <a:pPr lvl="2"/>
            <a:endParaRPr lang="en-US" dirty="0" smtClean="0">
              <a:cs typeface="Arial" pitchFamily="34" charset="0"/>
            </a:endParaRPr>
          </a:p>
          <a:p>
            <a:pPr lvl="1"/>
            <a:endParaRPr lang="en-US" dirty="0" smtClean="0">
              <a:cs typeface="Arial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40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0439"/>
          </a:xfrm>
        </p:spPr>
        <p:txBody>
          <a:bodyPr/>
          <a:lstStyle/>
          <a:p>
            <a:r>
              <a:rPr lang="en-US" dirty="0" smtClean="0"/>
              <a:t>Systematics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18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0942" y="1185426"/>
            <a:ext cx="6962115" cy="4751678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257760" y="522814"/>
            <a:ext cx="1323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</a:t>
            </a:r>
            <a:r>
              <a:rPr lang="en-US" sz="1600" i="1" dirty="0" smtClean="0"/>
              <a:t>A</a:t>
            </a:r>
            <a:r>
              <a:rPr lang="en-US" i="1" dirty="0" smtClean="0"/>
              <a:t>B</a:t>
            </a:r>
            <a:r>
              <a:rPr lang="en-US" sz="1600" i="1" dirty="0" smtClean="0"/>
              <a:t>AR</a:t>
            </a:r>
            <a:r>
              <a:rPr lang="en-US" i="1" dirty="0" smtClean="0"/>
              <a:t> preliminary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4417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1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21" y="1275901"/>
            <a:ext cx="8461635" cy="50443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5981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Interpretation of results: T violation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19</a:t>
            </a:fld>
            <a:endParaRPr lang="en-US"/>
          </a:p>
        </p:txBody>
      </p:sp>
      <p:pic>
        <p:nvPicPr>
          <p:cNvPr id="7" name="6 Image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298" y="836712"/>
            <a:ext cx="3425190" cy="1432560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572000" y="4749421"/>
            <a:ext cx="1323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</a:t>
            </a:r>
            <a:r>
              <a:rPr lang="en-US" sz="1600" i="1" dirty="0" smtClean="0"/>
              <a:t>A</a:t>
            </a:r>
            <a:r>
              <a:rPr lang="en-US" i="1" dirty="0" smtClean="0"/>
              <a:t>B</a:t>
            </a:r>
            <a:r>
              <a:rPr lang="en-US" sz="1600" i="1" dirty="0" smtClean="0"/>
              <a:t>AR</a:t>
            </a:r>
            <a:r>
              <a:rPr lang="en-US" i="1" dirty="0" smtClean="0"/>
              <a:t> preliminary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430215" y="808892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+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05354" y="966446"/>
            <a:ext cx="2828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= n</a:t>
            </a:r>
            <a:r>
              <a:rPr lang="en-US" sz="2400" dirty="0" smtClean="0"/>
              <a:t>o </a:t>
            </a:r>
            <a:r>
              <a:rPr lang="en-US" sz="2400" dirty="0"/>
              <a:t>T violation point</a:t>
            </a:r>
          </a:p>
        </p:txBody>
      </p:sp>
    </p:spTree>
    <p:extLst>
      <p:ext uri="{BB962C8B-B14F-4D97-AF65-F5344CB8AC3E}">
        <p14:creationId xmlns:p14="http://schemas.microsoft.com/office/powerpoint/2010/main" val="286703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075" y="99724"/>
            <a:ext cx="2757055" cy="5479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" y="704850"/>
            <a:ext cx="2962275" cy="5943600"/>
          </a:xfrm>
        </p:spPr>
        <p:txBody>
          <a:bodyPr>
            <a:normAutofit fontScale="55000" lnSpcReduction="20000"/>
          </a:bodyPr>
          <a:lstStyle/>
          <a:p>
            <a:pPr marL="228600" indent="-228600"/>
            <a:r>
              <a:rPr lang="en-US" dirty="0"/>
              <a:t>G</a:t>
            </a:r>
            <a:r>
              <a:rPr lang="en-US" dirty="0" smtClean="0"/>
              <a:t>oal</a:t>
            </a:r>
          </a:p>
          <a:p>
            <a:pPr marL="571500" lvl="1"/>
            <a:r>
              <a:rPr lang="en-US" dirty="0" smtClean="0"/>
              <a:t>Demonstrate time-reversal violation (TRV) </a:t>
            </a:r>
          </a:p>
          <a:p>
            <a:pPr marL="571500" lvl="1"/>
            <a:r>
              <a:rPr lang="en-US" dirty="0" smtClean="0"/>
              <a:t>independently of assumptions about CP or CPT  violation or invariance</a:t>
            </a:r>
          </a:p>
          <a:p>
            <a:pPr marL="571500" lvl="1"/>
            <a:r>
              <a:rPr lang="en-US" dirty="0" smtClean="0"/>
              <a:t>Using variables sensitive to T violation alone</a:t>
            </a:r>
          </a:p>
          <a:p>
            <a:pPr marL="228600" indent="-228600"/>
            <a:r>
              <a:rPr lang="en-US" dirty="0" smtClean="0"/>
              <a:t>Introduction</a:t>
            </a:r>
          </a:p>
          <a:p>
            <a:pPr marL="571500" lvl="1"/>
            <a:r>
              <a:rPr lang="en-US" dirty="0" smtClean="0"/>
              <a:t>Time-reversal violation in stable and unstable systems</a:t>
            </a:r>
          </a:p>
          <a:p>
            <a:pPr marL="571500" lvl="1"/>
            <a:r>
              <a:rPr lang="en-US" dirty="0" smtClean="0"/>
              <a:t>Analysis overview</a:t>
            </a:r>
          </a:p>
          <a:p>
            <a:pPr marL="228600" indent="-228600"/>
            <a:r>
              <a:rPr lang="en-US" dirty="0" smtClean="0"/>
              <a:t>Analysis Procedure</a:t>
            </a:r>
          </a:p>
          <a:p>
            <a:pPr marL="571500" lvl="1"/>
            <a:r>
              <a:rPr lang="en-US" dirty="0" smtClean="0"/>
              <a:t>The </a:t>
            </a:r>
            <a:r>
              <a:rPr lang="en-US" i="1" dirty="0" smtClean="0"/>
              <a:t>B</a:t>
            </a:r>
            <a:r>
              <a:rPr lang="en-US" sz="2600" i="1" dirty="0" smtClean="0"/>
              <a:t>A</a:t>
            </a:r>
            <a:r>
              <a:rPr lang="en-US" i="1" dirty="0" smtClean="0"/>
              <a:t>B</a:t>
            </a:r>
            <a:r>
              <a:rPr lang="en-US" sz="2600" i="1" dirty="0" smtClean="0"/>
              <a:t>AR</a:t>
            </a:r>
            <a:r>
              <a:rPr lang="en-US" dirty="0" smtClean="0"/>
              <a:t> detector and data sample</a:t>
            </a:r>
          </a:p>
          <a:p>
            <a:pPr marL="571500" lvl="1"/>
            <a:r>
              <a:rPr lang="en-US" dirty="0" smtClean="0"/>
              <a:t>Signal description and fitting strategy</a:t>
            </a:r>
          </a:p>
          <a:p>
            <a:pPr marL="571500" lvl="1"/>
            <a:r>
              <a:rPr lang="en-US" dirty="0" smtClean="0"/>
              <a:t>Systematics</a:t>
            </a:r>
          </a:p>
          <a:p>
            <a:pPr marL="571500" lvl="1"/>
            <a:r>
              <a:rPr lang="en-US" dirty="0" smtClean="0"/>
              <a:t>Results</a:t>
            </a:r>
          </a:p>
          <a:p>
            <a:pPr marL="228600" indent="-228600"/>
            <a:r>
              <a:rPr lang="en-US" dirty="0" smtClean="0"/>
              <a:t>Interpretation</a:t>
            </a:r>
          </a:p>
          <a:p>
            <a:pPr marL="571500" lvl="1" indent="-114300"/>
            <a:r>
              <a:rPr lang="en-US" dirty="0" smtClean="0"/>
              <a:t>Confidence contours</a:t>
            </a:r>
          </a:p>
          <a:p>
            <a:pPr marL="571500" lvl="1" indent="-114300"/>
            <a:r>
              <a:rPr lang="en-US" dirty="0" smtClean="0"/>
              <a:t>Significance and asymmetries</a:t>
            </a:r>
          </a:p>
          <a:p>
            <a:pPr marL="228600" indent="-228600"/>
            <a:r>
              <a:rPr lang="en-US" dirty="0" smtClean="0"/>
              <a:t>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2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063756" y="212135"/>
            <a:ext cx="5714286" cy="5578324"/>
            <a:chOff x="3238856" y="277386"/>
            <a:chExt cx="5714286" cy="557832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2312" y="2664835"/>
              <a:ext cx="5667375" cy="319087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8856" y="277386"/>
              <a:ext cx="5714286" cy="2361905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3724176" y="5857875"/>
            <a:ext cx="4393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http://www.economist.com/node/21561111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14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3 Image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755" y="4857888"/>
            <a:ext cx="3710940" cy="1436370"/>
          </a:xfrm>
          <a:prstGeom prst="rect">
            <a:avLst/>
          </a:prstGeom>
          <a:ln w="50800">
            <a:solidFill>
              <a:srgbClr val="FF0000"/>
            </a:solidFill>
          </a:ln>
        </p:spPr>
      </p:pic>
      <p:pic>
        <p:nvPicPr>
          <p:cNvPr id="7" name="10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3068960"/>
            <a:ext cx="4924772" cy="34306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81326"/>
          </a:xfrm>
        </p:spPr>
        <p:txBody>
          <a:bodyPr>
            <a:normAutofit fontScale="90000"/>
          </a:bodyPr>
          <a:lstStyle/>
          <a:p>
            <a:r>
              <a:rPr lang="en-US" dirty="0"/>
              <a:t>Interpretation of results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20</a:t>
            </a:fld>
            <a:endParaRPr lang="en-US"/>
          </a:p>
        </p:txBody>
      </p:sp>
      <p:pic>
        <p:nvPicPr>
          <p:cNvPr id="6" name="7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764704"/>
            <a:ext cx="5112568" cy="3588687"/>
          </a:xfrm>
          <a:prstGeom prst="rect">
            <a:avLst/>
          </a:prstGeom>
        </p:spPr>
      </p:pic>
      <p:pic>
        <p:nvPicPr>
          <p:cNvPr id="8" name="2 Image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244" y="870627"/>
            <a:ext cx="3569970" cy="1436370"/>
          </a:xfrm>
          <a:prstGeom prst="rect">
            <a:avLst/>
          </a:prstGeom>
          <a:ln w="50800">
            <a:solidFill>
              <a:srgbClr val="FF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5630778" y="709864"/>
            <a:ext cx="2406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 violating parameters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63316" y="2839453"/>
            <a:ext cx="251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CPT violating parameters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18866" y="5199796"/>
            <a:ext cx="1323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</a:t>
            </a:r>
            <a:r>
              <a:rPr lang="en-US" sz="1600" i="1" dirty="0" smtClean="0"/>
              <a:t>A</a:t>
            </a:r>
            <a:r>
              <a:rPr lang="en-US" i="1" dirty="0" smtClean="0"/>
              <a:t>B</a:t>
            </a:r>
            <a:r>
              <a:rPr lang="en-US" sz="1600" i="1" dirty="0" smtClean="0"/>
              <a:t>AR</a:t>
            </a:r>
            <a:r>
              <a:rPr lang="en-US" i="1" dirty="0" smtClean="0"/>
              <a:t> preliminary</a:t>
            </a:r>
            <a:endParaRPr lang="en-US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55391" y="3105834"/>
            <a:ext cx="1323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</a:t>
            </a:r>
            <a:r>
              <a:rPr lang="en-US" sz="1600" i="1" dirty="0" smtClean="0"/>
              <a:t>A</a:t>
            </a:r>
            <a:r>
              <a:rPr lang="en-US" i="1" dirty="0" smtClean="0"/>
              <a:t>B</a:t>
            </a:r>
            <a:r>
              <a:rPr lang="en-US" sz="1600" i="1" dirty="0" smtClean="0"/>
              <a:t>AR</a:t>
            </a:r>
            <a:r>
              <a:rPr lang="en-US" i="1" dirty="0" smtClean="0"/>
              <a:t> preliminary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76799" y="3985846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+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216769" y="4131677"/>
            <a:ext cx="3000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= n</a:t>
            </a:r>
            <a:r>
              <a:rPr lang="en-US" sz="2400" dirty="0" smtClean="0"/>
              <a:t>o CP </a:t>
            </a:r>
            <a:r>
              <a:rPr lang="en-US" sz="2400" dirty="0"/>
              <a:t>violation point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6830" y="2274277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+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31631" y="2408385"/>
            <a:ext cx="3149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= n</a:t>
            </a:r>
            <a:r>
              <a:rPr lang="en-US" sz="2400" dirty="0" smtClean="0"/>
              <a:t>o CPT </a:t>
            </a:r>
            <a:r>
              <a:rPr lang="en-US" sz="2400" dirty="0"/>
              <a:t>violation point</a:t>
            </a:r>
          </a:p>
        </p:txBody>
      </p:sp>
    </p:spTree>
    <p:extLst>
      <p:ext uri="{BB962C8B-B14F-4D97-AF65-F5344CB8AC3E}">
        <p14:creationId xmlns:p14="http://schemas.microsoft.com/office/powerpoint/2010/main" val="122290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74759" y="3872850"/>
            <a:ext cx="3172317" cy="154884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78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Significance of T violation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2337" y="986590"/>
            <a:ext cx="6136104" cy="536608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Standard fit yields a likelihood value  for </a:t>
            </a:r>
            <a:r>
              <a:rPr lang="en-US" i="1" dirty="0" smtClean="0"/>
              <a:t>S</a:t>
            </a:r>
            <a:r>
              <a:rPr lang="en-US" dirty="0" smtClean="0"/>
              <a:t>, </a:t>
            </a:r>
            <a:r>
              <a:rPr lang="en-US" i="1" dirty="0" smtClean="0"/>
              <a:t>C</a:t>
            </a:r>
            <a:r>
              <a:rPr lang="en-US" dirty="0" smtClean="0"/>
              <a:t> using the 8 independent samples</a:t>
            </a:r>
          </a:p>
          <a:p>
            <a:r>
              <a:rPr lang="en-US" dirty="0" smtClean="0"/>
              <a:t>Repeat the fit, applying constraints to the parameters for T-conjugate processes</a:t>
            </a:r>
          </a:p>
          <a:p>
            <a:r>
              <a:rPr lang="en-US" dirty="0" smtClean="0"/>
              <a:t>Difference in likelihood with the standard fit yields the significance of T violation</a:t>
            </a:r>
          </a:p>
          <a:p>
            <a:r>
              <a:rPr lang="en-US" dirty="0"/>
              <a:t>P</a:t>
            </a:r>
            <a:r>
              <a:rPr lang="en-US" dirty="0" smtClean="0"/>
              <a:t>lot raw asymmetries and fit projections using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CP and CPT significance can be estimated this way  using appropriate constraints </a:t>
            </a:r>
          </a:p>
          <a:p>
            <a:r>
              <a:rPr lang="en-US" dirty="0" smtClean="0"/>
              <a:t>Include systematics variations in significance estimations</a:t>
            </a:r>
          </a:p>
          <a:p>
            <a:endParaRPr lang="en-US" dirty="0"/>
          </a:p>
          <a:p>
            <a:r>
              <a:rPr lang="en-US" dirty="0" smtClean="0"/>
              <a:t>Take </a:t>
            </a:r>
            <a:r>
              <a:rPr lang="en-US" dirty="0" smtClean="0">
                <a:latin typeface="Calibri"/>
              </a:rPr>
              <a:t>max(</a:t>
            </a:r>
            <a:r>
              <a:rPr lang="en-US" i="1" dirty="0" smtClean="0">
                <a:latin typeface="Calibri"/>
              </a:rPr>
              <a:t>m</a:t>
            </a:r>
            <a:r>
              <a:rPr lang="en-US" i="1" baseline="-25000" dirty="0" smtClean="0">
                <a:latin typeface="Calibri"/>
              </a:rPr>
              <a:t>j</a:t>
            </a:r>
            <a:r>
              <a:rPr lang="en-US" baseline="30000" dirty="0" smtClean="0">
                <a:latin typeface="Calibri"/>
              </a:rPr>
              <a:t>2</a:t>
            </a:r>
            <a:r>
              <a:rPr lang="en-US" dirty="0" smtClean="0"/>
              <a:t>), scale significance by (1+</a:t>
            </a:r>
            <a:r>
              <a:rPr lang="en-US" dirty="0"/>
              <a:t>max(</a:t>
            </a:r>
            <a:r>
              <a:rPr lang="en-US" i="1" dirty="0"/>
              <a:t>m</a:t>
            </a:r>
            <a:r>
              <a:rPr lang="en-US" i="1" baseline="-25000" dirty="0"/>
              <a:t>j</a:t>
            </a:r>
            <a:r>
              <a:rPr lang="en-US" baseline="30000" dirty="0"/>
              <a:t>2</a:t>
            </a:r>
            <a:r>
              <a:rPr lang="en-US" dirty="0" smtClean="0"/>
              <a:t>)) </a:t>
            </a:r>
          </a:p>
          <a:p>
            <a:pPr lvl="1"/>
            <a:r>
              <a:rPr lang="en-US" dirty="0" smtClean="0"/>
              <a:t>1+max(</a:t>
            </a:r>
            <a:r>
              <a:rPr lang="en-US" i="1" dirty="0" smtClean="0"/>
              <a:t>m</a:t>
            </a:r>
            <a:r>
              <a:rPr lang="en-US" i="1" baseline="-25000" dirty="0" smtClean="0"/>
              <a:t>j</a:t>
            </a:r>
            <a:r>
              <a:rPr lang="en-US" baseline="30000" dirty="0" smtClean="0"/>
              <a:t>2</a:t>
            </a:r>
            <a:r>
              <a:rPr lang="en-US" dirty="0" smtClean="0"/>
              <a:t>) = 1.61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6919" y="3303657"/>
            <a:ext cx="4011226" cy="65965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1350" y="5317159"/>
            <a:ext cx="4926604" cy="355056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09485" y="1169735"/>
            <a:ext cx="2715797" cy="2258848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1854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992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Building T asymmetries (time-dependent)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70812"/>
            <a:ext cx="8229600" cy="50553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Construct an asymmetry for each of the four reference transitions</a:t>
            </a:r>
          </a:p>
          <a:p>
            <a:endParaRPr lang="en-US" dirty="0"/>
          </a:p>
          <a:p>
            <a:r>
              <a:rPr lang="en-US" dirty="0" smtClean="0"/>
              <a:t>Define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Which, for the case of perfect reconstruction, is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Where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22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 bwMode="auto">
          <a:xfrm>
            <a:off x="1501209" y="1974542"/>
            <a:ext cx="6557215" cy="304801"/>
            <a:chOff x="1501210" y="1974542"/>
            <a:chExt cx="6557215" cy="304801"/>
          </a:xfrm>
        </p:grpSpPr>
        <p:pic>
          <p:nvPicPr>
            <p:cNvPr id="11" name="Picture 10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01210" y="1974542"/>
              <a:ext cx="1219204" cy="2286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0" name="Picture 19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059881" y="1974542"/>
              <a:ext cx="1219208" cy="304801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4" name="Picture 23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280545" y="1974542"/>
              <a:ext cx="1219206" cy="304801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7" name="Picture 26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839219" y="1974542"/>
              <a:ext cx="1219206" cy="228601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30" name="Picture 2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32058" y="2729830"/>
            <a:ext cx="5687823" cy="88829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810" y="5617410"/>
            <a:ext cx="5791212" cy="381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31804" y="4236055"/>
            <a:ext cx="6096024" cy="659895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/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1585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3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Four independent </a:t>
            </a:r>
            <a:r>
              <a:rPr lang="en-US" dirty="0" smtClean="0"/>
              <a:t>T asymmetries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23</a:t>
            </a:fld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539366" y="867546"/>
            <a:ext cx="8065268" cy="4641644"/>
            <a:chOff x="539366" y="867546"/>
            <a:chExt cx="8065268" cy="4641644"/>
          </a:xfrm>
        </p:grpSpPr>
        <p:pic>
          <p:nvPicPr>
            <p:cNvPr id="11" name="16 Imagen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366" y="867546"/>
              <a:ext cx="3528764" cy="2265380"/>
            </a:xfrm>
            <a:prstGeom prst="rect">
              <a:avLst/>
            </a:prstGeom>
          </p:spPr>
        </p:pic>
        <p:pic>
          <p:nvPicPr>
            <p:cNvPr id="12" name="14 Imagen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366" y="3243810"/>
              <a:ext cx="3528764" cy="2265380"/>
            </a:xfrm>
            <a:prstGeom prst="rect">
              <a:avLst/>
            </a:prstGeom>
          </p:spPr>
        </p:pic>
        <p:pic>
          <p:nvPicPr>
            <p:cNvPr id="13" name="15 Imagen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5498" y="3243810"/>
              <a:ext cx="3528764" cy="2265380"/>
            </a:xfrm>
            <a:prstGeom prst="rect">
              <a:avLst/>
            </a:prstGeom>
          </p:spPr>
        </p:pic>
        <p:pic>
          <p:nvPicPr>
            <p:cNvPr id="14" name="17 Imagen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5870" y="867546"/>
              <a:ext cx="3528764" cy="226538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5711" y="1016027"/>
              <a:ext cx="1219202" cy="2286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85732" y="999985"/>
              <a:ext cx="1219204" cy="3048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1" name="Picture 20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13731" y="3346143"/>
              <a:ext cx="1219204" cy="3048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25573" y="3382238"/>
              <a:ext cx="1219204" cy="22860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pattFill prst="pct5">
                    <a:fgClr>
                      <a:srgbClr val="FFFFFF">
                        <a:alpha val="0"/>
                      </a:srgbClr>
                    </a:fgClr>
                    <a:bgClr>
                      <a:srgbClr val="FFFFFF">
                        <a:alpha val="0"/>
                      </a:srgbClr>
                    </a:bgClr>
                  </a:patt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25" name="TextBox 24"/>
          <p:cNvSpPr txBox="1"/>
          <p:nvPr/>
        </p:nvSpPr>
        <p:spPr>
          <a:xfrm>
            <a:off x="1070811" y="5642811"/>
            <a:ext cx="7521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6600"/>
                </a:solidFill>
              </a:rPr>
              <a:t>Points: data; 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>
                <a:solidFill>
                  <a:srgbClr val="006600"/>
                </a:solidFill>
              </a:rPr>
              <a:t> (</a:t>
            </a:r>
            <a:r>
              <a:rPr lang="en-US" dirty="0" smtClean="0">
                <a:solidFill>
                  <a:srgbClr val="0070C0"/>
                </a:solidFill>
              </a:rPr>
              <a:t>blue</a:t>
            </a:r>
            <a:r>
              <a:rPr lang="en-US" dirty="0" smtClean="0">
                <a:solidFill>
                  <a:srgbClr val="006600"/>
                </a:solidFill>
              </a:rPr>
              <a:t>) curves are projections of fits </a:t>
            </a:r>
            <a:r>
              <a:rPr lang="en-US" dirty="0" smtClean="0">
                <a:solidFill>
                  <a:srgbClr val="FF0000"/>
                </a:solidFill>
              </a:rPr>
              <a:t>with</a:t>
            </a:r>
            <a:r>
              <a:rPr lang="en-US" dirty="0" smtClean="0">
                <a:solidFill>
                  <a:srgbClr val="006600"/>
                </a:solidFill>
              </a:rPr>
              <a:t> (</a:t>
            </a:r>
            <a:r>
              <a:rPr lang="en-US" dirty="0" smtClean="0">
                <a:solidFill>
                  <a:srgbClr val="0070C0"/>
                </a:solidFill>
              </a:rPr>
              <a:t>without</a:t>
            </a:r>
            <a:r>
              <a:rPr lang="en-US" dirty="0" smtClean="0">
                <a:solidFill>
                  <a:srgbClr val="006600"/>
                </a:solidFill>
              </a:rPr>
              <a:t>) T violation </a:t>
            </a:r>
            <a:endParaRPr lang="en-US" dirty="0">
              <a:solidFill>
                <a:srgbClr val="0066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69540" y="3429000"/>
            <a:ext cx="1323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B</a:t>
            </a:r>
            <a:r>
              <a:rPr lang="en-US" sz="1200" i="1" dirty="0" smtClean="0"/>
              <a:t>A</a:t>
            </a:r>
            <a:r>
              <a:rPr lang="en-US" sz="1400" i="1" dirty="0" smtClean="0"/>
              <a:t>B</a:t>
            </a:r>
            <a:r>
              <a:rPr lang="en-US" sz="1200" i="1" dirty="0" smtClean="0"/>
              <a:t>AR</a:t>
            </a:r>
            <a:r>
              <a:rPr lang="en-US" sz="1400" i="1" dirty="0" smtClean="0"/>
              <a:t> preliminary</a:t>
            </a:r>
            <a:endParaRPr lang="en-US" sz="1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6334836" y="1984612"/>
            <a:ext cx="1323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B</a:t>
            </a:r>
            <a:r>
              <a:rPr lang="en-US" sz="1200" i="1" dirty="0" smtClean="0"/>
              <a:t>A</a:t>
            </a:r>
            <a:r>
              <a:rPr lang="en-US" sz="1400" i="1" dirty="0" smtClean="0"/>
              <a:t>B</a:t>
            </a:r>
            <a:r>
              <a:rPr lang="en-US" sz="1200" i="1" dirty="0" smtClean="0"/>
              <a:t>AR</a:t>
            </a:r>
            <a:r>
              <a:rPr lang="en-US" sz="1400" i="1" dirty="0" smtClean="0"/>
              <a:t> preliminary</a:t>
            </a:r>
            <a:endParaRPr lang="en-US" sz="1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2854657" y="974678"/>
            <a:ext cx="1034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B</a:t>
            </a:r>
            <a:r>
              <a:rPr lang="en-US" sz="1200" i="1" dirty="0" smtClean="0"/>
              <a:t>A</a:t>
            </a:r>
            <a:r>
              <a:rPr lang="en-US" sz="1400" i="1" dirty="0" smtClean="0"/>
              <a:t>B</a:t>
            </a:r>
            <a:r>
              <a:rPr lang="en-US" sz="1200" i="1" dirty="0" smtClean="0"/>
              <a:t>AR</a:t>
            </a:r>
            <a:r>
              <a:rPr lang="en-US" sz="1400" i="1" dirty="0" smtClean="0"/>
              <a:t> preliminary</a:t>
            </a:r>
            <a:endParaRPr lang="en-US" sz="14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339754" y="4359323"/>
            <a:ext cx="1323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B</a:t>
            </a:r>
            <a:r>
              <a:rPr lang="en-US" sz="1200" i="1" dirty="0" smtClean="0"/>
              <a:t>A</a:t>
            </a:r>
            <a:r>
              <a:rPr lang="en-US" sz="1400" i="1" dirty="0" smtClean="0"/>
              <a:t>B</a:t>
            </a:r>
            <a:r>
              <a:rPr lang="en-US" sz="1200" i="1" dirty="0" smtClean="0"/>
              <a:t>AR</a:t>
            </a:r>
            <a:r>
              <a:rPr lang="en-US" sz="1400" i="1" dirty="0" smtClean="0"/>
              <a:t> preliminary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96451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120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42110"/>
            <a:ext cx="8229600" cy="5184054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 smtClean="0"/>
              <a:t>B</a:t>
            </a:r>
            <a:r>
              <a:rPr lang="en-US" sz="2400" i="1" dirty="0" smtClean="0"/>
              <a:t>A</a:t>
            </a:r>
            <a:r>
              <a:rPr lang="en-US" i="1" dirty="0" smtClean="0"/>
              <a:t>B</a:t>
            </a:r>
            <a:r>
              <a:rPr lang="en-US" sz="2400" i="1" dirty="0" smtClean="0"/>
              <a:t>AR</a:t>
            </a:r>
            <a:r>
              <a:rPr lang="en-US" sz="2400" dirty="0" smtClean="0"/>
              <a:t> </a:t>
            </a:r>
            <a:r>
              <a:rPr lang="en-US" dirty="0" smtClean="0"/>
              <a:t>has measured T-violating parameters in the time development of neutral </a:t>
            </a:r>
            <a:r>
              <a:rPr lang="en-US" i="1" dirty="0" smtClean="0"/>
              <a:t>B</a:t>
            </a:r>
            <a:r>
              <a:rPr lang="en-US" dirty="0" smtClean="0"/>
              <a:t>-mesons</a:t>
            </a:r>
          </a:p>
          <a:p>
            <a:pPr lvl="1"/>
            <a:r>
              <a:rPr lang="en-US" dirty="0" smtClean="0"/>
              <a:t>Without </a:t>
            </a:r>
            <a:r>
              <a:rPr lang="en-US" i="1" dirty="0" smtClean="0"/>
              <a:t>a priori</a:t>
            </a:r>
            <a:r>
              <a:rPr lang="en-US" dirty="0" smtClean="0"/>
              <a:t> assumptions about CP or CPT invariance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 violation is observed at the 14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 level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CP violation is observed at the 17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r>
              <a:rPr lang="en-US" dirty="0" smtClean="0">
                <a:solidFill>
                  <a:srgbClr val="FF0000"/>
                </a:solidFill>
              </a:rPr>
              <a:t> level</a:t>
            </a:r>
          </a:p>
          <a:p>
            <a:pPr lvl="1"/>
            <a:r>
              <a:rPr lang="en-US" dirty="0" smtClean="0"/>
              <a:t>CPT is conserved (significance of violation </a:t>
            </a:r>
            <a:r>
              <a:rPr lang="en-US" dirty="0"/>
              <a:t>=</a:t>
            </a:r>
            <a:r>
              <a:rPr lang="en-US" dirty="0" smtClean="0"/>
              <a:t> 0.3</a:t>
            </a:r>
            <a:r>
              <a:rPr lang="el-GR" dirty="0" smtClean="0"/>
              <a:t>σ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Results are consistent with measurements of CP violation assuming CPT invariance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This is the first measurement of T violation in the </a:t>
            </a:r>
            <a:r>
              <a:rPr lang="en-US" i="1" dirty="0" smtClean="0">
                <a:solidFill>
                  <a:srgbClr val="FF0000"/>
                </a:solidFill>
              </a:rPr>
              <a:t>B</a:t>
            </a:r>
            <a:r>
              <a:rPr lang="en-US" dirty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meson system 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experimental connection with CP or CPT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First measurement in any system using exchange of initial and final states that can only be connected by a T transformation</a:t>
            </a:r>
            <a:endParaRPr lang="en-US" dirty="0">
              <a:solidFill>
                <a:srgbClr val="7030A0"/>
              </a:solidFill>
            </a:endParaRPr>
          </a:p>
          <a:p>
            <a:r>
              <a:rPr lang="en-US" dirty="0" smtClean="0"/>
              <a:t>Submitted to </a:t>
            </a:r>
            <a:r>
              <a:rPr lang="en-US" dirty="0" err="1" smtClean="0"/>
              <a:t>Phys.Rev.Lett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>
                <a:hlinkClick r:id="rId2"/>
              </a:rPr>
              <a:t>arXiv:1207.5832 [</a:t>
            </a:r>
            <a:r>
              <a:rPr lang="en-US" dirty="0" err="1" smtClean="0">
                <a:hlinkClick r:id="rId2"/>
              </a:rPr>
              <a:t>hep</a:t>
            </a:r>
            <a:r>
              <a:rPr lang="en-US" dirty="0" smtClean="0">
                <a:hlinkClick r:id="rId2"/>
              </a:rPr>
              <a:t>-ex]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31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</a:t>
            </a:r>
            <a:r>
              <a:rPr lang="en-US" i="1" smtClean="0"/>
              <a:t>B</a:t>
            </a:r>
            <a:r>
              <a:rPr lang="en-US" sz="1000" i="1" smtClean="0"/>
              <a:t>A</a:t>
            </a:r>
            <a:r>
              <a:rPr lang="en-US" i="1" smtClean="0"/>
              <a:t>B</a:t>
            </a:r>
            <a:r>
              <a:rPr lang="en-US" sz="1000" i="1" smtClean="0"/>
              <a:t>AR</a:t>
            </a:r>
            <a:r>
              <a:rPr lang="en-US" smtClean="0"/>
              <a:t> — Ray Cowan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0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4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79" y="-27384"/>
            <a:ext cx="9187891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383"/>
            <a:ext cx="8229600" cy="70903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Constructing </a:t>
            </a:r>
            <a:r>
              <a:rPr lang="el-GR" dirty="0" smtClean="0"/>
              <a:t>Δ</a:t>
            </a:r>
            <a:r>
              <a:rPr lang="en-US" dirty="0" smtClean="0"/>
              <a:t>S</a:t>
            </a:r>
            <a:r>
              <a:rPr lang="en-US" baseline="30000" dirty="0" smtClean="0"/>
              <a:t>±</a:t>
            </a:r>
            <a:r>
              <a:rPr lang="en-US" dirty="0" smtClean="0"/>
              <a:t>, </a:t>
            </a:r>
            <a:r>
              <a:rPr lang="el-GR" dirty="0" smtClean="0"/>
              <a:t>Δ</a:t>
            </a:r>
            <a:r>
              <a:rPr lang="en-US" dirty="0" smtClean="0"/>
              <a:t>C</a:t>
            </a:r>
            <a:r>
              <a:rPr lang="en-US" baseline="30000" dirty="0"/>
              <a:t>±</a:t>
            </a:r>
            <a:r>
              <a:rPr lang="en-US" dirty="0" smtClean="0"/>
              <a:t>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43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Time-reversal Violation (TRV)</a:t>
            </a:r>
            <a:br>
              <a:rPr lang="en-US" dirty="0" smtClean="0"/>
            </a:br>
            <a:r>
              <a:rPr lang="en-US" sz="2200" i="1" dirty="0" err="1" smtClean="0"/>
              <a:t>Umkehr</a:t>
            </a:r>
            <a:r>
              <a:rPr lang="en-US" sz="2200" i="1" dirty="0" smtClean="0"/>
              <a:t> der </a:t>
            </a:r>
            <a:r>
              <a:rPr lang="en-US" sz="2200" i="1" dirty="0" err="1" smtClean="0"/>
              <a:t>Bewegungsrichtung</a:t>
            </a:r>
            <a:r>
              <a:rPr lang="en-US" sz="2200" dirty="0" smtClean="0">
                <a:solidFill>
                  <a:srgbClr val="FF0000"/>
                </a:solidFill>
              </a:rPr>
              <a:t>*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978" y="1284111"/>
            <a:ext cx="6203244" cy="364913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 stable systems, T violation is implied by</a:t>
            </a:r>
          </a:p>
          <a:p>
            <a:pPr lvl="1"/>
            <a:r>
              <a:rPr lang="en-US" dirty="0" smtClean="0">
                <a:solidFill>
                  <a:schemeClr val="tx2"/>
                </a:solidFill>
              </a:rPr>
              <a:t>A non-zero value of a T-odd observable in a stationary state</a:t>
            </a:r>
          </a:p>
          <a:p>
            <a:pPr lvl="2"/>
            <a:r>
              <a:rPr lang="en-US" dirty="0" smtClean="0"/>
              <a:t>Example: electric dipole moment of neutron or electron (also violates parity, P)</a:t>
            </a:r>
          </a:p>
          <a:p>
            <a:pPr lvl="3"/>
            <a:r>
              <a:rPr lang="en-US" i="1" dirty="0" err="1" smtClean="0">
                <a:latin typeface="Calibri"/>
              </a:rPr>
              <a:t>d</a:t>
            </a:r>
            <a:r>
              <a:rPr lang="en-US" baseline="-25000" dirty="0" err="1" smtClean="0">
                <a:latin typeface="Calibri"/>
              </a:rPr>
              <a:t>n</a:t>
            </a:r>
            <a:r>
              <a:rPr lang="en-US" dirty="0" smtClean="0"/>
              <a:t> &lt; 2.9 </a:t>
            </a:r>
            <a:r>
              <a:rPr lang="en-US" dirty="0" smtClean="0">
                <a:latin typeface="cmsy10"/>
              </a:rPr>
              <a:t>£</a:t>
            </a:r>
            <a:r>
              <a:rPr lang="en-US" dirty="0" smtClean="0"/>
              <a:t> </a:t>
            </a:r>
            <a:r>
              <a:rPr lang="en-US" dirty="0" smtClean="0">
                <a:latin typeface="Calibri"/>
              </a:rPr>
              <a:t>10</a:t>
            </a:r>
            <a:r>
              <a:rPr lang="en-US" baseline="30000" dirty="0" smtClean="0">
                <a:latin typeface="Calibri"/>
              </a:rPr>
              <a:t>−26</a:t>
            </a:r>
            <a:r>
              <a:rPr lang="en-US" dirty="0" smtClean="0"/>
              <a:t>  </a:t>
            </a:r>
            <a:r>
              <a:rPr lang="en-US" i="1" dirty="0" smtClean="0"/>
              <a:t>e</a:t>
            </a:r>
            <a:r>
              <a:rPr lang="en-US" dirty="0" smtClean="0"/>
              <a:t>-cm;  </a:t>
            </a:r>
            <a:r>
              <a:rPr lang="en-US" i="1" dirty="0" smtClean="0">
                <a:latin typeface="Calibri"/>
              </a:rPr>
              <a:t>d</a:t>
            </a:r>
            <a:r>
              <a:rPr lang="en-US" baseline="-25000" dirty="0" smtClean="0">
                <a:latin typeface="Calibri"/>
              </a:rPr>
              <a:t>e</a:t>
            </a:r>
            <a:r>
              <a:rPr lang="en-US" dirty="0" smtClean="0"/>
              <a:t> = (0.7</a:t>
            </a:r>
            <a:r>
              <a:rPr lang="en-US" dirty="0" smtClean="0">
                <a:latin typeface="cmsy10"/>
              </a:rPr>
              <a:t>§</a:t>
            </a:r>
            <a:r>
              <a:rPr lang="en-US" dirty="0" smtClean="0"/>
              <a:t> 0.7) </a:t>
            </a:r>
            <a:r>
              <a:rPr lang="en-US" dirty="0">
                <a:latin typeface="cmsy10"/>
              </a:rPr>
              <a:t>£</a:t>
            </a:r>
            <a:r>
              <a:rPr lang="en-US" dirty="0"/>
              <a:t> 10</a:t>
            </a:r>
            <a:r>
              <a:rPr lang="en-US" baseline="30000" dirty="0"/>
              <a:t>−26</a:t>
            </a:r>
            <a:r>
              <a:rPr lang="en-US" dirty="0"/>
              <a:t> </a:t>
            </a:r>
            <a:r>
              <a:rPr lang="en-US" i="1" dirty="0" smtClean="0"/>
              <a:t>e</a:t>
            </a:r>
            <a:r>
              <a:rPr lang="en-US" dirty="0" smtClean="0"/>
              <a:t>-cm (PDGLive.org)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ifferent probabilities for </a:t>
            </a:r>
            <a:r>
              <a:rPr lang="en-US" i="1" dirty="0" err="1" smtClean="0">
                <a:solidFill>
                  <a:schemeClr val="tx2"/>
                </a:solidFill>
              </a:rPr>
              <a:t>a</a:t>
            </a:r>
            <a:r>
              <a:rPr lang="en-US" dirty="0" err="1" smtClean="0">
                <a:solidFill>
                  <a:schemeClr val="tx2"/>
                </a:solidFill>
              </a:rPr>
              <a:t>→</a:t>
            </a:r>
            <a:r>
              <a:rPr lang="en-US" i="1" dirty="0" err="1" smtClean="0">
                <a:solidFill>
                  <a:schemeClr val="tx2"/>
                </a:solidFill>
              </a:rPr>
              <a:t>b</a:t>
            </a:r>
            <a:r>
              <a:rPr lang="en-US" dirty="0" smtClean="0">
                <a:solidFill>
                  <a:schemeClr val="tx2"/>
                </a:solidFill>
              </a:rPr>
              <a:t> at a given time than for </a:t>
            </a:r>
            <a:r>
              <a:rPr lang="en-US" i="1" dirty="0" err="1" smtClean="0">
                <a:solidFill>
                  <a:schemeClr val="tx2"/>
                </a:solidFill>
              </a:rPr>
              <a:t>b</a:t>
            </a:r>
            <a:r>
              <a:rPr lang="en-US" dirty="0" err="1" smtClean="0">
                <a:solidFill>
                  <a:schemeClr val="tx2"/>
                </a:solidFill>
              </a:rPr>
              <a:t>→</a:t>
            </a:r>
            <a:r>
              <a:rPr lang="en-US" i="1" dirty="0" err="1" smtClean="0">
                <a:solidFill>
                  <a:schemeClr val="tx2"/>
                </a:solidFill>
              </a:rPr>
              <a:t>a</a:t>
            </a:r>
            <a:endParaRPr lang="en-US" i="1" dirty="0">
              <a:solidFill>
                <a:schemeClr val="tx2"/>
              </a:solidFill>
            </a:endParaRPr>
          </a:p>
          <a:p>
            <a:pPr lvl="2"/>
            <a:r>
              <a:rPr lang="en-US" dirty="0" smtClean="0"/>
              <a:t>Example: </a:t>
            </a:r>
            <a:r>
              <a:rPr lang="en-US" dirty="0">
                <a:latin typeface="Calibri"/>
              </a:rPr>
              <a:t> </a:t>
            </a:r>
            <a:r>
              <a:rPr lang="en-US" dirty="0" smtClean="0">
                <a:latin typeface="cmmi10"/>
              </a:rPr>
              <a:t>º</a:t>
            </a:r>
            <a:r>
              <a:rPr lang="en-US" dirty="0" smtClean="0">
                <a:latin typeface="Calibri"/>
              </a:rPr>
              <a:t> </a:t>
            </a:r>
            <a:r>
              <a:rPr lang="en-US" baseline="-25000" dirty="0" smtClean="0">
                <a:latin typeface="Calibri"/>
              </a:rPr>
              <a:t>e</a:t>
            </a:r>
            <a:r>
              <a:rPr lang="en-US" dirty="0" smtClean="0">
                <a:latin typeface="cmsy10"/>
              </a:rPr>
              <a:t>!</a:t>
            </a:r>
            <a:r>
              <a:rPr lang="en-US" dirty="0" smtClean="0"/>
              <a:t> </a:t>
            </a:r>
            <a:r>
              <a:rPr lang="en-US" dirty="0" smtClean="0">
                <a:latin typeface="cmmi10"/>
              </a:rPr>
              <a:t>º</a:t>
            </a:r>
            <a:r>
              <a:rPr lang="en-US" baseline="-25000" dirty="0" smtClean="0">
                <a:latin typeface="cmmi10"/>
              </a:rPr>
              <a:t>¹</a:t>
            </a:r>
            <a:r>
              <a:rPr lang="en-US" dirty="0" smtClean="0"/>
              <a:t> vs. </a:t>
            </a:r>
            <a:r>
              <a:rPr lang="en-US" dirty="0" smtClean="0">
                <a:latin typeface="cmmi10"/>
              </a:rPr>
              <a:t>º</a:t>
            </a:r>
            <a:r>
              <a:rPr lang="en-US" baseline="-25000" dirty="0" smtClean="0">
                <a:latin typeface="cmmi10"/>
              </a:rPr>
              <a:t>¹</a:t>
            </a:r>
            <a:r>
              <a:rPr lang="en-US" dirty="0" smtClean="0"/>
              <a:t> </a:t>
            </a:r>
            <a:r>
              <a:rPr lang="en-US" dirty="0" smtClean="0">
                <a:latin typeface="cmsy10"/>
              </a:rPr>
              <a:t>!</a:t>
            </a:r>
            <a:r>
              <a:rPr lang="en-US" dirty="0" smtClean="0"/>
              <a:t> </a:t>
            </a:r>
            <a:r>
              <a:rPr lang="en-US" dirty="0" smtClean="0">
                <a:latin typeface="cmmi10"/>
              </a:rPr>
              <a:t>º</a:t>
            </a:r>
            <a:r>
              <a:rPr lang="en-US" dirty="0" smtClean="0">
                <a:latin typeface="Calibri"/>
              </a:rPr>
              <a:t> </a:t>
            </a:r>
            <a:r>
              <a:rPr lang="en-US" baseline="-25000" dirty="0" smtClean="0">
                <a:latin typeface="Calibri"/>
              </a:rPr>
              <a:t>e</a:t>
            </a:r>
            <a:r>
              <a:rPr lang="en-US" dirty="0" smtClean="0"/>
              <a:t> at a </a:t>
            </a:r>
            <a:r>
              <a:rPr lang="en-US" dirty="0" err="1" smtClean="0"/>
              <a:t>muon</a:t>
            </a:r>
            <a:r>
              <a:rPr lang="en-US" dirty="0" smtClean="0"/>
              <a:t> storage ring</a:t>
            </a:r>
          </a:p>
          <a:p>
            <a:r>
              <a:rPr lang="en-US" dirty="0" smtClean="0"/>
              <a:t>In unstable systems</a:t>
            </a:r>
          </a:p>
          <a:p>
            <a:pPr lvl="1"/>
            <a:r>
              <a:rPr lang="en-US" dirty="0" smtClean="0"/>
              <a:t>Reversal of motion (</a:t>
            </a:r>
            <a:r>
              <a:rPr lang="en-US" i="1" dirty="0" smtClean="0"/>
              <a:t>t </a:t>
            </a:r>
            <a:r>
              <a:rPr lang="en-US" dirty="0" smtClean="0"/>
              <a:t>→ </a:t>
            </a:r>
            <a:r>
              <a:rPr lang="en-US" i="1" dirty="0" smtClean="0"/>
              <a:t>−t</a:t>
            </a:r>
            <a:r>
              <a:rPr lang="en-US" dirty="0" smtClean="0"/>
              <a:t>) plus exchange of |</a:t>
            </a:r>
            <a:r>
              <a:rPr lang="en-US" dirty="0" err="1" smtClean="0"/>
              <a:t>in</a:t>
            </a:r>
            <a:r>
              <a:rPr lang="en-US" dirty="0" err="1" smtClean="0">
                <a:latin typeface="cmsy10"/>
              </a:rPr>
              <a:t>i</a:t>
            </a:r>
            <a:r>
              <a:rPr lang="en-US" dirty="0" smtClean="0"/>
              <a:t>, |</a:t>
            </a:r>
            <a:r>
              <a:rPr lang="en-US" dirty="0" err="1" smtClean="0"/>
              <a:t>out</a:t>
            </a:r>
            <a:r>
              <a:rPr lang="en-US" dirty="0" err="1" smtClean="0">
                <a:latin typeface="cmsy10"/>
              </a:rPr>
              <a:t>i</a:t>
            </a:r>
            <a:r>
              <a:rPr lang="en-US" dirty="0" smtClean="0"/>
              <a:t> states</a:t>
            </a:r>
          </a:p>
          <a:p>
            <a:pPr lvl="1"/>
            <a:r>
              <a:rPr lang="en-US" dirty="0" smtClean="0"/>
              <a:t>Experimentally challenging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46246" y="4165598"/>
            <a:ext cx="2741520" cy="646331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200" dirty="0" smtClean="0"/>
              <a:t>Reversal of direction of motion:</a:t>
            </a:r>
          </a:p>
          <a:p>
            <a:r>
              <a:rPr lang="en-US" sz="1200" dirty="0" smtClean="0"/>
              <a:t>E. Wigner, </a:t>
            </a:r>
            <a:r>
              <a:rPr lang="en-US" sz="1200" dirty="0" err="1" smtClean="0"/>
              <a:t>Rev.Mod.Phys</a:t>
            </a:r>
            <a:r>
              <a:rPr lang="en-US" sz="1200" dirty="0" smtClean="0"/>
              <a:t>. </a:t>
            </a:r>
            <a:r>
              <a:rPr lang="en-US" sz="1200" b="1" dirty="0" smtClean="0"/>
              <a:t>29</a:t>
            </a:r>
            <a:r>
              <a:rPr lang="en-US" sz="1200" dirty="0" smtClean="0"/>
              <a:t>, 255 (1957);</a:t>
            </a:r>
          </a:p>
          <a:p>
            <a:r>
              <a:rPr lang="en-US" sz="1200" dirty="0" smtClean="0"/>
              <a:t>G. </a:t>
            </a:r>
            <a:r>
              <a:rPr lang="en-US" sz="1200" dirty="0" err="1" smtClean="0"/>
              <a:t>Lüders</a:t>
            </a:r>
            <a:r>
              <a:rPr lang="en-US" sz="1200" dirty="0" smtClean="0"/>
              <a:t>, Z. Phys. </a:t>
            </a:r>
            <a:r>
              <a:rPr lang="en-US" sz="1200" b="1" dirty="0" smtClean="0"/>
              <a:t>133</a:t>
            </a:r>
            <a:r>
              <a:rPr lang="en-US" sz="1200" dirty="0" smtClean="0"/>
              <a:t>, 325 (1932). </a:t>
            </a:r>
            <a:endParaRPr lang="en-US" sz="1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02" y="4856516"/>
            <a:ext cx="719137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067" y="1162755"/>
            <a:ext cx="187452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967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777" y="94016"/>
            <a:ext cx="8229600" cy="6962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TRV in </a:t>
            </a:r>
            <a:r>
              <a:rPr lang="en-US" dirty="0"/>
              <a:t>u</a:t>
            </a:r>
            <a:r>
              <a:rPr lang="en-US" dirty="0" smtClean="0"/>
              <a:t>nstable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489" y="821266"/>
            <a:ext cx="8229600" cy="166228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Searches in decay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32178" y="2935545"/>
            <a:ext cx="344311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9725" indent="-339725">
              <a:buFont typeface="Arial" pitchFamily="34" charset="0"/>
              <a:buChar char="•"/>
            </a:pPr>
            <a:r>
              <a:rPr lang="en-US" sz="2800" dirty="0"/>
              <a:t>Searches in </a:t>
            </a:r>
            <a:r>
              <a:rPr lang="en-US" sz="2800" dirty="0" smtClean="0"/>
              <a:t>mixing</a:t>
            </a:r>
            <a:endParaRPr lang="en-US" sz="2800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2935545"/>
            <a:ext cx="423897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9725" indent="-339725">
              <a:buFont typeface="Arial" pitchFamily="34" charset="0"/>
              <a:buChar char="•"/>
            </a:pPr>
            <a:r>
              <a:rPr lang="en-US" sz="2800" dirty="0"/>
              <a:t>Searches in </a:t>
            </a:r>
            <a:r>
              <a:rPr lang="en-US" sz="2800" dirty="0" smtClean="0"/>
              <a:t>interference</a:t>
            </a:r>
            <a:endParaRPr lang="en-US" sz="2800" dirty="0"/>
          </a:p>
          <a:p>
            <a:endParaRPr lang="en-U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98" y="1293597"/>
            <a:ext cx="6990874" cy="1624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306" y="3593124"/>
            <a:ext cx="3887629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09" y="3680681"/>
            <a:ext cx="3321844" cy="242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0501" y="5773003"/>
            <a:ext cx="338464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555845" y="5854889"/>
            <a:ext cx="2764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400" dirty="0" err="1">
                <a:solidFill>
                  <a:prstClr val="black"/>
                </a:solidFill>
              </a:rPr>
              <a:t>Kabir</a:t>
            </a:r>
            <a:r>
              <a:rPr lang="en-US" sz="1400" dirty="0">
                <a:solidFill>
                  <a:prstClr val="black"/>
                </a:solidFill>
              </a:rPr>
              <a:t>, </a:t>
            </a:r>
            <a:r>
              <a:rPr lang="en-US" sz="1400" dirty="0" err="1">
                <a:solidFill>
                  <a:prstClr val="black"/>
                </a:solidFill>
              </a:rPr>
              <a:t>Phys.Rev</a:t>
            </a:r>
            <a:r>
              <a:rPr lang="en-US" sz="1400" dirty="0">
                <a:solidFill>
                  <a:prstClr val="black"/>
                </a:solidFill>
              </a:rPr>
              <a:t>. D2 (1970) 540.</a:t>
            </a:r>
          </a:p>
          <a:p>
            <a:pPr lvl="0"/>
            <a:r>
              <a:rPr lang="en-US" sz="1400" dirty="0">
                <a:solidFill>
                  <a:prstClr val="black"/>
                </a:solidFill>
              </a:rPr>
              <a:t>CPLEAR, </a:t>
            </a:r>
            <a:r>
              <a:rPr lang="en-US" sz="1400" dirty="0" err="1">
                <a:solidFill>
                  <a:prstClr val="black"/>
                </a:solidFill>
              </a:rPr>
              <a:t>Phys.Lett</a:t>
            </a:r>
            <a:r>
              <a:rPr lang="en-US" sz="1400" dirty="0">
                <a:solidFill>
                  <a:prstClr val="black"/>
                </a:solidFill>
              </a:rPr>
              <a:t>. B444 (1998)  43</a:t>
            </a:r>
            <a:r>
              <a:rPr lang="en-US" sz="1400" dirty="0" smtClean="0">
                <a:solidFill>
                  <a:prstClr val="black"/>
                </a:solidFill>
              </a:rPr>
              <a:t>.</a:t>
            </a:r>
            <a:endParaRPr lang="en-US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41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28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Analysis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539"/>
            <a:ext cx="8229600" cy="2737185"/>
          </a:xfrm>
        </p:spPr>
        <p:txBody>
          <a:bodyPr>
            <a:normAutofit fontScale="85000" lnSpcReduction="20000"/>
          </a:bodyPr>
          <a:lstStyle/>
          <a:p>
            <a:r>
              <a:rPr lang="el-GR" dirty="0" smtClean="0"/>
              <a:t>Υ</a:t>
            </a:r>
            <a:r>
              <a:rPr lang="en-US" dirty="0" smtClean="0"/>
              <a:t>(4S) decay yields a coherent (entangled) quantum state</a:t>
            </a:r>
          </a:p>
          <a:p>
            <a:endParaRPr lang="en-US" dirty="0"/>
          </a:p>
          <a:p>
            <a:r>
              <a:rPr lang="en-US" dirty="0" smtClean="0"/>
              <a:t>Define processes of interest and their T-transformed counterparts </a:t>
            </a:r>
          </a:p>
          <a:p>
            <a:pPr lvl="1"/>
            <a:r>
              <a:rPr lang="en-US" dirty="0" smtClean="0"/>
              <a:t>(X,Y) is the reconstructed final state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5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2408" y="1304982"/>
            <a:ext cx="5143816" cy="685842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27" y="3182340"/>
            <a:ext cx="7342346" cy="234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20126" y="2836308"/>
            <a:ext cx="2311906" cy="254507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32558" y="5973287"/>
            <a:ext cx="1537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(l</a:t>
            </a:r>
            <a:r>
              <a:rPr lang="en-US" baseline="30000" dirty="0" smtClean="0"/>
              <a:t>± </a:t>
            </a:r>
            <a:r>
              <a:rPr lang="en-US" dirty="0" smtClean="0"/>
              <a:t>= (lepton)</a:t>
            </a:r>
            <a:r>
              <a:rPr lang="en-US" baseline="30000" dirty="0" smtClean="0"/>
              <a:t>±</a:t>
            </a:r>
            <a:r>
              <a:rPr lang="en-US" dirty="0" smtClean="0"/>
              <a:t>)</a:t>
            </a:r>
            <a:endParaRPr lang="en-US" baseline="30000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740" y="5621360"/>
            <a:ext cx="2661761" cy="762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24" y="5622410"/>
            <a:ext cx="5902166" cy="398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4247" y="1369646"/>
            <a:ext cx="1675567" cy="507241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071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63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Analysis overview (2)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6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" y="902524"/>
            <a:ext cx="8729663" cy="445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860" y="5726752"/>
            <a:ext cx="1814513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823" y="5726752"/>
            <a:ext cx="1785938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337608" y="5310187"/>
            <a:ext cx="4148667" cy="354807"/>
            <a:chOff x="423333" y="5229225"/>
            <a:chExt cx="4148667" cy="354807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423333" y="5401733"/>
              <a:ext cx="4148667" cy="846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31006" y="5229225"/>
              <a:ext cx="0" cy="18097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2390775" y="5403057"/>
              <a:ext cx="0" cy="18097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560094" y="5238750"/>
              <a:ext cx="0" cy="18097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728633" y="5310187"/>
            <a:ext cx="4148667" cy="354807"/>
            <a:chOff x="423333" y="5229225"/>
            <a:chExt cx="4148667" cy="354807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423333" y="5401733"/>
              <a:ext cx="4148667" cy="846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31006" y="5229225"/>
              <a:ext cx="0" cy="18097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390775" y="5403057"/>
              <a:ext cx="0" cy="18097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560094" y="5238750"/>
              <a:ext cx="0" cy="18097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398585" y="4126523"/>
            <a:ext cx="214193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      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6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6478"/>
            <a:ext cx="8229600" cy="57320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Analysis overview (3)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7</a:t>
            </a:fld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88" y="919967"/>
            <a:ext cx="8167518" cy="5330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96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i="1" dirty="0" smtClean="0"/>
              <a:t>B</a:t>
            </a:r>
            <a:r>
              <a:rPr lang="en-US" sz="3600" i="1" dirty="0" smtClean="0"/>
              <a:t>A</a:t>
            </a:r>
            <a:r>
              <a:rPr lang="en-US" i="1" dirty="0" smtClean="0"/>
              <a:t>B</a:t>
            </a:r>
            <a:r>
              <a:rPr lang="en-US" sz="3600" i="1" dirty="0" smtClean="0"/>
              <a:t>AR</a:t>
            </a:r>
            <a:r>
              <a:rPr lang="en-US" dirty="0" smtClean="0"/>
              <a:t> detector at PEP-II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698551" y="1589443"/>
            <a:ext cx="7702274" cy="4789842"/>
            <a:chOff x="2178050" y="1600200"/>
            <a:chExt cx="6889750" cy="4021138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78050" y="1600200"/>
              <a:ext cx="6813550" cy="4021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7696200" y="4667250"/>
              <a:ext cx="1295400" cy="5334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7696200" y="3505200"/>
              <a:ext cx="1371600" cy="8382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209800" y="2286000"/>
              <a:ext cx="1371600" cy="8382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82856" y="5683624"/>
            <a:ext cx="1771650" cy="336550"/>
          </a:xfrm>
          <a:prstGeom prst="rect">
            <a:avLst/>
          </a:prstGeom>
          <a:noFill/>
          <a:ln w="31750">
            <a:solidFill>
              <a:srgbClr val="003C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3C00"/>
                </a:solidFill>
              </a:rPr>
              <a:t>NIM A479, 1 (2002)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543228" y="1563880"/>
            <a:ext cx="1712720" cy="529840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6404361" y="1673551"/>
            <a:ext cx="1936334" cy="529840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5301953" y="5920811"/>
            <a:ext cx="2295258" cy="471443"/>
          </a:xfrm>
          <a:prstGeom prst="rec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45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10070" cy="7502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163321"/>
            <a:ext cx="4724400" cy="193880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PEP-II at SLAC is not only a </a:t>
            </a:r>
            <a:r>
              <a:rPr lang="en-US" i="1" dirty="0" smtClean="0"/>
              <a:t>B </a:t>
            </a:r>
            <a:r>
              <a:rPr lang="en-US" dirty="0" smtClean="0"/>
              <a:t>factory but also a charm factory </a:t>
            </a:r>
          </a:p>
          <a:p>
            <a:pPr lvl="1"/>
            <a:r>
              <a:rPr lang="en-US" dirty="0" smtClean="0"/>
              <a:t>470 x 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i="1" dirty="0" smtClean="0"/>
              <a:t>B</a:t>
            </a:r>
            <a:r>
              <a:rPr lang="en-US" dirty="0" smtClean="0"/>
              <a:t> anti-</a:t>
            </a:r>
            <a:r>
              <a:rPr lang="en-US" i="1" dirty="0" smtClean="0"/>
              <a:t>B</a:t>
            </a:r>
            <a:r>
              <a:rPr lang="en-US" dirty="0" smtClean="0"/>
              <a:t> pairs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690 x 10</a:t>
            </a:r>
            <a:r>
              <a:rPr lang="en-US" baseline="30000" dirty="0" smtClean="0">
                <a:solidFill>
                  <a:srgbClr val="FF0000"/>
                </a:solidFill>
              </a:rPr>
              <a:t>6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 anti-</a:t>
            </a:r>
            <a:r>
              <a:rPr lang="en-US" i="1" dirty="0" smtClean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 pairs</a:t>
            </a:r>
          </a:p>
          <a:p>
            <a:pPr lvl="1"/>
            <a:r>
              <a:rPr lang="en-US" dirty="0" smtClean="0"/>
              <a:t>500 x 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l-GR" dirty="0" smtClean="0"/>
              <a:t>τ</a:t>
            </a:r>
            <a:r>
              <a:rPr lang="en-US" baseline="30000" dirty="0" smtClean="0"/>
              <a:t>+</a:t>
            </a:r>
            <a:r>
              <a:rPr lang="el-GR" dirty="0" smtClean="0"/>
              <a:t>τ</a:t>
            </a:r>
            <a:r>
              <a:rPr lang="el-GR" baseline="30000" dirty="0" smtClean="0"/>
              <a:t>−</a:t>
            </a:r>
            <a:r>
              <a:rPr lang="en-US" dirty="0" smtClean="0"/>
              <a:t> pairs</a:t>
            </a:r>
            <a:endParaRPr lang="en-US" baseline="30000" dirty="0"/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3650" y="2441352"/>
            <a:ext cx="407035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918" y="325438"/>
            <a:ext cx="2519362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CKM2012 Sept. 28–Oct. 2, 2012 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Observation of Time-reversal Violation at BABAR — Ray Cowan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B6FF-6B64-40D1-9CA5-107F54037521}" type="slidenum">
              <a:rPr lang="en-US" smtClean="0"/>
              <a:t>9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177" y="2913178"/>
            <a:ext cx="4770189" cy="3121253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400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DISPLAYSOURCE" val="\documentclass{article}\pagestyle{empty}&#10;\usepackage{colordvi}&#10;\input babarsym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begin{document}&#10;\boldmath&#10;\[&#10;g_{\alpha,\beta}^{\pm}(\tau) \propto&#10;e^{-\Gamma|\tau|}&#10;\left\{1+\Red{S_{\alpha,\beta}^{\pm}}\sin(\Delta m_d\tau)+\Red{C_{\alpha,\beta}^{\pm}}&#10;\cos (\Delta m_d \tau)\right\}&#10;\]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86"/>
  <p:tag name="PICTUREFILESIZE" val="238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begin{eqnarray}&#10;&amp;&amp;H_{\alpha,\beta}(\Delta t)\propto\nonumber\\&#10; &amp;&amp;\quad g^+_{\alpha,\beta}(\Delta t_{\rm true})&#10;  \times {\rm H}(\Delta t_{\rm true})\otimes {\cal R}(\delta t, \sigma_{\Delta t})&#10;\nonumber\\&#10;&amp;&amp;\quad+&#10; g^-_{\alpha,\beta}(\Delta t_{\rm true})&#10;  \times {\rm H}(-\Delta t_{\rm true})\otimes {\cal R}(\delta t, \sigma_{\Delta t})&#10;\nonumber&#10;\end{eqnarray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15"/>
  <p:tag name="PICTUREFILESIZE" val="3878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[&#10;\alpha \in \{ \Bz,\;\Bzb\};\quad \beta\in\{\KS,\;\KL\}&#10;\]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56"/>
  <p:tag name="PICTUREFILESIZE" val="1132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[&#10;\begin{array}{c|c|c}&#10;\hline&#10;T &amp; CP &amp; CPT\\ &#10;\hline&#10;%&#10;\Delta S_T^+ = S^-_{l^-,\KL} - S^+_{l^+,\KS} &amp; &#10;\Delta S_{CP}^+ = S^+_{l^-,\KS} - S^+_{l^+,\KS} &amp; &#10;\Delta S_{CPT}^+ = S^-_{l^+,\KL} - S^+_{l^+,\KS}\\&#10;%&#10;\Delta S_T^- = S^+_{l^-,\KL} - S^-_{l^+,\KS} &amp; &#10;\Delta S_{CP}^- = S^-_{l^-,\KS} - S^-_{l^+,\KS} &amp; &#10;\Delta S_{CPT}^- = S^+_{l^+,\KL} - S^-_{l^+,\KS}\\&#10;%&#10;\Delta C_T^+ = C^-_{l^-,\KL} - C^+_{l^+,\KS} &amp; &#10;\Delta C_{CP}^+ = C^+_{l^-,\KS} - C^+_{l^+,\KS} &amp; &#10;\Delta C_{CPT}^+ = C^-_{l^+,\KL} - C^+_{l^+,\KS}\\&#10;%&#10;\Delta C_T^- = C^+_{l^-,\KL} - C^-_{l^+,\KS} &amp; &#10;\Delta C_{CP}^- = C^-_{l^-,\KS} - C^-_{l^+,\KS} &amp; &#10;\Delta C_{CPT}^- = C^+_{l^+,\KL} - C^-_{l^+,\KS}\\&#10;%&#10;\hline&#10;\end{array}&#10;\]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15"/>
  <p:tag name="PICTUREFILESIZE" val="8683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\bf&#10;\begin{tabular}{|l|c|c|}&#10;\hline&#10;\hline&#10;\Blue{Uncertainty source} &amp; \Blue{$\Delta S_T^+ $} &amp; \Blue{$ \Delta S_T^-$} \\&#10;\hline&#10;misID flavour                   &amp; 0.019   &amp; 0.019   \\&#10;$\Delta t$ resolution function  &amp; 0.02    &amp; 0.05  \\&#10;Outlier's scale factor          &amp; 0.012   &amp; $-0.013$  \\&#10;$m_{ES}$ parameters             &amp; 0.012   &amp; 0.0018  \\&#10;$\Delta E$ parameters           &amp; 0.017   &amp; 0.017  \\&#10;$K_{\rm L}$ systematics         &amp; 0.03    &amp; 0.03  \\&#10;Differences between $B_{CP}$ and $B_{\rm flav} $ &amp; 0.02    &amp; 0.02  \\&#10;Background effects              &amp; 0.03    &amp; 0.04  \\&#10;Uncertainty on fit bias from MC &amp; 0.010   &amp; \Purple{ 0.08}  \\&#10;Detector and vertexing effects. &amp; 0.011   &amp; 0.04  \\&#10;$\Delta\Gamma\neq 0$ effects    &amp; 0.004   &amp; 0.003  \\&#10;External physics parameters     &amp; 0.005   &amp; 0.006  \\&#10;Normalization effects           &amp; 0.012   &amp; 0.009  \\&#10;\hline&#10;\Red{Total Systematics}               &amp; \Red{0.06}    &amp; \Red{0.11}  \\&#10;\hline&#10;\hline&#10;\end{tabular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74"/>
  <p:tag name="PICTUREFILESIZE" val="15724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\Delta S_T^+ &amp;=&amp; -1.37\pm0.14\pm0.06\nonumber\\&#10;\Delta S_T^- &amp;=&amp; ~~1.17\pm0.18\pm0.11\nonumber\\&#10;\Delta C_T^+ &amp;=&amp; ~~0.10\pm0.16\pm0.08\nonumber\\&#10;\Delta C_T^- &amp;=&amp; ~~0.04\pm0.16\pm0.08\nonumber&#10;\end{eqnarray}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\Delta S_{CPT}^+ &amp;=&amp; ~~0.16\pm0.20\pm0.09\nonumber\\&#10;\Delta S_{CPT}^- &amp;=&amp; -0.03\pm0.13\pm0.06\nonumber\\&#10;\Delta C_{CPT}^+ &amp;=&amp; ~~0.15\pm0.17\pm0.07\nonumber\\&#10;\Delta C_{CPT}^- &amp;=&amp; ~~0.03\pm0.14\pm0.08\nonumber&#10;\end{eqnarray}&#10;\end{document}"/>
  <p:tag name="IGUANATEXSIZE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\Delta S_{CP}^+ &amp;=&amp; -1.30\pm0.10\pm0.07\nonumber\\&#10;\Delta S_{CP}^- &amp;=&amp; ~~1.33\pm0.12\pm0.06\nonumber\\&#10;\Delta C_{CP}^+ &amp;=&amp; ~~0.07\pm0.10\pm0.03\nonumber\\&#10;\Delta C_{CP}^- &amp;=&amp; ~~0.08\pm0.09\pm0.04\nonumber&#10;\end{eqnarray}&#10;\end{document}"/>
  <p:tag name="IGUANATEXSIZE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begin{tabular}{|l|l|}&#10;\hline&#10;$-2\Delta \ln L$ &amp; \bf Signif.*\\ &#10;\hline&#10;\Red{$s^2_{\rm NoT} = 226$} &amp; \Red{$14\sigma$}\\&#10;\Red{$s^2_{\rm NoCP} = 307$} &amp; \Red{$16.6\sigma$}\\&#10;$s^2_{\rm NoCPT} = 5$ &amp; $0.33\sigma$\\&#10;\hline&#10;\multicolumn{2}{c}{\bf *8 degrees of freedom}&#10;\end{tabular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25"/>
  <p:tag name="PICTUREFILESIZE" val="3417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\Blue{%&#10;\begin{eqnarray}&#10;\Delta \chi^2 &amp; = &amp; -2 \left( \ln L_{\rm NoTRV}-\ln L\right)\nonumber\\&#10;\Delta \nu &amp; = &amp; 8 \hbox{ \bf degrees of freedom}\nonumber&#10;\end{eqnarray}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58"/>
  <p:tag name="PICTUREFILESIZE" val="1835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lue{\boldmath&#10;\begin{eqnarray}&#10;|i\rangle &amp; = &amp; 1/\sqrt{2}\left[\Bz(t_1)\Bzb(t_2) - &#10;\Bzb(t_1)\Bz(t_2)\right]\nonumber\\&#10; &amp; = &amp; 1/\sqrt{2}\left[B_+(t_1)B_-(t_2) - B_-(t_1)B_+(t_2)\right]\nonumber&#10;\end{eqnarray}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25"/>
  <p:tag name="PICTUREFILESIZE" val="2619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\Blue{%&#10;\[&#10;m_j^2 = -2 \left[ \ln L(q_j, o_j) - \ln L(p_0) \right]/s^2_{{\rm stat,}j}&#10;\]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94"/>
  <p:tag name="PICTUREFILESIZE" val="1431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input symbols&#10;\begin{document}&#10;\boldmath\Blue{&#10;\begin{tabular}{|c|}&#10;\hline&#10;\bf T-conserving\\&#10;\bf constraints\\&#10;\hline&#10;\vbox{\hsize=1.3in&#10;\[\begin{array}{c}&#10;\DeltaSpmT=\DeltaCpmT=0\\&#10;\DeltaSpmCP=\DeltaSpmCPT\\&#10;\DeltaCpmCP=\DeltaCpmCPT&#10;\end{array}&#10;\]&#10;}\\&#10;\hline&#10;\end{tabular}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07"/>
  <p:tag name="PICTUREFILESIZE" val="3032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usepackage{amsmath}&#10;\input babarsym&#10;\begin{document}&#10;\Blue{\boldmath&#10;\[&#10;\def\dt {\ensuremath{ \Delta t }\xspace}&#10;A_{\T}(\dt) = \dfrac{ {\cal H}_{\ellm X,\jpsi\KL}^-(\dt) - {\cal H}_{\ellp X,\c\cbar\KS}^+(\dt) }&#10;                   { {\cal H}_{\ellm X,\jpsi\KL}^-(\dt) + {\cal H}_{\ellp X,\c\cbar\KS}^+(\dt) }&#10;\]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24"/>
  <p:tag name="PICTUREFILESIZE" val="3189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def\dt {\ensuremath{ \Delta t }\xspace}&#10;\boldmath&#10;\[{\cal H}_{\alpha,\beta}^\pm(|\dt|) \equiv {\cal H}_{\alpha,\beta}^\pm(\pm \dt) = {\cal H}_{\alpha,\beta}(\pm \dt) H(\dt)&#10;\]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28"/>
  <p:tag name="PICTUREFILESIZE" val="1650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def\dt {\ensuremath{ \Delta t }\xspace}&#10;\def\dm {\ensuremath{ \Delta m}\xspace}&#10;\def\DeltaCpT {\ensuremath{ \Delta C^+_{\rm  T} }\xspace}&#10;\def\DeltaSpT {\ensuremath{ \Delta S^+_{\rm  T} }\xspace}&#10;\Red{\[&#10;A_{\T}(\dt)\approx \frac{\DeltaCpT}{2} \cos(\dm\dt) + \frac{\DeltaSpT}{2} \sin(\dm\dt)&#10;\]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40"/>
  <p:tag name="PICTUREFILESIZE" val="2186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\Blue{&#10;\[&#10;\Bzb\to B_{-}&#10;\]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8"/>
  <p:tag name="PICTUREFILESIZE" val="488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\Blue{&#10;\[&#10;B_{+} \to \Bz&#10;\]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8"/>
  <p:tag name="PICTUREFILESIZE" val="516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\Blue{&#10;\[&#10;\Bzb\to B_{+}&#10;\]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8"/>
  <p:tag name="PICTUREFILESIZE" val="517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\Blue{&#10;\[&#10;B_{-} \to \Bz&#10;\]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8"/>
  <p:tag name="PICTUREFILESIZE" val="487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[&#10;\Bzb\to B_{-}&#10;\]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8"/>
  <p:tag name="PICTUREFILESIZE" val="48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begin{document}&#10;\Blue{\boldmath&#10;\[&#10;\Delta\tau = t_Y - t_X &gt; 0&#10;\]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1"/>
  <p:tag name="PICTUREFILESIZE" val="697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[&#10;B_{+} \to \Bz&#10;\]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8"/>
  <p:tag name="PICTUREFILESIZE" val="512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[&#10;\Bzb\to B_{+}&#10;\]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8"/>
  <p:tag name="PICTUREFILESIZE" val="514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[&#10;B_{-} \to \Bz&#10;\]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8"/>
  <p:tag name="PICTUREFILESIZE" val="484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\Red{&#10;\[&#10;\begin{array}{l}&#10;B_+:CP\hbox{\rm-even}\\&#10;B_-:CP\hbox{\rm-odd}&#10;\end{array}&#10;\]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66"/>
  <p:tag name="PICTUREFILESIZE" val="1004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begin{tabular}{|c|l|}&#10;\hline&#10;\Blue{\bf Category}&amp;\Blue{\bf Decay(s)}\\&#10;\hline&#10;$\ccbar \KS$ &amp; $\Bz\to\jpsi\KS$\\&#10;&amp; $\Bz\to\psitwos\KS$\\&#10;&amp; $\Bz\to\chicone\KS$\\&#10;\hline&#10;$\ccbar\KL$ &amp; $\Bz\to\jpsi\KL$\\&#10;\hline&#10;\Red{$B_{\rm flav}$} &amp; \Red{$\Bz\to\Dstar\pi(\rho, a_1)$}\\&#10;\hbox{\Red{(\bf high statistics)}}&amp; \Red{$\Bz\to\jpsi\Kstarz$}\\&#10;\hline&#10;\bf \Purple{Cross-check} &amp;\Purple{$\Bp\to\jpsi\Kp$}\\&#10; \Purple{\bf sample} &amp; \Purple{$\Bp\to\psitwos\Kp$}\\&#10;\Purple{$\ccbar\Kpm$}, \Purple{$\jpsi\Kstarpm$&amp;$\Bp\to\jpsi\Kstarp$}\\&#10;\hline&#10;\end{tabular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88"/>
  <p:tag name="PICTUREFILESIZE" val="8506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[&#10;m_{\rm ES} = \sqrt{{E_{\rm beam}^*}^2 - \vert {\vec p}_{\rm B}^{\;*}\vert^2}&#10;\]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22"/>
  <p:tag name="PICTUREFILESIZE" val="1123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[&#10;E^*_{B} \to E^*_{\rm beam}&#10;\]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63"/>
  <p:tag name="PICTUREFILESIZE" val="651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[&#10;\vec p^{\;*}_{B} \approx 300\;\mevc&#10;\]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85"/>
  <p:tag name="PICTUREFILESIZE" val="898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colordvi}&#10;\input babarsym&#10;\begin{document}&#10;\boldmath&#10;\[&#10;\Delta E = E_{B}^* - E^*_{\rm beam}&#10;\]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3"/>
  <p:tag name="PICTUREFILESIZE" val="757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17419</TotalTime>
  <Words>1958</Words>
  <Application>Microsoft Office PowerPoint</Application>
  <PresentationFormat>On-screen Show (4:3)</PresentationFormat>
  <Paragraphs>323</Paragraphs>
  <Slides>26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Arial</vt:lpstr>
      <vt:lpstr>Calibri</vt:lpstr>
      <vt:lpstr>Cambria Math</vt:lpstr>
      <vt:lpstr>Arial Bar</vt:lpstr>
      <vt:lpstr>cmsy10</vt:lpstr>
      <vt:lpstr>cmmi10</vt:lpstr>
      <vt:lpstr>DejaVu Sans</vt:lpstr>
      <vt:lpstr>Office Theme</vt:lpstr>
      <vt:lpstr>Observation of Time-reversal Violation at BABAR   Ray F. Cowan   Representing the BABAR Collaboration</vt:lpstr>
      <vt:lpstr>Outline</vt:lpstr>
      <vt:lpstr>Time-reversal Violation (TRV) Umkehr der Bewegungsrichtung*</vt:lpstr>
      <vt:lpstr>TRV in unstable systems</vt:lpstr>
      <vt:lpstr>Analysis overview</vt:lpstr>
      <vt:lpstr>Analysis overview (2)</vt:lpstr>
      <vt:lpstr>Analysis overview (3)</vt:lpstr>
      <vt:lpstr>The BABAR detector at PEP-II</vt:lpstr>
      <vt:lpstr>Datasets</vt:lpstr>
      <vt:lpstr>Signal and backgrounds</vt:lpstr>
      <vt:lpstr>mES and ΔE for ccKS and J/ψKL samples</vt:lpstr>
      <vt:lpstr>Signal model</vt:lpstr>
      <vt:lpstr>Fitting strategy</vt:lpstr>
      <vt:lpstr>Asymmetry parameters ΔS§T, ΔC§T</vt:lpstr>
      <vt:lpstr>S±,C± and ΔS±,ΔC± parameters: expected values</vt:lpstr>
      <vt:lpstr>Results</vt:lpstr>
      <vt:lpstr>Cross-checks and systematics</vt:lpstr>
      <vt:lpstr>Systematics</vt:lpstr>
      <vt:lpstr>Interpretation of results: T violation </vt:lpstr>
      <vt:lpstr>Interpretation of results </vt:lpstr>
      <vt:lpstr>Significance of T violation</vt:lpstr>
      <vt:lpstr>Building T asymmetries (time-dependent)</vt:lpstr>
      <vt:lpstr>Four independent T asymmetries</vt:lpstr>
      <vt:lpstr>Conclusions</vt:lpstr>
      <vt:lpstr>Backup</vt:lpstr>
      <vt:lpstr>Constructing ΔS±, ΔC± parameters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</dc:creator>
  <cp:lastModifiedBy>ray</cp:lastModifiedBy>
  <cp:revision>158</cp:revision>
  <cp:lastPrinted>2012-09-28T00:37:04Z</cp:lastPrinted>
  <dcterms:created xsi:type="dcterms:W3CDTF">2012-03-15T00:22:37Z</dcterms:created>
  <dcterms:modified xsi:type="dcterms:W3CDTF">2012-09-28T00:39:13Z</dcterms:modified>
</cp:coreProperties>
</file>