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handoutMasterIdLst>
    <p:handoutMasterId r:id="rId34"/>
  </p:handoutMasterIdLst>
  <p:sldIdLst>
    <p:sldId id="265" r:id="rId2"/>
    <p:sldId id="266" r:id="rId3"/>
    <p:sldId id="287" r:id="rId4"/>
    <p:sldId id="267" r:id="rId5"/>
    <p:sldId id="268" r:id="rId6"/>
    <p:sldId id="256" r:id="rId7"/>
    <p:sldId id="264" r:id="rId8"/>
    <p:sldId id="257" r:id="rId9"/>
    <p:sldId id="269" r:id="rId10"/>
    <p:sldId id="258" r:id="rId11"/>
    <p:sldId id="259" r:id="rId12"/>
    <p:sldId id="270" r:id="rId13"/>
    <p:sldId id="271" r:id="rId14"/>
    <p:sldId id="272" r:id="rId15"/>
    <p:sldId id="273" r:id="rId16"/>
    <p:sldId id="260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2" r:id="rId27"/>
    <p:sldId id="283" r:id="rId28"/>
    <p:sldId id="284" r:id="rId29"/>
    <p:sldId id="288" r:id="rId30"/>
    <p:sldId id="285" r:id="rId31"/>
    <p:sldId id="286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79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C5843-838D-407D-BD64-8E0E81B4841C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0209A-6E71-4C82-A578-A6C13283B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98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29828-B42D-4B87-8499-ED1F8BA73F14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FB544-B14F-4D28-B258-834865F3B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4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FB544-B14F-4D28-B258-834865F3B5E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02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B21F95-A5AA-434D-B8AE-96446C0A8E9E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68DB97E-08F9-461D-BEBE-2B75DBAA8D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22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.png"/><Relationship Id="rId4" Type="http://schemas.openxmlformats.org/officeDocument/2006/relationships/image" Target="../media/image190.png"/><Relationship Id="rId9" Type="http://schemas.openxmlformats.org/officeDocument/2006/relationships/image" Target="../media/image2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A study of coupled thermal and electrical effects giving rise to dark current and thermal breakdown.</a:t>
            </a:r>
          </a:p>
          <a:p>
            <a:r>
              <a:rPr lang="en-US" dirty="0" err="1" smtClean="0"/>
              <a:t>Aydin</a:t>
            </a:r>
            <a:r>
              <a:rPr lang="en-US" dirty="0" smtClean="0"/>
              <a:t> C. </a:t>
            </a:r>
            <a:r>
              <a:rPr lang="en-US" dirty="0" err="1" smtClean="0"/>
              <a:t>Keser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Dr. Gregory </a:t>
            </a:r>
            <a:r>
              <a:rPr lang="en-US" dirty="0" err="1" smtClean="0"/>
              <a:t>Nusinovich</a:t>
            </a:r>
            <a:endParaRPr lang="en-US" dirty="0" smtClean="0"/>
          </a:p>
          <a:p>
            <a:r>
              <a:rPr lang="en-US" dirty="0" smtClean="0"/>
              <a:t>Prof. Thomas </a:t>
            </a:r>
            <a:r>
              <a:rPr lang="en-US" dirty="0" err="1" smtClean="0"/>
              <a:t>Antonsen</a:t>
            </a:r>
            <a:r>
              <a:rPr lang="en-US" dirty="0" smtClean="0"/>
              <a:t> </a:t>
            </a:r>
          </a:p>
          <a:p>
            <a:r>
              <a:rPr lang="en-US" dirty="0" smtClean="0"/>
              <a:t>IREAP UMD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 of Metallic Micro-Protrusions on the surface of High Gradient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2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Boundary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1800" dirty="0" smtClean="0"/>
              <a:t>We solve the Laplace </a:t>
            </a:r>
          </a:p>
          <a:p>
            <a:pPr marL="0" indent="0">
              <a:buNone/>
            </a:pPr>
            <a:r>
              <a:rPr lang="pt-BR" sz="1800" dirty="0"/>
              <a:t>e</a:t>
            </a:r>
            <a:r>
              <a:rPr lang="pt-BR" sz="1800" dirty="0" smtClean="0"/>
              <a:t>quation in the shaded</a:t>
            </a:r>
          </a:p>
          <a:p>
            <a:pPr marL="0" indent="0">
              <a:buNone/>
            </a:pPr>
            <a:r>
              <a:rPr lang="pt-BR" sz="1800" dirty="0"/>
              <a:t>r</a:t>
            </a:r>
            <a:r>
              <a:rPr lang="pt-BR" sz="1800" dirty="0" smtClean="0"/>
              <a:t>egion with the specified</a:t>
            </a:r>
          </a:p>
          <a:p>
            <a:pPr marL="0" indent="0">
              <a:buNone/>
            </a:pPr>
            <a:r>
              <a:rPr lang="pt-BR" sz="1800" dirty="0"/>
              <a:t>b</a:t>
            </a:r>
            <a:r>
              <a:rPr lang="pt-BR" sz="1800" dirty="0" smtClean="0"/>
              <a:t>oundary conditions.</a:t>
            </a:r>
          </a:p>
          <a:p>
            <a:pPr marL="0" indent="0">
              <a:buNone/>
            </a:pPr>
            <a:r>
              <a:rPr lang="pt-BR" sz="1800" dirty="0" smtClean="0"/>
              <a:t>The boundary condition for the </a:t>
            </a:r>
          </a:p>
          <a:p>
            <a:pPr marL="0" indent="0">
              <a:buNone/>
            </a:pPr>
            <a:r>
              <a:rPr lang="pt-BR" sz="1800" dirty="0" smtClean="0"/>
              <a:t>surface of the protrusion is </a:t>
            </a:r>
          </a:p>
          <a:p>
            <a:pPr marL="0" indent="0">
              <a:buNone/>
            </a:pPr>
            <a:r>
              <a:rPr lang="pt-BR" sz="1800" dirty="0" smtClean="0"/>
              <a:t>determined by the current density</a:t>
            </a:r>
          </a:p>
          <a:p>
            <a:pPr marL="0" indent="0">
              <a:buNone/>
            </a:pPr>
            <a:r>
              <a:rPr lang="pt-BR" sz="1800" dirty="0" smtClean="0"/>
              <a:t>flowing through the boundary.</a:t>
            </a:r>
          </a:p>
          <a:p>
            <a:r>
              <a:rPr lang="pt-BR" sz="1800" dirty="0" smtClean="0"/>
              <a:t>The region includes a chunk</a:t>
            </a:r>
          </a:p>
          <a:p>
            <a:pPr marL="0" indent="0">
              <a:buNone/>
            </a:pPr>
            <a:r>
              <a:rPr lang="pt-BR" sz="1800" dirty="0"/>
              <a:t>f</a:t>
            </a:r>
            <a:r>
              <a:rPr lang="pt-BR" sz="1800" dirty="0" smtClean="0"/>
              <a:t>rom the rest of the surface for a </a:t>
            </a:r>
          </a:p>
          <a:p>
            <a:pPr marL="0" indent="0">
              <a:buNone/>
            </a:pPr>
            <a:r>
              <a:rPr lang="pt-BR" sz="1800" dirty="0" smtClean="0"/>
              <a:t>more realistic calculation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76400"/>
            <a:ext cx="476091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419600" y="3886200"/>
                <a:ext cx="990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/>
                      </a:rPr>
                      <m:t>𝛷</m:t>
                    </m:r>
                  </m:oMath>
                </a14:m>
                <a:r>
                  <a:rPr lang="en-US" dirty="0" smtClean="0"/>
                  <a:t> = 0</a:t>
                </a:r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886200"/>
                <a:ext cx="99060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667" r="-30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/>
          <p:cNvCxnSpPr/>
          <p:nvPr/>
        </p:nvCxnSpPr>
        <p:spPr>
          <a:xfrm>
            <a:off x="4343400" y="1905000"/>
            <a:ext cx="0" cy="381000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323557" y="5717137"/>
            <a:ext cx="38862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209757" y="4876800"/>
            <a:ext cx="0" cy="84033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91200" y="4876800"/>
            <a:ext cx="241855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316017" y="2956496"/>
                <a:ext cx="789383" cy="394019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ρ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= 0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017" y="2956496"/>
                <a:ext cx="789383" cy="394019"/>
              </a:xfrm>
              <a:prstGeom prst="rect">
                <a:avLst/>
              </a:prstGeom>
              <a:blipFill rotWithShape="1">
                <a:blip r:embed="rId4"/>
                <a:stretch>
                  <a:fillRect t="-1538" r="-5385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 rot="5400000">
                <a:off x="6963668" y="4288852"/>
                <a:ext cx="461665" cy="68954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= 0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6963668" y="4288852"/>
                <a:ext cx="461665" cy="689548"/>
              </a:xfrm>
              <a:prstGeom prst="rect">
                <a:avLst/>
              </a:prstGeom>
              <a:blipFill rotWithShape="1">
                <a:blip r:embed="rId5"/>
                <a:stretch>
                  <a:fillRect r="-13274"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 rot="5400000">
                <a:off x="7675989" y="5183369"/>
                <a:ext cx="461665" cy="605871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𝛷</m:t>
                    </m:r>
                  </m:oMath>
                </a14:m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= 0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675989" y="5183369"/>
                <a:ext cx="461665" cy="605871"/>
              </a:xfrm>
              <a:prstGeom prst="rect">
                <a:avLst/>
              </a:prstGeom>
              <a:blipFill rotWithShape="1">
                <a:blip r:embed="rId6"/>
                <a:stretch>
                  <a:fillRect r="-18000"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210755" y="3276878"/>
                <a:ext cx="1638971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𝜎</m:t>
                      </m:r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𝐽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755" y="3276878"/>
                <a:ext cx="1638971" cy="402931"/>
              </a:xfrm>
              <a:prstGeom prst="rect">
                <a:avLst/>
              </a:prstGeom>
              <a:blipFill rotWithShape="1">
                <a:blip r:embed="rId7"/>
                <a:stretch>
                  <a:fillRect t="-25758"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/>
          <p:cNvCxnSpPr/>
          <p:nvPr/>
        </p:nvCxnSpPr>
        <p:spPr>
          <a:xfrm flipH="1">
            <a:off x="4343400" y="4864458"/>
            <a:ext cx="1447800" cy="0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334000" y="3236744"/>
            <a:ext cx="304800" cy="249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486400" y="3485879"/>
            <a:ext cx="381000" cy="2479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638800" y="3886200"/>
            <a:ext cx="381000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343400" y="3361311"/>
            <a:ext cx="72390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557079" y="4319585"/>
            <a:ext cx="0" cy="55721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Surface Current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The current in question is due firstly, to the intense electric field amplified at the sharp tip </a:t>
                </a:r>
                <a:r>
                  <a:rPr lang="en-US" sz="2400" dirty="0"/>
                  <a:t>of the </a:t>
                </a:r>
                <a:r>
                  <a:rPr lang="en-US" sz="2400" dirty="0" smtClean="0"/>
                  <a:t>structure.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This is called Field </a:t>
                </a:r>
                <a:r>
                  <a:rPr lang="en-US" sz="2400" dirty="0"/>
                  <a:t>electron emission and quantified by the Fowler-</a:t>
                </a:r>
                <a:r>
                  <a:rPr lang="en-US" sz="2400" dirty="0" err="1"/>
                  <a:t>Nordheim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formula. </a:t>
                </a:r>
                <a:endParaRPr lang="en-US" sz="2400" dirty="0"/>
              </a:p>
              <a:p>
                <a:r>
                  <a:rPr lang="en-US" sz="2400" dirty="0" smtClean="0"/>
                  <a:t>Secondly, </a:t>
                </a:r>
                <a:r>
                  <a:rPr lang="en-US" sz="2400" dirty="0"/>
                  <a:t>to the high temperatures occurring via a combination of Joule and resistive </a:t>
                </a:r>
                <a:r>
                  <a:rPr lang="en-US" sz="2400" dirty="0" smtClean="0"/>
                  <a:t>heating. This is called </a:t>
                </a:r>
                <a:r>
                  <a:rPr lang="en-US" sz="2400" dirty="0"/>
                  <a:t>thermionic emission and described by the Richardson-Laue-</a:t>
                </a:r>
                <a:r>
                  <a:rPr lang="en-US" sz="2400" dirty="0" err="1"/>
                  <a:t>Dushman</a:t>
                </a:r>
                <a:r>
                  <a:rPr lang="en-US" sz="2400" dirty="0"/>
                  <a:t> formula</a:t>
                </a:r>
                <a:r>
                  <a:rPr lang="en-US" sz="2400" dirty="0" smtClean="0"/>
                  <a:t>.</a:t>
                </a:r>
                <a:endParaRPr lang="en-US" sz="2400" dirty="0"/>
              </a:p>
              <a:p>
                <a:r>
                  <a:rPr lang="en-US" sz="2400" dirty="0"/>
                  <a:t>Although their domains of validity do not overlap, both of these formulas are deduced from the </a:t>
                </a:r>
                <a:r>
                  <a:rPr lang="en-US" sz="2400" dirty="0" smtClean="0"/>
                  <a:t>same expression: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𝐽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𝑞</m:t>
                      </m:r>
                      <m:r>
                        <a:rPr lang="en-US" sz="2400" b="0" i="1" smtClean="0">
                          <a:latin typeface="Cambria Math"/>
                        </a:rPr>
                        <m:t>/</m:t>
                      </m:r>
                      <m:r>
                        <a:rPr lang="en-US" sz="2400" b="0" i="1" smtClean="0">
                          <a:latin typeface="Cambria Math"/>
                        </a:rPr>
                        <m:t>h</m:t>
                      </m:r>
                      <m:nary>
                        <m:nary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𝐹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</a:rPr>
                            <m:t>𝑑𝐸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49" t="-1067" r="-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89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Surface Current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Here f is the supply function: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)=4</m:t>
                      </m:r>
                      <m:r>
                        <a:rPr lang="en-US" b="0" i="1" smtClean="0">
                          <a:latin typeface="Cambria Math"/>
                        </a:rPr>
                        <m:t>𝜋</m:t>
                      </m:r>
                      <m:r>
                        <a:rPr lang="en-US" b="0" i="1" smtClean="0">
                          <a:latin typeface="Cambria Math"/>
                        </a:rPr>
                        <m:t>𝑚𝑘𝑇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ln</m:t>
                      </m:r>
                      <m:r>
                        <a:rPr lang="en-US" b="0" i="1" smtClean="0">
                          <a:latin typeface="Cambria Math"/>
                        </a:rPr>
                        <m:t>⁡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𝐸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𝜁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And D is the transition probability. A WKB type approximation provides a formula: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𝑒𝑥𝑝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  <m:nary>
                                <m:nary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𝜁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nary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𝜁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is the complex momentum of bound state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are the zeros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333" t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16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Barrier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00401" y="2500789"/>
            <a:ext cx="3352800" cy="388620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542600" y="2710105"/>
            <a:ext cx="3010602" cy="2867259"/>
          </a:xfrm>
          <a:custGeom>
            <a:avLst/>
            <a:gdLst>
              <a:gd name="connsiteX0" fmla="*/ 702 w 3020127"/>
              <a:gd name="connsiteY0" fmla="*/ 2867259 h 2867259"/>
              <a:gd name="connsiteX1" fmla="*/ 496002 w 3020127"/>
              <a:gd name="connsiteY1" fmla="*/ 38334 h 2867259"/>
              <a:gd name="connsiteX2" fmla="*/ 3020127 w 3020127"/>
              <a:gd name="connsiteY2" fmla="*/ 1228959 h 2867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20127" h="2867259">
                <a:moveTo>
                  <a:pt x="702" y="2867259"/>
                </a:moveTo>
                <a:cubicBezTo>
                  <a:pt x="-3267" y="1589321"/>
                  <a:pt x="-7236" y="311384"/>
                  <a:pt x="496002" y="38334"/>
                </a:cubicBezTo>
                <a:cubicBezTo>
                  <a:pt x="999240" y="-234716"/>
                  <a:pt x="2604202" y="1033696"/>
                  <a:pt x="3020127" y="122895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3200401" y="5577364"/>
            <a:ext cx="3421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0401" y="3719989"/>
            <a:ext cx="342199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14300" y="353532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 Math"/>
                <a:ea typeface="Cambria Math"/>
              </a:rPr>
              <a:t>𝜁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914300" y="231612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667002" y="539269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2" y="5392698"/>
                <a:ext cx="533400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10345" t="-6667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4562650" y="2131457"/>
            <a:ext cx="62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200401" y="2710105"/>
            <a:ext cx="990600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572102" y="2533055"/>
                <a:ext cx="6282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102" y="2533055"/>
                <a:ext cx="62829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2228500" y="406134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V(x)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542600" y="2500789"/>
            <a:ext cx="0" cy="307657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08899" y="2192298"/>
            <a:ext cx="267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142900" y="1524000"/>
                <a:ext cx="3681905" cy="648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r>
                        <a:rPr lang="en-US" b="0" i="1" smtClean="0">
                          <a:latin typeface="Cambria Math"/>
                        </a:rPr>
                        <m:t>𝑒𝐹𝑥</m:t>
                      </m:r>
                      <m:r>
                        <a:rPr lang="en-US" b="0" i="1" smtClean="0">
                          <a:latin typeface="Cambria Math"/>
                        </a:rPr>
                        <m:t>          </m:t>
                      </m:r>
                      <m:r>
                        <a:rPr lang="en-US" b="0" i="1" smtClean="0">
                          <a:latin typeface="Cambria Math"/>
                        </a:rPr>
                        <m:t>𝑓𝑜𝑟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900" y="1524000"/>
                <a:ext cx="3681905" cy="64812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94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of E field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We can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 smtClean="0"/>
                  <a:t> as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So an electron at Fermi level sees a barrier of </a:t>
                </a:r>
              </a:p>
              <a:p>
                <a:pPr marL="0" indent="0">
                  <a:buNone/>
                </a:pPr>
                <a:r>
                  <a:rPr lang="en-US" dirty="0"/>
                  <a:t>h</a:t>
                </a:r>
                <a:r>
                  <a:rPr lang="en-US" dirty="0" smtClean="0"/>
                  <a:t>eight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𝜁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 smtClean="0"/>
                  <a:t> was lower than the Fermi level, there would be no bound electron which is not physical.</a:t>
                </a:r>
              </a:p>
              <a:p>
                <a:r>
                  <a:rPr lang="en-US" dirty="0" smtClean="0"/>
                  <a:t>So we should avoid this case, by restricting the E field.</a:t>
                </a:r>
              </a:p>
              <a:p>
                <a:r>
                  <a:rPr lang="en-US" dirty="0" smtClean="0"/>
                  <a:t> For a work function of 4.7 </a:t>
                </a:r>
                <a:r>
                  <a:rPr lang="en-US" dirty="0" err="1" smtClean="0"/>
                  <a:t>eV</a:t>
                </a:r>
                <a:r>
                  <a:rPr lang="en-US" dirty="0" smtClean="0"/>
                  <a:t>, the field should be less then</a:t>
                </a:r>
              </a:p>
              <a:p>
                <a:pPr marL="0" indent="0">
                  <a:buNone/>
                </a:pPr>
                <a:r>
                  <a:rPr lang="en-US" dirty="0" smtClean="0"/>
                  <a:t>15 GV/m. </a:t>
                </a:r>
                <a:endParaRPr lang="en-US" dirty="0"/>
              </a:p>
              <a:p>
                <a:r>
                  <a:rPr lang="en-US" dirty="0" smtClean="0"/>
                  <a:t>For a background surface field of 300 MV/m, the amplification factor </a:t>
                </a:r>
                <a:r>
                  <a:rPr lang="en-US" dirty="0" smtClean="0">
                    <a:latin typeface="Cambria Math"/>
                    <a:ea typeface="Cambria Math"/>
                  </a:rPr>
                  <a:t>𝛽 must be less than 50.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333" t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08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Probability</a:t>
            </a:r>
            <a:endParaRPr lang="en-US" dirty="0"/>
          </a:p>
        </p:txBody>
      </p:sp>
      <p:pic>
        <p:nvPicPr>
          <p:cNvPr id="4" name="Picture 2" descr="C:\Users\Aydin Cem Keser\Desktop\MeVarc\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239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75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Density Comparison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sz="2000" dirty="0" smtClean="0"/>
                  <a:t>Current is mostly </a:t>
                </a:r>
              </a:p>
              <a:p>
                <a:pPr marL="0" indent="0">
                  <a:buNone/>
                </a:pPr>
                <a:r>
                  <a:rPr lang="en-US" sz="2000" dirty="0"/>
                  <a:t>c</a:t>
                </a:r>
                <a:r>
                  <a:rPr lang="en-US" sz="2000" dirty="0" smtClean="0"/>
                  <a:t>oncentrated at the tip,</a:t>
                </a:r>
              </a:p>
              <a:p>
                <a:pPr marL="0" indent="0">
                  <a:buNone/>
                </a:pPr>
                <a:r>
                  <a:rPr lang="en-US" sz="2000" dirty="0"/>
                  <a:t>s</a:t>
                </a:r>
                <a:r>
                  <a:rPr lang="en-US" sz="2000" dirty="0" smtClean="0"/>
                  <a:t>harper  tips emit </a:t>
                </a:r>
              </a:p>
              <a:p>
                <a:pPr marL="0" indent="0">
                  <a:buNone/>
                </a:pPr>
                <a:r>
                  <a:rPr lang="en-US" sz="2000" dirty="0"/>
                  <a:t>e</a:t>
                </a:r>
                <a:r>
                  <a:rPr lang="en-US" sz="2000" dirty="0" smtClean="0"/>
                  <a:t>xponentially higher </a:t>
                </a:r>
              </a:p>
              <a:p>
                <a:pPr marL="0" indent="0">
                  <a:buNone/>
                </a:pPr>
                <a:r>
                  <a:rPr lang="en-US" sz="2000" dirty="0"/>
                  <a:t>c</a:t>
                </a:r>
                <a:r>
                  <a:rPr lang="en-US" sz="2000" dirty="0" smtClean="0"/>
                  <a:t>urrent.</a:t>
                </a:r>
              </a:p>
              <a:p>
                <a:r>
                  <a:rPr lang="en-US" sz="2000" dirty="0" smtClean="0"/>
                  <a:t>Our aim is to calculate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E-field inside. At the tip we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expect: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𝑚𝑒𝑡𝑎𝑙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</a:rPr>
                          <m:t> .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𝑖𝑛𝑠𝑖𝑑𝑒</m:t>
                        </m:r>
                      </m:sub>
                    </m:sSub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𝐺𝑇𝐹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/>
                          </a:rPr>
                          <m:t>ρ</m:t>
                        </m:r>
                        <m:r>
                          <a:rPr lang="en-US" sz="2000" b="0" i="1" smtClean="0">
                            <a:latin typeface="Cambria Math"/>
                          </a:rPr>
                          <m:t>=0</m:t>
                        </m:r>
                      </m:e>
                    </m:d>
                  </m:oMath>
                </a14:m>
                <a:endParaRPr lang="en-US" sz="2000" b="0" dirty="0" smtClean="0"/>
              </a:p>
              <a:p>
                <a:pPr marL="0" indent="0">
                  <a:buNone/>
                </a:pPr>
                <a:r>
                  <a:rPr lang="en-US" sz="2000" dirty="0"/>
                  <a:t>w</a:t>
                </a:r>
                <a:r>
                  <a:rPr lang="en-US" sz="2000" dirty="0" smtClean="0"/>
                  <a:t>hich is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34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/>
                  <a:t> for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=50</m:t>
                    </m:r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=300 </m:t>
                    </m:r>
                    <m:r>
                      <a:rPr lang="en-US" sz="2000" b="0" i="1" smtClean="0">
                        <a:latin typeface="Cambria Math"/>
                      </a:rPr>
                      <m:t>𝑀𝑉</m:t>
                    </m:r>
                    <m:r>
                      <a:rPr lang="en-US" sz="2000" b="0" i="1" smtClean="0">
                        <a:latin typeface="Cambria Math"/>
                      </a:rPr>
                      <m:t>/</m:t>
                    </m:r>
                    <m:r>
                      <a:rPr lang="en-US" sz="2000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sz="2000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𝐶𝑢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=59.6 </m:t>
                    </m:r>
                    <m:r>
                      <a:rPr lang="en-US" sz="2000" b="0" i="1" smtClean="0">
                        <a:latin typeface="Cambria Math"/>
                      </a:rPr>
                      <m:t>𝑆</m:t>
                    </m:r>
                    <m:r>
                      <a:rPr lang="en-US" sz="2000" b="0" i="1" smtClean="0">
                        <a:latin typeface="Cambria Math"/>
                      </a:rPr>
                      <m:t>/</m:t>
                    </m:r>
                  </m:oMath>
                </a14:m>
                <a:r>
                  <a:rPr lang="en-US" sz="2000" b="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Hence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𝑖𝑛𝑠𝑖𝑑𝑒</m:t>
                        </m:r>
                      </m:sub>
                    </m:sSub>
                  </m:oMath>
                </a14:m>
                <a:r>
                  <a:rPr lang="en-US" sz="2000" dirty="0" smtClean="0"/>
                  <a:t> should be around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0</m:t>
                    </m:r>
                    <m:r>
                      <a:rPr lang="en-US" sz="2000" b="0" i="1" smtClean="0">
                        <a:latin typeface="Cambria Math"/>
                      </a:rPr>
                      <m:t>.57 </m:t>
                    </m:r>
                    <m:r>
                      <a:rPr lang="en-US" sz="2000" b="0" i="1" smtClean="0">
                        <a:latin typeface="Cambria Math"/>
                      </a:rPr>
                      <m:t>𝑉</m:t>
                    </m:r>
                    <m:r>
                      <a:rPr lang="en-US" sz="2000" b="0" i="1" smtClean="0">
                        <a:latin typeface="Cambria Math"/>
                      </a:rPr>
                      <m:t>/</m:t>
                    </m:r>
                  </m:oMath>
                </a14:m>
                <a:r>
                  <a:rPr lang="en-US" sz="2000" b="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/>
                      </a:rPr>
                      <m:t>at</m:t>
                    </m:r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/>
                      </a:rPr>
                      <m:t>the</m:t>
                    </m:r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ea typeface="Cambria Math"/>
                      </a:rPr>
                      <m:t>tip</m:t>
                    </m:r>
                    <m:r>
                      <a:rPr lang="en-US" sz="2000" b="0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706" t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Aydin Cem Keser\Desktop\latex\article\current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95450"/>
            <a:ext cx="486518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0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Density Profile</a:t>
            </a:r>
            <a:endParaRPr lang="en-US" dirty="0"/>
          </a:p>
        </p:txBody>
      </p:sp>
      <p:pic>
        <p:nvPicPr>
          <p:cNvPr id="7170" name="Picture 2" descr="C:\Users\Aydin Cem Keser\Desktop\MeVarc\CurrentProf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66824"/>
            <a:ext cx="7239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752600"/>
            <a:ext cx="3400567" cy="269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108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7772400" cy="4572000"/>
          </a:xfrm>
        </p:spPr>
        <p:txBody>
          <a:bodyPr/>
          <a:lstStyle/>
          <a:p>
            <a:r>
              <a:rPr lang="en-US" dirty="0" smtClean="0"/>
              <a:t>Barbour </a:t>
            </a:r>
            <a:r>
              <a:rPr lang="en-US" i="1" dirty="0" smtClean="0"/>
              <a:t>et. </a:t>
            </a:r>
            <a:r>
              <a:rPr lang="en-US" i="1" dirty="0"/>
              <a:t>a</a:t>
            </a:r>
            <a:r>
              <a:rPr lang="en-US" i="1" dirty="0" smtClean="0"/>
              <a:t>l. </a:t>
            </a:r>
            <a:r>
              <a:rPr lang="en-US" dirty="0" smtClean="0"/>
              <a:t>predicts space charge effects should be relevant above 0.4 A/</a:t>
            </a:r>
            <a:r>
              <a:rPr lang="en-US" dirty="0" smtClean="0">
                <a:latin typeface="Cambria Math"/>
                <a:ea typeface="Cambria Math"/>
              </a:rPr>
              <a:t>𝜇m².</a:t>
            </a:r>
          </a:p>
          <a:p>
            <a:r>
              <a:rPr lang="en-US" dirty="0" smtClean="0"/>
              <a:t>We need to model space charge effects and incorporate it to our results.</a:t>
            </a:r>
          </a:p>
          <a:p>
            <a:r>
              <a:rPr lang="en-US" dirty="0" smtClean="0">
                <a:latin typeface="Perpetua" pitchFamily="18" charset="0"/>
                <a:ea typeface="Cambria Math"/>
              </a:rPr>
              <a:t>Exact modeling requires PIC codes which is beyond the scope of this study</a:t>
            </a:r>
          </a:p>
          <a:p>
            <a:r>
              <a:rPr lang="en-US" dirty="0" err="1" smtClean="0">
                <a:latin typeface="Perpetua" pitchFamily="18" charset="0"/>
                <a:ea typeface="Cambria Math"/>
              </a:rPr>
              <a:t>Feng</a:t>
            </a:r>
            <a:r>
              <a:rPr lang="en-US" dirty="0" smtClean="0">
                <a:latin typeface="Perpetua" pitchFamily="18" charset="0"/>
                <a:ea typeface="Cambria Math"/>
              </a:rPr>
              <a:t> </a:t>
            </a:r>
            <a:r>
              <a:rPr lang="en-US" i="1" dirty="0" smtClean="0">
                <a:latin typeface="Perpetua" pitchFamily="18" charset="0"/>
                <a:ea typeface="Cambria Math"/>
              </a:rPr>
              <a:t>et. al.  </a:t>
            </a:r>
            <a:r>
              <a:rPr lang="en-US" dirty="0">
                <a:latin typeface="Perpetua" pitchFamily="18" charset="0"/>
                <a:ea typeface="Cambria Math"/>
              </a:rPr>
              <a:t>s</a:t>
            </a:r>
            <a:r>
              <a:rPr lang="en-US" dirty="0" smtClean="0">
                <a:latin typeface="Perpetua" pitchFamily="18" charset="0"/>
                <a:ea typeface="Cambria Math"/>
              </a:rPr>
              <a:t>tudied the transition from FN to space charge limited emission in an 2006 paper.</a:t>
            </a:r>
          </a:p>
          <a:p>
            <a:r>
              <a:rPr lang="en-US" dirty="0" smtClean="0">
                <a:latin typeface="Perpetua" pitchFamily="18" charset="0"/>
                <a:ea typeface="Cambria Math"/>
              </a:rPr>
              <a:t>We will describe our own simpler model.</a:t>
            </a:r>
            <a:endParaRPr lang="en-US" dirty="0">
              <a:latin typeface="Perpetua" pitchFamily="18" charset="0"/>
              <a:ea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82035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Modified Child-Langmuir Model.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Two major concerns:</a:t>
            </a:r>
          </a:p>
          <a:p>
            <a:pPr lvl="1"/>
            <a:r>
              <a:rPr lang="en-US" dirty="0" smtClean="0"/>
              <a:t>There is no definite anode unlike in the CL model.</a:t>
            </a:r>
          </a:p>
          <a:p>
            <a:pPr lvl="1"/>
            <a:r>
              <a:rPr lang="en-US" dirty="0" smtClean="0"/>
              <a:t>There is a 3D emitter with non-trivial geometry</a:t>
            </a:r>
          </a:p>
          <a:p>
            <a:r>
              <a:rPr lang="en-US" dirty="0" smtClean="0"/>
              <a:t>The current is concentrated at the tip</a:t>
            </a:r>
          </a:p>
          <a:p>
            <a:r>
              <a:rPr lang="en-US" dirty="0" smtClean="0"/>
              <a:t>As me move away from the emitting tip, electron density drops very fast due to the 3D geometry.</a:t>
            </a:r>
          </a:p>
          <a:p>
            <a:r>
              <a:rPr lang="en-US" dirty="0" smtClean="0"/>
              <a:t>Therefore the tip radius serves as a good scale over which the space charges are spread.</a:t>
            </a:r>
          </a:p>
          <a:p>
            <a:r>
              <a:rPr lang="en-US" dirty="0" smtClean="0"/>
              <a:t>The tip is assumed to be a planar cathode</a:t>
            </a:r>
          </a:p>
          <a:p>
            <a:r>
              <a:rPr lang="en-US" dirty="0" smtClean="0"/>
              <a:t>Typical range is 20 nm to 300 nm.</a:t>
            </a:r>
          </a:p>
          <a:p>
            <a:r>
              <a:rPr lang="en-US" dirty="0" smtClean="0"/>
              <a:t>Instead of an anode we will use a Neumann Boundary condition.</a:t>
            </a:r>
          </a:p>
        </p:txBody>
      </p:sp>
    </p:spTree>
    <p:extLst>
      <p:ext uri="{BB962C8B-B14F-4D97-AF65-F5344CB8AC3E}">
        <p14:creationId xmlns:p14="http://schemas.microsoft.com/office/powerpoint/2010/main" val="263286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Micron sized structures on the surface are a source of dark current.</a:t>
            </a:r>
          </a:p>
          <a:p>
            <a:r>
              <a:rPr lang="en-US" dirty="0" smtClean="0"/>
              <a:t>Dark current causes performance loss and breakdown.</a:t>
            </a:r>
          </a:p>
          <a:p>
            <a:r>
              <a:rPr lang="en-US" dirty="0" smtClean="0"/>
              <a:t>Local heating of these structures may affect the </a:t>
            </a:r>
            <a:r>
              <a:rPr lang="en-US" dirty="0" smtClean="0"/>
              <a:t>emission leading to phase transitions and runaway scenarios</a:t>
            </a:r>
          </a:p>
          <a:p>
            <a:endParaRPr lang="en-US" dirty="0"/>
          </a:p>
          <a:p>
            <a:r>
              <a:rPr lang="en-US" dirty="0" smtClean="0"/>
              <a:t>Connection to  current accelerator science is already pointed out by previous speakers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353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276601" y="2800078"/>
            <a:ext cx="2971800" cy="7177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Model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2260412" y="3517857"/>
            <a:ext cx="4367284" cy="1285802"/>
          </a:xfrm>
          <a:custGeom>
            <a:avLst/>
            <a:gdLst>
              <a:gd name="connsiteX0" fmla="*/ 0 w 1937982"/>
              <a:gd name="connsiteY0" fmla="*/ 1856235 h 1856235"/>
              <a:gd name="connsiteX1" fmla="*/ 1050878 w 1937982"/>
              <a:gd name="connsiteY1" fmla="*/ 139 h 1856235"/>
              <a:gd name="connsiteX2" fmla="*/ 1937982 w 1937982"/>
              <a:gd name="connsiteY2" fmla="*/ 1747053 h 1856235"/>
              <a:gd name="connsiteX3" fmla="*/ 1937982 w 1937982"/>
              <a:gd name="connsiteY3" fmla="*/ 1747053 h 185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982" h="1856235">
                <a:moveTo>
                  <a:pt x="0" y="1856235"/>
                </a:moveTo>
                <a:cubicBezTo>
                  <a:pt x="363940" y="937285"/>
                  <a:pt x="727881" y="18336"/>
                  <a:pt x="1050878" y="139"/>
                </a:cubicBezTo>
                <a:cubicBezTo>
                  <a:pt x="1373875" y="-18058"/>
                  <a:pt x="1937982" y="1747053"/>
                  <a:pt x="1937982" y="1747053"/>
                </a:cubicBezTo>
                <a:lnTo>
                  <a:pt x="1937982" y="1747053"/>
                </a:lnTo>
              </a:path>
            </a:pathLst>
          </a:cu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667393" y="1676400"/>
            <a:ext cx="0" cy="38862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8024966">
            <a:off x="4129127" y="2819430"/>
            <a:ext cx="1076534" cy="1113463"/>
          </a:xfrm>
          <a:prstGeom prst="arc">
            <a:avLst>
              <a:gd name="adj1" fmla="val 15403434"/>
              <a:gd name="adj2" fmla="val 12612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391400" y="2811272"/>
            <a:ext cx="0" cy="7177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550624" y="2852582"/>
                <a:ext cx="1024719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𝑡𝑖𝑝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0624" y="2852582"/>
                <a:ext cx="1024719" cy="390748"/>
              </a:xfrm>
              <a:prstGeom prst="rect">
                <a:avLst/>
              </a:prstGeom>
              <a:blipFill rotWithShape="1">
                <a:blip r:embed="rId2"/>
                <a:stretch>
                  <a:fillRect r="-2381"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052014" y="2212599"/>
                <a:ext cx="1871225" cy="639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014" y="2212599"/>
                <a:ext cx="1871225" cy="639983"/>
              </a:xfrm>
              <a:prstGeom prst="rect">
                <a:avLst/>
              </a:prstGeom>
              <a:blipFill rotWithShape="1">
                <a:blip r:embed="rId3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945807" y="2811272"/>
                <a:ext cx="3681889" cy="539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latin typeface="Cambria Math"/>
                              <a:ea typeface="Cambria Math"/>
                            </a:rPr>
                            <m:t>𝛻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𝑈</m:t>
                      </m:r>
                      <m:r>
                        <a:rPr lang="en-US" sz="2800" b="0" i="1" smtClean="0">
                          <a:latin typeface="Cambria Math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/>
                          <a:ea typeface="Cambria Math"/>
                        </a:rPr>
                        <m:t>κ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𝐽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8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𝑈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−1/2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807" y="2811272"/>
                <a:ext cx="3681889" cy="5393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143000" y="3191497"/>
                <a:ext cx="18712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𝑈</m:t>
                    </m:r>
                    <m:r>
                      <a:rPr lang="en-US" b="0" i="1" smtClean="0">
                        <a:latin typeface="Cambria Math"/>
                      </a:rPr>
                      <m:t>(0)</m:t>
                    </m:r>
                  </m:oMath>
                </a14:m>
                <a:r>
                  <a:rPr lang="en-US" dirty="0" smtClean="0"/>
                  <a:t>=0</a:t>
                </a:r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3191497"/>
                <a:ext cx="187122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6667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/>
          <p:cNvCxnSpPr/>
          <p:nvPr/>
        </p:nvCxnSpPr>
        <p:spPr>
          <a:xfrm flipH="1">
            <a:off x="990600" y="2800078"/>
            <a:ext cx="75847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999569" y="3529051"/>
            <a:ext cx="75847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39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Space Charge reduced Electric Field</a:t>
            </a:r>
            <a:endParaRPr lang="en-US" dirty="0"/>
          </a:p>
        </p:txBody>
      </p:sp>
      <p:pic>
        <p:nvPicPr>
          <p:cNvPr id="8194" name="Picture 2" descr="C:\Users\Aydin Cem Keser\Desktop\MeVarc\S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45038"/>
            <a:ext cx="7534275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8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Space Charge Reduced Electric Field</a:t>
            </a:r>
            <a:endParaRPr lang="en-US" dirty="0"/>
          </a:p>
        </p:txBody>
      </p:sp>
      <p:pic>
        <p:nvPicPr>
          <p:cNvPr id="9219" name="Picture 3" descr="C:\Users\Aydin Cem Keser\Desktop\MeVarc\SPalp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55000"/>
            <a:ext cx="6477000" cy="478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73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Onset of Space Charge Effect as Current Density grows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Although the space charge effect is not prominent  till</a:t>
            </a:r>
          </a:p>
          <a:p>
            <a:pPr marL="0" indent="0">
              <a:buNone/>
            </a:pPr>
            <a:r>
              <a:rPr lang="en-US" dirty="0"/>
              <a:t>very high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current </a:t>
            </a:r>
          </a:p>
          <a:p>
            <a:pPr marL="0" indent="0">
              <a:buNone/>
            </a:pPr>
            <a:r>
              <a:rPr lang="en-US" dirty="0" smtClean="0"/>
              <a:t>densities</a:t>
            </a:r>
            <a:r>
              <a:rPr lang="en-US" dirty="0"/>
              <a:t>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consistent </a:t>
            </a:r>
          </a:p>
          <a:p>
            <a:pPr marL="0" indent="0">
              <a:buNone/>
            </a:pPr>
            <a:r>
              <a:rPr lang="en-US" dirty="0" smtClean="0"/>
              <a:t>solution </a:t>
            </a:r>
            <a:r>
              <a:rPr lang="en-US" dirty="0"/>
              <a:t>of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space </a:t>
            </a:r>
          </a:p>
          <a:p>
            <a:pPr marL="0" indent="0">
              <a:buNone/>
            </a:pPr>
            <a:r>
              <a:rPr lang="en-US" dirty="0" smtClean="0"/>
              <a:t>Charge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equations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reduced the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current </a:t>
            </a:r>
            <a:r>
              <a:rPr lang="en-US" dirty="0" smtClean="0"/>
              <a:t>emission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by up to 3 to 7 fold.</a:t>
            </a:r>
          </a:p>
          <a:p>
            <a:endParaRPr lang="en-US" dirty="0"/>
          </a:p>
        </p:txBody>
      </p:sp>
      <p:pic>
        <p:nvPicPr>
          <p:cNvPr id="10242" name="Picture 2" descr="C:\Users\Aydin Cem Keser\Desktop\MeVarc\SPvs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162" y="1790698"/>
            <a:ext cx="5791200" cy="428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51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4" name="Picture 3" descr="C:\Users\Aydin Cem Keser\Desktop\MeVarc\u-solu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" t="7558" r="41872"/>
          <a:stretch/>
        </p:blipFill>
        <p:spPr bwMode="auto">
          <a:xfrm>
            <a:off x="914400" y="2150039"/>
            <a:ext cx="2861188" cy="369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Aydin Cem Keser\Desktop\MeVarc\u-solution_z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562100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71600" y="2150039"/>
            <a:ext cx="228600" cy="2883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61288" y="1562100"/>
            <a:ext cx="5368412" cy="4000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600200" y="1562100"/>
            <a:ext cx="2061088" cy="587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00200" y="2438400"/>
            <a:ext cx="2057400" cy="312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1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12290" name="Picture 2" descr="C:\Users\Aydin Cem Keser\Desktop\MeVarc\e-solu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5953" r="47504"/>
          <a:stretch/>
        </p:blipFill>
        <p:spPr bwMode="auto">
          <a:xfrm>
            <a:off x="1028701" y="2143124"/>
            <a:ext cx="2538412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ydin Cem Keser\Desktop\MeVarc\e-solution_zoo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" r="6150"/>
          <a:stretch/>
        </p:blipFill>
        <p:spPr bwMode="auto">
          <a:xfrm>
            <a:off x="3581400" y="1752600"/>
            <a:ext cx="4843464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81400" y="1752600"/>
            <a:ext cx="4843464" cy="4000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2143124"/>
            <a:ext cx="152400" cy="2190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0"/>
          </p:cNvCxnSpPr>
          <p:nvPr/>
        </p:nvCxnSpPr>
        <p:spPr>
          <a:xfrm flipV="1">
            <a:off x="1524000" y="1752600"/>
            <a:ext cx="2057400" cy="390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00200" y="2362200"/>
            <a:ext cx="1966913" cy="3390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20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2000" dirty="0" smtClean="0"/>
                  <a:t>The Heat Equation is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solved subject to the </a:t>
                </a:r>
              </a:p>
              <a:p>
                <a:pPr marL="0" indent="0">
                  <a:buNone/>
                </a:pPr>
                <a:r>
                  <a:rPr lang="en-US" sz="2000" dirty="0"/>
                  <a:t>f</a:t>
                </a:r>
                <a:r>
                  <a:rPr lang="en-US" sz="2000" dirty="0" smtClean="0"/>
                  <a:t>ollowing initial and </a:t>
                </a:r>
              </a:p>
              <a:p>
                <a:pPr marL="0" indent="0">
                  <a:buNone/>
                </a:pPr>
                <a:r>
                  <a:rPr lang="en-US" sz="2000" dirty="0"/>
                  <a:t>b</a:t>
                </a:r>
                <a:r>
                  <a:rPr lang="en-US" sz="2000" dirty="0" smtClean="0"/>
                  <a:t>oundary conditions.</a:t>
                </a:r>
              </a:p>
              <a:p>
                <a:r>
                  <a:rPr lang="en-US" sz="2000" dirty="0" smtClean="0"/>
                  <a:t>For Cu: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𝐷</m:t>
                      </m:r>
                      <m:r>
                        <a:rPr lang="en-US" sz="2000" b="0" i="1" smtClean="0">
                          <a:latin typeface="Cambria Math"/>
                        </a:rPr>
                        <m:t>=0.121</m:t>
                      </m:r>
                      <m:f>
                        <m:fPr>
                          <m:type m:val="skw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𝑛𝑠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00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3.56</m:t>
                      </m:r>
                      <m:f>
                        <m:fPr>
                          <m:type m:val="skw"/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𝑚𝑊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𝑛𝑠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r>
                  <a:rPr lang="en-US" sz="2000" dirty="0" smtClean="0"/>
                  <a:t>As it seems, heat dissipation</a:t>
                </a:r>
              </a:p>
              <a:p>
                <a:pPr marL="0" indent="0">
                  <a:buNone/>
                </a:pPr>
                <a:r>
                  <a:rPr lang="en-US" sz="2000" dirty="0"/>
                  <a:t>t</a:t>
                </a:r>
                <a:r>
                  <a:rPr lang="en-US" sz="2000" dirty="0" smtClean="0"/>
                  <a:t>akes place predominantly at the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tip and ultimately depends on the </a:t>
                </a:r>
              </a:p>
              <a:p>
                <a:pPr marL="0" indent="0">
                  <a:buNone/>
                </a:pPr>
                <a:r>
                  <a:rPr lang="en-US" sz="2000" dirty="0"/>
                  <a:t>s</a:t>
                </a:r>
                <a:r>
                  <a:rPr lang="en-US" sz="2000" dirty="0" smtClean="0"/>
                  <a:t>harpness of the protrusion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i.e. number of charges in PCM.</a:t>
                </a:r>
                <a:endParaRPr lang="en-US" sz="1800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784" t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329" y="1676400"/>
            <a:ext cx="47625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34000" y="1971230"/>
                <a:ext cx="3124200" cy="1040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𝐷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𝐽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1971230"/>
                <a:ext cx="3124200" cy="10400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urved Connector 8"/>
          <p:cNvCxnSpPr/>
          <p:nvPr/>
        </p:nvCxnSpPr>
        <p:spPr>
          <a:xfrm rot="5400000" flipH="1" flipV="1">
            <a:off x="5105400" y="2743200"/>
            <a:ext cx="1295400" cy="114300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16785" y="1907137"/>
            <a:ext cx="0" cy="381000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496942" y="5719274"/>
            <a:ext cx="38862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433571" y="4866595"/>
            <a:ext cx="0" cy="84033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964585" y="4878937"/>
            <a:ext cx="241855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 rot="5400000">
                <a:off x="7071939" y="4327376"/>
                <a:ext cx="591893" cy="61677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num>
                      <m:den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𝑧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= 0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071939" y="4327376"/>
                <a:ext cx="591893" cy="616772"/>
              </a:xfrm>
              <a:prstGeom prst="rect">
                <a:avLst/>
              </a:prstGeom>
              <a:blipFill rotWithShape="1">
                <a:blip r:embed="rId5"/>
                <a:stretch>
                  <a:fillRect r="-14851" b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 rot="5400000">
                <a:off x="7849374" y="5132384"/>
                <a:ext cx="461665" cy="71211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849374" y="5132384"/>
                <a:ext cx="461665" cy="712118"/>
              </a:xfrm>
              <a:prstGeom prst="rect">
                <a:avLst/>
              </a:prstGeom>
              <a:blipFill rotWithShape="1">
                <a:blip r:embed="rId6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 flipH="1">
            <a:off x="4516785" y="4866595"/>
            <a:ext cx="1447800" cy="0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528952" y="2775355"/>
                <a:ext cx="711733" cy="533288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num>
                      <m:den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r>
                          <a:rPr lang="en-US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= 0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8952" y="2775355"/>
                <a:ext cx="711733" cy="533288"/>
              </a:xfrm>
              <a:prstGeom prst="rect">
                <a:avLst/>
              </a:prstGeom>
              <a:blipFill rotWithShape="1">
                <a:blip r:embed="rId7"/>
                <a:stretch>
                  <a:fillRect r="-5128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753100" y="3581400"/>
                <a:ext cx="1104900" cy="404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acc>
                        <m:accPr>
                          <m:chr m:val="⃑"/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00" y="3581400"/>
                <a:ext cx="1104900" cy="404791"/>
              </a:xfrm>
              <a:prstGeom prst="rect">
                <a:avLst/>
              </a:prstGeom>
              <a:blipFill rotWithShape="1">
                <a:blip r:embed="rId8"/>
                <a:stretch>
                  <a:fillRect t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462579" y="2715723"/>
                <a:ext cx="1850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579" y="2715723"/>
                <a:ext cx="1850144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>
            <a:off x="4528952" y="3302911"/>
            <a:ext cx="72390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749926" y="4309380"/>
            <a:ext cx="0" cy="55721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35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Results</a:t>
            </a:r>
            <a:br>
              <a:rPr lang="en-US" dirty="0" smtClean="0"/>
            </a:br>
            <a:r>
              <a:rPr lang="en-US" dirty="0" smtClean="0"/>
              <a:t>Tip </a:t>
            </a:r>
            <a:r>
              <a:rPr lang="en-US" dirty="0" smtClean="0">
                <a:latin typeface="Cambria Math"/>
                <a:ea typeface="Cambria Math"/>
              </a:rPr>
              <a:t>𝛽=48, Pulse duration 1𝜇s</a:t>
            </a:r>
            <a:endParaRPr lang="en-US" dirty="0"/>
          </a:p>
        </p:txBody>
      </p:sp>
      <p:pic>
        <p:nvPicPr>
          <p:cNvPr id="1028" name="Picture 4" descr="C:\Users\Aydin Cem Keser\Desktop\MeVarc\non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2390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5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Temperature at the tip</a:t>
            </a:r>
            <a:endParaRPr lang="en-US" dirty="0"/>
          </a:p>
        </p:txBody>
      </p:sp>
      <p:pic>
        <p:nvPicPr>
          <p:cNvPr id="4" name="Picture 2" descr="C:\Users\Aydin Cem Keser\Desktop\MeVarc\Tcompa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07894"/>
            <a:ext cx="7620000" cy="524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6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 and phase transition</a:t>
            </a:r>
            <a:endParaRPr lang="en-US" dirty="0"/>
          </a:p>
        </p:txBody>
      </p:sp>
      <p:pic>
        <p:nvPicPr>
          <p:cNvPr id="6" name="Picture 2" descr="C:\Users\Aydin Cem Keser\Desktop\MeVarc\Tcompa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7534275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54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Point Charge Model and geometry, field enhancement calculations</a:t>
            </a:r>
          </a:p>
          <a:p>
            <a:r>
              <a:rPr lang="en-US" dirty="0" smtClean="0"/>
              <a:t>General Thermal Field Equation and comparison with Fowler </a:t>
            </a:r>
            <a:r>
              <a:rPr lang="en-US" dirty="0" err="1" smtClean="0"/>
              <a:t>Nordheim</a:t>
            </a:r>
            <a:r>
              <a:rPr lang="en-US" dirty="0"/>
              <a:t> </a:t>
            </a:r>
            <a:r>
              <a:rPr lang="en-US" dirty="0" smtClean="0"/>
              <a:t>emission</a:t>
            </a:r>
          </a:p>
          <a:p>
            <a:r>
              <a:rPr lang="en-US" dirty="0" smtClean="0"/>
              <a:t>A simple Space Charge model</a:t>
            </a:r>
          </a:p>
          <a:p>
            <a:r>
              <a:rPr lang="en-US" dirty="0" smtClean="0"/>
              <a:t>Inside the metal E-field calculation</a:t>
            </a:r>
          </a:p>
          <a:p>
            <a:r>
              <a:rPr lang="en-US" dirty="0" smtClean="0"/>
              <a:t>Solution of heat equation</a:t>
            </a:r>
          </a:p>
          <a:p>
            <a:r>
              <a:rPr lang="en-US" dirty="0" smtClean="0"/>
              <a:t>Possible other effects and discussion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838200" y="1447800"/>
            <a:ext cx="7772400" cy="4572000"/>
          </a:xfrm>
        </p:spPr>
        <p:txBody>
          <a:bodyPr/>
          <a:lstStyle/>
          <a:p>
            <a:r>
              <a:rPr lang="en-US" dirty="0" smtClean="0"/>
              <a:t>We have considered a coupled thermal and electrical simulation, including the following effects:</a:t>
            </a:r>
          </a:p>
          <a:p>
            <a:pPr lvl="1"/>
            <a:r>
              <a:rPr lang="en-US" dirty="0" smtClean="0"/>
              <a:t>Space Charge</a:t>
            </a:r>
          </a:p>
          <a:p>
            <a:pPr lvl="1"/>
            <a:r>
              <a:rPr lang="en-US" dirty="0" smtClean="0"/>
              <a:t>General  Thermal Field Emission</a:t>
            </a:r>
          </a:p>
          <a:p>
            <a:pPr lvl="1"/>
            <a:r>
              <a:rPr lang="en-US" dirty="0" smtClean="0"/>
              <a:t>Hans </a:t>
            </a:r>
            <a:r>
              <a:rPr lang="en-US" dirty="0" err="1" smtClean="0"/>
              <a:t>Gr</a:t>
            </a:r>
            <a:r>
              <a:rPr lang="en-US" dirty="0" err="1" smtClean="0">
                <a:latin typeface="Cambria Math"/>
                <a:ea typeface="Cambria Math"/>
              </a:rPr>
              <a:t>ü</a:t>
            </a:r>
            <a:r>
              <a:rPr lang="en-US" dirty="0" err="1" smtClean="0"/>
              <a:t>neisen</a:t>
            </a:r>
            <a:r>
              <a:rPr lang="en-US" dirty="0" smtClean="0"/>
              <a:t> effect on the conductivity.</a:t>
            </a:r>
          </a:p>
          <a:p>
            <a:pPr lvl="1"/>
            <a:r>
              <a:rPr lang="en-US" dirty="0" smtClean="0"/>
              <a:t>Joule Heating</a:t>
            </a:r>
          </a:p>
          <a:p>
            <a:pPr lvl="1"/>
            <a:r>
              <a:rPr lang="en-US" dirty="0" err="1" smtClean="0"/>
              <a:t>Thermopower</a:t>
            </a:r>
            <a:r>
              <a:rPr lang="en-US" dirty="0" smtClean="0"/>
              <a:t> is negligible due to small temperature gradient</a:t>
            </a:r>
            <a:endParaRPr lang="en-US" dirty="0"/>
          </a:p>
          <a:p>
            <a:pPr marL="502920" indent="-457200"/>
            <a:r>
              <a:rPr lang="en-US" dirty="0" smtClean="0"/>
              <a:t>More on the way:</a:t>
            </a:r>
          </a:p>
          <a:p>
            <a:pPr marL="777240" lvl="1" indent="-457200"/>
            <a:r>
              <a:rPr lang="en-US" dirty="0" smtClean="0"/>
              <a:t>Nottingham Heating/cooling</a:t>
            </a:r>
          </a:p>
          <a:p>
            <a:pPr marL="777240" lvl="1" indent="-457200"/>
            <a:r>
              <a:rPr lang="en-US" dirty="0" smtClean="0"/>
              <a:t>Better models for space charge and plasma sheath phenomena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3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transition and mixed phase simulations</a:t>
            </a:r>
          </a:p>
          <a:p>
            <a:pPr lvl="1"/>
            <a:r>
              <a:rPr lang="en-US" dirty="0" smtClean="0"/>
              <a:t>Taylor cones, EM Stress analysis</a:t>
            </a:r>
          </a:p>
          <a:p>
            <a:r>
              <a:rPr lang="en-US" dirty="0" smtClean="0"/>
              <a:t>Thermo mechanical stress is ruled out due to almost harmonic temperature field, but worth revisiting.</a:t>
            </a:r>
          </a:p>
          <a:p>
            <a:r>
              <a:rPr lang="en-US" dirty="0" smtClean="0"/>
              <a:t>Explosive Emission, destroyed tip and micron sized particles in the tube.</a:t>
            </a:r>
          </a:p>
          <a:p>
            <a:r>
              <a:rPr lang="en-US" dirty="0" smtClean="0"/>
              <a:t>Finally tie up everything to observed break down stats.</a:t>
            </a:r>
          </a:p>
          <a:p>
            <a:pPr marL="0" indent="0">
              <a:buNone/>
            </a:pPr>
            <a:r>
              <a:rPr lang="en-US" i="1" dirty="0" smtClean="0"/>
              <a:t>Acknowledgements:</a:t>
            </a: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This work is supported by the DoE 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006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single cylindrically symmetric, micron sized object with a sharp tip will be simulated.</a:t>
                </a:r>
              </a:p>
              <a:p>
                <a:r>
                  <a:rPr lang="en-US" dirty="0" smtClean="0"/>
                  <a:t>‘The protrusion’ is made of the same material as the surface. A metal like Cu.</a:t>
                </a:r>
              </a:p>
              <a:p>
                <a:r>
                  <a:rPr lang="en-US" dirty="0" smtClean="0"/>
                  <a:t>Electrical relaxation times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−14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</a:rPr>
                      <m:t>s</m:t>
                    </m:r>
                  </m:oMath>
                </a14:m>
                <a:r>
                  <a:rPr lang="en-US" dirty="0" smtClean="0"/>
                  <a:t>) are very short compared to pulse duration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&gt;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−7</m:t>
                        </m:r>
                      </m:sup>
                    </m:sSup>
                    <m:r>
                      <m:rPr>
                        <m:sty m:val="p"/>
                      </m:rPr>
                      <a:rPr lang="en-US">
                        <a:latin typeface="Cambria Math"/>
                        <a:ea typeface="Cambria Math"/>
                      </a:rPr>
                      <m:t>s</m:t>
                    </m:r>
                  </m:oMath>
                </a14:m>
                <a:r>
                  <a:rPr lang="en-US" dirty="0" smtClean="0"/>
                  <a:t>). Therefore background is essentially static. The surface field is typically around 100-300 MV/m</a:t>
                </a:r>
              </a:p>
              <a:p>
                <a:r>
                  <a:rPr lang="en-US" dirty="0" smtClean="0"/>
                  <a:t>We will skip the analysis of the evolution or root cause of these protrusions.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706" t="-1067" r="-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722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 Charge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need to describe the geometry in order to simulate</a:t>
            </a:r>
          </a:p>
          <a:p>
            <a:r>
              <a:rPr lang="en-US" dirty="0" smtClean="0"/>
              <a:t>An image charge model called PCM is a simple and efficient analytical tool to produce arbitrary protrusion geometries.</a:t>
            </a:r>
          </a:p>
          <a:p>
            <a:r>
              <a:rPr lang="en-US" dirty="0" smtClean="0"/>
              <a:t>Experimental measurements of dark current can be reproduced by using this image charge model.</a:t>
            </a:r>
          </a:p>
          <a:p>
            <a:r>
              <a:rPr lang="en-US" dirty="0" smtClean="0"/>
              <a:t> Image charges stacked upon each other with decreasing strength will be considered.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05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Perpetua" pitchFamily="18" charset="0"/>
                  </a:rPr>
                  <a:t>Protrusion models can be constructed using the PCM</a:t>
                </a:r>
              </a:p>
              <a:p>
                <a:r>
                  <a:rPr lang="en-US" dirty="0" smtClean="0">
                    <a:latin typeface="Perpetua" pitchFamily="18" charset="0"/>
                  </a:rPr>
                  <a:t>We build a potential function of the form: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nary>
                            <m:naryPr>
                              <m:chr m:val="∑"/>
                              <m:ctrl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+(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 −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8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𝑗</m:t>
                                              </m:r>
                                            </m:sub>
                                            <m:sup/>
                                          </m:sSubSup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nary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nary>
                            <m:naryPr>
                              <m:chr m:val="∑"/>
                              <m:ctrl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+(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8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𝑗</m:t>
                                              </m:r>
                                            </m:sub>
                                            <m:sup/>
                                          </m:sSubSup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nary>
                        </m:e>
                      </m:d>
                    </m:oMath>
                  </m:oMathPara>
                </a14:m>
                <a:endParaRPr lang="en-US" sz="1800" dirty="0" smtClean="0">
                  <a:latin typeface="Perpetua" pitchFamily="18" charset="0"/>
                </a:endParaRPr>
              </a:p>
              <a:p>
                <a:r>
                  <a:rPr lang="en-US" b="0" dirty="0" smtClean="0">
                    <a:latin typeface="Perpetua" pitchFamily="18" charset="0"/>
                  </a:rPr>
                  <a:t>As an image charge potential this describes the potential outside.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=0 </m:t>
                    </m:r>
                  </m:oMath>
                </a14:m>
                <a:r>
                  <a:rPr lang="en-US" dirty="0" smtClean="0">
                    <a:latin typeface="Perpetua" pitchFamily="18" charset="0"/>
                  </a:rPr>
                  <a:t>identifies the protrusion profile constructed by using an n charge PCM model.</a:t>
                </a:r>
              </a:p>
              <a:p>
                <a:r>
                  <a:rPr lang="en-US" dirty="0" smtClean="0">
                    <a:latin typeface="Perpetua" pitchFamily="18" charset="0"/>
                  </a:rPr>
                  <a:t>The sharp tip amplifies the background electric field by a factor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en-US" dirty="0" smtClean="0">
                    <a:latin typeface="Perpetua" pitchFamily="18" charset="0"/>
                  </a:rPr>
                  <a:t> ranging from 10 to 100.</a:t>
                </a:r>
                <a:endParaRPr lang="en-US" dirty="0">
                  <a:latin typeface="Perpetua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706" t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04800" y="57912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Jensen and Lau and </a:t>
            </a:r>
            <a:r>
              <a:rPr lang="en-US" b="1" dirty="0" err="1" smtClean="0"/>
              <a:t>O’shea</a:t>
            </a:r>
            <a:r>
              <a:rPr lang="en-US" b="1" dirty="0" smtClean="0"/>
              <a:t> </a:t>
            </a:r>
            <a:r>
              <a:rPr lang="en-US" b="1" i="1" dirty="0" smtClean="0"/>
              <a:t>Electron </a:t>
            </a:r>
            <a:r>
              <a:rPr lang="en-US" b="1" i="1" dirty="0"/>
              <a:t>emission contributions to dark current and its relation</a:t>
            </a:r>
          </a:p>
          <a:p>
            <a:r>
              <a:rPr lang="en-US" b="1" i="1" dirty="0" smtClean="0"/>
              <a:t>to microscopic field enhancement and heating in accelerator structures.</a:t>
            </a:r>
            <a:r>
              <a:rPr lang="en-US" dirty="0"/>
              <a:t> </a:t>
            </a:r>
            <a:r>
              <a:rPr lang="en-US" dirty="0" smtClean="0"/>
              <a:t>PHYS.REV. ST </a:t>
            </a:r>
            <a:r>
              <a:rPr lang="en-US" dirty="0"/>
              <a:t>- ACCELERATORS AND </a:t>
            </a:r>
            <a:r>
              <a:rPr lang="en-US" dirty="0" smtClean="0"/>
              <a:t>BEAMS</a:t>
            </a:r>
            <a:r>
              <a:rPr lang="en-US" b="1" dirty="0" smtClean="0"/>
              <a:t>11</a:t>
            </a:r>
            <a:r>
              <a:rPr lang="en-US" dirty="0"/>
              <a:t>, 081001 (2008)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7648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Protrusion Geometry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=9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=0.95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dirty="0" smtClean="0"/>
                  <a:t>we have: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706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C:\Users\Aydin Cem Keser\Desktop\latex\article\PCMv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149562" cy="42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36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Protrusion Geometry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35530" y="1627974"/>
                <a:ext cx="8229600" cy="4525963"/>
              </a:xfrm>
            </p:spPr>
            <p:txBody>
              <a:bodyPr/>
              <a:lstStyle/>
              <a:p>
                <a:pPr algn="just"/>
                <a:r>
                  <a:rPr lang="en-US" sz="2400" dirty="0" smtClean="0"/>
                  <a:t>As the number of 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charges increase sharper 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protrusions are obtained.</a:t>
                </a:r>
              </a:p>
              <a:p>
                <a:pPr algn="just"/>
                <a:r>
                  <a:rPr lang="en-US" sz="2400" dirty="0" smtClean="0"/>
                  <a:t>We will show that 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there exists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400" dirty="0" smtClean="0"/>
                  <a:t> such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that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𝑛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&gt;</m:t>
                    </m:r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400" dirty="0" smtClean="0"/>
                  <a:t> are 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destroyed due to extreme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E-field and temperature </a:t>
                </a:r>
              </a:p>
              <a:p>
                <a:pPr marL="0" indent="0" algn="just">
                  <a:buNone/>
                </a:pPr>
                <a:r>
                  <a:rPr lang="en-US" sz="2400" dirty="0"/>
                  <a:t>c</a:t>
                </a:r>
                <a:r>
                  <a:rPr lang="en-US" sz="2400" dirty="0" smtClean="0"/>
                  <a:t>onditions at the tip.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35530" y="1627974"/>
                <a:ext cx="8229600" cy="4525963"/>
              </a:xfrm>
              <a:blipFill rotWithShape="1">
                <a:blip r:embed="rId2"/>
                <a:stretch>
                  <a:fillRect l="-1111" t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Aydin Cem Keser\Desktop\latex\article\severalN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91293"/>
            <a:ext cx="4903470" cy="352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0" y="5316178"/>
            <a:ext cx="467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A: n=4; 		B: n=6		C: n=12;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73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Protrusion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ratio of two </a:t>
            </a:r>
          </a:p>
          <a:p>
            <a:pPr marL="0" indent="0">
              <a:buNone/>
            </a:pPr>
            <a:r>
              <a:rPr lang="en-US" dirty="0" smtClean="0"/>
              <a:t>successive charges is the</a:t>
            </a:r>
          </a:p>
          <a:p>
            <a:pPr marL="0" indent="0">
              <a:buNone/>
            </a:pPr>
            <a:r>
              <a:rPr lang="en-US" dirty="0" smtClean="0"/>
              <a:t>other input parameter in </a:t>
            </a:r>
          </a:p>
          <a:p>
            <a:pPr marL="0" indent="0">
              <a:buNone/>
            </a:pPr>
            <a:r>
              <a:rPr lang="en-US" dirty="0" smtClean="0"/>
              <a:t>this model.</a:t>
            </a:r>
          </a:p>
        </p:txBody>
      </p:sp>
      <p:pic>
        <p:nvPicPr>
          <p:cNvPr id="5122" name="Picture 2" descr="C:\Users\Aydin Cem Keser\Desktop\latex\article\severalr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24025"/>
            <a:ext cx="4880533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3400" y="53721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I: r=0.69;		II: r=0.8;	              </a:t>
            </a:r>
            <a:r>
              <a:rPr lang="en-US" dirty="0" err="1" smtClean="0"/>
              <a:t>III:r</a:t>
            </a:r>
            <a:r>
              <a:rPr lang="en-US" dirty="0" smtClean="0"/>
              <a:t>=0.9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 Protrusion Geometr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8413</TotalTime>
  <Words>1675</Words>
  <Application>Microsoft Office PowerPoint</Application>
  <PresentationFormat>On-screen Show (4:3)</PresentationFormat>
  <Paragraphs>212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The Protrusion Geometry</vt:lpstr>
      <vt:lpstr>Modeling of Metallic Micro-Protrusions on the surface of High Gradient Structures</vt:lpstr>
      <vt:lpstr>Motivation</vt:lpstr>
      <vt:lpstr>Outline</vt:lpstr>
      <vt:lpstr>Assumptions</vt:lpstr>
      <vt:lpstr>The Point Charge Model</vt:lpstr>
      <vt:lpstr>PCM</vt:lpstr>
      <vt:lpstr>The Protrusion Geometry</vt:lpstr>
      <vt:lpstr>The Protrusion Geometry</vt:lpstr>
      <vt:lpstr>The Protrusion Geometry</vt:lpstr>
      <vt:lpstr>The Boundary Conditions</vt:lpstr>
      <vt:lpstr>The Surface Current</vt:lpstr>
      <vt:lpstr>The Surface Current</vt:lpstr>
      <vt:lpstr>The Barrier Potential</vt:lpstr>
      <vt:lpstr>Range of E field</vt:lpstr>
      <vt:lpstr>Transition Probability</vt:lpstr>
      <vt:lpstr>Current Density Comparison</vt:lpstr>
      <vt:lpstr>Current Density Profile</vt:lpstr>
      <vt:lpstr>Space Charge Effects</vt:lpstr>
      <vt:lpstr>Modified Child-Langmuir Model.</vt:lpstr>
      <vt:lpstr>Space Charge Model</vt:lpstr>
      <vt:lpstr>Space Charge reduced Electric Field</vt:lpstr>
      <vt:lpstr>Space Charge Reduced Electric Field</vt:lpstr>
      <vt:lpstr>Onset of Space Charge Effect as Current Density grows</vt:lpstr>
      <vt:lpstr>Simulation Results</vt:lpstr>
      <vt:lpstr>Simulation Results</vt:lpstr>
      <vt:lpstr>Heating</vt:lpstr>
      <vt:lpstr>Simulation Results Tip 𝛽=48, Pulse duration 1𝜇s</vt:lpstr>
      <vt:lpstr>Evolution of Temperature at the tip</vt:lpstr>
      <vt:lpstr>Stability and phase transition</vt:lpstr>
      <vt:lpstr>Summary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Protrusion Geometry</dc:title>
  <dc:creator>Aydin Cem Keser</dc:creator>
  <cp:lastModifiedBy>Aydin Cem Keser</cp:lastModifiedBy>
  <cp:revision>64</cp:revision>
  <cp:lastPrinted>2012-02-27T14:50:52Z</cp:lastPrinted>
  <dcterms:created xsi:type="dcterms:W3CDTF">2012-09-27T19:48:44Z</dcterms:created>
  <dcterms:modified xsi:type="dcterms:W3CDTF">2012-10-03T17:03:41Z</dcterms:modified>
</cp:coreProperties>
</file>