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gudkov" initials="d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00" autoAdjust="0"/>
  </p:normalViewPr>
  <p:slideViewPr>
    <p:cSldViewPr>
      <p:cViewPr>
        <p:scale>
          <a:sx n="120" d="100"/>
          <a:sy n="120" d="100"/>
        </p:scale>
        <p:origin x="-1470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86CE5-71F3-4E5E-B6B4-F3CFC8FB2954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15813-6A5B-4142-A255-853D19650C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18225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4B3B3-4A2F-45B2-BA9E-18F5C1E20695}" type="datetimeFigureOut">
              <a:rPr lang="en-GB" smtClean="0"/>
              <a:pPr/>
              <a:t>18/09/2012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D1C2C-4324-44D1-AEE4-B0762ED6B5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612139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3B23E-229B-42F6-A2D2-10C0D2A7524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55AA-B949-4EC4-B134-C132232927F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WLC-10_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 userDrawn="1"/>
        </p:nvSpPr>
        <p:spPr bwMode="auto">
          <a:xfrm>
            <a:off x="0" y="205740"/>
            <a:ext cx="9144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" descr="G:\Users\s\samosh\Documents\My Pictures\CERNlogo1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2692" y="213492"/>
            <a:ext cx="518663" cy="518663"/>
          </a:xfrm>
          <a:prstGeom prst="rect">
            <a:avLst/>
          </a:prstGeom>
          <a:noFill/>
        </p:spPr>
      </p:pic>
      <p:pic>
        <p:nvPicPr>
          <p:cNvPr id="22" name="Picture 3" descr="G:\Users\s\samosh\Documents\My Pictures\LOGO\CLIC\CLIC-Logo-Color-7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850" y="7620"/>
            <a:ext cx="914400" cy="914400"/>
          </a:xfrm>
          <a:prstGeom prst="rect">
            <a:avLst/>
          </a:prstGeom>
          <a:noFill/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3833" y="6492875"/>
            <a:ext cx="430161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0" y="6309320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kern="1200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        [18.09.2012]</a:t>
            </a:r>
            <a:r>
              <a:rPr lang="en-US" sz="1400" baseline="0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                                                                                                              </a:t>
            </a:r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«BE-RF-PM»</a:t>
            </a:r>
            <a:endParaRPr lang="en-US" sz="1400" b="0" i="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B0CC4D7-6F1A-452F-87A6-AD770925BAA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251520" y="152696"/>
            <a:ext cx="8640960" cy="540000"/>
          </a:xfrm>
          <a:prstGeom prst="rect">
            <a:avLst/>
          </a:prstGeom>
        </p:spPr>
        <p:txBody>
          <a:bodyPr anchor="ctr" anchorCtr="0"/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35748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18.09.2012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  <p:sldLayoutId id="2147483667" r:id="rId13"/>
    <p:sldLayoutId id="2147483668" r:id="rId14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5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5868000" y="3636000"/>
            <a:ext cx="3083371" cy="2593502"/>
            <a:chOff x="107504" y="764704"/>
            <a:chExt cx="3083371" cy="2593502"/>
          </a:xfrm>
        </p:grpSpPr>
        <p:sp>
          <p:nvSpPr>
            <p:cNvPr id="3" name="Rectangle 2"/>
            <p:cNvSpPr/>
            <p:nvPr/>
          </p:nvSpPr>
          <p:spPr>
            <a:xfrm>
              <a:off x="107504" y="764704"/>
              <a:ext cx="30236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3368"/>
                  </a:solidFill>
                </a:rPr>
                <a:t>4. TBTS phase 2.3 preparation</a:t>
              </a:r>
            </a:p>
          </p:txBody>
        </p:sp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24744"/>
              <a:ext cx="3011363" cy="2233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4788000" y="792000"/>
            <a:ext cx="4275838" cy="2612560"/>
            <a:chOff x="61328" y="3429000"/>
            <a:chExt cx="4275838" cy="2612560"/>
          </a:xfrm>
        </p:grpSpPr>
        <p:sp>
          <p:nvSpPr>
            <p:cNvPr id="5" name="Rectangle 4"/>
            <p:cNvSpPr/>
            <p:nvPr/>
          </p:nvSpPr>
          <p:spPr>
            <a:xfrm>
              <a:off x="61328" y="3429000"/>
              <a:ext cx="36465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368"/>
                  </a:solidFill>
                </a:rPr>
                <a:t>3. Assembly </a:t>
              </a:r>
              <a:r>
                <a:rPr lang="en-GB" b="1" dirty="0">
                  <a:solidFill>
                    <a:srgbClr val="003368"/>
                  </a:solidFill>
                </a:rPr>
                <a:t>of the fixed gap system.</a:t>
              </a:r>
              <a:endParaRPr lang="ru-RU" b="1" dirty="0">
                <a:solidFill>
                  <a:srgbClr val="003368"/>
                </a:solidFill>
              </a:endParaRPr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00" y="3789040"/>
              <a:ext cx="4265166" cy="2252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72008" y="3636000"/>
            <a:ext cx="5676128" cy="2570749"/>
            <a:chOff x="3419872" y="775210"/>
            <a:chExt cx="5676128" cy="2570749"/>
          </a:xfrm>
        </p:grpSpPr>
        <p:sp>
          <p:nvSpPr>
            <p:cNvPr id="8" name="Rectangle 7"/>
            <p:cNvSpPr/>
            <p:nvPr/>
          </p:nvSpPr>
          <p:spPr>
            <a:xfrm>
              <a:off x="3419872" y="775210"/>
              <a:ext cx="38278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b="1" dirty="0" smtClean="0">
                  <a:solidFill>
                    <a:srgbClr val="003368"/>
                  </a:solidFill>
                </a:rPr>
                <a:t>2. </a:t>
              </a:r>
              <a:r>
                <a:rPr lang="en-GB" b="1" dirty="0">
                  <a:solidFill>
                    <a:srgbClr val="003368"/>
                  </a:solidFill>
                </a:rPr>
                <a:t>RF test setup and RF </a:t>
              </a:r>
              <a:r>
                <a:rPr lang="en-GB" b="1" dirty="0" smtClean="0">
                  <a:solidFill>
                    <a:srgbClr val="003368"/>
                  </a:solidFill>
                </a:rPr>
                <a:t>measurements</a:t>
              </a:r>
              <a:endParaRPr lang="en-US" b="1" dirty="0">
                <a:solidFill>
                  <a:srgbClr val="003368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455864" y="1196752"/>
              <a:ext cx="3349791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1" dirty="0" smtClean="0"/>
                <a:t>Over the past period have done by R. Wegner,            J. Shi, and me:</a:t>
              </a:r>
            </a:p>
            <a:p>
              <a:pPr marL="228600" indent="-228600">
                <a:buAutoNum type="arabicPeriod"/>
              </a:pPr>
              <a:r>
                <a:rPr lang="en-US" sz="1200" b="1" dirty="0" smtClean="0"/>
                <a:t>Tuning of the 4 structures (2-</a:t>
              </a:r>
              <a:r>
                <a:rPr lang="ru-RU" sz="1200" b="1" dirty="0" smtClean="0"/>
                <a:t>TD24 CEA</a:t>
              </a:r>
              <a:r>
                <a:rPr lang="en-GB" sz="1200" b="1" dirty="0" smtClean="0"/>
                <a:t>, 2-</a:t>
              </a:r>
              <a:r>
                <a:rPr lang="ru-RU" sz="1200" b="1" dirty="0" smtClean="0"/>
                <a:t>TD24 R05</a:t>
              </a:r>
              <a:r>
                <a:rPr lang="en-GB" sz="1200" b="1" dirty="0" smtClean="0"/>
                <a:t>).</a:t>
              </a:r>
            </a:p>
            <a:p>
              <a:pPr marL="228600" indent="-228600">
                <a:buAutoNum type="arabicPeriod"/>
              </a:pPr>
              <a:r>
                <a:rPr lang="en-GB" sz="1200" b="1" dirty="0" smtClean="0"/>
                <a:t>RF check before bonding of the 7 structures   (</a:t>
              </a:r>
              <a:r>
                <a:rPr lang="en-US" sz="1200" b="1" dirty="0" smtClean="0"/>
                <a:t>2-</a:t>
              </a:r>
              <a:r>
                <a:rPr lang="ru-RU" sz="1200" b="1" dirty="0" smtClean="0"/>
                <a:t>TD24 CEA</a:t>
              </a:r>
              <a:r>
                <a:rPr lang="en-GB" sz="1200" b="1" dirty="0" smtClean="0"/>
                <a:t>, 3-</a:t>
              </a:r>
              <a:r>
                <a:rPr lang="ru-RU" sz="1200" b="1" dirty="0" smtClean="0"/>
                <a:t>TD24 R05</a:t>
              </a:r>
              <a:r>
                <a:rPr lang="en-GB" sz="1200" b="1" dirty="0" smtClean="0"/>
                <a:t>, 2-</a:t>
              </a:r>
              <a:r>
                <a:rPr lang="ru-RU" sz="1200" b="1" dirty="0" smtClean="0"/>
                <a:t>TD24 KEK</a:t>
              </a:r>
              <a:r>
                <a:rPr lang="en-GB" sz="1200" b="1" dirty="0" smtClean="0"/>
                <a:t>)</a:t>
              </a:r>
            </a:p>
            <a:p>
              <a:pPr marL="228600" indent="-228600">
                <a:buAutoNum type="arabicPeriod"/>
              </a:pPr>
              <a:r>
                <a:rPr lang="ru-RU" sz="1200" b="1" dirty="0" smtClean="0"/>
                <a:t>Phase calibration</a:t>
              </a:r>
              <a:r>
                <a:rPr lang="en-GB" sz="1200" b="1" dirty="0" smtClean="0"/>
                <a:t> of</a:t>
              </a:r>
              <a:r>
                <a:rPr lang="ru-RU" sz="1200" b="1" dirty="0" smtClean="0"/>
                <a:t> input, output waveguides for TBTS, RF measurement of </a:t>
              </a:r>
              <a:r>
                <a:rPr lang="en-GB" sz="1200" b="1" dirty="0" smtClean="0"/>
                <a:t>the TD24</a:t>
              </a:r>
              <a:r>
                <a:rPr lang="ru-RU" sz="1200" b="1" dirty="0" smtClean="0"/>
                <a:t> CEA N1&amp;2 after </a:t>
              </a:r>
              <a:r>
                <a:rPr lang="en-US" sz="1200" b="1" dirty="0" smtClean="0"/>
                <a:t>installation</a:t>
              </a:r>
              <a:r>
                <a:rPr lang="ru-RU" sz="1200" b="1" dirty="0" smtClean="0"/>
                <a:t> </a:t>
              </a:r>
              <a:r>
                <a:rPr lang="en-GB" sz="1200" b="1" dirty="0" smtClean="0"/>
                <a:t>waveguides</a:t>
              </a:r>
              <a:r>
                <a:rPr lang="en-GB" sz="1200" dirty="0" smtClean="0"/>
                <a:t> </a:t>
              </a:r>
              <a:r>
                <a:rPr lang="en-US" sz="1200" b="1" dirty="0" smtClean="0"/>
                <a:t>on the tank.</a:t>
              </a:r>
            </a:p>
          </p:txBody>
        </p:sp>
        <p:pic>
          <p:nvPicPr>
            <p:cNvPr id="10" name="Picture 9" descr="DSC06062_0.tmp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96000" y="1268760"/>
              <a:ext cx="2400000" cy="1800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252752" y="3068960"/>
              <a:ext cx="160922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 smtClean="0"/>
                <a:t>Tuning of the structure</a:t>
              </a:r>
              <a:endParaRPr lang="ru-RU" sz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000" y="792000"/>
            <a:ext cx="4896544" cy="2727000"/>
            <a:chOff x="4355976" y="3429000"/>
            <a:chExt cx="4896544" cy="2727000"/>
          </a:xfrm>
        </p:grpSpPr>
        <p:sp>
          <p:nvSpPr>
            <p:cNvPr id="12" name="Rectangle 11"/>
            <p:cNvSpPr/>
            <p:nvPr/>
          </p:nvSpPr>
          <p:spPr>
            <a:xfrm>
              <a:off x="4644008" y="3429000"/>
              <a:ext cx="19527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368"/>
                  </a:solidFill>
                </a:rPr>
                <a:t>1. Inlet inspection.</a:t>
              </a:r>
              <a:endParaRPr lang="ru-RU" b="1" dirty="0">
                <a:solidFill>
                  <a:srgbClr val="003368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55976" y="3717032"/>
              <a:ext cx="489654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Over the past period have done by me:</a:t>
              </a:r>
            </a:p>
            <a:p>
              <a:pPr marL="228600" indent="-228600">
                <a:buAutoNum type="arabicPeriod"/>
              </a:pPr>
              <a:r>
                <a:rPr lang="en-US" sz="1200" b="1" dirty="0" smtClean="0"/>
                <a:t>Inlet inspection of the 9 structures  (2-</a:t>
              </a:r>
              <a:r>
                <a:rPr lang="ru-RU" sz="1200" b="1" dirty="0" smtClean="0"/>
                <a:t>TD26 R05</a:t>
              </a:r>
              <a:r>
                <a:rPr lang="en-GB" sz="1200" b="1" dirty="0" smtClean="0"/>
                <a:t> ,  2-</a:t>
              </a:r>
              <a:r>
                <a:rPr lang="ru-RU" sz="1200" b="1" dirty="0" smtClean="0"/>
                <a:t> TD24 CEA</a:t>
              </a:r>
              <a:r>
                <a:rPr lang="en-GB" sz="1200" b="1" dirty="0" smtClean="0"/>
                <a:t>, </a:t>
              </a:r>
            </a:p>
            <a:p>
              <a:r>
                <a:rPr lang="en-GB" sz="1200" b="1" dirty="0" smtClean="0"/>
                <a:t>       2-</a:t>
              </a:r>
              <a:r>
                <a:rPr lang="ru-RU" sz="1200" b="1" dirty="0" smtClean="0"/>
                <a:t> TD24 R05 with SiC</a:t>
              </a:r>
              <a:r>
                <a:rPr lang="en-GB" sz="1200" b="1" dirty="0" smtClean="0"/>
                <a:t>, 2-</a:t>
              </a:r>
              <a:r>
                <a:rPr lang="ru-RU" sz="1200" b="1" dirty="0" smtClean="0"/>
                <a:t> CLIC CRAB CAVITY</a:t>
              </a:r>
              <a:r>
                <a:rPr lang="en-GB" sz="1200" b="1" dirty="0" smtClean="0"/>
                <a:t>, 1-</a:t>
              </a:r>
              <a:r>
                <a:rPr lang="ru-RU" sz="1200" b="1" dirty="0" smtClean="0"/>
                <a:t> </a:t>
              </a:r>
              <a:r>
                <a:rPr lang="en-GB" sz="1200" b="1" dirty="0" smtClean="0"/>
                <a:t>S</a:t>
              </a:r>
              <a:r>
                <a:rPr lang="ru-RU" sz="1200" b="1" dirty="0" smtClean="0"/>
                <a:t>tructure for mock-up</a:t>
              </a:r>
              <a:r>
                <a:rPr lang="en-GB" sz="1200" b="1" dirty="0" smtClean="0"/>
                <a:t>.</a:t>
              </a:r>
            </a:p>
            <a:p>
              <a:pPr marL="228600" indent="-228600">
                <a:buFont typeface="+mj-lt"/>
                <a:buAutoNum type="arabicPeriod" startAt="2"/>
              </a:pPr>
              <a:r>
                <a:rPr lang="en-GB" sz="1200" b="1" dirty="0" smtClean="0"/>
                <a:t>Re-</a:t>
              </a:r>
              <a:r>
                <a:rPr lang="en-US" sz="1200" b="1" dirty="0" smtClean="0"/>
                <a:t>inspection after re-machining of 4 structures and 7 disks.</a:t>
              </a:r>
            </a:p>
            <a:p>
              <a:pPr marL="228600" indent="-228600">
                <a:buAutoNum type="arabicPeriod" startAt="2"/>
              </a:pPr>
              <a:r>
                <a:rPr lang="en-US" sz="1200" b="1" dirty="0" smtClean="0"/>
                <a:t>Inlet inspection of the</a:t>
              </a:r>
              <a:r>
                <a:rPr lang="ru-RU" sz="1200" b="1" dirty="0" smtClean="0"/>
                <a:t> </a:t>
              </a:r>
              <a:r>
                <a:rPr lang="en-US" sz="1200" b="1" dirty="0" smtClean="0"/>
                <a:t>double length PETS with damping material and components of the Fixed Gap System.</a:t>
              </a:r>
              <a:endParaRPr lang="en-US" sz="1200" b="1" dirty="0"/>
            </a:p>
          </p:txBody>
        </p:sp>
        <p:pic>
          <p:nvPicPr>
            <p:cNvPr id="14" name="Picture 13" descr="DSC06136_0.tmp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81361" y="4932000"/>
              <a:ext cx="3307063" cy="1224000"/>
            </a:xfrm>
            <a:prstGeom prst="rect">
              <a:avLst/>
            </a:prstGeom>
          </p:spPr>
        </p:pic>
      </p:grpSp>
      <p:sp>
        <p:nvSpPr>
          <p:cNvPr id="15" name="Rectangle 14"/>
          <p:cNvSpPr/>
          <p:nvPr/>
        </p:nvSpPr>
        <p:spPr>
          <a:xfrm>
            <a:off x="2411760" y="188640"/>
            <a:ext cx="4502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CLIC Activity of A. Olyunin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6668</TotalTime>
  <Words>187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dgudkov</dc:creator>
  <cp:lastModifiedBy>olyunin</cp:lastModifiedBy>
  <cp:revision>677</cp:revision>
  <dcterms:created xsi:type="dcterms:W3CDTF">2011-02-15T10:29:58Z</dcterms:created>
  <dcterms:modified xsi:type="dcterms:W3CDTF">2012-09-18T15:23:20Z</dcterms:modified>
</cp:coreProperties>
</file>