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9"/>
  </p:handoutMasterIdLst>
  <p:sldIdLst>
    <p:sldId id="256" r:id="rId2"/>
    <p:sldId id="258" r:id="rId3"/>
    <p:sldId id="281" r:id="rId4"/>
    <p:sldId id="282" r:id="rId5"/>
    <p:sldId id="283" r:id="rId6"/>
    <p:sldId id="275" r:id="rId7"/>
    <p:sldId id="284" r:id="rId8"/>
  </p:sldIdLst>
  <p:sldSz cx="9144000" cy="6858000" type="screen4x3"/>
  <p:notesSz cx="6797675" cy="99282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egis Michaud" initials="RM" lastIdx="7" clrIdx="0"/>
  <p:cmAuthor id="1" name="lulrici" initials="l" lastIdx="2"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0D8E8"/>
    <a:srgbClr val="E9EDF4"/>
    <a:srgbClr val="E4DFEC"/>
    <a:srgbClr val="EBF1DE"/>
    <a:srgbClr val="FFFFCC"/>
    <a:srgbClr val="DCE6F1"/>
    <a:srgbClr val="FDE9D9"/>
    <a:srgbClr val="F2DCDB"/>
    <a:srgbClr val="F2F2F2"/>
    <a:srgbClr val="D9D9D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6" d="100"/>
          <a:sy n="96" d="100"/>
        </p:scale>
        <p:origin x="-330" y="-18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0740F2DF-3E8F-4F38-BEC5-727A096BC154}" type="datetimeFigureOut">
              <a:rPr lang="fr-CH" smtClean="0"/>
              <a:pPr/>
              <a:t>27.11.2012</a:t>
            </a:fld>
            <a:endParaRPr lang="fr-CH"/>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325524DB-D8AE-4001-9C4F-A85A38A1D371}" type="slidenum">
              <a:rPr lang="fr-CH" smtClean="0"/>
              <a:pPr/>
              <a:t>‹#›</a:t>
            </a:fld>
            <a:endParaRPr lang="fr-CH"/>
          </a:p>
        </p:txBody>
      </p:sp>
    </p:spTree>
    <p:extLst>
      <p:ext uri="{BB962C8B-B14F-4D97-AF65-F5344CB8AC3E}">
        <p14:creationId xmlns:p14="http://schemas.microsoft.com/office/powerpoint/2010/main" xmlns="" val="149261342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CH"/>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sp>
        <p:nvSpPr>
          <p:cNvPr id="4" name="Date Placeholder 3"/>
          <p:cNvSpPr>
            <a:spLocks noGrp="1"/>
          </p:cNvSpPr>
          <p:nvPr>
            <p:ph type="dt" sz="half" idx="10"/>
          </p:nvPr>
        </p:nvSpPr>
        <p:spPr/>
        <p:txBody>
          <a:bodyPr/>
          <a:lstStyle/>
          <a:p>
            <a:fld id="{1A92F888-2511-4E6D-B09B-571F024F3425}" type="datetimeFigureOut">
              <a:rPr lang="fr-CH" smtClean="0"/>
              <a:pPr/>
              <a:t>27.11.2012</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C69DCF4A-801A-46E5-928E-EE0A3D7C4B66}" type="slidenum">
              <a:rPr lang="fr-CH" smtClean="0"/>
              <a:pPr/>
              <a:t>‹#›</a:t>
            </a:fld>
            <a:endParaRPr lang="fr-CH"/>
          </a:p>
        </p:txBody>
      </p:sp>
    </p:spTree>
    <p:extLst>
      <p:ext uri="{BB962C8B-B14F-4D97-AF65-F5344CB8AC3E}">
        <p14:creationId xmlns:p14="http://schemas.microsoft.com/office/powerpoint/2010/main" xmlns="" val="196598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p:txBody>
          <a:bodyPr/>
          <a:lstStyle/>
          <a:p>
            <a:fld id="{1A92F888-2511-4E6D-B09B-571F024F3425}" type="datetimeFigureOut">
              <a:rPr lang="fr-CH" smtClean="0"/>
              <a:pPr/>
              <a:t>27.11.2012</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C69DCF4A-801A-46E5-928E-EE0A3D7C4B66}" type="slidenum">
              <a:rPr lang="fr-CH" smtClean="0"/>
              <a:pPr/>
              <a:t>‹#›</a:t>
            </a:fld>
            <a:endParaRPr lang="fr-CH"/>
          </a:p>
        </p:txBody>
      </p:sp>
    </p:spTree>
    <p:extLst>
      <p:ext uri="{BB962C8B-B14F-4D97-AF65-F5344CB8AC3E}">
        <p14:creationId xmlns:p14="http://schemas.microsoft.com/office/powerpoint/2010/main" xmlns="" val="2649987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C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p:txBody>
          <a:bodyPr/>
          <a:lstStyle/>
          <a:p>
            <a:fld id="{1A92F888-2511-4E6D-B09B-571F024F3425}" type="datetimeFigureOut">
              <a:rPr lang="fr-CH" smtClean="0"/>
              <a:pPr/>
              <a:t>27.11.2012</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C69DCF4A-801A-46E5-928E-EE0A3D7C4B66}" type="slidenum">
              <a:rPr lang="fr-CH" smtClean="0"/>
              <a:pPr/>
              <a:t>‹#›</a:t>
            </a:fld>
            <a:endParaRPr lang="fr-CH"/>
          </a:p>
        </p:txBody>
      </p:sp>
    </p:spTree>
    <p:extLst>
      <p:ext uri="{BB962C8B-B14F-4D97-AF65-F5344CB8AC3E}">
        <p14:creationId xmlns:p14="http://schemas.microsoft.com/office/powerpoint/2010/main" xmlns="" val="1302389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p:txBody>
          <a:bodyPr/>
          <a:lstStyle/>
          <a:p>
            <a:fld id="{1A92F888-2511-4E6D-B09B-571F024F3425}" type="datetimeFigureOut">
              <a:rPr lang="fr-CH" smtClean="0"/>
              <a:pPr/>
              <a:t>27.11.2012</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C69DCF4A-801A-46E5-928E-EE0A3D7C4B66}" type="slidenum">
              <a:rPr lang="fr-CH" smtClean="0"/>
              <a:pPr/>
              <a:t>‹#›</a:t>
            </a:fld>
            <a:endParaRPr lang="fr-CH"/>
          </a:p>
        </p:txBody>
      </p:sp>
    </p:spTree>
    <p:extLst>
      <p:ext uri="{BB962C8B-B14F-4D97-AF65-F5344CB8AC3E}">
        <p14:creationId xmlns:p14="http://schemas.microsoft.com/office/powerpoint/2010/main" xmlns="" val="3415214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C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92F888-2511-4E6D-B09B-571F024F3425}" type="datetimeFigureOut">
              <a:rPr lang="fr-CH" smtClean="0"/>
              <a:pPr/>
              <a:t>27.11.2012</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C69DCF4A-801A-46E5-928E-EE0A3D7C4B66}" type="slidenum">
              <a:rPr lang="fr-CH" smtClean="0"/>
              <a:pPr/>
              <a:t>‹#›</a:t>
            </a:fld>
            <a:endParaRPr lang="fr-CH"/>
          </a:p>
        </p:txBody>
      </p:sp>
    </p:spTree>
    <p:extLst>
      <p:ext uri="{BB962C8B-B14F-4D97-AF65-F5344CB8AC3E}">
        <p14:creationId xmlns:p14="http://schemas.microsoft.com/office/powerpoint/2010/main" xmlns="" val="3827262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Date Placeholder 4"/>
          <p:cNvSpPr>
            <a:spLocks noGrp="1"/>
          </p:cNvSpPr>
          <p:nvPr>
            <p:ph type="dt" sz="half" idx="10"/>
          </p:nvPr>
        </p:nvSpPr>
        <p:spPr/>
        <p:txBody>
          <a:bodyPr/>
          <a:lstStyle/>
          <a:p>
            <a:fld id="{1A92F888-2511-4E6D-B09B-571F024F3425}" type="datetimeFigureOut">
              <a:rPr lang="fr-CH" smtClean="0"/>
              <a:pPr/>
              <a:t>27.11.2012</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C69DCF4A-801A-46E5-928E-EE0A3D7C4B66}" type="slidenum">
              <a:rPr lang="fr-CH" smtClean="0"/>
              <a:pPr/>
              <a:t>‹#›</a:t>
            </a:fld>
            <a:endParaRPr lang="fr-CH"/>
          </a:p>
        </p:txBody>
      </p:sp>
    </p:spTree>
    <p:extLst>
      <p:ext uri="{BB962C8B-B14F-4D97-AF65-F5344CB8AC3E}">
        <p14:creationId xmlns:p14="http://schemas.microsoft.com/office/powerpoint/2010/main" xmlns="" val="2747566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C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7" name="Date Placeholder 6"/>
          <p:cNvSpPr>
            <a:spLocks noGrp="1"/>
          </p:cNvSpPr>
          <p:nvPr>
            <p:ph type="dt" sz="half" idx="10"/>
          </p:nvPr>
        </p:nvSpPr>
        <p:spPr/>
        <p:txBody>
          <a:bodyPr/>
          <a:lstStyle/>
          <a:p>
            <a:fld id="{1A92F888-2511-4E6D-B09B-571F024F3425}" type="datetimeFigureOut">
              <a:rPr lang="fr-CH" smtClean="0"/>
              <a:pPr/>
              <a:t>27.11.2012</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C69DCF4A-801A-46E5-928E-EE0A3D7C4B66}" type="slidenum">
              <a:rPr lang="fr-CH" smtClean="0"/>
              <a:pPr/>
              <a:t>‹#›</a:t>
            </a:fld>
            <a:endParaRPr lang="fr-CH"/>
          </a:p>
        </p:txBody>
      </p:sp>
    </p:spTree>
    <p:extLst>
      <p:ext uri="{BB962C8B-B14F-4D97-AF65-F5344CB8AC3E}">
        <p14:creationId xmlns:p14="http://schemas.microsoft.com/office/powerpoint/2010/main" xmlns="" val="1198384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Date Placeholder 2"/>
          <p:cNvSpPr>
            <a:spLocks noGrp="1"/>
          </p:cNvSpPr>
          <p:nvPr>
            <p:ph type="dt" sz="half" idx="10"/>
          </p:nvPr>
        </p:nvSpPr>
        <p:spPr/>
        <p:txBody>
          <a:bodyPr/>
          <a:lstStyle/>
          <a:p>
            <a:fld id="{1A92F888-2511-4E6D-B09B-571F024F3425}" type="datetimeFigureOut">
              <a:rPr lang="fr-CH" smtClean="0"/>
              <a:pPr/>
              <a:t>27.11.2012</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C69DCF4A-801A-46E5-928E-EE0A3D7C4B66}" type="slidenum">
              <a:rPr lang="fr-CH" smtClean="0"/>
              <a:pPr/>
              <a:t>‹#›</a:t>
            </a:fld>
            <a:endParaRPr lang="fr-CH"/>
          </a:p>
        </p:txBody>
      </p:sp>
    </p:spTree>
    <p:extLst>
      <p:ext uri="{BB962C8B-B14F-4D97-AF65-F5344CB8AC3E}">
        <p14:creationId xmlns:p14="http://schemas.microsoft.com/office/powerpoint/2010/main" xmlns="" val="2762214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92F888-2511-4E6D-B09B-571F024F3425}" type="datetimeFigureOut">
              <a:rPr lang="fr-CH" smtClean="0"/>
              <a:pPr/>
              <a:t>27.11.2012</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C69DCF4A-801A-46E5-928E-EE0A3D7C4B66}" type="slidenum">
              <a:rPr lang="fr-CH" smtClean="0"/>
              <a:pPr/>
              <a:t>‹#›</a:t>
            </a:fld>
            <a:endParaRPr lang="fr-CH"/>
          </a:p>
        </p:txBody>
      </p:sp>
    </p:spTree>
    <p:extLst>
      <p:ext uri="{BB962C8B-B14F-4D97-AF65-F5344CB8AC3E}">
        <p14:creationId xmlns:p14="http://schemas.microsoft.com/office/powerpoint/2010/main" xmlns="" val="3030569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92F888-2511-4E6D-B09B-571F024F3425}" type="datetimeFigureOut">
              <a:rPr lang="fr-CH" smtClean="0"/>
              <a:pPr/>
              <a:t>27.11.2012</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C69DCF4A-801A-46E5-928E-EE0A3D7C4B66}" type="slidenum">
              <a:rPr lang="fr-CH" smtClean="0"/>
              <a:pPr/>
              <a:t>‹#›</a:t>
            </a:fld>
            <a:endParaRPr lang="fr-CH"/>
          </a:p>
        </p:txBody>
      </p:sp>
    </p:spTree>
    <p:extLst>
      <p:ext uri="{BB962C8B-B14F-4D97-AF65-F5344CB8AC3E}">
        <p14:creationId xmlns:p14="http://schemas.microsoft.com/office/powerpoint/2010/main" xmlns="" val="17345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C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92F888-2511-4E6D-B09B-571F024F3425}" type="datetimeFigureOut">
              <a:rPr lang="fr-CH" smtClean="0"/>
              <a:pPr/>
              <a:t>27.11.2012</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C69DCF4A-801A-46E5-928E-EE0A3D7C4B66}" type="slidenum">
              <a:rPr lang="fr-CH" smtClean="0"/>
              <a:pPr/>
              <a:t>‹#›</a:t>
            </a:fld>
            <a:endParaRPr lang="fr-CH"/>
          </a:p>
        </p:txBody>
      </p:sp>
    </p:spTree>
    <p:extLst>
      <p:ext uri="{BB962C8B-B14F-4D97-AF65-F5344CB8AC3E}">
        <p14:creationId xmlns:p14="http://schemas.microsoft.com/office/powerpoint/2010/main" xmlns="" val="815479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fr-CH"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CH"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92F888-2511-4E6D-B09B-571F024F3425}" type="datetimeFigureOut">
              <a:rPr lang="fr-CH" smtClean="0"/>
              <a:pPr/>
              <a:t>27.11.2012</a:t>
            </a:fld>
            <a:endParaRPr lang="fr-CH"/>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9DCF4A-801A-46E5-928E-EE0A3D7C4B66}" type="slidenum">
              <a:rPr lang="fr-CH" smtClean="0"/>
              <a:pPr/>
              <a:t>‹#›</a:t>
            </a:fld>
            <a:endParaRPr lang="fr-CH"/>
          </a:p>
        </p:txBody>
      </p:sp>
      <p:pic>
        <p:nvPicPr>
          <p:cNvPr id="7" name="Picture 16" descr="Banner copy"/>
          <p:cNvPicPr>
            <a:picLocks noChangeAspect="1" noChangeArrowheads="1"/>
          </p:cNvPicPr>
          <p:nvPr userDrawn="1"/>
        </p:nvPicPr>
        <p:blipFill>
          <a:blip r:embed="rId13" cstate="print"/>
          <a:srcRect/>
          <a:stretch>
            <a:fillRect/>
          </a:stretch>
        </p:blipFill>
        <p:spPr bwMode="auto">
          <a:xfrm>
            <a:off x="0" y="0"/>
            <a:ext cx="9144000" cy="857250"/>
          </a:xfrm>
          <a:prstGeom prst="rect">
            <a:avLst/>
          </a:prstGeom>
          <a:noFill/>
          <a:ln w="9525">
            <a:noFill/>
            <a:miter lim="800000"/>
            <a:headEnd/>
            <a:tailEnd/>
          </a:ln>
        </p:spPr>
      </p:pic>
      <p:pic>
        <p:nvPicPr>
          <p:cNvPr id="8" name="d552362e-c487-4dbe-8620-50b5b57f5fbb" descr="5D3A7E38-ED8A-44B8-9ED7-CDA684D29479"/>
          <p:cNvPicPr>
            <a:picLocks noChangeAspect="1" noChangeArrowheads="1"/>
          </p:cNvPicPr>
          <p:nvPr userDrawn="1"/>
        </p:nvPicPr>
        <p:blipFill>
          <a:blip r:embed="rId14" cstate="print">
            <a:clrChange>
              <a:clrFrom>
                <a:srgbClr val="FFFFFF"/>
              </a:clrFrom>
              <a:clrTo>
                <a:srgbClr val="FFFFFF">
                  <a:alpha val="0"/>
                </a:srgbClr>
              </a:clrTo>
            </a:clrChange>
            <a:duotone>
              <a:prstClr val="black"/>
              <a:schemeClr val="tx1">
                <a:tint val="45000"/>
                <a:satMod val="400000"/>
              </a:schemeClr>
            </a:duotone>
          </a:blip>
          <a:srcRect/>
          <a:stretch>
            <a:fillRect/>
          </a:stretch>
        </p:blipFill>
        <p:spPr bwMode="auto">
          <a:xfrm>
            <a:off x="50811" y="101617"/>
            <a:ext cx="3240000" cy="648000"/>
          </a:xfrm>
          <a:prstGeom prst="rect">
            <a:avLst/>
          </a:prstGeom>
          <a:noFill/>
          <a:ln w="12700">
            <a:solidFill>
              <a:schemeClr val="tx1"/>
            </a:solidFill>
            <a:miter lim="800000"/>
            <a:headEnd/>
            <a:tailEnd/>
          </a:ln>
        </p:spPr>
      </p:pic>
    </p:spTree>
    <p:extLst>
      <p:ext uri="{BB962C8B-B14F-4D97-AF65-F5344CB8AC3E}">
        <p14:creationId xmlns:p14="http://schemas.microsoft.com/office/powerpoint/2010/main" xmlns="" val="8947330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hyperlink" Target="mailto:Marie.Anne.Bugnon@cern.ch"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CH" dirty="0" smtClean="0"/>
              <a:t>LEP </a:t>
            </a:r>
            <a:r>
              <a:rPr lang="fr-CH" dirty="0" err="1" smtClean="0"/>
              <a:t>cavities</a:t>
            </a:r>
            <a:endParaRPr lang="fr-CH" dirty="0"/>
          </a:p>
        </p:txBody>
      </p:sp>
      <p:sp>
        <p:nvSpPr>
          <p:cNvPr id="3" name="Subtitle 2"/>
          <p:cNvSpPr>
            <a:spLocks noGrp="1"/>
          </p:cNvSpPr>
          <p:nvPr>
            <p:ph type="subTitle" idx="1"/>
          </p:nvPr>
        </p:nvSpPr>
        <p:spPr/>
        <p:txBody>
          <a:bodyPr>
            <a:normAutofit/>
          </a:bodyPr>
          <a:lstStyle/>
          <a:p>
            <a:r>
              <a:rPr lang="fr-CH" sz="2400" dirty="0" smtClean="0">
                <a:solidFill>
                  <a:srgbClr val="0070C0"/>
                </a:solidFill>
              </a:rPr>
              <a:t> L. Ulrici, </a:t>
            </a:r>
            <a:r>
              <a:rPr lang="fr-CH" sz="2400" dirty="0" smtClean="0">
                <a:solidFill>
                  <a:srgbClr val="0070C0"/>
                </a:solidFill>
              </a:rPr>
              <a:t>B. Cellerier, DGS-RP-RW</a:t>
            </a:r>
            <a:endParaRPr lang="fr-CH" sz="2400" dirty="0" smtClean="0">
              <a:solidFill>
                <a:srgbClr val="0070C0"/>
              </a:solidFill>
            </a:endParaRPr>
          </a:p>
          <a:p>
            <a:r>
              <a:rPr lang="fr-CH" sz="2000" dirty="0" smtClean="0">
                <a:solidFill>
                  <a:srgbClr val="0070C0"/>
                </a:solidFill>
              </a:rPr>
              <a:t/>
            </a:r>
            <a:br>
              <a:rPr lang="fr-CH" sz="2000" dirty="0" smtClean="0">
                <a:solidFill>
                  <a:srgbClr val="0070C0"/>
                </a:solidFill>
              </a:rPr>
            </a:br>
            <a:r>
              <a:rPr lang="fr-CH" sz="2000" dirty="0" smtClean="0">
                <a:solidFill>
                  <a:srgbClr val="0070C0"/>
                </a:solidFill>
              </a:rPr>
              <a:t>EPPCN meeting, CERN, 29 Novembre 2012</a:t>
            </a:r>
            <a:endParaRPr lang="fr-CH" sz="2000" dirty="0">
              <a:solidFill>
                <a:srgbClr val="0070C0"/>
              </a:solidFill>
            </a:endParaRPr>
          </a:p>
        </p:txBody>
      </p:sp>
    </p:spTree>
    <p:extLst>
      <p:ext uri="{BB962C8B-B14F-4D97-AF65-F5344CB8AC3E}">
        <p14:creationId xmlns:p14="http://schemas.microsoft.com/office/powerpoint/2010/main" xmlns="" val="3475827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08720"/>
            <a:ext cx="8229600" cy="936104"/>
          </a:xfrm>
        </p:spPr>
        <p:txBody>
          <a:bodyPr>
            <a:normAutofit/>
          </a:bodyPr>
          <a:lstStyle/>
          <a:p>
            <a:r>
              <a:rPr lang="fr-CH" sz="3200" dirty="0" smtClean="0"/>
              <a:t>LEP CAVITIES</a:t>
            </a:r>
            <a:endParaRPr lang="fr-CH" sz="3200" dirty="0"/>
          </a:p>
        </p:txBody>
      </p:sp>
      <p:sp>
        <p:nvSpPr>
          <p:cNvPr id="3" name="Content Placeholder 2"/>
          <p:cNvSpPr>
            <a:spLocks noGrp="1"/>
          </p:cNvSpPr>
          <p:nvPr>
            <p:ph idx="1"/>
          </p:nvPr>
        </p:nvSpPr>
        <p:spPr>
          <a:xfrm>
            <a:off x="251520" y="1844824"/>
            <a:ext cx="3816424" cy="4032448"/>
          </a:xfrm>
        </p:spPr>
        <p:txBody>
          <a:bodyPr>
            <a:normAutofit fontScale="77500" lnSpcReduction="20000"/>
          </a:bodyPr>
          <a:lstStyle/>
          <a:p>
            <a:pPr marL="571500" indent="-571500">
              <a:buFontTx/>
              <a:buChar char="-"/>
            </a:pPr>
            <a:r>
              <a:rPr lang="en-US" sz="2800" dirty="0" smtClean="0"/>
              <a:t>The copper cavities were installed in </a:t>
            </a:r>
            <a:r>
              <a:rPr lang="en-US" sz="2800" dirty="0" smtClean="0"/>
              <a:t>the LEP </a:t>
            </a:r>
            <a:r>
              <a:rPr lang="en-US" sz="2800" dirty="0" smtClean="0"/>
              <a:t>collider in 1983 and used until 1989</a:t>
            </a:r>
          </a:p>
          <a:p>
            <a:pPr marL="571500" indent="-571500">
              <a:buFontTx/>
              <a:buChar char="-"/>
            </a:pPr>
            <a:r>
              <a:rPr lang="en-US" sz="2800" dirty="0" smtClean="0"/>
              <a:t>LEP: electron and positron beams </a:t>
            </a:r>
          </a:p>
          <a:p>
            <a:pPr marL="571500" indent="-571500">
              <a:buFontTx/>
              <a:buChar char="-"/>
            </a:pPr>
            <a:r>
              <a:rPr lang="en-US" sz="2800" dirty="0" smtClean="0"/>
              <a:t>E</a:t>
            </a:r>
            <a:r>
              <a:rPr lang="en-US" sz="2800" dirty="0" smtClean="0"/>
              <a:t>nergy during exploitation of these cavities:  50 </a:t>
            </a:r>
            <a:r>
              <a:rPr lang="en-US" sz="2800" dirty="0" err="1" smtClean="0"/>
              <a:t>GeV</a:t>
            </a:r>
            <a:r>
              <a:rPr lang="en-US" sz="2800" dirty="0" smtClean="0"/>
              <a:t> </a:t>
            </a:r>
          </a:p>
          <a:p>
            <a:pPr marL="571500" indent="-571500">
              <a:buFontTx/>
              <a:buChar char="-"/>
            </a:pPr>
            <a:r>
              <a:rPr lang="en-US" sz="2800" dirty="0" smtClean="0"/>
              <a:t>The weight of the cylindrical cavity is about  2 tons </a:t>
            </a:r>
          </a:p>
          <a:p>
            <a:pPr marL="571500" indent="-571500">
              <a:buFontTx/>
              <a:buChar char="-"/>
            </a:pPr>
            <a:r>
              <a:rPr lang="en-US" sz="2800" dirty="0" smtClean="0"/>
              <a:t>The weight of the sphere is about 1 tons</a:t>
            </a:r>
          </a:p>
          <a:p>
            <a:pPr marL="571500" indent="-571500">
              <a:buFontTx/>
              <a:buChar char="-"/>
            </a:pPr>
            <a:endParaRPr lang="en-US" sz="2800" dirty="0" smtClean="0"/>
          </a:p>
        </p:txBody>
      </p:sp>
      <p:pic>
        <p:nvPicPr>
          <p:cNvPr id="4" name="Picture 3"/>
          <p:cNvPicPr>
            <a:picLocks noChangeAspect="1" noChangeArrowheads="1"/>
          </p:cNvPicPr>
          <p:nvPr/>
        </p:nvPicPr>
        <p:blipFill>
          <a:blip r:embed="rId2" cstate="print"/>
          <a:srcRect/>
          <a:stretch>
            <a:fillRect/>
          </a:stretch>
        </p:blipFill>
        <p:spPr bwMode="auto">
          <a:xfrm>
            <a:off x="4031432" y="1844824"/>
            <a:ext cx="5112568" cy="3744416"/>
          </a:xfrm>
          <a:prstGeom prst="rect">
            <a:avLst/>
          </a:prstGeom>
          <a:noFill/>
          <a:ln w="9525">
            <a:noFill/>
            <a:miter lim="800000"/>
            <a:headEnd/>
            <a:tailEnd/>
          </a:ln>
        </p:spPr>
      </p:pic>
    </p:spTree>
    <p:extLst>
      <p:ext uri="{BB962C8B-B14F-4D97-AF65-F5344CB8AC3E}">
        <p14:creationId xmlns:p14="http://schemas.microsoft.com/office/powerpoint/2010/main" xmlns="" val="4165330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48680"/>
            <a:ext cx="8229600" cy="1143000"/>
          </a:xfrm>
        </p:spPr>
        <p:txBody>
          <a:bodyPr/>
          <a:lstStyle/>
          <a:p>
            <a:r>
              <a:rPr lang="en-US" dirty="0" smtClean="0"/>
              <a:t>Details</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4781642" y="1484784"/>
            <a:ext cx="3754703" cy="5040560"/>
          </a:xfrm>
          <a:prstGeom prst="rect">
            <a:avLst/>
          </a:prstGeom>
          <a:noFill/>
          <a:ln w="9525">
            <a:noFill/>
            <a:miter lim="800000"/>
            <a:headEnd/>
            <a:tailEnd/>
          </a:ln>
        </p:spPr>
      </p:pic>
      <p:pic>
        <p:nvPicPr>
          <p:cNvPr id="2050" name="Picture 2"/>
          <p:cNvPicPr>
            <a:picLocks noChangeAspect="1" noChangeArrowheads="1"/>
          </p:cNvPicPr>
          <p:nvPr/>
        </p:nvPicPr>
        <p:blipFill>
          <a:blip r:embed="rId3" cstate="print"/>
          <a:srcRect/>
          <a:stretch>
            <a:fillRect/>
          </a:stretch>
        </p:blipFill>
        <p:spPr bwMode="auto">
          <a:xfrm>
            <a:off x="755576" y="1772816"/>
            <a:ext cx="2952328" cy="2214246"/>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cstate="print"/>
          <a:srcRect/>
          <a:stretch>
            <a:fillRect/>
          </a:stretch>
        </p:blipFill>
        <p:spPr bwMode="auto">
          <a:xfrm>
            <a:off x="755576" y="4509120"/>
            <a:ext cx="3147778" cy="1944216"/>
          </a:xfrm>
          <a:prstGeom prst="rect">
            <a:avLst/>
          </a:prstGeom>
          <a:noFill/>
          <a:ln w="9525">
            <a:noFill/>
            <a:miter lim="800000"/>
            <a:headEnd/>
            <a:tailEnd/>
          </a:ln>
          <a:effectLst/>
        </p:spPr>
      </p:pic>
      <p:sp>
        <p:nvSpPr>
          <p:cNvPr id="6" name="TextBox 5"/>
          <p:cNvSpPr txBox="1"/>
          <p:nvPr/>
        </p:nvSpPr>
        <p:spPr>
          <a:xfrm>
            <a:off x="323528" y="1412776"/>
            <a:ext cx="2271648" cy="369332"/>
          </a:xfrm>
          <a:prstGeom prst="rect">
            <a:avLst/>
          </a:prstGeom>
          <a:noFill/>
        </p:spPr>
        <p:txBody>
          <a:bodyPr wrap="none" rtlCol="0">
            <a:spAutoFit/>
          </a:bodyPr>
          <a:lstStyle/>
          <a:p>
            <a:r>
              <a:rPr lang="en-US" dirty="0" smtClean="0"/>
              <a:t>Cavities in good status</a:t>
            </a:r>
            <a:endParaRPr lang="en-US" dirty="0"/>
          </a:p>
        </p:txBody>
      </p:sp>
      <p:sp>
        <p:nvSpPr>
          <p:cNvPr id="7" name="TextBox 6"/>
          <p:cNvSpPr txBox="1"/>
          <p:nvPr/>
        </p:nvSpPr>
        <p:spPr>
          <a:xfrm>
            <a:off x="323528" y="4077072"/>
            <a:ext cx="4412811" cy="369332"/>
          </a:xfrm>
          <a:prstGeom prst="rect">
            <a:avLst/>
          </a:prstGeom>
          <a:noFill/>
        </p:spPr>
        <p:txBody>
          <a:bodyPr wrap="none" rtlCol="0">
            <a:spAutoFit/>
          </a:bodyPr>
          <a:lstStyle/>
          <a:p>
            <a:r>
              <a:rPr lang="en-US" dirty="0" smtClean="0"/>
              <a:t>Cavities in bad status </a:t>
            </a:r>
            <a:r>
              <a:rPr lang="en-US" sz="1400" dirty="0" smtClean="0"/>
              <a:t>(not suitable for physics/tests)</a:t>
            </a:r>
            <a:endParaRPr lang="en-US" sz="1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48680"/>
            <a:ext cx="8229600" cy="1143000"/>
          </a:xfrm>
        </p:spPr>
        <p:txBody>
          <a:bodyPr/>
          <a:lstStyle/>
          <a:p>
            <a:r>
              <a:rPr lang="en-US" dirty="0" smtClean="0"/>
              <a:t>INVENTORY</a:t>
            </a:r>
            <a:endParaRPr lang="en-US" dirty="0"/>
          </a:p>
        </p:txBody>
      </p:sp>
      <p:graphicFrame>
        <p:nvGraphicFramePr>
          <p:cNvPr id="5" name="Content Placeholder 4"/>
          <p:cNvGraphicFramePr>
            <a:graphicFrameLocks noGrp="1"/>
          </p:cNvGraphicFramePr>
          <p:nvPr>
            <p:ph idx="1"/>
          </p:nvPr>
        </p:nvGraphicFramePr>
        <p:xfrm>
          <a:off x="539552" y="2420888"/>
          <a:ext cx="8003232" cy="2021840"/>
        </p:xfrm>
        <a:graphic>
          <a:graphicData uri="http://schemas.openxmlformats.org/drawingml/2006/table">
            <a:tbl>
              <a:tblPr firstRow="1" bandRow="1">
                <a:tableStyleId>{5C22544A-7EE6-4342-B048-85BDC9FD1C3A}</a:tableStyleId>
              </a:tblPr>
              <a:tblGrid>
                <a:gridCol w="1333872"/>
                <a:gridCol w="1333872"/>
                <a:gridCol w="1333872"/>
                <a:gridCol w="1333872"/>
                <a:gridCol w="1333872"/>
                <a:gridCol w="1333872"/>
              </a:tblGrid>
              <a:tr h="370840">
                <a:tc>
                  <a:txBody>
                    <a:bodyPr/>
                    <a:lstStyle/>
                    <a:p>
                      <a:r>
                        <a:rPr lang="en-US" dirty="0" smtClean="0"/>
                        <a:t>number</a:t>
                      </a:r>
                      <a:endParaRPr lang="en-US" dirty="0"/>
                    </a:p>
                  </a:txBody>
                  <a:tcPr/>
                </a:tc>
                <a:tc>
                  <a:txBody>
                    <a:bodyPr/>
                    <a:lstStyle/>
                    <a:p>
                      <a:r>
                        <a:rPr lang="en-US" dirty="0" smtClean="0"/>
                        <a:t>Candidate free-release</a:t>
                      </a:r>
                      <a:endParaRPr lang="en-US" dirty="0"/>
                    </a:p>
                  </a:txBody>
                  <a:tcPr/>
                </a:tc>
                <a:tc>
                  <a:txBody>
                    <a:bodyPr/>
                    <a:lstStyle/>
                    <a:p>
                      <a:r>
                        <a:rPr lang="en-US" dirty="0" smtClean="0"/>
                        <a:t>Radioactive</a:t>
                      </a:r>
                      <a:endParaRPr lang="en-US" dirty="0"/>
                    </a:p>
                  </a:txBody>
                  <a:tcPr/>
                </a:tc>
                <a:tc>
                  <a:txBody>
                    <a:bodyPr/>
                    <a:lstStyle/>
                    <a:p>
                      <a:r>
                        <a:rPr lang="en-US" dirty="0" smtClean="0"/>
                        <a:t>Without tuner</a:t>
                      </a:r>
                      <a:endParaRPr lang="en-US" dirty="0"/>
                    </a:p>
                  </a:txBody>
                  <a:tcPr/>
                </a:tc>
                <a:tc>
                  <a:txBody>
                    <a:bodyPr/>
                    <a:lstStyle/>
                    <a:p>
                      <a:r>
                        <a:rPr lang="en-US" dirty="0" smtClean="0"/>
                        <a:t>Good status</a:t>
                      </a:r>
                      <a:endParaRPr lang="en-US" dirty="0"/>
                    </a:p>
                  </a:txBody>
                  <a:tcPr/>
                </a:tc>
                <a:tc>
                  <a:txBody>
                    <a:bodyPr/>
                    <a:lstStyle/>
                    <a:p>
                      <a:r>
                        <a:rPr lang="en-US" dirty="0" smtClean="0"/>
                        <a:t>Bad status</a:t>
                      </a:r>
                      <a:endParaRPr lang="en-US" dirty="0"/>
                    </a:p>
                  </a:txBody>
                  <a:tcPr/>
                </a:tc>
              </a:tr>
              <a:tr h="370840">
                <a:tc>
                  <a:txBody>
                    <a:bodyPr/>
                    <a:lstStyle/>
                    <a:p>
                      <a:r>
                        <a:rPr lang="en-US" dirty="0" smtClean="0"/>
                        <a:t> 35cavities</a:t>
                      </a:r>
                      <a:endParaRPr lang="en-US" dirty="0"/>
                    </a:p>
                  </a:txBody>
                  <a:tcPr/>
                </a:tc>
                <a:tc>
                  <a:txBody>
                    <a:bodyPr/>
                    <a:lstStyle/>
                    <a:p>
                      <a:r>
                        <a:rPr lang="en-US" dirty="0" smtClean="0"/>
                        <a:t>27</a:t>
                      </a:r>
                      <a:endParaRPr lang="en-US" dirty="0"/>
                    </a:p>
                  </a:txBody>
                  <a:tcPr/>
                </a:tc>
                <a:tc>
                  <a:txBody>
                    <a:bodyPr/>
                    <a:lstStyle/>
                    <a:p>
                      <a:r>
                        <a:rPr lang="en-US" dirty="0" smtClean="0"/>
                        <a:t>8</a:t>
                      </a:r>
                      <a:endParaRPr lang="en-US" dirty="0"/>
                    </a:p>
                  </a:txBody>
                  <a:tcPr/>
                </a:tc>
                <a:tc>
                  <a:txBody>
                    <a:bodyPr/>
                    <a:lstStyle/>
                    <a:p>
                      <a:r>
                        <a:rPr lang="en-US" dirty="0" smtClean="0"/>
                        <a:t>7</a:t>
                      </a:r>
                      <a:endParaRPr lang="en-US" dirty="0"/>
                    </a:p>
                  </a:txBody>
                  <a:tcPr/>
                </a:tc>
                <a:tc>
                  <a:txBody>
                    <a:bodyPr/>
                    <a:lstStyle/>
                    <a:p>
                      <a:r>
                        <a:rPr lang="en-US" dirty="0" smtClean="0"/>
                        <a:t>8</a:t>
                      </a:r>
                      <a:endParaRPr lang="en-US" dirty="0"/>
                    </a:p>
                  </a:txBody>
                  <a:tcPr/>
                </a:tc>
                <a:tc>
                  <a:txBody>
                    <a:bodyPr/>
                    <a:lstStyle/>
                    <a:p>
                      <a:r>
                        <a:rPr lang="en-US" dirty="0" smtClean="0"/>
                        <a:t>21</a:t>
                      </a:r>
                      <a:endParaRPr lang="en-US" dirty="0"/>
                    </a:p>
                  </a:txBody>
                  <a:tcPr/>
                </a:tc>
              </a:tr>
              <a:tr h="370840">
                <a:tc>
                  <a:txBody>
                    <a:bodyPr/>
                    <a:lstStyle/>
                    <a:p>
                      <a:r>
                        <a:rPr lang="en-US" dirty="0" smtClean="0"/>
                        <a:t>20 cavities </a:t>
                      </a:r>
                      <a:endParaRPr lang="en-US" dirty="0"/>
                    </a:p>
                  </a:txBody>
                  <a:tcPr/>
                </a:tc>
                <a:tc>
                  <a:txBody>
                    <a:bodyPr/>
                    <a:lstStyle/>
                    <a:p>
                      <a:r>
                        <a:rPr lang="en-US" dirty="0" smtClean="0"/>
                        <a:t>NA</a:t>
                      </a:r>
                      <a:endParaRPr lang="en-US" dirty="0"/>
                    </a:p>
                  </a:txBody>
                  <a:tcPr/>
                </a:tc>
                <a:tc>
                  <a:txBody>
                    <a:bodyPr/>
                    <a:lstStyle/>
                    <a:p>
                      <a:r>
                        <a:rPr lang="en-US" dirty="0" smtClean="0"/>
                        <a:t>NA</a:t>
                      </a:r>
                      <a:endParaRPr lang="en-US" dirty="0"/>
                    </a:p>
                  </a:txBody>
                  <a:tcPr/>
                </a:tc>
                <a:tc>
                  <a:txBody>
                    <a:bodyPr/>
                    <a:lstStyle/>
                    <a:p>
                      <a:r>
                        <a:rPr lang="en-US" dirty="0" smtClean="0"/>
                        <a:t>-</a:t>
                      </a:r>
                      <a:endParaRPr lang="en-US" dirty="0"/>
                    </a:p>
                  </a:txBody>
                  <a:tcPr/>
                </a:tc>
                <a:tc>
                  <a:txBody>
                    <a:bodyPr/>
                    <a:lstStyle/>
                    <a:p>
                      <a:r>
                        <a:rPr lang="en-US" dirty="0" smtClean="0"/>
                        <a:t>16</a:t>
                      </a:r>
                      <a:endParaRPr lang="en-US" dirty="0"/>
                    </a:p>
                  </a:txBody>
                  <a:tcPr/>
                </a:tc>
                <a:tc>
                  <a:txBody>
                    <a:bodyPr/>
                    <a:lstStyle/>
                    <a:p>
                      <a:r>
                        <a:rPr lang="en-US" dirty="0" smtClean="0"/>
                        <a:t>4</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8 spheres</a:t>
                      </a:r>
                    </a:p>
                    <a:p>
                      <a:endParaRPr lang="en-US" dirty="0"/>
                    </a:p>
                  </a:txBody>
                  <a:tcPr/>
                </a:tc>
                <a:tc>
                  <a:txBody>
                    <a:bodyPr/>
                    <a:lstStyle/>
                    <a:p>
                      <a:r>
                        <a:rPr lang="en-US" dirty="0" smtClean="0"/>
                        <a:t>8</a:t>
                      </a:r>
                      <a:endParaRPr lang="en-US" dirty="0"/>
                    </a:p>
                  </a:txBody>
                  <a:tcPr/>
                </a:tc>
                <a:tc>
                  <a:txBody>
                    <a:bodyPr/>
                    <a:lstStyle/>
                    <a:p>
                      <a:r>
                        <a:rPr lang="en-US" dirty="0" smtClean="0"/>
                        <a:t>-</a:t>
                      </a:r>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r>
            </a:tbl>
          </a:graphicData>
        </a:graphic>
      </p:graphicFrame>
      <p:sp>
        <p:nvSpPr>
          <p:cNvPr id="6" name="TextBox 5"/>
          <p:cNvSpPr txBox="1"/>
          <p:nvPr/>
        </p:nvSpPr>
        <p:spPr>
          <a:xfrm>
            <a:off x="827584" y="1556792"/>
            <a:ext cx="4976299" cy="923330"/>
          </a:xfrm>
          <a:prstGeom prst="rect">
            <a:avLst/>
          </a:prstGeom>
          <a:noFill/>
        </p:spPr>
        <p:txBody>
          <a:bodyPr wrap="none" rtlCol="0">
            <a:spAutoFit/>
          </a:bodyPr>
          <a:lstStyle/>
          <a:p>
            <a:r>
              <a:rPr lang="en-US" dirty="0" smtClean="0"/>
              <a:t>Total of 55 cavities and 8 spheres are available</a:t>
            </a:r>
          </a:p>
          <a:p>
            <a:r>
              <a:rPr lang="en-US" dirty="0" smtClean="0"/>
              <a:t>(1 cavity has been cut and dismounted for analysis)</a:t>
            </a:r>
          </a:p>
          <a:p>
            <a:endParaRPr lang="en-US" dirty="0"/>
          </a:p>
        </p:txBody>
      </p:sp>
      <p:sp>
        <p:nvSpPr>
          <p:cNvPr id="7" name="Rectangle 6"/>
          <p:cNvSpPr/>
          <p:nvPr/>
        </p:nvSpPr>
        <p:spPr>
          <a:xfrm>
            <a:off x="539552" y="5229200"/>
            <a:ext cx="6912768" cy="646331"/>
          </a:xfrm>
          <a:prstGeom prst="rect">
            <a:avLst/>
          </a:prstGeom>
        </p:spPr>
        <p:txBody>
          <a:bodyPr wrap="square">
            <a:spAutoFit/>
          </a:bodyPr>
          <a:lstStyle/>
          <a:p>
            <a:pPr marL="285750" indent="-285750">
              <a:buFont typeface="Arial" pitchFamily="34" charset="0"/>
              <a:buChar char="•"/>
            </a:pPr>
            <a:r>
              <a:rPr lang="en-US" dirty="0" smtClean="0"/>
              <a:t>Official confirmation of availability of the cavities</a:t>
            </a:r>
            <a:r>
              <a:rPr lang="en-US" dirty="0" smtClean="0">
                <a:sym typeface="Wingdings" pitchFamily="2" charset="2"/>
              </a:rPr>
              <a:t> </a:t>
            </a:r>
            <a:r>
              <a:rPr lang="en-US" dirty="0" smtClean="0">
                <a:sym typeface="Wingdings" pitchFamily="2" charset="2"/>
              </a:rPr>
              <a:t>foreseen for the </a:t>
            </a:r>
            <a:r>
              <a:rPr lang="en-US" dirty="0" smtClean="0">
                <a:solidFill>
                  <a:srgbClr val="FF0000"/>
                </a:solidFill>
                <a:sym typeface="Wingdings" pitchFamily="2" charset="2"/>
              </a:rPr>
              <a:t>end of the</a:t>
            </a:r>
            <a:r>
              <a:rPr lang="en-US" dirty="0" smtClean="0">
                <a:solidFill>
                  <a:srgbClr val="FF0000"/>
                </a:solidFill>
              </a:rPr>
              <a:t> 1</a:t>
            </a:r>
            <a:r>
              <a:rPr lang="en-US" baseline="30000" dirty="0" smtClean="0">
                <a:solidFill>
                  <a:srgbClr val="FF0000"/>
                </a:solidFill>
              </a:rPr>
              <a:t>st</a:t>
            </a:r>
            <a:r>
              <a:rPr lang="en-US" dirty="0" smtClean="0">
                <a:solidFill>
                  <a:srgbClr val="FF0000"/>
                </a:solidFill>
              </a:rPr>
              <a:t> quarter 2013</a:t>
            </a:r>
            <a:endParaRPr lang="en-US" dirty="0" smtClean="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143000"/>
          </a:xfrm>
        </p:spPr>
        <p:txBody>
          <a:bodyPr/>
          <a:lstStyle/>
          <a:p>
            <a:r>
              <a:rPr lang="en-US" dirty="0" smtClean="0"/>
              <a:t>Free-release </a:t>
            </a:r>
            <a:endParaRPr lang="en-US" dirty="0"/>
          </a:p>
        </p:txBody>
      </p:sp>
      <p:sp>
        <p:nvSpPr>
          <p:cNvPr id="3" name="Content Placeholder 2"/>
          <p:cNvSpPr>
            <a:spLocks noGrp="1"/>
          </p:cNvSpPr>
          <p:nvPr>
            <p:ph idx="1"/>
          </p:nvPr>
        </p:nvSpPr>
        <p:spPr>
          <a:xfrm>
            <a:off x="467544" y="4149080"/>
            <a:ext cx="8229600" cy="4525963"/>
          </a:xfrm>
        </p:spPr>
        <p:txBody>
          <a:bodyPr/>
          <a:lstStyle/>
          <a:p>
            <a:r>
              <a:rPr lang="en-US" sz="1800" dirty="0" smtClean="0">
                <a:latin typeface="Calibri" pitchFamily="34" charset="0"/>
              </a:rPr>
              <a:t>Clearance from regulatory control: Swiss </a:t>
            </a:r>
            <a:r>
              <a:rPr lang="en-US" sz="1800" dirty="0" smtClean="0">
                <a:latin typeface="Calibri" pitchFamily="34" charset="0"/>
              </a:rPr>
              <a:t>RP regulation </a:t>
            </a:r>
            <a:r>
              <a:rPr lang="en-US" sz="1800" dirty="0" smtClean="0">
                <a:latin typeface="Calibri" pitchFamily="34" charset="0"/>
              </a:rPr>
              <a:t>  </a:t>
            </a:r>
            <a:endParaRPr lang="en-US" sz="1800" dirty="0" smtClean="0">
              <a:latin typeface="Calibri" pitchFamily="34" charset="0"/>
            </a:endParaRPr>
          </a:p>
          <a:p>
            <a:pPr lvl="1"/>
            <a:r>
              <a:rPr lang="en-US" sz="1800" dirty="0" smtClean="0">
                <a:solidFill>
                  <a:srgbClr val="FF0000"/>
                </a:solidFill>
                <a:latin typeface="Calibri" pitchFamily="34" charset="0"/>
              </a:rPr>
              <a:t>Specific activity</a:t>
            </a:r>
            <a:r>
              <a:rPr lang="en-US" sz="1800" dirty="0" smtClean="0">
                <a:latin typeface="Calibri" pitchFamily="34" charset="0"/>
              </a:rPr>
              <a:t>: clearance </a:t>
            </a:r>
            <a:r>
              <a:rPr lang="en-US" sz="1800" dirty="0" smtClean="0">
                <a:latin typeface="Calibri" pitchFamily="34" charset="0"/>
              </a:rPr>
              <a:t>according </a:t>
            </a:r>
            <a:r>
              <a:rPr lang="en-US" sz="1800" dirty="0" smtClean="0">
                <a:latin typeface="Calibri" pitchFamily="34" charset="0"/>
              </a:rPr>
              <a:t>to </a:t>
            </a:r>
            <a:r>
              <a:rPr lang="en-US" sz="1800" dirty="0" smtClean="0">
                <a:latin typeface="Calibri" pitchFamily="34" charset="0"/>
              </a:rPr>
              <a:t>Swiss Ordinance (814.501)</a:t>
            </a:r>
          </a:p>
          <a:p>
            <a:pPr lvl="1">
              <a:buNone/>
            </a:pPr>
            <a:endParaRPr lang="en-US" sz="1800" dirty="0" smtClean="0">
              <a:latin typeface="Calibri" pitchFamily="34" charset="0"/>
            </a:endParaRPr>
          </a:p>
          <a:p>
            <a:pPr lvl="1"/>
            <a:endParaRPr lang="en-US" sz="1800" dirty="0" smtClean="0">
              <a:latin typeface="Calibri" pitchFamily="34" charset="0"/>
            </a:endParaRPr>
          </a:p>
          <a:p>
            <a:pPr lvl="1"/>
            <a:r>
              <a:rPr lang="en-US" sz="1800" dirty="0" smtClean="0">
                <a:solidFill>
                  <a:srgbClr val="FF0000"/>
                </a:solidFill>
                <a:latin typeface="Calibri" pitchFamily="34" charset="0"/>
              </a:rPr>
              <a:t>Dose rate</a:t>
            </a:r>
            <a:r>
              <a:rPr lang="en-US" sz="1800" dirty="0" smtClean="0">
                <a:latin typeface="Calibri" pitchFamily="34" charset="0"/>
              </a:rPr>
              <a:t>: &lt; </a:t>
            </a:r>
            <a:r>
              <a:rPr lang="en-US" sz="1800" dirty="0" smtClean="0">
                <a:latin typeface="Calibri" pitchFamily="34" charset="0"/>
              </a:rPr>
              <a:t>0.1 </a:t>
            </a:r>
            <a:r>
              <a:rPr lang="en-US" sz="1800" dirty="0" err="1" smtClean="0">
                <a:latin typeface="Symbol" pitchFamily="18" charset="2"/>
              </a:rPr>
              <a:t>m</a:t>
            </a:r>
            <a:r>
              <a:rPr lang="en-US" sz="1800" dirty="0" err="1" smtClean="0">
                <a:latin typeface="Calibri" pitchFamily="34" charset="0"/>
              </a:rPr>
              <a:t>Sv</a:t>
            </a:r>
            <a:r>
              <a:rPr lang="en-US" sz="1800" dirty="0" smtClean="0">
                <a:latin typeface="Calibri" pitchFamily="34" charset="0"/>
              </a:rPr>
              <a:t>/h in 10 cm distance</a:t>
            </a:r>
          </a:p>
          <a:p>
            <a:pPr lvl="1"/>
            <a:r>
              <a:rPr lang="en-US" sz="1800" dirty="0" smtClean="0">
                <a:solidFill>
                  <a:srgbClr val="FF0000"/>
                </a:solidFill>
                <a:latin typeface="Calibri" pitchFamily="34" charset="0"/>
              </a:rPr>
              <a:t>Contamination</a:t>
            </a:r>
            <a:r>
              <a:rPr lang="en-US" sz="1800" dirty="0" smtClean="0">
                <a:latin typeface="Calibri" pitchFamily="34" charset="0"/>
              </a:rPr>
              <a:t>: below nuclide specific levels listed in the Swiss </a:t>
            </a:r>
            <a:r>
              <a:rPr lang="en-US" sz="1800" dirty="0" smtClean="0">
                <a:latin typeface="Calibri" pitchFamily="34" charset="0"/>
              </a:rPr>
              <a:t>Ordinance (814.501</a:t>
            </a:r>
            <a:r>
              <a:rPr lang="en-US" sz="1800" dirty="0" smtClean="0">
                <a:latin typeface="Calibri" pitchFamily="34" charset="0"/>
              </a:rPr>
              <a:t>)</a:t>
            </a:r>
            <a:endParaRPr lang="en-US" sz="2000" dirty="0" smtClean="0">
              <a:latin typeface="Calibri" pitchFamily="34" charset="0"/>
            </a:endParaRPr>
          </a:p>
          <a:p>
            <a:endParaRPr lang="en-US" dirty="0"/>
          </a:p>
        </p:txBody>
      </p:sp>
      <p:pic>
        <p:nvPicPr>
          <p:cNvPr id="4"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59632" y="4869160"/>
            <a:ext cx="2600325" cy="676296"/>
          </a:xfrm>
          <a:prstGeom prst="rect">
            <a:avLst/>
          </a:prstGeom>
          <a:noFill/>
        </p:spPr>
      </p:pic>
      <p:grpSp>
        <p:nvGrpSpPr>
          <p:cNvPr id="16" name="Group 15"/>
          <p:cNvGrpSpPr/>
          <p:nvPr/>
        </p:nvGrpSpPr>
        <p:grpSpPr>
          <a:xfrm>
            <a:off x="1115616" y="1556792"/>
            <a:ext cx="6264696" cy="2293099"/>
            <a:chOff x="1187624" y="4365104"/>
            <a:chExt cx="6264696" cy="2293099"/>
          </a:xfrm>
        </p:grpSpPr>
        <p:sp>
          <p:nvSpPr>
            <p:cNvPr id="6" name="Oval 4"/>
            <p:cNvSpPr>
              <a:spLocks noChangeArrowheads="1"/>
            </p:cNvSpPr>
            <p:nvPr/>
          </p:nvSpPr>
          <p:spPr bwMode="auto">
            <a:xfrm>
              <a:off x="3076956" y="4602735"/>
              <a:ext cx="1826231" cy="1035612"/>
            </a:xfrm>
            <a:prstGeom prst="ellipse">
              <a:avLst/>
            </a:prstGeom>
            <a:solidFill>
              <a:schemeClr val="accent1">
                <a:lumMod val="40000"/>
                <a:lumOff val="60000"/>
              </a:schemeClr>
            </a:solidFill>
            <a:ln w="9525">
              <a:solidFill>
                <a:schemeClr val="tx1"/>
              </a:solidFill>
              <a:round/>
              <a:headEnd/>
              <a:tailEnd/>
            </a:ln>
          </p:spPr>
          <p:txBody>
            <a:bodyPr wrap="none" anchor="ctr"/>
            <a:lstStyle/>
            <a:p>
              <a:pPr algn="ctr"/>
              <a:r>
                <a:rPr lang="en-US" dirty="0"/>
                <a:t>Regulatory control</a:t>
              </a:r>
            </a:p>
          </p:txBody>
        </p:sp>
        <p:sp>
          <p:nvSpPr>
            <p:cNvPr id="7" name="AutoShape 5"/>
            <p:cNvSpPr>
              <a:spLocks noChangeArrowheads="1"/>
            </p:cNvSpPr>
            <p:nvPr/>
          </p:nvSpPr>
          <p:spPr bwMode="auto">
            <a:xfrm>
              <a:off x="2771800" y="4869160"/>
              <a:ext cx="342397" cy="658932"/>
            </a:xfrm>
            <a:prstGeom prst="curvedLeftArrow">
              <a:avLst>
                <a:gd name="adj1" fmla="val 31051"/>
                <a:gd name="adj2" fmla="val 62103"/>
                <a:gd name="adj3" fmla="val 33333"/>
              </a:avLst>
            </a:prstGeom>
            <a:solidFill>
              <a:schemeClr val="tx2"/>
            </a:solidFill>
            <a:ln w="9525">
              <a:solidFill>
                <a:schemeClr val="tx1"/>
              </a:solidFill>
              <a:miter lim="800000"/>
              <a:headEnd/>
              <a:tailEnd/>
            </a:ln>
          </p:spPr>
          <p:txBody>
            <a:bodyPr wrap="none" anchor="ctr"/>
            <a:lstStyle/>
            <a:p>
              <a:endParaRPr lang="en-US"/>
            </a:p>
          </p:txBody>
        </p:sp>
        <p:sp>
          <p:nvSpPr>
            <p:cNvPr id="8" name="AutoShape 6"/>
            <p:cNvSpPr>
              <a:spLocks noChangeArrowheads="1"/>
            </p:cNvSpPr>
            <p:nvPr/>
          </p:nvSpPr>
          <p:spPr bwMode="auto">
            <a:xfrm>
              <a:off x="4860032" y="4797152"/>
              <a:ext cx="259965" cy="752323"/>
            </a:xfrm>
            <a:prstGeom prst="curvedRightArrow">
              <a:avLst>
                <a:gd name="adj1" fmla="val 45597"/>
                <a:gd name="adj2" fmla="val 91195"/>
                <a:gd name="adj3" fmla="val 33333"/>
              </a:avLst>
            </a:prstGeom>
            <a:solidFill>
              <a:schemeClr val="tx2"/>
            </a:solidFill>
            <a:ln w="9525">
              <a:solidFill>
                <a:schemeClr val="tx1"/>
              </a:solidFill>
              <a:miter lim="800000"/>
              <a:headEnd/>
              <a:tailEnd/>
            </a:ln>
          </p:spPr>
          <p:txBody>
            <a:bodyPr wrap="none" anchor="ctr"/>
            <a:lstStyle/>
            <a:p>
              <a:endParaRPr lang="en-US"/>
            </a:p>
          </p:txBody>
        </p:sp>
        <p:sp>
          <p:nvSpPr>
            <p:cNvPr id="9" name="AutoShape 7"/>
            <p:cNvSpPr>
              <a:spLocks noChangeArrowheads="1"/>
            </p:cNvSpPr>
            <p:nvPr/>
          </p:nvSpPr>
          <p:spPr bwMode="auto">
            <a:xfrm>
              <a:off x="3432412" y="5779472"/>
              <a:ext cx="877985" cy="309816"/>
            </a:xfrm>
            <a:prstGeom prst="curvedDownArrow">
              <a:avLst>
                <a:gd name="adj1" fmla="val 32597"/>
                <a:gd name="adj2" fmla="val 67266"/>
                <a:gd name="adj3" fmla="val 33333"/>
              </a:avLst>
            </a:prstGeom>
            <a:solidFill>
              <a:schemeClr val="tx2"/>
            </a:solidFill>
            <a:ln w="9525">
              <a:solidFill>
                <a:schemeClr val="tx1"/>
              </a:solidFill>
              <a:miter lim="800000"/>
              <a:headEnd/>
              <a:tailEnd/>
            </a:ln>
          </p:spPr>
          <p:txBody>
            <a:bodyPr wrap="none" anchor="ctr"/>
            <a:lstStyle/>
            <a:p>
              <a:endParaRPr lang="en-US"/>
            </a:p>
          </p:txBody>
        </p:sp>
        <p:sp>
          <p:nvSpPr>
            <p:cNvPr id="10" name="Text Box 8"/>
            <p:cNvSpPr txBox="1">
              <a:spLocks noChangeArrowheads="1"/>
            </p:cNvSpPr>
            <p:nvPr/>
          </p:nvSpPr>
          <p:spPr bwMode="auto">
            <a:xfrm>
              <a:off x="1187624" y="4650468"/>
              <a:ext cx="1558674" cy="1077218"/>
            </a:xfrm>
            <a:prstGeom prst="rect">
              <a:avLst/>
            </a:prstGeom>
            <a:noFill/>
            <a:ln w="9525">
              <a:noFill/>
              <a:miter lim="800000"/>
              <a:headEnd/>
              <a:tailEnd/>
            </a:ln>
          </p:spPr>
          <p:txBody>
            <a:bodyPr wrap="square">
              <a:spAutoFit/>
            </a:bodyPr>
            <a:lstStyle/>
            <a:p>
              <a:r>
                <a:rPr lang="en-US" sz="1600" dirty="0">
                  <a:solidFill>
                    <a:srgbClr val="E12D1F"/>
                  </a:solidFill>
                </a:rPr>
                <a:t>Exemption</a:t>
              </a:r>
              <a:endParaRPr lang="en-US" sz="1600" dirty="0"/>
            </a:p>
            <a:p>
              <a:pPr>
                <a:buFontTx/>
                <a:buChar char="•"/>
              </a:pPr>
              <a:r>
                <a:rPr lang="en-US" sz="1600" dirty="0"/>
                <a:t> for practices</a:t>
              </a:r>
            </a:p>
            <a:p>
              <a:pPr>
                <a:buFontTx/>
                <a:buChar char="•"/>
              </a:pPr>
              <a:r>
                <a:rPr lang="en-US" sz="1600" dirty="0"/>
                <a:t> small amount of material</a:t>
              </a:r>
            </a:p>
          </p:txBody>
        </p:sp>
        <p:sp>
          <p:nvSpPr>
            <p:cNvPr id="11" name="Text Box 9"/>
            <p:cNvSpPr txBox="1">
              <a:spLocks noChangeArrowheads="1"/>
            </p:cNvSpPr>
            <p:nvPr/>
          </p:nvSpPr>
          <p:spPr bwMode="auto">
            <a:xfrm>
              <a:off x="4556214" y="5827206"/>
              <a:ext cx="2309222" cy="830997"/>
            </a:xfrm>
            <a:prstGeom prst="rect">
              <a:avLst/>
            </a:prstGeom>
            <a:noFill/>
            <a:ln w="9525">
              <a:noFill/>
              <a:miter lim="800000"/>
              <a:headEnd/>
              <a:tailEnd/>
            </a:ln>
          </p:spPr>
          <p:txBody>
            <a:bodyPr wrap="none">
              <a:spAutoFit/>
            </a:bodyPr>
            <a:lstStyle/>
            <a:p>
              <a:r>
                <a:rPr lang="en-US" sz="1600" dirty="0">
                  <a:solidFill>
                    <a:srgbClr val="E12D1F"/>
                  </a:solidFill>
                </a:rPr>
                <a:t>Exclusion</a:t>
              </a:r>
            </a:p>
            <a:p>
              <a:pPr>
                <a:buFontTx/>
                <a:buChar char="•"/>
              </a:pPr>
              <a:r>
                <a:rPr lang="en-US" sz="1600" dirty="0"/>
                <a:t>Cannot be regulated</a:t>
              </a:r>
            </a:p>
            <a:p>
              <a:pPr>
                <a:buFontTx/>
                <a:buChar char="•"/>
              </a:pPr>
              <a:r>
                <a:rPr lang="en-US" sz="1600" dirty="0"/>
                <a:t>e.g. K-40 in human body</a:t>
              </a:r>
            </a:p>
          </p:txBody>
        </p:sp>
        <p:sp>
          <p:nvSpPr>
            <p:cNvPr id="12" name="Text Box 10"/>
            <p:cNvSpPr txBox="1">
              <a:spLocks noChangeArrowheads="1"/>
            </p:cNvSpPr>
            <p:nvPr/>
          </p:nvSpPr>
          <p:spPr bwMode="auto">
            <a:xfrm>
              <a:off x="5296930" y="4650468"/>
              <a:ext cx="2155390" cy="1077218"/>
            </a:xfrm>
            <a:prstGeom prst="rect">
              <a:avLst/>
            </a:prstGeom>
            <a:noFill/>
            <a:ln w="9525">
              <a:noFill/>
              <a:miter lim="800000"/>
              <a:headEnd/>
              <a:tailEnd/>
            </a:ln>
          </p:spPr>
          <p:txBody>
            <a:bodyPr wrap="square">
              <a:spAutoFit/>
            </a:bodyPr>
            <a:lstStyle/>
            <a:p>
              <a:r>
                <a:rPr lang="en-US" sz="1600" dirty="0">
                  <a:solidFill>
                    <a:srgbClr val="E12D1F"/>
                  </a:solidFill>
                </a:rPr>
                <a:t>Clearance</a:t>
              </a:r>
            </a:p>
            <a:p>
              <a:pPr>
                <a:buFontTx/>
                <a:buChar char="•"/>
              </a:pPr>
              <a:r>
                <a:rPr lang="en-US" sz="1600" dirty="0"/>
                <a:t> Result of practices</a:t>
              </a:r>
            </a:p>
            <a:p>
              <a:pPr>
                <a:buFontTx/>
                <a:buChar char="•"/>
              </a:pPr>
              <a:r>
                <a:rPr lang="en-US" sz="1600" dirty="0"/>
                <a:t>large amount of material</a:t>
              </a:r>
            </a:p>
          </p:txBody>
        </p:sp>
        <p:sp>
          <p:nvSpPr>
            <p:cNvPr id="13" name="Text Box 11"/>
            <p:cNvSpPr txBox="1">
              <a:spLocks noChangeArrowheads="1"/>
            </p:cNvSpPr>
            <p:nvPr/>
          </p:nvSpPr>
          <p:spPr bwMode="auto">
            <a:xfrm>
              <a:off x="2632090" y="4367179"/>
              <a:ext cx="622159" cy="239706"/>
            </a:xfrm>
            <a:prstGeom prst="rect">
              <a:avLst/>
            </a:prstGeom>
            <a:noFill/>
            <a:ln w="9525">
              <a:noFill/>
              <a:miter lim="800000"/>
              <a:headEnd/>
              <a:tailEnd/>
            </a:ln>
          </p:spPr>
          <p:txBody>
            <a:bodyPr wrap="none">
              <a:spAutoFit/>
            </a:bodyPr>
            <a:lstStyle/>
            <a:p>
              <a:r>
                <a:rPr lang="en-US">
                  <a:solidFill>
                    <a:schemeClr val="tx2"/>
                  </a:solidFill>
                </a:rPr>
                <a:t>A priori</a:t>
              </a:r>
            </a:p>
          </p:txBody>
        </p:sp>
        <p:sp>
          <p:nvSpPr>
            <p:cNvPr id="14" name="Text Box 12"/>
            <p:cNvSpPr txBox="1">
              <a:spLocks noChangeArrowheads="1"/>
            </p:cNvSpPr>
            <p:nvPr/>
          </p:nvSpPr>
          <p:spPr bwMode="auto">
            <a:xfrm>
              <a:off x="4655193" y="4365104"/>
              <a:ext cx="918010" cy="239706"/>
            </a:xfrm>
            <a:prstGeom prst="rect">
              <a:avLst/>
            </a:prstGeom>
            <a:noFill/>
            <a:ln w="9525">
              <a:noFill/>
              <a:miter lim="800000"/>
              <a:headEnd/>
              <a:tailEnd/>
            </a:ln>
          </p:spPr>
          <p:txBody>
            <a:bodyPr wrap="none">
              <a:spAutoFit/>
            </a:bodyPr>
            <a:lstStyle/>
            <a:p>
              <a:r>
                <a:rPr lang="en-US">
                  <a:solidFill>
                    <a:schemeClr val="tx2"/>
                  </a:solidFill>
                </a:rPr>
                <a:t>A posteriori</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cstate="print"/>
          <a:srcRect/>
          <a:stretch>
            <a:fillRect/>
          </a:stretch>
        </p:blipFill>
        <p:spPr bwMode="auto">
          <a:xfrm>
            <a:off x="1691680" y="3501008"/>
            <a:ext cx="3848726" cy="3096344"/>
          </a:xfrm>
          <a:prstGeom prst="rect">
            <a:avLst/>
          </a:prstGeom>
          <a:noFill/>
          <a:ln w="9525">
            <a:noFill/>
            <a:miter lim="800000"/>
            <a:headEnd/>
            <a:tailEnd/>
          </a:ln>
        </p:spPr>
      </p:pic>
      <p:sp>
        <p:nvSpPr>
          <p:cNvPr id="2" name="Title 1"/>
          <p:cNvSpPr>
            <a:spLocks noGrp="1"/>
          </p:cNvSpPr>
          <p:nvPr>
            <p:ph type="title"/>
          </p:nvPr>
        </p:nvSpPr>
        <p:spPr>
          <a:xfrm>
            <a:off x="107504" y="476672"/>
            <a:ext cx="8712968" cy="1143000"/>
          </a:xfrm>
        </p:spPr>
        <p:txBody>
          <a:bodyPr>
            <a:normAutofit/>
          </a:bodyPr>
          <a:lstStyle/>
          <a:p>
            <a:r>
              <a:rPr lang="fr-CH" sz="2800" dirty="0" err="1" smtClean="0"/>
              <a:t>Present</a:t>
            </a:r>
            <a:r>
              <a:rPr lang="fr-CH" sz="2800" dirty="0" smtClean="0"/>
              <a:t> </a:t>
            </a:r>
            <a:r>
              <a:rPr lang="fr-CH" sz="2800" dirty="0" err="1" smtClean="0"/>
              <a:t>status</a:t>
            </a:r>
            <a:r>
              <a:rPr lang="fr-CH" sz="2800" dirty="0" smtClean="0"/>
              <a:t> Free </a:t>
            </a:r>
            <a:r>
              <a:rPr lang="fr-CH" sz="2800" dirty="0" smtClean="0"/>
              <a:t>Release</a:t>
            </a:r>
            <a:endParaRPr lang="fr-CH" sz="2800" dirty="0"/>
          </a:p>
        </p:txBody>
      </p:sp>
      <p:sp>
        <p:nvSpPr>
          <p:cNvPr id="3" name="TextBox 2"/>
          <p:cNvSpPr txBox="1"/>
          <p:nvPr/>
        </p:nvSpPr>
        <p:spPr>
          <a:xfrm>
            <a:off x="251520" y="6093296"/>
            <a:ext cx="8568952" cy="707886"/>
          </a:xfrm>
          <a:prstGeom prst="rect">
            <a:avLst/>
          </a:prstGeom>
          <a:noFill/>
        </p:spPr>
        <p:txBody>
          <a:bodyPr wrap="square" rtlCol="0">
            <a:spAutoFit/>
          </a:bodyPr>
          <a:lstStyle/>
          <a:p>
            <a:pPr marL="285750" indent="-285750">
              <a:buFont typeface="Arial" pitchFamily="34" charset="0"/>
              <a:buChar char="•"/>
            </a:pPr>
            <a:r>
              <a:rPr lang="en-US" sz="2000" dirty="0" smtClean="0"/>
              <a:t>Procedures and measures to be revised and approved by the Swiss authorities ( Federal Office of Public Health)</a:t>
            </a:r>
            <a:endParaRPr lang="en-US" sz="2000" dirty="0" smtClean="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xmlns="" val="0"/>
              </a:ext>
            </a:extLst>
          </a:blip>
          <a:srcRect t="14937" b="19418"/>
          <a:stretch/>
        </p:blipFill>
        <p:spPr>
          <a:xfrm>
            <a:off x="179512" y="1628800"/>
            <a:ext cx="4752528" cy="2339843"/>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xmlns="" val="0"/>
              </a:ext>
            </a:extLst>
          </a:blip>
          <a:srcRect l="55326" t="21651" b="13478"/>
          <a:stretch/>
        </p:blipFill>
        <p:spPr>
          <a:xfrm>
            <a:off x="6012160" y="1484784"/>
            <a:ext cx="2771352" cy="3018225"/>
          </a:xfrm>
          <a:prstGeom prst="rect">
            <a:avLst/>
          </a:prstGeom>
        </p:spPr>
      </p:pic>
      <p:sp>
        <p:nvSpPr>
          <p:cNvPr id="6" name="TextBox 5"/>
          <p:cNvSpPr txBox="1"/>
          <p:nvPr/>
        </p:nvSpPr>
        <p:spPr>
          <a:xfrm>
            <a:off x="-684584" y="4149080"/>
            <a:ext cx="4464496" cy="369332"/>
          </a:xfrm>
          <a:prstGeom prst="rect">
            <a:avLst/>
          </a:prstGeom>
          <a:noFill/>
        </p:spPr>
        <p:txBody>
          <a:bodyPr wrap="square" rtlCol="0">
            <a:spAutoFit/>
          </a:bodyPr>
          <a:lstStyle/>
          <a:p>
            <a:pPr algn="ctr"/>
            <a:r>
              <a:rPr lang="fr-CH" dirty="0" smtClean="0"/>
              <a:t>RADOS RTM 644</a:t>
            </a:r>
            <a:endParaRPr lang="fr-CH" dirty="0"/>
          </a:p>
        </p:txBody>
      </p:sp>
      <p:sp>
        <p:nvSpPr>
          <p:cNvPr id="7" name="TextBox 6"/>
          <p:cNvSpPr txBox="1"/>
          <p:nvPr/>
        </p:nvSpPr>
        <p:spPr>
          <a:xfrm>
            <a:off x="6012160" y="4653136"/>
            <a:ext cx="2952328" cy="369332"/>
          </a:xfrm>
          <a:prstGeom prst="rect">
            <a:avLst/>
          </a:prstGeom>
          <a:noFill/>
        </p:spPr>
        <p:txBody>
          <a:bodyPr wrap="square" rtlCol="0">
            <a:spAutoFit/>
          </a:bodyPr>
          <a:lstStyle/>
          <a:p>
            <a:pPr algn="ctr"/>
            <a:r>
              <a:rPr lang="fr-CH" dirty="0" smtClean="0"/>
              <a:t>RADOS RTM 661</a:t>
            </a:r>
            <a:endParaRPr lang="fr-CH" dirty="0"/>
          </a:p>
        </p:txBody>
      </p:sp>
      <p:sp>
        <p:nvSpPr>
          <p:cNvPr id="8" name="TextBox 7"/>
          <p:cNvSpPr txBox="1"/>
          <p:nvPr/>
        </p:nvSpPr>
        <p:spPr>
          <a:xfrm>
            <a:off x="179512" y="1196752"/>
            <a:ext cx="5688632" cy="400110"/>
          </a:xfrm>
          <a:prstGeom prst="rect">
            <a:avLst/>
          </a:prstGeom>
          <a:noFill/>
        </p:spPr>
        <p:txBody>
          <a:bodyPr wrap="square" rtlCol="0">
            <a:spAutoFit/>
          </a:bodyPr>
          <a:lstStyle/>
          <a:p>
            <a:pPr marL="285750" indent="-285750">
              <a:buFont typeface="Arial" pitchFamily="34" charset="0"/>
              <a:buChar char="•"/>
            </a:pPr>
            <a:r>
              <a:rPr lang="fr-CH" sz="2000" dirty="0" smtClean="0"/>
              <a:t>«</a:t>
            </a:r>
            <a:r>
              <a:rPr lang="fr-CH" sz="2000" dirty="0" smtClean="0"/>
              <a:t> </a:t>
            </a:r>
            <a:r>
              <a:rPr lang="fr-CH" sz="2000" dirty="0" smtClean="0"/>
              <a:t>Total gamma » monitors:</a:t>
            </a:r>
            <a:endParaRPr lang="fr-CH" sz="2000" dirty="0"/>
          </a:p>
        </p:txBody>
      </p:sp>
    </p:spTree>
    <p:extLst>
      <p:ext uri="{BB962C8B-B14F-4D97-AF65-F5344CB8AC3E}">
        <p14:creationId xmlns:p14="http://schemas.microsoft.com/office/powerpoint/2010/main" xmlns="" val="29244889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20688"/>
            <a:ext cx="7920880" cy="1008112"/>
          </a:xfrm>
        </p:spPr>
        <p:txBody>
          <a:bodyPr>
            <a:normAutofit/>
          </a:bodyPr>
          <a:lstStyle/>
          <a:p>
            <a:r>
              <a:rPr lang="en-US" sz="3600" dirty="0" smtClean="0"/>
              <a:t>Formalities for reception of these cavities</a:t>
            </a:r>
            <a:endParaRPr lang="en-US" sz="3600" dirty="0"/>
          </a:p>
        </p:txBody>
      </p:sp>
      <p:sp>
        <p:nvSpPr>
          <p:cNvPr id="3" name="Content Placeholder 2"/>
          <p:cNvSpPr>
            <a:spLocks noGrp="1"/>
          </p:cNvSpPr>
          <p:nvPr>
            <p:ph idx="1"/>
          </p:nvPr>
        </p:nvSpPr>
        <p:spPr>
          <a:xfrm>
            <a:off x="457200" y="1600201"/>
            <a:ext cx="8229600" cy="4493095"/>
          </a:xfrm>
        </p:spPr>
        <p:txBody>
          <a:bodyPr>
            <a:normAutofit fontScale="55000" lnSpcReduction="20000"/>
          </a:bodyPr>
          <a:lstStyle/>
          <a:p>
            <a:r>
              <a:rPr lang="en-US" dirty="0" smtClean="0"/>
              <a:t>Notification of interest to receive one or more cavities: </a:t>
            </a:r>
          </a:p>
          <a:p>
            <a:pPr lvl="1"/>
            <a:r>
              <a:rPr lang="en-US" dirty="0" smtClean="0"/>
              <a:t>to be addressed to CERN’s press office </a:t>
            </a:r>
          </a:p>
          <a:p>
            <a:pPr indent="4763">
              <a:buNone/>
            </a:pPr>
            <a:r>
              <a:rPr lang="en-US" sz="2900" u="sng" dirty="0" smtClean="0">
                <a:hlinkClick r:id="rId2"/>
              </a:rPr>
              <a:t>Emmanuelle.Carrier@cern.ch</a:t>
            </a:r>
            <a:r>
              <a:rPr lang="en-US" sz="2900" dirty="0" smtClean="0"/>
              <a:t/>
            </a:r>
            <a:br>
              <a:rPr lang="en-US" sz="2900" dirty="0" smtClean="0"/>
            </a:br>
            <a:r>
              <a:rPr lang="en-US" sz="2900" dirty="0" smtClean="0"/>
              <a:t>+41 (0)22 767 </a:t>
            </a:r>
            <a:r>
              <a:rPr lang="en-US" sz="2900" dirty="0" smtClean="0"/>
              <a:t>9273</a:t>
            </a:r>
            <a:r>
              <a:rPr lang="en-US" sz="2900" dirty="0" smtClean="0"/>
              <a:t/>
            </a:r>
            <a:br>
              <a:rPr lang="en-US" sz="2900" dirty="0" smtClean="0"/>
            </a:br>
            <a:endParaRPr lang="en-US" dirty="0" smtClean="0"/>
          </a:p>
          <a:p>
            <a:pPr lvl="1"/>
            <a:r>
              <a:rPr lang="en-US" dirty="0" smtClean="0"/>
              <a:t>Specifying:</a:t>
            </a:r>
          </a:p>
          <a:p>
            <a:pPr lvl="2"/>
            <a:r>
              <a:rPr lang="en-US" dirty="0" smtClean="0"/>
              <a:t>number  of cylindrical basis and/or spheres</a:t>
            </a:r>
          </a:p>
          <a:p>
            <a:pPr lvl="2"/>
            <a:r>
              <a:rPr lang="en-US" dirty="0" smtClean="0"/>
              <a:t> the scope of the request ( re-use, exhibition, etc. )</a:t>
            </a:r>
            <a:endParaRPr lang="en-US" dirty="0" smtClean="0"/>
          </a:p>
          <a:p>
            <a:pPr lvl="1">
              <a:buNone/>
            </a:pPr>
            <a:r>
              <a:rPr lang="en-US" dirty="0" smtClean="0"/>
              <a:t>			</a:t>
            </a:r>
          </a:p>
          <a:p>
            <a:r>
              <a:rPr lang="en-US" dirty="0" smtClean="0"/>
              <a:t>In case of interest to receive only a part of a cavity (e.g. for exhibition), the costs for handling and cutting will be charged. </a:t>
            </a:r>
          </a:p>
          <a:p>
            <a:pPr lvl="1"/>
            <a:r>
              <a:rPr lang="en-US" dirty="0" smtClean="0"/>
              <a:t>Cost : a few hundreds to a few thousands CHF (depending on complexity of the requested cut)</a:t>
            </a:r>
          </a:p>
          <a:p>
            <a:pPr lvl="1"/>
            <a:r>
              <a:rPr lang="en-US" dirty="0" smtClean="0"/>
              <a:t>Delivery delay </a:t>
            </a:r>
            <a:endParaRPr lang="en-US" dirty="0" smtClean="0"/>
          </a:p>
          <a:p>
            <a:pPr>
              <a:buNone/>
            </a:pPr>
            <a:endParaRPr lang="en-US" dirty="0" smtClean="0"/>
          </a:p>
          <a:p>
            <a:r>
              <a:rPr lang="en-US" dirty="0" smtClean="0"/>
              <a:t>The cavities are delivered together with a protocol certifying the type and results of the measurements and the  Swiss limits for clearance. The comparison with the local radiation protection regulation and eventual local requests for authorization for transport/exhibition is not done by CERN. </a:t>
            </a:r>
          </a:p>
          <a:p>
            <a:pPr>
              <a:buNone/>
            </a:pPr>
            <a:endParaRPr lang="en-US" dirty="0" smtClean="0"/>
          </a:p>
          <a:p>
            <a:endParaRPr lang="en-US" dirty="0" smtClean="0"/>
          </a:p>
          <a:p>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16680</TotalTime>
  <Words>275</Words>
  <Application>Microsoft Office PowerPoint</Application>
  <PresentationFormat>On-screen Show (4:3)</PresentationFormat>
  <Paragraphs>76</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LEP cavities</vt:lpstr>
      <vt:lpstr>LEP CAVITIES</vt:lpstr>
      <vt:lpstr>Details</vt:lpstr>
      <vt:lpstr>INVENTORY</vt:lpstr>
      <vt:lpstr>Free-release </vt:lpstr>
      <vt:lpstr>Present status Free Release</vt:lpstr>
      <vt:lpstr>Formalities for reception of these cavities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Etude déchets</dc:title>
  <dc:creator>Marion Picard</dc:creator>
  <cp:lastModifiedBy>lulrici</cp:lastModifiedBy>
  <cp:revision>350</cp:revision>
  <cp:lastPrinted>2012-11-07T07:44:48Z</cp:lastPrinted>
  <dcterms:created xsi:type="dcterms:W3CDTF">2012-10-19T09:51:05Z</dcterms:created>
  <dcterms:modified xsi:type="dcterms:W3CDTF">2012-11-28T16:32:06Z</dcterms:modified>
</cp:coreProperties>
</file>