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Default Extension="jpeg" ContentType="image/jpeg"/>
  <Override PartName="/ppt/tableStyles.xml" ContentType="application/vnd.openxmlformats-officedocument.presentationml.tableStyles+xml"/>
  <Default Extension="emf" ContentType="image/x-emf"/>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60" r:id="rId1"/>
  </p:sldMasterIdLst>
  <p:notesMasterIdLst>
    <p:notesMasterId r:id="rId18"/>
  </p:notesMasterIdLst>
  <p:sldIdLst>
    <p:sldId id="256" r:id="rId2"/>
    <p:sldId id="257" r:id="rId3"/>
    <p:sldId id="258" r:id="rId4"/>
    <p:sldId id="259" r:id="rId5"/>
    <p:sldId id="264" r:id="rId6"/>
    <p:sldId id="263" r:id="rId7"/>
    <p:sldId id="273" r:id="rId8"/>
    <p:sldId id="260" r:id="rId9"/>
    <p:sldId id="269" r:id="rId10"/>
    <p:sldId id="265" r:id="rId11"/>
    <p:sldId id="272" r:id="rId12"/>
    <p:sldId id="270" r:id="rId13"/>
    <p:sldId id="271" r:id="rId14"/>
    <p:sldId id="266" r:id="rId15"/>
    <p:sldId id="267"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p:present/>
    <p:sldAll/>
    <p:penClr>
      <a:schemeClr val="tx1"/>
    </p:penClr>
  </p:showPr>
  <p:clrMru>
    <a:srgbClr val="01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82930" autoAdjust="0"/>
  </p:normalViewPr>
  <p:slideViewPr>
    <p:cSldViewPr snapToGrid="0" snapToObjects="1">
      <p:cViewPr varScale="1">
        <p:scale>
          <a:sx n="82" d="100"/>
          <a:sy n="82" d="100"/>
        </p:scale>
        <p:origin x="-1384"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6803E6-28D6-9144-8582-B0B96439CF8B}" type="datetimeFigureOut">
              <a:rPr lang="en-US" smtClean="0"/>
              <a:pPr/>
              <a:t>11/29/12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851CEB-6BF7-FB4D-8D70-DEAA8BC5E82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https://twitter.com/pressichep"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en.wikipedia.org/wiki/Spain" TargetMode="External"/><Relationship Id="rId4" Type="http://schemas.openxmlformats.org/officeDocument/2006/relationships/hyperlink" Target="http://en.wikipedia.org/wiki/Europe" TargetMode="External"/><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ICHEP2012 </a:t>
            </a:r>
            <a:r>
              <a:rPr lang="en-US" sz="1200" dirty="0" err="1" smtClean="0"/>
              <a:t>Organising</a:t>
            </a:r>
            <a:r>
              <a:rPr lang="en-US" sz="1200" dirty="0" smtClean="0"/>
              <a:t> Committee would like to thank all delegates for </a:t>
            </a:r>
            <a:br>
              <a:rPr lang="en-US" sz="1200" dirty="0" smtClean="0"/>
            </a:br>
            <a:r>
              <a:rPr lang="en-US" sz="1200" dirty="0" smtClean="0"/>
              <a:t>attending the 36th International Conference on High Energy Physics held </a:t>
            </a:r>
            <a:br>
              <a:rPr lang="en-US" sz="1200" dirty="0" smtClean="0"/>
            </a:br>
            <a:r>
              <a:rPr lang="en-US" sz="1200" dirty="0" smtClean="0"/>
              <a:t>at the Melbourne Convention and Exhibition Centre from 4-11 July 2012.</a:t>
            </a:r>
            <a:endParaRPr lang="en-US" dirty="0"/>
          </a:p>
        </p:txBody>
      </p:sp>
      <p:sp>
        <p:nvSpPr>
          <p:cNvPr id="4" name="Slide Number Placeholder 3"/>
          <p:cNvSpPr>
            <a:spLocks noGrp="1"/>
          </p:cNvSpPr>
          <p:nvPr>
            <p:ph type="sldNum" sz="quarter" idx="10"/>
          </p:nvPr>
        </p:nvSpPr>
        <p:spPr/>
        <p:txBody>
          <a:bodyPr/>
          <a:lstStyle/>
          <a:p>
            <a:fld id="{CC851CEB-6BF7-FB4D-8D70-DEAA8BC5E82E}"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Prof Geoff Taylor</a:t>
            </a:r>
            <a:r>
              <a:rPr lang="en-US" baseline="0" dirty="0" smtClean="0"/>
              <a:t> ; </a:t>
            </a:r>
            <a:r>
              <a:rPr lang="en-US" dirty="0" smtClean="0"/>
              <a:t>Director, ARC Centre of Excellence for Particle Physics at the </a:t>
            </a:r>
            <a:r>
              <a:rPr lang="en-US" dirty="0" err="1" smtClean="0"/>
              <a:t>Terascale</a:t>
            </a:r>
            <a:r>
              <a:rPr lang="en-US" dirty="0" smtClean="0"/>
              <a:t>, University of Melbourne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parallel sessions run over Thursday 5th to Saturday 7th.  and </a:t>
            </a:r>
            <a:r>
              <a:rPr lang="en-US" sz="1200" kern="1200" dirty="0" err="1" smtClean="0">
                <a:solidFill>
                  <a:schemeClr val="tx1"/>
                </a:solidFill>
                <a:latin typeface="+mn-lt"/>
                <a:ea typeface="+mn-ea"/>
                <a:cs typeface="+mn-cs"/>
              </a:rPr>
              <a:t>plenaries</a:t>
            </a:r>
            <a:r>
              <a:rPr lang="en-US" sz="1200" kern="1200" dirty="0" smtClean="0">
                <a:solidFill>
                  <a:schemeClr val="tx1"/>
                </a:solidFill>
                <a:latin typeface="+mn-lt"/>
                <a:ea typeface="+mn-ea"/>
                <a:cs typeface="+mn-cs"/>
              </a:rPr>
              <a:t> Monday 9th-  Wednesday 11th.</a:t>
            </a:r>
          </a:p>
          <a:p>
            <a:r>
              <a:rPr lang="en-US" sz="1200" kern="1200" dirty="0" smtClean="0">
                <a:solidFill>
                  <a:schemeClr val="tx1"/>
                </a:solidFill>
                <a:latin typeface="+mn-lt"/>
                <a:ea typeface="+mn-ea"/>
                <a:cs typeface="+mn-cs"/>
              </a:rPr>
              <a:t>The parallel sessions will shape up after we have the abstracts in </a:t>
            </a:r>
            <a:r>
              <a:rPr lang="en-US" sz="1200" kern="1200" dirty="0" err="1" smtClean="0">
                <a:solidFill>
                  <a:schemeClr val="tx1"/>
                </a:solidFill>
                <a:latin typeface="+mn-lt"/>
                <a:ea typeface="+mn-ea"/>
                <a:cs typeface="+mn-cs"/>
              </a:rPr>
              <a:t>May.We</a:t>
            </a:r>
            <a:r>
              <a:rPr lang="en-US" sz="1200" kern="1200" dirty="0" smtClean="0">
                <a:solidFill>
                  <a:schemeClr val="tx1"/>
                </a:solidFill>
                <a:latin typeface="+mn-lt"/>
                <a:ea typeface="+mn-ea"/>
                <a:cs typeface="+mn-cs"/>
              </a:rPr>
              <a:t> would expect to have sessions on various Higgs channels on the first day of the parallels (Thursday 5th).</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We provided</a:t>
            </a:r>
            <a:r>
              <a:rPr lang="en-US" sz="1200" kern="1200" baseline="0" dirty="0" smtClean="0">
                <a:solidFill>
                  <a:schemeClr val="tx1"/>
                </a:solidFill>
                <a:latin typeface="+mn-lt"/>
                <a:ea typeface="+mn-ea"/>
                <a:cs typeface="+mn-cs"/>
              </a:rPr>
              <a:t> support in communication and technical support</a:t>
            </a:r>
            <a:endParaRPr lang="en-US" dirty="0"/>
          </a:p>
        </p:txBody>
      </p:sp>
      <p:sp>
        <p:nvSpPr>
          <p:cNvPr id="4" name="Slide Number Placeholder 3"/>
          <p:cNvSpPr>
            <a:spLocks noGrp="1"/>
          </p:cNvSpPr>
          <p:nvPr>
            <p:ph type="sldNum" sz="quarter" idx="10"/>
          </p:nvPr>
        </p:nvSpPr>
        <p:spPr/>
        <p:txBody>
          <a:bodyPr/>
          <a:lstStyle/>
          <a:p>
            <a:fld id="{CC851CEB-6BF7-FB4D-8D70-DEAA8BC5E82E}"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colleague, Arnaud </a:t>
            </a:r>
            <a:r>
              <a:rPr lang="en-US" sz="1200" kern="1200" dirty="0" err="1" smtClean="0">
                <a:solidFill>
                  <a:schemeClr val="tx1"/>
                </a:solidFill>
                <a:latin typeface="+mn-lt"/>
                <a:ea typeface="+mn-ea"/>
                <a:cs typeface="+mn-cs"/>
              </a:rPr>
              <a:t>Marsollier</a:t>
            </a:r>
            <a:r>
              <a:rPr lang="en-US" sz="1200" kern="1200" dirty="0" smtClean="0">
                <a:solidFill>
                  <a:schemeClr val="tx1"/>
                </a:solidFill>
                <a:latin typeface="+mn-lt"/>
                <a:ea typeface="+mn-ea"/>
                <a:cs typeface="+mn-cs"/>
              </a:rPr>
              <a:t>, who is also doing outreach and communication in our group and is responsible for communication for the French particle physics research laboratory IN2P3 (part of the CNRS group). Arnaud also has a role of representing the EPPCN/Interactions group in a session of the Outreach </a:t>
            </a:r>
            <a:r>
              <a:rPr lang="en-US" sz="1200" kern="1200" dirty="0" err="1" smtClean="0">
                <a:solidFill>
                  <a:schemeClr val="tx1"/>
                </a:solidFill>
                <a:latin typeface="+mn-lt"/>
                <a:ea typeface="+mn-ea"/>
                <a:cs typeface="+mn-cs"/>
              </a:rPr>
              <a:t>programme</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We can both help in looking after press for our DG, spokes etc. For any official announcements that CERN will make I will liaise with James </a:t>
            </a:r>
            <a:r>
              <a:rPr lang="en-US" sz="1200" kern="1200" dirty="0" err="1" smtClean="0">
                <a:solidFill>
                  <a:schemeClr val="tx1"/>
                </a:solidFill>
                <a:latin typeface="+mn-lt"/>
                <a:ea typeface="+mn-ea"/>
                <a:cs typeface="+mn-cs"/>
              </a:rPr>
              <a:t>Gillies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here.Is</a:t>
            </a:r>
            <a:r>
              <a:rPr lang="en-US" sz="1200" kern="1200" dirty="0" smtClean="0">
                <a:solidFill>
                  <a:schemeClr val="tx1"/>
                </a:solidFill>
                <a:latin typeface="+mn-lt"/>
                <a:ea typeface="+mn-ea"/>
                <a:cs typeface="+mn-cs"/>
              </a:rPr>
              <a:t> there already any draft </a:t>
            </a:r>
            <a:r>
              <a:rPr lang="en-US" sz="1200" kern="1200" dirty="0" err="1" smtClean="0">
                <a:solidFill>
                  <a:schemeClr val="tx1"/>
                </a:solidFill>
                <a:latin typeface="+mn-lt"/>
                <a:ea typeface="+mn-ea"/>
                <a:cs typeface="+mn-cs"/>
              </a:rPr>
              <a:t>programme</a:t>
            </a:r>
            <a:r>
              <a:rPr lang="en-US" sz="1200" kern="1200" dirty="0" smtClean="0">
                <a:solidFill>
                  <a:schemeClr val="tx1"/>
                </a:solidFill>
                <a:latin typeface="+mn-lt"/>
                <a:ea typeface="+mn-ea"/>
                <a:cs typeface="+mn-cs"/>
              </a:rPr>
              <a:t> available we can have a look at for the </a:t>
            </a:r>
            <a:r>
              <a:rPr lang="en-US" sz="1200" kern="1200" dirty="0" err="1" smtClean="0">
                <a:solidFill>
                  <a:schemeClr val="tx1"/>
                </a:solidFill>
                <a:latin typeface="+mn-lt"/>
                <a:ea typeface="+mn-ea"/>
                <a:cs typeface="+mn-cs"/>
              </a:rPr>
              <a:t>pararellel</a:t>
            </a:r>
            <a:r>
              <a:rPr lang="en-US" sz="1200" kern="1200" dirty="0" smtClean="0">
                <a:solidFill>
                  <a:schemeClr val="tx1"/>
                </a:solidFill>
                <a:latin typeface="+mn-lt"/>
                <a:ea typeface="+mn-ea"/>
                <a:cs typeface="+mn-cs"/>
              </a:rPr>
              <a:t> sessions ? We discussed with Geoff not so long ago the agenda of the plenary ones - has this lay-out remained the </a:t>
            </a:r>
            <a:r>
              <a:rPr lang="en-US" sz="1200" kern="1200" dirty="0" err="1" smtClean="0">
                <a:solidFill>
                  <a:schemeClr val="tx1"/>
                </a:solidFill>
                <a:latin typeface="+mn-lt"/>
                <a:ea typeface="+mn-ea"/>
                <a:cs typeface="+mn-cs"/>
              </a:rPr>
              <a:t>same?Indeed</a:t>
            </a:r>
            <a:r>
              <a:rPr lang="en-US" sz="1200" kern="1200" dirty="0" smtClean="0">
                <a:solidFill>
                  <a:schemeClr val="tx1"/>
                </a:solidFill>
                <a:latin typeface="+mn-lt"/>
                <a:ea typeface="+mn-ea"/>
                <a:cs typeface="+mn-cs"/>
              </a:rPr>
              <a:t> we plan to </a:t>
            </a:r>
            <a:r>
              <a:rPr lang="en-US" sz="1200" kern="1200" dirty="0" err="1" smtClean="0">
                <a:solidFill>
                  <a:schemeClr val="tx1"/>
                </a:solidFill>
                <a:latin typeface="+mn-lt"/>
                <a:ea typeface="+mn-ea"/>
                <a:cs typeface="+mn-cs"/>
              </a:rPr>
              <a:t>organise</a:t>
            </a:r>
            <a:r>
              <a:rPr lang="en-US" sz="1200" kern="1200" dirty="0" smtClean="0">
                <a:solidFill>
                  <a:schemeClr val="tx1"/>
                </a:solidFill>
                <a:latin typeface="+mn-lt"/>
                <a:ea typeface="+mn-ea"/>
                <a:cs typeface="+mn-cs"/>
              </a:rPr>
              <a:t> press briefings after each day which will be webcast. However for the Higgs results we have to a proper press conference with the press present and Arnaud still has a twitter account we could use called </a:t>
            </a:r>
            <a:r>
              <a:rPr lang="en-US" sz="1200" u="sng" kern="1200" dirty="0" smtClean="0">
                <a:solidFill>
                  <a:schemeClr val="tx1"/>
                </a:solidFill>
                <a:latin typeface="+mn-lt"/>
                <a:ea typeface="+mn-ea"/>
                <a:cs typeface="+mn-cs"/>
                <a:hlinkClick r:id="rId3"/>
              </a:rPr>
              <a:t>https://twitter.com/pressichep.</a:t>
            </a:r>
            <a:endParaRPr lang="en-US" dirty="0"/>
          </a:p>
        </p:txBody>
      </p:sp>
      <p:sp>
        <p:nvSpPr>
          <p:cNvPr id="4" name="Slide Number Placeholder 3"/>
          <p:cNvSpPr>
            <a:spLocks noGrp="1"/>
          </p:cNvSpPr>
          <p:nvPr>
            <p:ph type="sldNum" sz="quarter" idx="10"/>
          </p:nvPr>
        </p:nvSpPr>
        <p:spPr/>
        <p:txBody>
          <a:bodyPr/>
          <a:lstStyle/>
          <a:p>
            <a:fld id="{CC851CEB-6BF7-FB4D-8D70-DEAA8BC5E82E}"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C851CEB-6BF7-FB4D-8D70-DEAA8BC5E82E}"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C851CEB-6BF7-FB4D-8D70-DEAA8BC5E82E}"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Centre for Energy-Related, Environmental and Technological Research, </a:t>
            </a:r>
            <a:r>
              <a:rPr lang="en-US" dirty="0" err="1" smtClean="0"/>
              <a:t>Ciemat</a:t>
            </a:r>
            <a:r>
              <a:rPr lang="en-US" dirty="0" smtClean="0"/>
              <a:t>, formerly the Nuclear Energy Board (JEN), is located in Madrid and was one of the first and most important nuclear research </a:t>
            </a:r>
            <a:r>
              <a:rPr lang="en-US" dirty="0" err="1" smtClean="0"/>
              <a:t>centres</a:t>
            </a:r>
            <a:r>
              <a:rPr lang="en-US" dirty="0" smtClean="0"/>
              <a:t> in Spain. </a:t>
            </a:r>
          </a:p>
          <a:p>
            <a:endParaRPr lang="en-US" dirty="0" smtClean="0"/>
          </a:p>
          <a:p>
            <a:r>
              <a:rPr lang="en-US" dirty="0" smtClean="0"/>
              <a:t>The </a:t>
            </a:r>
            <a:r>
              <a:rPr lang="en-US" b="1" dirty="0" smtClean="0"/>
              <a:t>Spanish National Research Council</a:t>
            </a:r>
            <a:r>
              <a:rPr lang="en-US" dirty="0" smtClean="0"/>
              <a:t> (</a:t>
            </a:r>
            <a:r>
              <a:rPr lang="en-US" b="1" dirty="0" err="1" smtClean="0"/>
              <a:t>Consejo</a:t>
            </a:r>
            <a:r>
              <a:rPr lang="en-US" b="1" dirty="0" smtClean="0"/>
              <a:t> Superior de </a:t>
            </a:r>
            <a:r>
              <a:rPr lang="en-US" b="1" dirty="0" err="1" smtClean="0"/>
              <a:t>Investigaciones</a:t>
            </a:r>
            <a:r>
              <a:rPr lang="en-US" b="1" dirty="0" smtClean="0"/>
              <a:t> </a:t>
            </a:r>
            <a:r>
              <a:rPr lang="en-US" b="1" dirty="0" err="1" smtClean="0"/>
              <a:t>Científicas</a:t>
            </a:r>
            <a:r>
              <a:rPr lang="en-US" dirty="0" smtClean="0"/>
              <a:t> - </a:t>
            </a:r>
            <a:r>
              <a:rPr lang="en-US" b="1" dirty="0" smtClean="0"/>
              <a:t>CSIC</a:t>
            </a:r>
            <a:r>
              <a:rPr lang="en-US" dirty="0" smtClean="0"/>
              <a:t>) is the largest public institution dedicated to research in </a:t>
            </a:r>
            <a:r>
              <a:rPr lang="en-US" dirty="0" smtClean="0">
                <a:hlinkClick r:id="rId3" tooltip="Spain"/>
              </a:rPr>
              <a:t>Spain</a:t>
            </a:r>
            <a:r>
              <a:rPr lang="en-US" dirty="0" smtClean="0"/>
              <a:t> and the third largest in </a:t>
            </a:r>
            <a:r>
              <a:rPr lang="en-US" dirty="0" smtClean="0">
                <a:hlinkClick r:id="rId4" tooltip="Europe"/>
              </a:rPr>
              <a:t>Europe</a:t>
            </a:r>
            <a:r>
              <a:rPr lang="en-US" dirty="0" smtClean="0"/>
              <a:t>. Its main objective is to develop and promote research that will help bring about scientific and technological progress, and it is prepared to collaborate with Spanish and foreign entities in order to achieve this aim.</a:t>
            </a:r>
          </a:p>
          <a:p>
            <a:endParaRPr lang="en-US" dirty="0" smtClean="0"/>
          </a:p>
          <a:p>
            <a:r>
              <a:rPr lang="en-US" dirty="0" smtClean="0"/>
              <a:t>The </a:t>
            </a:r>
            <a:r>
              <a:rPr lang="en-US" b="1" dirty="0" smtClean="0"/>
              <a:t>Spanish Foundation for Science &amp; Technology</a:t>
            </a:r>
            <a:r>
              <a:rPr lang="en-US" dirty="0" smtClean="0"/>
              <a:t> (FECYT) was created in 2001.</a:t>
            </a:r>
          </a:p>
          <a:p>
            <a:r>
              <a:rPr lang="en-US" dirty="0" smtClean="0"/>
              <a:t>Acting like a non profit </a:t>
            </a:r>
            <a:r>
              <a:rPr lang="en-US" dirty="0" err="1" smtClean="0"/>
              <a:t>organisation</a:t>
            </a:r>
            <a:r>
              <a:rPr lang="en-US" dirty="0" smtClean="0"/>
              <a:t>, the foundation has a complete autonomy to provide continuous  and flexible services to the Spanish science-technology-entrepreneurship system. </a:t>
            </a:r>
          </a:p>
          <a:p>
            <a:endParaRPr lang="en-US" dirty="0" smtClean="0"/>
          </a:p>
          <a:p>
            <a:r>
              <a:rPr lang="en-US" dirty="0" smtClean="0"/>
              <a:t>2 months before</a:t>
            </a:r>
            <a:r>
              <a:rPr lang="en-US" baseline="0" dirty="0" smtClean="0"/>
              <a:t> conference at least 6people were needed for planning , 10 on the day with big announcement and 2 from CERN</a:t>
            </a:r>
            <a:r>
              <a:rPr lang="en-US" dirty="0" smtClean="0"/>
              <a:t/>
            </a:r>
            <a:br>
              <a:rPr lang="en-US" dirty="0" smtClean="0"/>
            </a:br>
            <a:endParaRPr lang="en-US" dirty="0" smtClean="0"/>
          </a:p>
          <a:p>
            <a:endParaRPr lang="en-US" dirty="0"/>
          </a:p>
        </p:txBody>
      </p:sp>
      <p:sp>
        <p:nvSpPr>
          <p:cNvPr id="4" name="Slide Number Placeholder 3"/>
          <p:cNvSpPr>
            <a:spLocks noGrp="1"/>
          </p:cNvSpPr>
          <p:nvPr>
            <p:ph type="sldNum" sz="quarter" idx="10"/>
          </p:nvPr>
        </p:nvSpPr>
        <p:spPr/>
        <p:txBody>
          <a:bodyPr/>
          <a:lstStyle/>
          <a:p>
            <a:fld id="{CC851CEB-6BF7-FB4D-8D70-DEAA8BC5E82E}"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072440" y="2999945"/>
            <a:ext cx="1102596" cy="1091515"/>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Cliquez et modifiez le titre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Faire glisser l'image vers l'espace réservé ou cliquer sur l'icône pour l'ajouter</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Cliquez pour modifier les styles du texte du masque</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Cliquez et modifiez le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Cliquez pour modifier les styles du texte du masque</a:t>
            </a:r>
          </a:p>
          <a:p>
            <a:pPr lvl="1" eaLnBrk="1" latinLnBrk="0" hangingPunct="1"/>
            <a:r>
              <a:rPr lang="en-US" smtClean="0"/>
              <a:t>Deuxième niveau</a:t>
            </a:r>
          </a:p>
          <a:p>
            <a:pPr lvl="2" eaLnBrk="1" latinLnBrk="0" hangingPunct="1"/>
            <a:r>
              <a:rPr lang="en-US" smtClean="0"/>
              <a:t>Troisième niveau</a:t>
            </a:r>
          </a:p>
          <a:p>
            <a:pPr lvl="3" eaLnBrk="1" latinLnBrk="0" hangingPunct="1"/>
            <a:r>
              <a:rPr lang="en-US" smtClean="0"/>
              <a:t>Quatrième niveau</a:t>
            </a:r>
          </a:p>
          <a:p>
            <a:pPr lvl="4" eaLnBrk="1" latinLnBrk="0" hangingPunct="1"/>
            <a:r>
              <a:rPr lang="en-US" smtClean="0"/>
              <a:t>Cinquième niveau</a:t>
            </a:r>
            <a:endParaRPr kumimoji="0"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Cliquez et modifiez le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Cliquez pour modifier les styles du texte du masque</a:t>
            </a:r>
          </a:p>
          <a:p>
            <a:pPr lvl="1" eaLnBrk="1" latinLnBrk="0" hangingPunct="1"/>
            <a:r>
              <a:rPr lang="en-US" smtClean="0"/>
              <a:t>Deuxième niveau</a:t>
            </a:r>
          </a:p>
          <a:p>
            <a:pPr lvl="2" eaLnBrk="1" latinLnBrk="0" hangingPunct="1"/>
            <a:r>
              <a:rPr lang="en-US" smtClean="0"/>
              <a:t>Troisième niveau</a:t>
            </a:r>
          </a:p>
          <a:p>
            <a:pPr lvl="3" eaLnBrk="1" latinLnBrk="0" hangingPunct="1"/>
            <a:r>
              <a:rPr lang="en-US" smtClean="0"/>
              <a:t>Quatrième niveau</a:t>
            </a:r>
          </a:p>
          <a:p>
            <a:pPr lvl="4" eaLnBrk="1" latinLnBrk="0" hangingPunct="1"/>
            <a:r>
              <a:rPr lang="en-US" smtClean="0"/>
              <a:t>Cinquième niveau</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3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96267" y="2703284"/>
            <a:ext cx="1172455" cy="14670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568497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Diapositive de titre">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53090" y="2878269"/>
            <a:ext cx="1221946" cy="15358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112642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Cliquez pour modifier les styles du texte du masque</a:t>
            </a:r>
          </a:p>
          <a:p>
            <a:pPr lvl="1" eaLnBrk="1" latinLnBrk="0" hangingPunct="1"/>
            <a:r>
              <a:rPr lang="en-US" smtClean="0"/>
              <a:t>Deuxième niveau</a:t>
            </a:r>
          </a:p>
          <a:p>
            <a:pPr lvl="2" eaLnBrk="1" latinLnBrk="0" hangingPunct="1"/>
            <a:r>
              <a:rPr lang="en-US" smtClean="0"/>
              <a:t>Troisième niveau</a:t>
            </a:r>
          </a:p>
          <a:p>
            <a:pPr lvl="3" eaLnBrk="1" latinLnBrk="0" hangingPunct="1"/>
            <a:r>
              <a:rPr lang="en-US" smtClean="0"/>
              <a:t>Quatrième niveau</a:t>
            </a:r>
          </a:p>
          <a:p>
            <a:pPr lvl="4" eaLnBrk="1" latinLnBrk="0" hangingPunct="1"/>
            <a:r>
              <a:rPr lang="en-US" smtClean="0"/>
              <a:t>Cinquième niveau</a:t>
            </a:r>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Cliquez et modifiez le titre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Cliquez pour modifier les styles du texte du masque</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Cliquez et modifiez le titre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Cliquez pour modifier les styles du texte du masque</a:t>
            </a:r>
          </a:p>
          <a:p>
            <a:pPr lvl="1" eaLnBrk="1" latinLnBrk="0" hangingPunct="1"/>
            <a:r>
              <a:rPr lang="en-US" smtClean="0"/>
              <a:t>Deuxième niveau</a:t>
            </a:r>
          </a:p>
          <a:p>
            <a:pPr lvl="2" eaLnBrk="1" latinLnBrk="0" hangingPunct="1"/>
            <a:r>
              <a:rPr lang="en-US" smtClean="0"/>
              <a:t>Troisième niveau</a:t>
            </a:r>
          </a:p>
          <a:p>
            <a:pPr lvl="3" eaLnBrk="1" latinLnBrk="0" hangingPunct="1"/>
            <a:r>
              <a:rPr lang="en-US" smtClean="0"/>
              <a:t>Quatrième niveau</a:t>
            </a:r>
          </a:p>
          <a:p>
            <a:pPr lvl="4" eaLnBrk="1" latinLnBrk="0" hangingPunct="1"/>
            <a:r>
              <a:rPr lang="en-US" smtClean="0"/>
              <a:t>Cinquième niveau</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Cliquez pour modifier les styles du texte du masque</a:t>
            </a:r>
          </a:p>
          <a:p>
            <a:pPr lvl="1" eaLnBrk="1" latinLnBrk="0" hangingPunct="1"/>
            <a:r>
              <a:rPr lang="en-US" smtClean="0"/>
              <a:t>Deuxième niveau</a:t>
            </a:r>
          </a:p>
          <a:p>
            <a:pPr lvl="2" eaLnBrk="1" latinLnBrk="0" hangingPunct="1"/>
            <a:r>
              <a:rPr lang="en-US" smtClean="0"/>
              <a:t>Troisième niveau</a:t>
            </a:r>
          </a:p>
          <a:p>
            <a:pPr lvl="3" eaLnBrk="1" latinLnBrk="0" hangingPunct="1"/>
            <a:r>
              <a:rPr lang="en-US" smtClean="0"/>
              <a:t>Quatrième niveau</a:t>
            </a:r>
          </a:p>
          <a:p>
            <a:pPr lvl="4" eaLnBrk="1" latinLnBrk="0" hangingPunct="1"/>
            <a:r>
              <a:rPr lang="en-US" smtClean="0"/>
              <a:t>Cinquième niveau</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Cliquez et modifiez le titre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err="1" smtClean="0"/>
              <a:t>Cliquez</a:t>
            </a:r>
            <a:r>
              <a:rPr kumimoji="0" lang="en-US" dirty="0" smtClean="0"/>
              <a:t> pour modifier les styles du </a:t>
            </a:r>
            <a:r>
              <a:rPr kumimoji="0" lang="en-US" dirty="0" err="1" smtClean="0"/>
              <a:t>texte</a:t>
            </a:r>
            <a:r>
              <a:rPr kumimoji="0" lang="en-US" dirty="0" smtClean="0"/>
              <a:t> du masque</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Cliquez pour modifier les styles du texte du masque</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Cliquez pour modifier les styles du texte du masque</a:t>
            </a:r>
          </a:p>
          <a:p>
            <a:pPr lvl="1" eaLnBrk="1" latinLnBrk="0" hangingPunct="1"/>
            <a:r>
              <a:rPr lang="en-US" smtClean="0"/>
              <a:t>Deuxième niveau</a:t>
            </a:r>
          </a:p>
          <a:p>
            <a:pPr lvl="2" eaLnBrk="1" latinLnBrk="0" hangingPunct="1"/>
            <a:r>
              <a:rPr lang="en-US" smtClean="0"/>
              <a:t>Troisième niveau</a:t>
            </a:r>
          </a:p>
          <a:p>
            <a:pPr lvl="3" eaLnBrk="1" latinLnBrk="0" hangingPunct="1"/>
            <a:r>
              <a:rPr lang="en-US" smtClean="0"/>
              <a:t>Quatrième niveau</a:t>
            </a:r>
          </a:p>
          <a:p>
            <a:pPr lvl="4" eaLnBrk="1" latinLnBrk="0" hangingPunct="1"/>
            <a:r>
              <a:rPr lang="en-US" smtClean="0"/>
              <a:t>Cinquième niveau</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Cliquez pour modifier les styles du texte du masque</a:t>
            </a:r>
          </a:p>
          <a:p>
            <a:pPr lvl="1" eaLnBrk="1" latinLnBrk="0" hangingPunct="1"/>
            <a:r>
              <a:rPr lang="en-US" smtClean="0"/>
              <a:t>Deuxième niveau</a:t>
            </a:r>
          </a:p>
          <a:p>
            <a:pPr lvl="2" eaLnBrk="1" latinLnBrk="0" hangingPunct="1"/>
            <a:r>
              <a:rPr lang="en-US" smtClean="0"/>
              <a:t>Troisième niveau</a:t>
            </a:r>
          </a:p>
          <a:p>
            <a:pPr lvl="3" eaLnBrk="1" latinLnBrk="0" hangingPunct="1"/>
            <a:r>
              <a:rPr lang="en-US" smtClean="0"/>
              <a:t>Quatrième niveau</a:t>
            </a:r>
          </a:p>
          <a:p>
            <a:pPr lvl="4" eaLnBrk="1" latinLnBrk="0" hangingPunct="1"/>
            <a:r>
              <a:rPr lang="en-US" smtClean="0"/>
              <a:t>Cinquième niveau</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Cliquez et modifiez le titre</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Cliquez et modifiez le titre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Cliquez pour modifier les styles du texte du masque</a:t>
            </a:r>
          </a:p>
          <a:p>
            <a:pPr lvl="1" eaLnBrk="1" latinLnBrk="0" hangingPunct="1"/>
            <a:r>
              <a:rPr lang="en-US" smtClean="0"/>
              <a:t>Deuxième niveau</a:t>
            </a:r>
          </a:p>
          <a:p>
            <a:pPr lvl="2" eaLnBrk="1" latinLnBrk="0" hangingPunct="1"/>
            <a:r>
              <a:rPr lang="en-US" smtClean="0"/>
              <a:t>Troisième niveau</a:t>
            </a:r>
          </a:p>
          <a:p>
            <a:pPr lvl="3" eaLnBrk="1" latinLnBrk="0" hangingPunct="1"/>
            <a:r>
              <a:rPr lang="en-US" smtClean="0"/>
              <a:t>Quatrième niveau</a:t>
            </a:r>
          </a:p>
          <a:p>
            <a:pPr lvl="4" eaLnBrk="1" latinLnBrk="0" hangingPunct="1"/>
            <a:r>
              <a:rPr lang="en-US" smtClean="0"/>
              <a:t>Cinquième niveau</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png"/><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jpeg"/><Relationship Id="rId3"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gif"/><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8.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Screen shot Time mag cover.png"/>
          <p:cNvPicPr>
            <a:picLocks noChangeAspect="1"/>
          </p:cNvPicPr>
          <p:nvPr/>
        </p:nvPicPr>
        <p:blipFill>
          <a:blip r:embed="rId2"/>
          <a:stretch>
            <a:fillRect/>
          </a:stretch>
        </p:blipFill>
        <p:spPr>
          <a:xfrm>
            <a:off x="680297" y="-52277"/>
            <a:ext cx="6103247" cy="6858000"/>
          </a:xfrm>
          <a:prstGeom prst="rect">
            <a:avLst/>
          </a:prstGeom>
        </p:spPr>
      </p:pic>
      <p:pic>
        <p:nvPicPr>
          <p:cNvPr id="9" name="Picture 8" descr="Screen shot Time photo 3p.png"/>
          <p:cNvPicPr>
            <a:picLocks noChangeAspect="1"/>
          </p:cNvPicPr>
          <p:nvPr/>
        </p:nvPicPr>
        <p:blipFill>
          <a:blip r:embed="rId3"/>
          <a:stretch>
            <a:fillRect/>
          </a:stretch>
        </p:blipFill>
        <p:spPr>
          <a:xfrm>
            <a:off x="4907921" y="1217480"/>
            <a:ext cx="3982455" cy="5640520"/>
          </a:xfrm>
          <a:prstGeom prst="rect">
            <a:avLst/>
          </a:prstGeom>
        </p:spPr>
      </p:pic>
      <p:sp>
        <p:nvSpPr>
          <p:cNvPr id="8" name="Up Arrow 7"/>
          <p:cNvSpPr/>
          <p:nvPr/>
        </p:nvSpPr>
        <p:spPr>
          <a:xfrm>
            <a:off x="3144158" y="857099"/>
            <a:ext cx="335568" cy="720762"/>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CHammer-2.7mil_followers.jpg"/>
          <p:cNvPicPr>
            <a:picLocks noChangeAspect="1"/>
          </p:cNvPicPr>
          <p:nvPr/>
        </p:nvPicPr>
        <p:blipFill>
          <a:blip r:embed="rId2"/>
          <a:stretch>
            <a:fillRect/>
          </a:stretch>
        </p:blipFill>
        <p:spPr>
          <a:xfrm>
            <a:off x="0" y="132391"/>
            <a:ext cx="7573857" cy="3912561"/>
          </a:xfrm>
          <a:prstGeom prst="rect">
            <a:avLst/>
          </a:prstGeom>
        </p:spPr>
      </p:pic>
      <p:pic>
        <p:nvPicPr>
          <p:cNvPr id="5" name="Picture 4" descr="Will.I.Amtweet.jpg"/>
          <p:cNvPicPr>
            <a:picLocks noChangeAspect="1"/>
          </p:cNvPicPr>
          <p:nvPr/>
        </p:nvPicPr>
        <p:blipFill>
          <a:blip r:embed="rId3"/>
          <a:stretch>
            <a:fillRect/>
          </a:stretch>
        </p:blipFill>
        <p:spPr>
          <a:xfrm>
            <a:off x="4390626" y="3695801"/>
            <a:ext cx="4753374" cy="251121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2C7C9F"/>
                </a:solidFill>
              </a:rPr>
              <a:t>Outreach parallel session</a:t>
            </a:r>
            <a:endParaRPr lang="en-US" dirty="0">
              <a:solidFill>
                <a:srgbClr val="2C7C9F"/>
              </a:solidFill>
            </a:endParaRPr>
          </a:p>
        </p:txBody>
      </p:sp>
      <p:sp>
        <p:nvSpPr>
          <p:cNvPr id="3" name="Content Placeholder 2"/>
          <p:cNvSpPr>
            <a:spLocks noGrp="1"/>
          </p:cNvSpPr>
          <p:nvPr>
            <p:ph idx="1"/>
          </p:nvPr>
        </p:nvSpPr>
        <p:spPr>
          <a:xfrm>
            <a:off x="351359" y="1466734"/>
            <a:ext cx="8433229" cy="4667421"/>
          </a:xfrm>
        </p:spPr>
        <p:txBody>
          <a:bodyPr>
            <a:normAutofit fontScale="92500" lnSpcReduction="10000"/>
          </a:bodyPr>
          <a:lstStyle/>
          <a:p>
            <a:r>
              <a:rPr lang="en-US" dirty="0" smtClean="0">
                <a:solidFill>
                  <a:srgbClr val="FFFFFF"/>
                </a:solidFill>
              </a:rPr>
              <a:t>Outreach &amp; communication topic included for  parallel session: 1</a:t>
            </a:r>
            <a:r>
              <a:rPr lang="en-US" baseline="30000" dirty="0" smtClean="0">
                <a:solidFill>
                  <a:srgbClr val="FFFFFF"/>
                </a:solidFill>
              </a:rPr>
              <a:t>st</a:t>
            </a:r>
            <a:r>
              <a:rPr lang="en-US" dirty="0" smtClean="0">
                <a:solidFill>
                  <a:srgbClr val="FFFFFF"/>
                </a:solidFill>
              </a:rPr>
              <a:t> time!</a:t>
            </a:r>
          </a:p>
          <a:p>
            <a:r>
              <a:rPr lang="en-US" dirty="0" smtClean="0">
                <a:solidFill>
                  <a:srgbClr val="FFFFFF"/>
                </a:solidFill>
              </a:rPr>
              <a:t>Opening talk from CERN’s DG about importance of communication</a:t>
            </a:r>
          </a:p>
          <a:p>
            <a:r>
              <a:rPr lang="en-US" dirty="0" smtClean="0">
                <a:solidFill>
                  <a:srgbClr val="FFFFFF"/>
                </a:solidFill>
              </a:rPr>
              <a:t>Presentations : role of outreach global networks (EPPCN, IPPOG, </a:t>
            </a:r>
            <a:r>
              <a:rPr lang="en-US" dirty="0" err="1" smtClean="0">
                <a:solidFill>
                  <a:srgbClr val="FFFFFF"/>
                </a:solidFill>
              </a:rPr>
              <a:t>Quarknet</a:t>
            </a:r>
            <a:r>
              <a:rPr lang="en-US" dirty="0" smtClean="0">
                <a:solidFill>
                  <a:srgbClr val="FFFFFF"/>
                </a:solidFill>
              </a:rPr>
              <a:t> etc.)</a:t>
            </a:r>
          </a:p>
          <a:p>
            <a:r>
              <a:rPr lang="en-US" dirty="0" smtClean="0">
                <a:solidFill>
                  <a:srgbClr val="FFFFFF"/>
                </a:solidFill>
              </a:rPr>
              <a:t>Experiment Google+ hangout from Melbourne about social media &amp; science </a:t>
            </a:r>
            <a:r>
              <a:rPr lang="en-US" dirty="0" smtClean="0">
                <a:solidFill>
                  <a:srgbClr val="FFFFFF"/>
                </a:solidFill>
              </a:rPr>
              <a:t>communication</a:t>
            </a:r>
          </a:p>
          <a:p>
            <a:r>
              <a:rPr lang="en-US" dirty="0" smtClean="0">
                <a:solidFill>
                  <a:srgbClr val="FFFFFF"/>
                </a:solidFill>
              </a:rPr>
              <a:t>ATLAS &amp; CMS </a:t>
            </a:r>
            <a:r>
              <a:rPr lang="en-US" dirty="0" err="1" smtClean="0">
                <a:solidFill>
                  <a:srgbClr val="FFFFFF"/>
                </a:solidFill>
              </a:rPr>
              <a:t>organised</a:t>
            </a:r>
            <a:r>
              <a:rPr lang="en-US" dirty="0" smtClean="0">
                <a:solidFill>
                  <a:srgbClr val="FFFFFF"/>
                </a:solidFill>
              </a:rPr>
              <a:t> local outreac</a:t>
            </a:r>
            <a:r>
              <a:rPr lang="en-US" dirty="0">
                <a:solidFill>
                  <a:srgbClr val="FFFFFF"/>
                </a:solidFill>
              </a:rPr>
              <a:t>h</a:t>
            </a:r>
            <a:r>
              <a:rPr lang="en-US" dirty="0" smtClean="0">
                <a:solidFill>
                  <a:srgbClr val="FFFFFF"/>
                </a:solidFill>
              </a:rPr>
              <a:t> events (ex. ATLAS </a:t>
            </a:r>
            <a:r>
              <a:rPr lang="en-US" dirty="0" err="1" smtClean="0">
                <a:solidFill>
                  <a:srgbClr val="FFFFFF"/>
                </a:solidFill>
              </a:rPr>
              <a:t>lego</a:t>
            </a:r>
            <a:r>
              <a:rPr lang="en-US" dirty="0" smtClean="0">
                <a:solidFill>
                  <a:srgbClr val="FFFFFF"/>
                </a:solidFill>
              </a:rPr>
              <a:t> in Science Museum Melbourne, </a:t>
            </a:r>
            <a:r>
              <a:rPr lang="en-US" dirty="0" err="1" smtClean="0">
                <a:solidFill>
                  <a:srgbClr val="FFFFFF"/>
                </a:solidFill>
              </a:rPr>
              <a:t>masterclasses</a:t>
            </a:r>
            <a:r>
              <a:rPr lang="en-US" dirty="0" smtClean="0">
                <a:solidFill>
                  <a:srgbClr val="FFFFFF"/>
                </a:solidFill>
              </a:rPr>
              <a:t>)</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600" i="1" dirty="0" smtClean="0">
                <a:solidFill>
                  <a:schemeClr val="tx1">
                    <a:lumMod val="65000"/>
                    <a:lumOff val="35000"/>
                  </a:schemeClr>
                </a:solidFill>
              </a:rPr>
              <a:t>…at the Melbourne Planetarium at </a:t>
            </a:r>
            <a:r>
              <a:rPr lang="en-US" sz="1600" i="1" dirty="0" err="1" smtClean="0">
                <a:solidFill>
                  <a:schemeClr val="tx1">
                    <a:lumMod val="65000"/>
                    <a:lumOff val="35000"/>
                  </a:schemeClr>
                </a:solidFill>
              </a:rPr>
              <a:t>Scienceworks</a:t>
            </a:r>
            <a:r>
              <a:rPr lang="en-US" sz="1600" i="1" dirty="0" smtClean="0">
                <a:solidFill>
                  <a:schemeClr val="tx1">
                    <a:lumMod val="65000"/>
                    <a:lumOff val="35000"/>
                  </a:schemeClr>
                </a:solidFill>
              </a:rPr>
              <a:t>, where a special group of Lego® fans will build the ATLAS detector entirely from Lego® bricks…about 9,500 of them.</a:t>
            </a:r>
            <a:endParaRPr lang="en-US" sz="1600" i="1" dirty="0">
              <a:solidFill>
                <a:schemeClr val="tx1">
                  <a:lumMod val="65000"/>
                  <a:lumOff val="35000"/>
                </a:schemeClr>
              </a:solidFill>
            </a:endParaRPr>
          </a:p>
        </p:txBody>
      </p:sp>
      <p:pic>
        <p:nvPicPr>
          <p:cNvPr id="4" name="Content Placeholder 3" descr="Lego1.jpg"/>
          <p:cNvPicPr>
            <a:picLocks noGrp="1" noChangeAspect="1"/>
          </p:cNvPicPr>
          <p:nvPr>
            <p:ph idx="1"/>
          </p:nvPr>
        </p:nvPicPr>
        <p:blipFill>
          <a:blip r:embed="rId2"/>
          <a:srcRect l="-4346" r="-4346"/>
          <a:stretch>
            <a:fillRect/>
          </a:stretch>
        </p:blip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2C7C9F"/>
                </a:solidFill>
              </a:rPr>
              <a:t>What went well…&amp; didn’t</a:t>
            </a:r>
            <a:endParaRPr lang="en-US" dirty="0"/>
          </a:p>
        </p:txBody>
      </p:sp>
      <p:sp>
        <p:nvSpPr>
          <p:cNvPr id="3" name="Content Placeholder 2"/>
          <p:cNvSpPr>
            <a:spLocks noGrp="1"/>
          </p:cNvSpPr>
          <p:nvPr>
            <p:ph sz="half" idx="1"/>
          </p:nvPr>
        </p:nvSpPr>
        <p:spPr>
          <a:xfrm>
            <a:off x="457200" y="1417638"/>
            <a:ext cx="3657600" cy="4708525"/>
          </a:xfrm>
        </p:spPr>
        <p:txBody>
          <a:bodyPr>
            <a:noAutofit/>
          </a:bodyPr>
          <a:lstStyle/>
          <a:p>
            <a:r>
              <a:rPr lang="en-US" dirty="0" smtClean="0">
                <a:solidFill>
                  <a:srgbClr val="FFFFFF"/>
                </a:solidFill>
              </a:rPr>
              <a:t>The hiring of Science in Public :</a:t>
            </a:r>
          </a:p>
          <a:p>
            <a:pPr>
              <a:buNone/>
            </a:pPr>
            <a:r>
              <a:rPr lang="en-US" dirty="0" smtClean="0">
                <a:solidFill>
                  <a:srgbClr val="FFFFFF"/>
                </a:solidFill>
              </a:rPr>
              <a:t>     </a:t>
            </a:r>
            <a:r>
              <a:rPr lang="en-US" dirty="0" err="1" smtClean="0">
                <a:solidFill>
                  <a:srgbClr val="FFFFFF"/>
                </a:solidFill>
                <a:sym typeface="Wingdings"/>
              </a:rPr>
              <a:t></a:t>
            </a:r>
            <a:r>
              <a:rPr lang="en-US" dirty="0" smtClean="0">
                <a:solidFill>
                  <a:srgbClr val="FFFFFF"/>
                </a:solidFill>
                <a:sym typeface="Wingdings"/>
              </a:rPr>
              <a:t> pitching new stories daily to local press : papers radio TV …</a:t>
            </a:r>
          </a:p>
          <a:p>
            <a:r>
              <a:rPr lang="en-US" dirty="0" smtClean="0">
                <a:solidFill>
                  <a:srgbClr val="FFFFFF"/>
                </a:solidFill>
              </a:rPr>
              <a:t>CERN press office being there</a:t>
            </a:r>
          </a:p>
          <a:p>
            <a:r>
              <a:rPr lang="en-US" dirty="0" smtClean="0">
                <a:solidFill>
                  <a:srgbClr val="FFFFFF"/>
                </a:solidFill>
              </a:rPr>
              <a:t>The webcast</a:t>
            </a:r>
            <a:endParaRPr lang="en-US" dirty="0" smtClean="0">
              <a:solidFill>
                <a:srgbClr val="FFFFFF"/>
              </a:solidFill>
              <a:sym typeface="Wingdings"/>
            </a:endParaRPr>
          </a:p>
          <a:p>
            <a:pPr>
              <a:buNone/>
            </a:pPr>
            <a:endParaRPr lang="en-US" dirty="0" smtClean="0">
              <a:solidFill>
                <a:srgbClr val="FFFFFF"/>
              </a:solidFill>
              <a:sym typeface="Wingdings"/>
            </a:endParaRPr>
          </a:p>
          <a:p>
            <a:pPr>
              <a:buNone/>
            </a:pPr>
            <a:r>
              <a:rPr lang="en-US" dirty="0" smtClean="0">
                <a:solidFill>
                  <a:srgbClr val="FFFFFF"/>
                </a:solidFill>
                <a:sym typeface="Wingdings"/>
              </a:rPr>
              <a:t> </a:t>
            </a:r>
          </a:p>
          <a:p>
            <a:pPr>
              <a:buNone/>
            </a:pPr>
            <a:endParaRPr lang="en-US" dirty="0" smtClean="0">
              <a:solidFill>
                <a:srgbClr val="FFFFFF"/>
              </a:solidFill>
              <a:sym typeface="Wingdings"/>
            </a:endParaRPr>
          </a:p>
          <a:p>
            <a:endParaRPr lang="en-US" dirty="0" smtClean="0">
              <a:solidFill>
                <a:srgbClr val="FFFFFF"/>
              </a:solidFill>
            </a:endParaRPr>
          </a:p>
        </p:txBody>
      </p:sp>
      <p:sp>
        <p:nvSpPr>
          <p:cNvPr id="4" name="Content Placeholder 3"/>
          <p:cNvSpPr>
            <a:spLocks noGrp="1"/>
          </p:cNvSpPr>
          <p:nvPr>
            <p:ph sz="half" idx="2"/>
          </p:nvPr>
        </p:nvSpPr>
        <p:spPr>
          <a:xfrm>
            <a:off x="4267200" y="1417638"/>
            <a:ext cx="3657600" cy="4708525"/>
          </a:xfrm>
        </p:spPr>
        <p:txBody>
          <a:bodyPr>
            <a:normAutofit fontScale="92500"/>
          </a:bodyPr>
          <a:lstStyle/>
          <a:p>
            <a:r>
              <a:rPr lang="en-US" dirty="0" smtClean="0">
                <a:solidFill>
                  <a:srgbClr val="FFFFFF"/>
                </a:solidFill>
              </a:rPr>
              <a:t>Time difference for worldwide news</a:t>
            </a:r>
          </a:p>
          <a:p>
            <a:r>
              <a:rPr lang="en-US" dirty="0" smtClean="0">
                <a:solidFill>
                  <a:srgbClr val="FFFFFF"/>
                </a:solidFill>
              </a:rPr>
              <a:t>Press website not full part of conference site</a:t>
            </a:r>
          </a:p>
          <a:p>
            <a:r>
              <a:rPr lang="en-US" dirty="0" smtClean="0">
                <a:solidFill>
                  <a:srgbClr val="FFFFFF"/>
                </a:solidFill>
              </a:rPr>
              <a:t>No actual press room for journalists but only a media centre (too small)</a:t>
            </a:r>
          </a:p>
          <a:p>
            <a:r>
              <a:rPr lang="en-US" dirty="0" smtClean="0">
                <a:solidFill>
                  <a:srgbClr val="FFFFFF"/>
                </a:solidFill>
              </a:rPr>
              <a:t>The daily press webcast briefings (we cut the evening ones)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2C7C9F"/>
                </a:solidFill>
              </a:rPr>
              <a:t>Suggestions for Valence</a:t>
            </a:r>
            <a:endParaRPr lang="en-US" dirty="0"/>
          </a:p>
        </p:txBody>
      </p:sp>
      <p:sp>
        <p:nvSpPr>
          <p:cNvPr id="3" name="Content Placeholder 2"/>
          <p:cNvSpPr>
            <a:spLocks noGrp="1"/>
          </p:cNvSpPr>
          <p:nvPr>
            <p:ph idx="1"/>
          </p:nvPr>
        </p:nvSpPr>
        <p:spPr/>
        <p:txBody>
          <a:bodyPr/>
          <a:lstStyle/>
          <a:p>
            <a:r>
              <a:rPr lang="en-US" dirty="0" smtClean="0">
                <a:solidFill>
                  <a:srgbClr val="FFFFFF"/>
                </a:solidFill>
              </a:rPr>
              <a:t>To find </a:t>
            </a:r>
            <a:r>
              <a:rPr lang="en-US" b="1" dirty="0" smtClean="0">
                <a:solidFill>
                  <a:srgbClr val="FFFFFF"/>
                </a:solidFill>
              </a:rPr>
              <a:t>local science communication </a:t>
            </a:r>
            <a:r>
              <a:rPr lang="en-US" dirty="0" smtClean="0">
                <a:solidFill>
                  <a:srgbClr val="FFFFFF"/>
                </a:solidFill>
              </a:rPr>
              <a:t>support with press from</a:t>
            </a:r>
          </a:p>
          <a:p>
            <a:endParaRPr lang="en-US" dirty="0" smtClean="0">
              <a:solidFill>
                <a:srgbClr val="FFFFFF"/>
              </a:solidFill>
            </a:endParaRPr>
          </a:p>
          <a:p>
            <a:pPr>
              <a:buNone/>
            </a:pPr>
            <a:endParaRPr lang="en-US" dirty="0" smtClean="0">
              <a:solidFill>
                <a:srgbClr val="FFFFFF"/>
              </a:solidFill>
            </a:endParaRPr>
          </a:p>
          <a:p>
            <a:r>
              <a:rPr lang="en-US" dirty="0" smtClean="0">
                <a:solidFill>
                  <a:srgbClr val="FFFFFF"/>
                </a:solidFill>
              </a:rPr>
              <a:t>Since in Europe : what role for EPPCN, Interactions ?</a:t>
            </a:r>
          </a:p>
          <a:p>
            <a:r>
              <a:rPr lang="en-US" dirty="0" smtClean="0">
                <a:solidFill>
                  <a:srgbClr val="FFFFFF"/>
                </a:solidFill>
              </a:rPr>
              <a:t>What presence there – announcement </a:t>
            </a:r>
            <a:r>
              <a:rPr lang="en-US" dirty="0" smtClean="0">
                <a:solidFill>
                  <a:srgbClr val="FFFFFF"/>
                </a:solidFill>
              </a:rPr>
              <a:t>?</a:t>
            </a:r>
          </a:p>
          <a:p>
            <a:r>
              <a:rPr lang="en-US" dirty="0" smtClean="0">
                <a:solidFill>
                  <a:srgbClr val="FFFFFF"/>
                </a:solidFill>
              </a:rPr>
              <a:t>To have a proper press room</a:t>
            </a:r>
            <a:r>
              <a:rPr lang="en-US" dirty="0" smtClean="0">
                <a:solidFill>
                  <a:srgbClr val="FFFFFF"/>
                </a:solidFill>
              </a:rPr>
              <a:t>                                </a:t>
            </a:r>
            <a:endParaRPr lang="en-US" dirty="0">
              <a:solidFill>
                <a:srgbClr val="FFFFFF"/>
              </a:solidFill>
            </a:endParaRPr>
          </a:p>
        </p:txBody>
      </p:sp>
      <p:pic>
        <p:nvPicPr>
          <p:cNvPr id="9" name="Picture 8"/>
          <p:cNvPicPr>
            <a:picLocks noChangeAspect="1"/>
          </p:cNvPicPr>
          <p:nvPr/>
        </p:nvPicPr>
        <p:blipFill>
          <a:blip r:embed="rId3"/>
          <a:stretch>
            <a:fillRect/>
          </a:stretch>
        </p:blipFill>
        <p:spPr>
          <a:xfrm>
            <a:off x="5288259" y="2419071"/>
            <a:ext cx="3810000" cy="800100"/>
          </a:xfrm>
          <a:prstGeom prst="rect">
            <a:avLst/>
          </a:prstGeom>
        </p:spPr>
      </p:pic>
      <p:pic>
        <p:nvPicPr>
          <p:cNvPr id="10" name="Picture 9"/>
          <p:cNvPicPr>
            <a:picLocks noChangeAspect="1"/>
          </p:cNvPicPr>
          <p:nvPr/>
        </p:nvPicPr>
        <p:blipFill>
          <a:blip r:embed="rId4"/>
          <a:stretch>
            <a:fillRect/>
          </a:stretch>
        </p:blipFill>
        <p:spPr>
          <a:xfrm>
            <a:off x="3484859" y="2585510"/>
            <a:ext cx="1803400" cy="698500"/>
          </a:xfrm>
          <a:prstGeom prst="rect">
            <a:avLst/>
          </a:prstGeom>
        </p:spPr>
      </p:pic>
      <p:pic>
        <p:nvPicPr>
          <p:cNvPr id="11" name="Picture 10"/>
          <p:cNvPicPr>
            <a:picLocks noChangeAspect="1"/>
          </p:cNvPicPr>
          <p:nvPr/>
        </p:nvPicPr>
        <p:blipFill>
          <a:blip r:embed="rId5"/>
          <a:stretch>
            <a:fillRect/>
          </a:stretch>
        </p:blipFill>
        <p:spPr>
          <a:xfrm>
            <a:off x="12439" y="2564974"/>
            <a:ext cx="2002972" cy="654197"/>
          </a:xfrm>
          <a:prstGeom prst="rect">
            <a:avLst/>
          </a:prstGeom>
        </p:spPr>
      </p:pic>
      <p:pic>
        <p:nvPicPr>
          <p:cNvPr id="7" name="Picture 6" descr="ific_2a.gif"/>
          <p:cNvPicPr>
            <a:picLocks noChangeAspect="1"/>
          </p:cNvPicPr>
          <p:nvPr/>
        </p:nvPicPr>
        <p:blipFill>
          <a:blip r:embed="rId6"/>
          <a:stretch>
            <a:fillRect/>
          </a:stretch>
        </p:blipFill>
        <p:spPr>
          <a:xfrm>
            <a:off x="2002972" y="2341397"/>
            <a:ext cx="1651000" cy="10668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108924" y="5251489"/>
            <a:ext cx="6839711" cy="369332"/>
          </a:xfrm>
          <a:prstGeom prst="rect">
            <a:avLst/>
          </a:prstGeom>
          <a:noFill/>
        </p:spPr>
        <p:txBody>
          <a:bodyPr wrap="square" rtlCol="0">
            <a:spAutoFit/>
          </a:bodyPr>
          <a:lstStyle/>
          <a:p>
            <a:r>
              <a:rPr lang="en-US" i="1" dirty="0" smtClean="0">
                <a:solidFill>
                  <a:srgbClr val="FFFFFF"/>
                </a:solidFill>
              </a:rPr>
              <a:t>Thank you for listening and have a good joint meeting tomorrow!</a:t>
            </a:r>
            <a:endParaRPr lang="en-US" i="1" dirty="0">
              <a:solidFill>
                <a:srgbClr val="FFFF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049948" y="2540201"/>
            <a:ext cx="5113733" cy="1077218"/>
          </a:xfrm>
          <a:prstGeom prst="rect">
            <a:avLst/>
          </a:prstGeom>
          <a:noFill/>
        </p:spPr>
        <p:txBody>
          <a:bodyPr wrap="square" rtlCol="0">
            <a:spAutoFit/>
          </a:bodyPr>
          <a:lstStyle/>
          <a:p>
            <a:pPr algn="ctr"/>
            <a:r>
              <a:rPr lang="en-US" sz="3200" dirty="0" smtClean="0">
                <a:solidFill>
                  <a:schemeClr val="accent1"/>
                </a:solidFill>
              </a:rPr>
              <a:t>Communication for ICHEP 2012 Melbourne</a:t>
            </a:r>
            <a:endParaRPr lang="en-US" sz="3200" dirty="0">
              <a:solidFill>
                <a:schemeClr val="accent1"/>
              </a:solidFill>
            </a:endParaRPr>
          </a:p>
        </p:txBody>
      </p:sp>
      <p:sp>
        <p:nvSpPr>
          <p:cNvPr id="3" name="TextBox 2"/>
          <p:cNvSpPr txBox="1"/>
          <p:nvPr/>
        </p:nvSpPr>
        <p:spPr>
          <a:xfrm>
            <a:off x="4217351" y="5738213"/>
            <a:ext cx="4926649" cy="276999"/>
          </a:xfrm>
          <a:prstGeom prst="rect">
            <a:avLst/>
          </a:prstGeom>
          <a:noFill/>
        </p:spPr>
        <p:txBody>
          <a:bodyPr wrap="none" rtlCol="0">
            <a:spAutoFit/>
          </a:bodyPr>
          <a:lstStyle/>
          <a:p>
            <a:r>
              <a:rPr lang="en-US" sz="1200" dirty="0" smtClean="0"/>
              <a:t>Renilde Vanden Broeck and Arnaud </a:t>
            </a:r>
            <a:r>
              <a:rPr lang="en-US" sz="1200" dirty="0" err="1" smtClean="0"/>
              <a:t>Marsollier</a:t>
            </a:r>
            <a:r>
              <a:rPr lang="en-US" sz="1200" dirty="0" smtClean="0"/>
              <a:t> - EPPCN </a:t>
            </a:r>
            <a:r>
              <a:rPr lang="en-US" sz="1200" dirty="0" smtClean="0"/>
              <a:t>29/11/2012</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2C7C9F"/>
                </a:solidFill>
              </a:rPr>
              <a:t> When did we start?</a:t>
            </a:r>
            <a:endParaRPr lang="en-US" dirty="0">
              <a:solidFill>
                <a:srgbClr val="2C7C9F"/>
              </a:solidFill>
            </a:endParaRPr>
          </a:p>
        </p:txBody>
      </p:sp>
      <p:sp>
        <p:nvSpPr>
          <p:cNvPr id="3" name="Content Placeholder 2"/>
          <p:cNvSpPr>
            <a:spLocks noGrp="1"/>
          </p:cNvSpPr>
          <p:nvPr>
            <p:ph idx="1"/>
          </p:nvPr>
        </p:nvSpPr>
        <p:spPr>
          <a:xfrm>
            <a:off x="457200" y="1336278"/>
            <a:ext cx="8686800" cy="4667421"/>
          </a:xfrm>
        </p:spPr>
        <p:txBody>
          <a:bodyPr/>
          <a:lstStyle/>
          <a:p>
            <a:r>
              <a:rPr lang="en-US" dirty="0" smtClean="0">
                <a:solidFill>
                  <a:schemeClr val="bg1"/>
                </a:solidFill>
              </a:rPr>
              <a:t>First contact October 2011</a:t>
            </a:r>
          </a:p>
          <a:p>
            <a:pPr>
              <a:buNone/>
            </a:pPr>
            <a:endParaRPr lang="en-US" dirty="0" smtClean="0">
              <a:solidFill>
                <a:schemeClr val="bg1"/>
              </a:solidFill>
            </a:endParaRPr>
          </a:p>
          <a:p>
            <a:r>
              <a:rPr lang="en-US" dirty="0" smtClean="0">
                <a:solidFill>
                  <a:schemeClr val="bg1"/>
                </a:solidFill>
              </a:rPr>
              <a:t>Communications and Outreach Coordinator ARC Centre of Excellence for Particle Physics at the </a:t>
            </a:r>
            <a:r>
              <a:rPr lang="en-US" dirty="0" err="1" smtClean="0">
                <a:solidFill>
                  <a:schemeClr val="bg1"/>
                </a:solidFill>
              </a:rPr>
              <a:t>Terascale</a:t>
            </a:r>
            <a:r>
              <a:rPr lang="en-US" dirty="0" smtClean="0">
                <a:solidFill>
                  <a:schemeClr val="bg1"/>
                </a:solidFill>
              </a:rPr>
              <a:t> (</a:t>
            </a:r>
            <a:r>
              <a:rPr lang="en-US" dirty="0" err="1" smtClean="0">
                <a:solidFill>
                  <a:schemeClr val="bg1"/>
                </a:solidFill>
              </a:rPr>
              <a:t>CoEPP</a:t>
            </a:r>
            <a:r>
              <a:rPr lang="en-US" dirty="0" smtClean="0">
                <a:solidFill>
                  <a:schemeClr val="bg1"/>
                </a:solidFill>
              </a:rPr>
              <a:t>) in Melbourne</a:t>
            </a:r>
          </a:p>
          <a:p>
            <a:pPr>
              <a:buNone/>
            </a:pPr>
            <a:endParaRPr lang="en-US" dirty="0" smtClean="0">
              <a:solidFill>
                <a:schemeClr val="bg1"/>
              </a:solidFill>
            </a:endParaRPr>
          </a:p>
          <a:p>
            <a:r>
              <a:rPr lang="en-US" dirty="0" smtClean="0">
                <a:solidFill>
                  <a:schemeClr val="bg1"/>
                </a:solidFill>
              </a:rPr>
              <a:t>Start brainstorming for media plan (Higgs!)</a:t>
            </a:r>
          </a:p>
          <a:p>
            <a:pPr>
              <a:buNone/>
            </a:pPr>
            <a:r>
              <a:rPr lang="en-US" dirty="0" err="1" smtClean="0">
                <a:solidFill>
                  <a:schemeClr val="bg1"/>
                </a:solidFill>
                <a:sym typeface="Wingdings"/>
              </a:rPr>
              <a:t></a:t>
            </a:r>
            <a:r>
              <a:rPr lang="en-US" dirty="0" smtClean="0">
                <a:solidFill>
                  <a:schemeClr val="bg1"/>
                </a:solidFill>
                <a:sym typeface="Wingdings"/>
              </a:rPr>
              <a:t> </a:t>
            </a:r>
            <a:r>
              <a:rPr lang="en-US" dirty="0" smtClean="0">
                <a:solidFill>
                  <a:schemeClr val="bg1"/>
                </a:solidFill>
              </a:rPr>
              <a:t>support : communication &amp; technical</a:t>
            </a:r>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8982"/>
            <a:ext cx="8226854" cy="940443"/>
          </a:xfrm>
        </p:spPr>
        <p:txBody>
          <a:bodyPr>
            <a:normAutofit fontScale="90000"/>
          </a:bodyPr>
          <a:lstStyle/>
          <a:p>
            <a:r>
              <a:rPr lang="en-US" sz="3600" dirty="0" smtClean="0">
                <a:solidFill>
                  <a:srgbClr val="2C7C9F"/>
                </a:solidFill>
              </a:rPr>
              <a:t>1. Communication support </a:t>
            </a:r>
            <a:r>
              <a:rPr lang="en-US" sz="4400" dirty="0" smtClean="0">
                <a:solidFill>
                  <a:srgbClr val="2C7C9F"/>
                </a:solidFill>
              </a:rPr>
              <a:t>: </a:t>
            </a:r>
            <a:r>
              <a:rPr lang="en-US" dirty="0" smtClean="0">
                <a:solidFill>
                  <a:srgbClr val="2C7C9F"/>
                </a:solidFill>
              </a:rPr>
              <a:t>Media plan</a:t>
            </a:r>
            <a:endParaRPr lang="en-US" dirty="0">
              <a:solidFill>
                <a:srgbClr val="2C7C9F"/>
              </a:solidFill>
            </a:endParaRPr>
          </a:p>
        </p:txBody>
      </p:sp>
      <p:sp>
        <p:nvSpPr>
          <p:cNvPr id="3" name="Content Placeholder 2"/>
          <p:cNvSpPr>
            <a:spLocks noGrp="1"/>
          </p:cNvSpPr>
          <p:nvPr>
            <p:ph idx="1"/>
          </p:nvPr>
        </p:nvSpPr>
        <p:spPr/>
        <p:txBody>
          <a:bodyPr>
            <a:normAutofit/>
          </a:bodyPr>
          <a:lstStyle/>
          <a:p>
            <a:r>
              <a:rPr lang="en-US" sz="2400" b="1" dirty="0" smtClean="0">
                <a:solidFill>
                  <a:srgbClr val="FFFFFF"/>
                </a:solidFill>
              </a:rPr>
              <a:t>Dedicated Press webpage </a:t>
            </a:r>
            <a:endParaRPr lang="en-US" sz="2400" dirty="0" smtClean="0">
              <a:solidFill>
                <a:srgbClr val="FFFFFF"/>
              </a:solidFill>
            </a:endParaRPr>
          </a:p>
          <a:p>
            <a:r>
              <a:rPr lang="en-US" sz="2400" dirty="0" smtClean="0">
                <a:solidFill>
                  <a:srgbClr val="FFFFFF"/>
                </a:solidFill>
              </a:rPr>
              <a:t>If/when Higgs press conference? </a:t>
            </a:r>
            <a:r>
              <a:rPr lang="en-US" sz="2400" b="1" dirty="0" smtClean="0">
                <a:solidFill>
                  <a:srgbClr val="FFFFFF"/>
                </a:solidFill>
              </a:rPr>
              <a:t>What result will there be?</a:t>
            </a:r>
          </a:p>
          <a:p>
            <a:r>
              <a:rPr lang="en-US" sz="2400" dirty="0" smtClean="0">
                <a:solidFill>
                  <a:srgbClr val="FFFFFF"/>
                </a:solidFill>
              </a:rPr>
              <a:t>Daily media briefings before and after sessions (on parallel/plenary topics)</a:t>
            </a:r>
          </a:p>
          <a:p>
            <a:r>
              <a:rPr lang="en-US" sz="2400" dirty="0" smtClean="0">
                <a:solidFill>
                  <a:srgbClr val="FFFFFF"/>
                </a:solidFill>
              </a:rPr>
              <a:t>Social media : twitter account /</a:t>
            </a:r>
            <a:r>
              <a:rPr lang="en-US" sz="2400" dirty="0" err="1" smtClean="0">
                <a:solidFill>
                  <a:srgbClr val="FFFFFF"/>
                </a:solidFill>
              </a:rPr>
              <a:t>pressichep</a:t>
            </a:r>
            <a:endParaRPr lang="en-US" sz="2400" dirty="0" smtClean="0">
              <a:solidFill>
                <a:srgbClr val="FFFFFF"/>
              </a:solidFill>
            </a:endParaRPr>
          </a:p>
          <a:p>
            <a:r>
              <a:rPr lang="en-US" sz="2400" b="1" dirty="0" smtClean="0">
                <a:solidFill>
                  <a:srgbClr val="FFFFFF"/>
                </a:solidFill>
              </a:rPr>
              <a:t>Press Release </a:t>
            </a:r>
            <a:r>
              <a:rPr lang="en-US" sz="2400" dirty="0" smtClean="0">
                <a:solidFill>
                  <a:srgbClr val="FFFFFF"/>
                </a:solidFill>
              </a:rPr>
              <a:t>announcing </a:t>
            </a:r>
            <a:r>
              <a:rPr lang="en-US" sz="2400" dirty="0" smtClean="0">
                <a:solidFill>
                  <a:srgbClr val="FFFFFF"/>
                </a:solidFill>
              </a:rPr>
              <a:t>conference</a:t>
            </a:r>
            <a:endParaRPr lang="en-US" sz="2400" dirty="0" smtClean="0">
              <a:solidFill>
                <a:srgbClr val="FFFFFF"/>
              </a:solidFill>
            </a:endParaRPr>
          </a:p>
          <a:p>
            <a:r>
              <a:rPr lang="en-US" sz="2400" dirty="0" smtClean="0">
                <a:solidFill>
                  <a:srgbClr val="FFFFFF"/>
                </a:solidFill>
              </a:rPr>
              <a:t>Live blogging by scientists on Quantum Diaries, ICHEP, Science 2.0, etc</a:t>
            </a:r>
            <a:endParaRPr lang="en-US" sz="2400" dirty="0" smtClean="0">
              <a:solidFill>
                <a:srgbClr val="FFFFFF"/>
              </a:solidFill>
            </a:endParaRPr>
          </a:p>
          <a:p>
            <a:r>
              <a:rPr lang="en-US" sz="2400" dirty="0" smtClean="0">
                <a:solidFill>
                  <a:srgbClr val="FFFFFF"/>
                </a:solidFill>
              </a:rPr>
              <a:t>Social </a:t>
            </a:r>
            <a:r>
              <a:rPr lang="en-US" sz="2400" dirty="0" smtClean="0">
                <a:solidFill>
                  <a:srgbClr val="FFFFFF"/>
                </a:solidFill>
              </a:rPr>
              <a:t>events for media at </a:t>
            </a:r>
            <a:r>
              <a:rPr lang="en-US" sz="2400" dirty="0" smtClean="0">
                <a:solidFill>
                  <a:srgbClr val="FFFFFF"/>
                </a:solidFill>
              </a:rPr>
              <a:t>ICHEP</a:t>
            </a:r>
            <a:endParaRPr lang="en-US" dirty="0" smtClean="0">
              <a:solidFill>
                <a:srgbClr val="FFFFFF"/>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Screen shot press Ichep page.png"/>
          <p:cNvPicPr>
            <a:picLocks noChangeAspect="1"/>
          </p:cNvPicPr>
          <p:nvPr/>
        </p:nvPicPr>
        <p:blipFill>
          <a:blip r:embed="rId3"/>
          <a:stretch>
            <a:fillRect/>
          </a:stretch>
        </p:blipFill>
        <p:spPr>
          <a:xfrm>
            <a:off x="947487" y="0"/>
            <a:ext cx="7249026" cy="6858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2C7C9F"/>
                </a:solidFill>
              </a:rPr>
              <a:t>Local media consultant</a:t>
            </a:r>
            <a:endParaRPr lang="en-US" dirty="0">
              <a:solidFill>
                <a:srgbClr val="2C7C9F"/>
              </a:solidFill>
            </a:endParaRPr>
          </a:p>
        </p:txBody>
      </p:sp>
      <p:sp>
        <p:nvSpPr>
          <p:cNvPr id="3" name="Content Placeholder 2"/>
          <p:cNvSpPr>
            <a:spLocks noGrp="1"/>
          </p:cNvSpPr>
          <p:nvPr>
            <p:ph idx="1"/>
          </p:nvPr>
        </p:nvSpPr>
        <p:spPr/>
        <p:txBody>
          <a:bodyPr/>
          <a:lstStyle/>
          <a:p>
            <a:r>
              <a:rPr lang="en-US" dirty="0" smtClean="0">
                <a:solidFill>
                  <a:srgbClr val="FFFFFF"/>
                </a:solidFill>
              </a:rPr>
              <a:t>June 1 : Melbourne signs for “Science in Public” run by Niall Byrne (maximum media exposure in Australia)</a:t>
            </a:r>
            <a:endParaRPr lang="en-US" dirty="0" smtClean="0">
              <a:solidFill>
                <a:srgbClr val="FFFFFF"/>
              </a:solidFill>
            </a:endParaRPr>
          </a:p>
          <a:p>
            <a:r>
              <a:rPr lang="en-US" dirty="0" smtClean="0">
                <a:solidFill>
                  <a:srgbClr val="FFFFFF"/>
                </a:solidFill>
              </a:rPr>
              <a:t>U</a:t>
            </a:r>
            <a:r>
              <a:rPr lang="en-US" dirty="0" smtClean="0">
                <a:solidFill>
                  <a:srgbClr val="FFFFFF"/>
                </a:solidFill>
              </a:rPr>
              <a:t>se </a:t>
            </a:r>
            <a:r>
              <a:rPr lang="en-US" dirty="0" smtClean="0">
                <a:solidFill>
                  <a:srgbClr val="FFFFFF"/>
                </a:solidFill>
              </a:rPr>
              <a:t>‘</a:t>
            </a:r>
            <a:r>
              <a:rPr lang="en-US" dirty="0" err="1" smtClean="0">
                <a:solidFill>
                  <a:srgbClr val="FFFFFF"/>
                </a:solidFill>
              </a:rPr>
              <a:t>Higgs(teria</a:t>
            </a:r>
            <a:r>
              <a:rPr lang="en-US" dirty="0" smtClean="0">
                <a:solidFill>
                  <a:srgbClr val="FFFFFF"/>
                </a:solidFill>
              </a:rPr>
              <a:t>)’ for putting other stories in the spotlight.</a:t>
            </a:r>
          </a:p>
          <a:p>
            <a:r>
              <a:rPr lang="en-US" dirty="0" smtClean="0">
                <a:solidFill>
                  <a:srgbClr val="FFFFFF"/>
                </a:solidFill>
              </a:rPr>
              <a:t>Niall contacts plenary and parallel session speakers for views on good potential news stories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Screen shot ABC website.png"/>
          <p:cNvPicPr>
            <a:picLocks noChangeAspect="1"/>
          </p:cNvPicPr>
          <p:nvPr/>
        </p:nvPicPr>
        <p:blipFill>
          <a:blip r:embed="rId2"/>
          <a:stretch>
            <a:fillRect/>
          </a:stretch>
        </p:blipFill>
        <p:spPr>
          <a:xfrm>
            <a:off x="-23852" y="400820"/>
            <a:ext cx="6375400" cy="2540000"/>
          </a:xfrm>
          <a:prstGeom prst="rect">
            <a:avLst/>
          </a:prstGeom>
        </p:spPr>
      </p:pic>
      <p:pic>
        <p:nvPicPr>
          <p:cNvPr id="4" name="Picture 3" descr="Screen shot The Age.png"/>
          <p:cNvPicPr>
            <a:picLocks noChangeAspect="1"/>
          </p:cNvPicPr>
          <p:nvPr/>
        </p:nvPicPr>
        <p:blipFill>
          <a:blip r:embed="rId3"/>
          <a:stretch>
            <a:fillRect/>
          </a:stretch>
        </p:blipFill>
        <p:spPr>
          <a:xfrm>
            <a:off x="5880100" y="2730500"/>
            <a:ext cx="3263900" cy="3492500"/>
          </a:xfrm>
          <a:prstGeom prst="rect">
            <a:avLst/>
          </a:prstGeom>
        </p:spPr>
      </p:pic>
      <p:pic>
        <p:nvPicPr>
          <p:cNvPr id="5" name="Picture 4" descr="Screen shot The Age paper.png"/>
          <p:cNvPicPr>
            <a:picLocks noChangeAspect="1"/>
          </p:cNvPicPr>
          <p:nvPr/>
        </p:nvPicPr>
        <p:blipFill>
          <a:blip r:embed="rId4"/>
          <a:stretch>
            <a:fillRect/>
          </a:stretch>
        </p:blipFill>
        <p:spPr>
          <a:xfrm>
            <a:off x="-38100" y="2956310"/>
            <a:ext cx="5918200" cy="3251200"/>
          </a:xfrm>
          <a:prstGeom prst="rect">
            <a:avLst/>
          </a:prstGeom>
        </p:spPr>
      </p:pic>
      <p:pic>
        <p:nvPicPr>
          <p:cNvPr id="6" name="Picture 5" descr="Screensh The Australian.png"/>
          <p:cNvPicPr>
            <a:picLocks noChangeAspect="1"/>
          </p:cNvPicPr>
          <p:nvPr/>
        </p:nvPicPr>
        <p:blipFill>
          <a:blip r:embed="rId5"/>
          <a:stretch>
            <a:fillRect/>
          </a:stretch>
        </p:blipFill>
        <p:spPr>
          <a:xfrm>
            <a:off x="3225800" y="77450"/>
            <a:ext cx="5918200" cy="27305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solidFill>
                  <a:srgbClr val="2C7C9F"/>
                </a:solidFill>
              </a:rPr>
              <a:t>2.Technical support </a:t>
            </a:r>
            <a:r>
              <a:rPr lang="en-US" sz="6000" dirty="0" smtClean="0">
                <a:solidFill>
                  <a:srgbClr val="2C7C9F"/>
                </a:solidFill>
              </a:rPr>
              <a:t>: </a:t>
            </a:r>
            <a:r>
              <a:rPr lang="en-US" sz="5111" dirty="0" smtClean="0">
                <a:solidFill>
                  <a:srgbClr val="2C7C9F"/>
                </a:solidFill>
              </a:rPr>
              <a:t>Webcast</a:t>
            </a:r>
            <a:endParaRPr lang="en-US" sz="5111" dirty="0">
              <a:solidFill>
                <a:srgbClr val="2C7C9F"/>
              </a:solidFill>
            </a:endParaRPr>
          </a:p>
        </p:txBody>
      </p:sp>
      <p:sp>
        <p:nvSpPr>
          <p:cNvPr id="3" name="Content Placeholder 2"/>
          <p:cNvSpPr>
            <a:spLocks noGrp="1"/>
          </p:cNvSpPr>
          <p:nvPr>
            <p:ph idx="1"/>
          </p:nvPr>
        </p:nvSpPr>
        <p:spPr/>
        <p:txBody>
          <a:bodyPr/>
          <a:lstStyle/>
          <a:p>
            <a:r>
              <a:rPr lang="en-US" dirty="0" smtClean="0">
                <a:solidFill>
                  <a:srgbClr val="FFFFFF"/>
                </a:solidFill>
              </a:rPr>
              <a:t>Two-way link with seminar (live from CERN)</a:t>
            </a:r>
          </a:p>
          <a:p>
            <a:r>
              <a:rPr lang="en-US" dirty="0" smtClean="0">
                <a:solidFill>
                  <a:srgbClr val="FFFFFF"/>
                </a:solidFill>
              </a:rPr>
              <a:t>Same planned for press conference but…</a:t>
            </a:r>
          </a:p>
          <a:p>
            <a:r>
              <a:rPr lang="en-US" dirty="0" smtClean="0">
                <a:solidFill>
                  <a:srgbClr val="FFFFFF"/>
                </a:solidFill>
              </a:rPr>
              <a:t>Had to take place in ICHEP media centre</a:t>
            </a:r>
          </a:p>
          <a:p>
            <a:r>
              <a:rPr lang="en-US" dirty="0" smtClean="0">
                <a:solidFill>
                  <a:srgbClr val="FFFFFF"/>
                </a:solidFill>
              </a:rPr>
              <a:t>Daily media briefings : morning &amp; evening</a:t>
            </a:r>
          </a:p>
          <a:p>
            <a:r>
              <a:rPr lang="en-US" dirty="0" smtClean="0">
                <a:solidFill>
                  <a:srgbClr val="FFFFFF"/>
                </a:solidFill>
              </a:rPr>
              <a:t>One way webcast of all </a:t>
            </a:r>
            <a:r>
              <a:rPr lang="en-US" dirty="0" err="1" smtClean="0">
                <a:solidFill>
                  <a:srgbClr val="FFFFFF"/>
                </a:solidFill>
              </a:rPr>
              <a:t>plenaries</a:t>
            </a:r>
            <a:endParaRPr lang="en-US" dirty="0" smtClean="0">
              <a:solidFill>
                <a:srgbClr val="FFFFFF"/>
              </a:solidFill>
            </a:endParaRPr>
          </a:p>
          <a:p>
            <a:pPr>
              <a:buNone/>
            </a:pPr>
            <a:r>
              <a:rPr lang="en-US" dirty="0" err="1" smtClean="0">
                <a:solidFill>
                  <a:srgbClr val="FFFFFF"/>
                </a:solidFill>
                <a:sym typeface="Wingdings"/>
              </a:rPr>
              <a:t></a:t>
            </a:r>
            <a:r>
              <a:rPr lang="en-US" dirty="0" smtClean="0">
                <a:solidFill>
                  <a:srgbClr val="FFFFFF"/>
                </a:solidFill>
                <a:sym typeface="Wingdings"/>
              </a:rPr>
              <a:t> CERN hosted the complete webcast capacity!</a:t>
            </a:r>
            <a:endParaRPr lang="en-US" dirty="0" smtClean="0">
              <a:solidFill>
                <a:srgbClr val="FFFFFF"/>
              </a:solidFill>
            </a:endParaRP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solidFill>
                  <a:srgbClr val="2C7C9F"/>
                </a:solidFill>
              </a:rPr>
              <a:t>At ICHEP : </a:t>
            </a:r>
            <a:r>
              <a:rPr lang="en-US" sz="3000" dirty="0" smtClean="0">
                <a:solidFill>
                  <a:srgbClr val="2C7C9F"/>
                </a:solidFill>
              </a:rPr>
              <a:t>CERN Media </a:t>
            </a:r>
            <a:r>
              <a:rPr lang="en-US" sz="3000" dirty="0" smtClean="0">
                <a:solidFill>
                  <a:srgbClr val="2C7C9F"/>
                </a:solidFill>
              </a:rPr>
              <a:t>support</a:t>
            </a:r>
            <a:r>
              <a:rPr lang="en-US" sz="3000" dirty="0" smtClean="0">
                <a:solidFill>
                  <a:srgbClr val="2C7C9F"/>
                </a:solidFill>
              </a:rPr>
              <a:t> &amp; social </a:t>
            </a:r>
            <a:r>
              <a:rPr lang="en-US" sz="3000" dirty="0" smtClean="0">
                <a:solidFill>
                  <a:srgbClr val="2C7C9F"/>
                </a:solidFill>
              </a:rPr>
              <a:t>media</a:t>
            </a:r>
            <a:endParaRPr lang="en-US" sz="3000" dirty="0">
              <a:solidFill>
                <a:srgbClr val="2C7C9F"/>
              </a:solidFill>
            </a:endParaRPr>
          </a:p>
        </p:txBody>
      </p:sp>
      <p:sp>
        <p:nvSpPr>
          <p:cNvPr id="3" name="Content Placeholder 2"/>
          <p:cNvSpPr>
            <a:spLocks noGrp="1"/>
          </p:cNvSpPr>
          <p:nvPr>
            <p:ph idx="1"/>
          </p:nvPr>
        </p:nvSpPr>
        <p:spPr>
          <a:xfrm>
            <a:off x="457199" y="1262141"/>
            <a:ext cx="8397949" cy="4819092"/>
          </a:xfrm>
        </p:spPr>
        <p:txBody>
          <a:bodyPr>
            <a:normAutofit fontScale="92500" lnSpcReduction="10000"/>
          </a:bodyPr>
          <a:lstStyle/>
          <a:p>
            <a:r>
              <a:rPr lang="en-US" sz="2600" dirty="0" smtClean="0">
                <a:solidFill>
                  <a:srgbClr val="FFFFFF"/>
                </a:solidFill>
              </a:rPr>
              <a:t>Management of media enquiries for CERN’s directors and spokespersons (TIME)</a:t>
            </a:r>
          </a:p>
          <a:p>
            <a:r>
              <a:rPr lang="en-US" sz="2600" dirty="0" smtClean="0">
                <a:solidFill>
                  <a:srgbClr val="FFFFFF"/>
                </a:solidFill>
              </a:rPr>
              <a:t>Permanent link 24/24 to CERN’s press office inbox help for Geneva coordination of press requests</a:t>
            </a:r>
          </a:p>
          <a:p>
            <a:r>
              <a:rPr lang="en-US" sz="2600" dirty="0" smtClean="0">
                <a:solidFill>
                  <a:srgbClr val="FFFFFF"/>
                </a:solidFill>
              </a:rPr>
              <a:t>Consultancy for the local team on media management (</a:t>
            </a:r>
            <a:r>
              <a:rPr lang="en-US" sz="2600" dirty="0" err="1" smtClean="0">
                <a:solidFill>
                  <a:srgbClr val="FFFFFF"/>
                </a:solidFill>
              </a:rPr>
              <a:t>CoEPP</a:t>
            </a:r>
            <a:r>
              <a:rPr lang="en-US" sz="2600" dirty="0" smtClean="0">
                <a:solidFill>
                  <a:srgbClr val="FFFFFF"/>
                </a:solidFill>
              </a:rPr>
              <a:t>, Melbourne University, Niall’s team…)</a:t>
            </a:r>
            <a:endParaRPr lang="en-US" sz="2600" dirty="0" smtClean="0">
              <a:solidFill>
                <a:srgbClr val="FFFFFF"/>
              </a:solidFill>
            </a:endParaRPr>
          </a:p>
          <a:p>
            <a:r>
              <a:rPr lang="en-US" sz="2600" dirty="0" smtClean="0">
                <a:solidFill>
                  <a:srgbClr val="FFFFFF"/>
                </a:solidFill>
              </a:rPr>
              <a:t>Tweeting from</a:t>
            </a:r>
            <a:r>
              <a:rPr lang="en-US" sz="2600" dirty="0" smtClean="0">
                <a:solidFill>
                  <a:srgbClr val="FFFFFF"/>
                </a:solidFill>
              </a:rPr>
              <a:t> </a:t>
            </a:r>
            <a:r>
              <a:rPr lang="en-US" sz="2600" dirty="0" smtClean="0">
                <a:solidFill>
                  <a:srgbClr val="FFFFFF"/>
                </a:solidFill>
              </a:rPr>
              <a:t>@</a:t>
            </a:r>
            <a:r>
              <a:rPr lang="en-US" sz="2600" dirty="0" err="1" smtClean="0">
                <a:solidFill>
                  <a:srgbClr val="FFFFFF"/>
                </a:solidFill>
              </a:rPr>
              <a:t>pressichep</a:t>
            </a:r>
            <a:r>
              <a:rPr lang="en-US" sz="2600" dirty="0" smtClean="0">
                <a:solidFill>
                  <a:srgbClr val="FFFFFF"/>
                </a:solidFill>
              </a:rPr>
              <a:t> account launched for previous ICHEP conference</a:t>
            </a:r>
          </a:p>
          <a:p>
            <a:r>
              <a:rPr lang="en-US" sz="2600" dirty="0" smtClean="0">
                <a:solidFill>
                  <a:srgbClr val="FFFFFF"/>
                </a:solidFill>
              </a:rPr>
              <a:t>Identification </a:t>
            </a:r>
            <a:r>
              <a:rPr lang="en-US" sz="2600" dirty="0">
                <a:solidFill>
                  <a:srgbClr val="FFFFFF"/>
                </a:solidFill>
              </a:rPr>
              <a:t>of </a:t>
            </a:r>
            <a:r>
              <a:rPr lang="en-US" sz="2600" dirty="0" smtClean="0">
                <a:solidFill>
                  <a:srgbClr val="FFFFFF"/>
                </a:solidFill>
              </a:rPr>
              <a:t>live </a:t>
            </a:r>
            <a:r>
              <a:rPr lang="en-US" sz="2600" dirty="0" err="1" smtClean="0">
                <a:solidFill>
                  <a:srgbClr val="FFFFFF"/>
                </a:solidFill>
              </a:rPr>
              <a:t>twitterers</a:t>
            </a:r>
            <a:r>
              <a:rPr lang="en-US" sz="2600" dirty="0" smtClean="0">
                <a:solidFill>
                  <a:srgbClr val="FFFFFF"/>
                </a:solidFill>
              </a:rPr>
              <a:t> &amp; bloggers</a:t>
            </a:r>
          </a:p>
          <a:p>
            <a:r>
              <a:rPr lang="en-US" sz="2600" dirty="0" smtClean="0">
                <a:solidFill>
                  <a:srgbClr val="FFFFFF"/>
                </a:solidFill>
              </a:rPr>
              <a:t>Use of common </a:t>
            </a:r>
            <a:r>
              <a:rPr lang="en-US" sz="2600" dirty="0" err="1" smtClean="0">
                <a:solidFill>
                  <a:srgbClr val="FFFFFF"/>
                </a:solidFill>
              </a:rPr>
              <a:t>hashtag</a:t>
            </a:r>
            <a:r>
              <a:rPr lang="en-US" sz="2600" dirty="0" smtClean="0">
                <a:solidFill>
                  <a:srgbClr val="FFFFFF"/>
                </a:solidFill>
              </a:rPr>
              <a:t> </a:t>
            </a:r>
            <a:r>
              <a:rPr lang="en-US" sz="2600" dirty="0">
                <a:solidFill>
                  <a:srgbClr val="FFFFFF"/>
                </a:solidFill>
              </a:rPr>
              <a:t>#</a:t>
            </a:r>
            <a:r>
              <a:rPr lang="en-US" sz="2600" dirty="0" smtClean="0">
                <a:solidFill>
                  <a:srgbClr val="FFFFFF"/>
                </a:solidFill>
              </a:rPr>
              <a:t>ichep2012</a:t>
            </a:r>
            <a:endParaRPr lang="en-US" sz="2600" dirty="0" smtClean="0">
              <a:solidFill>
                <a:srgbClr val="FFFFFF"/>
              </a:solidFill>
            </a:endParaRPr>
          </a:p>
          <a:p>
            <a:r>
              <a:rPr lang="en-US" sz="2600" dirty="0" smtClean="0">
                <a:solidFill>
                  <a:srgbClr val="FFFFFF"/>
                </a:solidFill>
              </a:rPr>
              <a:t>Use of </a:t>
            </a:r>
            <a:r>
              <a:rPr lang="en-US" sz="2600" dirty="0" smtClean="0">
                <a:solidFill>
                  <a:srgbClr val="FFFFFF"/>
                </a:solidFill>
              </a:rPr>
              <a:t>@CERN account to promote the conference as a whole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CERN1">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846</TotalTime>
  <Words>1040</Words>
  <Application>Microsoft Macintosh PowerPoint</Application>
  <PresentationFormat>On-screen Show (4:3)</PresentationFormat>
  <Paragraphs>85</Paragraphs>
  <Slides>16</Slides>
  <Notes>6</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PrésentationCERN1</vt:lpstr>
      <vt:lpstr>Slide 1</vt:lpstr>
      <vt:lpstr>Slide 2</vt:lpstr>
      <vt:lpstr> When did we start?</vt:lpstr>
      <vt:lpstr>1. Communication support : Media plan</vt:lpstr>
      <vt:lpstr>Slide 5</vt:lpstr>
      <vt:lpstr>Local media consultant</vt:lpstr>
      <vt:lpstr>Slide 7</vt:lpstr>
      <vt:lpstr>2.Technical support : Webcast</vt:lpstr>
      <vt:lpstr>At ICHEP : CERN Media support &amp; social media</vt:lpstr>
      <vt:lpstr>Slide 10</vt:lpstr>
      <vt:lpstr>Slide 11</vt:lpstr>
      <vt:lpstr>Outreach parallel session</vt:lpstr>
      <vt:lpstr>…at the Melbourne Planetarium at Scienceworks, where a special group of Lego® fans will build the ATLAS detector entirely from Lego® bricks…about 9,500 of them.</vt:lpstr>
      <vt:lpstr>What went well…&amp; didn’t</vt:lpstr>
      <vt:lpstr>Suggestions for Valence</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Renilde Vanden Broeck</dc:creator>
  <cp:lastModifiedBy>Renilde Vanden Broeck</cp:lastModifiedBy>
  <cp:revision>36</cp:revision>
  <dcterms:created xsi:type="dcterms:W3CDTF">2012-11-29T12:53:05Z</dcterms:created>
  <dcterms:modified xsi:type="dcterms:W3CDTF">2012-11-29T14:01:30Z</dcterms:modified>
</cp:coreProperties>
</file>