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8" r:id="rId3"/>
    <p:sldId id="316" r:id="rId4"/>
    <p:sldId id="341" r:id="rId5"/>
    <p:sldId id="317" r:id="rId6"/>
    <p:sldId id="330" r:id="rId7"/>
    <p:sldId id="340" r:id="rId8"/>
    <p:sldId id="344" r:id="rId9"/>
    <p:sldId id="331" r:id="rId10"/>
    <p:sldId id="319" r:id="rId11"/>
    <p:sldId id="339" r:id="rId12"/>
    <p:sldId id="343" r:id="rId13"/>
    <p:sldId id="327" r:id="rId14"/>
    <p:sldId id="328" r:id="rId15"/>
    <p:sldId id="318" r:id="rId16"/>
    <p:sldId id="313" r:id="rId17"/>
    <p:sldId id="309" r:id="rId18"/>
    <p:sldId id="325" r:id="rId19"/>
    <p:sldId id="310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FFD931"/>
    <a:srgbClr val="2EA417"/>
    <a:srgbClr val="FF9B4D"/>
    <a:srgbClr val="FFE204"/>
    <a:srgbClr val="182972"/>
    <a:srgbClr val="2137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9" autoAdjust="0"/>
    <p:restoredTop sz="76290" autoAdjust="0"/>
  </p:normalViewPr>
  <p:slideViewPr>
    <p:cSldViewPr>
      <p:cViewPr>
        <p:scale>
          <a:sx n="75" d="100"/>
          <a:sy n="75" d="100"/>
        </p:scale>
        <p:origin x="-20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A21535-AAF8-A141-BC86-51D8FF6CEB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958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8AEE72-4351-8345-9A32-FB01AE68F3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38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ＭＳ Ｐゴシック" pitchFamily="1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0F24A0-B3B4-8B44-B5D4-6ED2748536AD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AEE72-4351-8345-9A32-FB01AE68F39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59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AEE72-4351-8345-9A32-FB01AE68F39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01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21ABAF-5DA4-0A48-ADF4-0AC5D26B3B16}" type="slidenum">
              <a:rPr lang="en-US"/>
              <a:pPr/>
              <a:t>16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CH" sz="1200" kern="1200" dirty="0" smtClean="0">
              <a:solidFill>
                <a:schemeClr val="tx1"/>
              </a:solidFill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  <a:p>
            <a:pPr eaLnBrk="1" hangingPunct="1"/>
            <a:endParaRPr lang="en-US" dirty="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21ABAF-5DA4-0A48-ADF4-0AC5D26B3B16}" type="slidenum">
              <a:rPr lang="en-US"/>
              <a:pPr/>
              <a:t>18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baseline="0" dirty="0" smtClean="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400"/>
            <a:ext cx="7772400" cy="3048000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400"/>
            <a:ext cx="7772400" cy="3048000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400"/>
            <a:ext cx="7772400" cy="3048000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400"/>
            <a:ext cx="7772400" cy="3048000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  <a:prstGeom prst="rect">
            <a:avLst/>
          </a:prstGeo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Line 31"/>
          <p:cNvSpPr>
            <a:spLocks noChangeShapeType="1"/>
          </p:cNvSpPr>
          <p:nvPr userDrawn="1"/>
        </p:nvSpPr>
        <p:spPr bwMode="auto">
          <a:xfrm>
            <a:off x="1447800" y="6248400"/>
            <a:ext cx="7162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  <p:pic>
        <p:nvPicPr>
          <p:cNvPr id="4" name="Picture 3" descr="Logo-Peau d'un chercheur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2400" y="152400"/>
            <a:ext cx="3810000" cy="61650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charset="2"/>
          <a:ea typeface="+mj-ea"/>
          <a:cs typeface="Pointy" charset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pitchFamily="46" charset="0"/>
          <a:ea typeface="ＭＳ Ｐゴシック" pitchFamily="16" charset="-128"/>
          <a:cs typeface="ＭＳ Ｐゴシック" pitchFamily="1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pitchFamily="46" charset="0"/>
          <a:ea typeface="ＭＳ Ｐゴシック" pitchFamily="16" charset="-128"/>
          <a:cs typeface="ＭＳ Ｐゴシック" pitchFamily="1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pitchFamily="46" charset="0"/>
          <a:ea typeface="ＭＳ Ｐゴシック" pitchFamily="16" charset="-128"/>
          <a:cs typeface="ＭＳ Ｐゴシック" pitchFamily="1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pitchFamily="46" charset="0"/>
          <a:ea typeface="ＭＳ Ｐゴシック" pitchFamily="16" charset="-128"/>
          <a:cs typeface="ＭＳ Ｐゴシック" pitchFamily="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17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jpg"/><Relationship Id="rId6" Type="http://schemas.openxmlformats.org/officeDocument/2006/relationships/image" Target="../media/image6.png"/><Relationship Id="rId7" Type="http://schemas.openxmlformats.org/officeDocument/2006/relationships/image" Target="../media/image7.emf"/><Relationship Id="rId8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762000" y="1815167"/>
            <a:ext cx="7620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</a:pPr>
            <a:r>
              <a:rPr lang="fr-FR" sz="40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Gill Sans"/>
                <a:cs typeface="Gill Sans"/>
              </a:rPr>
              <a:t> </a:t>
            </a:r>
          </a:p>
          <a:p>
            <a:pPr algn="ctr"/>
            <a:endParaRPr lang="en-US" sz="4400" dirty="0">
              <a:latin typeface="Gill Sans"/>
              <a:cs typeface="Gill San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573016"/>
            <a:ext cx="791864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latin typeface="Times New Roman"/>
                <a:cs typeface="Times New Roman"/>
              </a:rPr>
              <a:t>This </a:t>
            </a:r>
            <a:r>
              <a:rPr lang="fr-FR" sz="2000" dirty="0" err="1">
                <a:latin typeface="Times New Roman"/>
                <a:cs typeface="Times New Roman"/>
              </a:rPr>
              <a:t>project</a:t>
            </a:r>
            <a:r>
              <a:rPr lang="fr-FR" sz="2000" dirty="0">
                <a:latin typeface="Times New Roman"/>
                <a:cs typeface="Times New Roman"/>
              </a:rPr>
              <a:t> </a:t>
            </a:r>
            <a:r>
              <a:rPr lang="fr-FR" sz="2000" dirty="0" err="1">
                <a:latin typeface="Times New Roman"/>
                <a:cs typeface="Times New Roman"/>
              </a:rPr>
              <a:t>is</a:t>
            </a:r>
            <a:r>
              <a:rPr lang="fr-FR" sz="2000" dirty="0">
                <a:latin typeface="Times New Roman"/>
                <a:cs typeface="Times New Roman"/>
              </a:rPr>
              <a:t> the </a:t>
            </a:r>
            <a:r>
              <a:rPr lang="fr-FR" sz="2000" dirty="0" err="1">
                <a:latin typeface="Times New Roman"/>
                <a:cs typeface="Times New Roman"/>
              </a:rPr>
              <a:t>result</a:t>
            </a:r>
            <a:r>
              <a:rPr lang="fr-FR" sz="2000" dirty="0">
                <a:latin typeface="Times New Roman"/>
                <a:cs typeface="Times New Roman"/>
              </a:rPr>
              <a:t> of close collaboration </a:t>
            </a:r>
            <a:r>
              <a:rPr lang="fr-FR" sz="2000" dirty="0" err="1">
                <a:latin typeface="Times New Roman"/>
                <a:cs typeface="Times New Roman"/>
              </a:rPr>
              <a:t>between</a:t>
            </a:r>
            <a:r>
              <a:rPr lang="fr-FR" sz="2000" dirty="0">
                <a:latin typeface="Times New Roman"/>
                <a:cs typeface="Times New Roman"/>
              </a:rPr>
              <a:t> five </a:t>
            </a:r>
            <a:r>
              <a:rPr lang="fr-FR" sz="2000" dirty="0" err="1">
                <a:latin typeface="Times New Roman"/>
                <a:cs typeface="Times New Roman"/>
              </a:rPr>
              <a:t>entities</a:t>
            </a:r>
            <a:r>
              <a:rPr lang="fr-FR" sz="2000" dirty="0">
                <a:latin typeface="Times New Roman"/>
                <a:cs typeface="Times New Roman"/>
              </a:rPr>
              <a:t> </a:t>
            </a:r>
            <a:r>
              <a:rPr lang="fr-FR" sz="2000" dirty="0" err="1">
                <a:latin typeface="Times New Roman"/>
                <a:cs typeface="Times New Roman"/>
              </a:rPr>
              <a:t>from</a:t>
            </a:r>
            <a:r>
              <a:rPr lang="fr-FR" sz="2000" dirty="0">
                <a:latin typeface="Times New Roman"/>
                <a:cs typeface="Times New Roman"/>
              </a:rPr>
              <a:t> Geneva and the </a:t>
            </a:r>
            <a:r>
              <a:rPr lang="fr-FR" sz="2000" dirty="0" err="1">
                <a:latin typeface="Times New Roman"/>
                <a:cs typeface="Times New Roman"/>
              </a:rPr>
              <a:t>neighbouring</a:t>
            </a:r>
            <a:r>
              <a:rPr lang="fr-FR" sz="2000" dirty="0">
                <a:latin typeface="Times New Roman"/>
                <a:cs typeface="Times New Roman"/>
              </a:rPr>
              <a:t> area of France: the </a:t>
            </a:r>
            <a:r>
              <a:rPr lang="fr-FR" sz="2000" dirty="0" err="1">
                <a:latin typeface="Times New Roman"/>
                <a:cs typeface="Times New Roman"/>
              </a:rPr>
              <a:t>University</a:t>
            </a:r>
            <a:r>
              <a:rPr lang="fr-FR" sz="2000" dirty="0">
                <a:latin typeface="Times New Roman"/>
                <a:cs typeface="Times New Roman"/>
              </a:rPr>
              <a:t> of Geneva, CERN, the </a:t>
            </a:r>
            <a:r>
              <a:rPr lang="fr-FR" sz="2000" dirty="0" err="1">
                <a:latin typeface="Times New Roman"/>
                <a:cs typeface="Times New Roman"/>
              </a:rPr>
              <a:t>Department</a:t>
            </a:r>
            <a:r>
              <a:rPr lang="fr-FR" sz="2000" dirty="0">
                <a:latin typeface="Times New Roman"/>
                <a:cs typeface="Times New Roman"/>
              </a:rPr>
              <a:t> of Education of the Canton of Geneva, the French Education </a:t>
            </a:r>
            <a:r>
              <a:rPr lang="fr-FR" sz="2000" dirty="0" err="1">
                <a:latin typeface="Times New Roman"/>
                <a:cs typeface="Times New Roman"/>
              </a:rPr>
              <a:t>Ministry</a:t>
            </a:r>
            <a:r>
              <a:rPr lang="fr-FR" sz="2000" dirty="0">
                <a:latin typeface="Times New Roman"/>
                <a:cs typeface="Times New Roman"/>
              </a:rPr>
              <a:t> and </a:t>
            </a:r>
            <a:r>
              <a:rPr lang="fr-FR" sz="2000" dirty="0" err="1">
                <a:latin typeface="Times New Roman"/>
                <a:cs typeface="Times New Roman"/>
              </a:rPr>
              <a:t>PhysiScope</a:t>
            </a:r>
            <a:r>
              <a:rPr lang="fr-FR" sz="2000" dirty="0">
                <a:latin typeface="Times New Roman"/>
                <a:cs typeface="Times New Roman"/>
              </a:rPr>
              <a:t>. </a:t>
            </a:r>
            <a:endParaRPr lang="fr-FR" sz="2000" dirty="0" smtClean="0">
              <a:latin typeface="Times New Roman"/>
              <a:cs typeface="Times New Roman"/>
            </a:endParaRPr>
          </a:p>
          <a:p>
            <a:pPr algn="just"/>
            <a:endParaRPr lang="fr-FR" sz="2000" i="1" dirty="0">
              <a:solidFill>
                <a:srgbClr val="70A0FF"/>
              </a:solidFill>
              <a:latin typeface="Times New Roman"/>
              <a:cs typeface="Times New Roman"/>
            </a:endParaRPr>
          </a:p>
          <a:p>
            <a:pPr algn="r"/>
            <a:r>
              <a:rPr lang="fr-FR" sz="1600" i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For CERN </a:t>
            </a:r>
            <a:r>
              <a:rPr lang="fr-FR" sz="1600" i="1" dirty="0">
                <a:solidFill>
                  <a:srgbClr val="FFFFFF"/>
                </a:solidFill>
                <a:latin typeface="Times New Roman"/>
                <a:cs typeface="Times New Roman"/>
              </a:rPr>
              <a:t>: Sandrine Saison-</a:t>
            </a:r>
            <a:r>
              <a:rPr lang="fr-FR" sz="1600" i="1" dirty="0" err="1">
                <a:solidFill>
                  <a:srgbClr val="FFFFFF"/>
                </a:solidFill>
                <a:latin typeface="Times New Roman"/>
                <a:cs typeface="Times New Roman"/>
              </a:rPr>
              <a:t>Marsollier</a:t>
            </a:r>
            <a:endParaRPr lang="fr-FR" sz="1600" i="1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r"/>
            <a:r>
              <a:rPr lang="fr-FR" sz="1600" i="1" dirty="0">
                <a:solidFill>
                  <a:srgbClr val="FFFFFF"/>
                </a:solidFill>
                <a:latin typeface="Times New Roman"/>
                <a:cs typeface="Times New Roman"/>
              </a:rPr>
              <a:t>                        </a:t>
            </a:r>
            <a:endParaRPr lang="fr-FR" sz="1600" i="1" dirty="0" smtClean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r"/>
            <a:r>
              <a:rPr lang="fr-FR" sz="1600" i="1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Educational</a:t>
            </a:r>
            <a:r>
              <a:rPr lang="fr-FR" sz="1600" i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fr-FR" sz="1600" i="1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officer</a:t>
            </a:r>
            <a:r>
              <a:rPr lang="fr-FR" sz="1600" i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 for local </a:t>
            </a:r>
            <a:r>
              <a:rPr lang="fr-FR" sz="1600" i="1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communities</a:t>
            </a:r>
            <a:endParaRPr lang="fr-FR" sz="1600" i="1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0" name="Picture 9" descr="Logo-Peau d'un chercheu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772816"/>
            <a:ext cx="7848600" cy="127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 DPL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5431678" cy="885600"/>
          </a:xfrm>
          <a:prstGeom prst="rect">
            <a:avLst/>
          </a:prstGeom>
        </p:spPr>
      </p:pic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Weight evolution of the box with time:</a:t>
            </a:r>
          </a:p>
          <a:p>
            <a:endParaRPr lang="fr-FR" dirty="0"/>
          </a:p>
        </p:txBody>
      </p:sp>
      <p:pic>
        <p:nvPicPr>
          <p:cNvPr id="7" name="Espace réservé du contenu 4" descr="courbe de masse copi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4" b="6664"/>
          <a:stretch>
            <a:fillRect/>
          </a:stretch>
        </p:blipFill>
        <p:spPr>
          <a:xfrm>
            <a:off x="457200" y="1484783"/>
            <a:ext cx="8229600" cy="464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088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 DPL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5431678" cy="885600"/>
          </a:xfrm>
          <a:prstGeom prst="rect">
            <a:avLst/>
          </a:prstGeom>
        </p:spPr>
      </p:pic>
      <p:pic>
        <p:nvPicPr>
          <p:cNvPr id="3" name="Espace réservé du contenu 2" descr="Radio-boite-2.t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0" b="101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7109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346700" y="990600"/>
            <a:ext cx="12318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latin typeface="Times New Roman"/>
                <a:cs typeface="Times New Roman"/>
              </a:rPr>
              <a:t>Visits</a:t>
            </a:r>
            <a:r>
              <a:rPr lang="fr-FR" sz="3200" dirty="0" smtClean="0">
                <a:latin typeface="Times New Roman"/>
                <a:cs typeface="Times New Roman"/>
              </a:rPr>
              <a:t>:</a:t>
            </a:r>
            <a:endParaRPr lang="fr-FR" sz="3200" dirty="0">
              <a:latin typeface="Times New Roman"/>
              <a:cs typeface="Times New Roman"/>
            </a:endParaRPr>
          </a:p>
        </p:txBody>
      </p:sp>
      <p:pic>
        <p:nvPicPr>
          <p:cNvPr id="5" name="Image 4" descr="enfants CMS ascenceu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4" y="836712"/>
            <a:ext cx="4305147" cy="2865600"/>
          </a:xfrm>
          <a:prstGeom prst="rect">
            <a:avLst/>
          </a:prstGeom>
        </p:spPr>
      </p:pic>
      <p:pic>
        <p:nvPicPr>
          <p:cNvPr id="6" name="Image 5" descr="alex CM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878" y="1628800"/>
            <a:ext cx="4548511" cy="3027600"/>
          </a:xfrm>
          <a:prstGeom prst="rect">
            <a:avLst/>
          </a:prstGeom>
        </p:spPr>
      </p:pic>
      <p:pic>
        <p:nvPicPr>
          <p:cNvPr id="7" name="Image 6" descr="enfant dans CM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61048"/>
            <a:ext cx="4115754" cy="273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800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-13320" y="764704"/>
            <a:ext cx="471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conference </a:t>
            </a:r>
            <a:endParaRPr lang="en-GB" dirty="0"/>
          </a:p>
        </p:txBody>
      </p:sp>
      <p:pic>
        <p:nvPicPr>
          <p:cNvPr id="5" name="Image 4" descr="Mr Spir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80928"/>
            <a:ext cx="5851766" cy="3906000"/>
          </a:xfrm>
          <a:prstGeom prst="rect">
            <a:avLst/>
          </a:prstGeom>
        </p:spPr>
      </p:pic>
      <p:pic>
        <p:nvPicPr>
          <p:cNvPr id="6" name="Image 5" descr="amph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6632"/>
            <a:ext cx="3910178" cy="26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45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oî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24744"/>
            <a:ext cx="4024178" cy="55908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788024" y="404664"/>
            <a:ext cx="33843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Times New Roman"/>
                <a:cs typeface="Times New Roman"/>
              </a:rPr>
              <a:t>Posters</a:t>
            </a:r>
            <a:r>
              <a:rPr lang="fr-FR" sz="3200" dirty="0">
                <a:latin typeface="Times New Roman"/>
                <a:cs typeface="Times New Roman"/>
              </a:rPr>
              <a:t> </a:t>
            </a:r>
            <a:r>
              <a:rPr lang="fr-FR" sz="3200" dirty="0" smtClean="0">
                <a:latin typeface="Times New Roman"/>
                <a:cs typeface="Times New Roman"/>
              </a:rPr>
              <a:t>session</a:t>
            </a:r>
            <a:endParaRPr lang="fr-FR" sz="3200" dirty="0">
              <a:latin typeface="Times New Roman"/>
              <a:cs typeface="Times New Roman"/>
            </a:endParaRPr>
          </a:p>
        </p:txBody>
      </p:sp>
      <p:pic>
        <p:nvPicPr>
          <p:cNvPr id="5" name="Image 4" descr="courbe de mass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3200"/>
            <a:ext cx="4239919" cy="59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93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u="sng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Goals of this project:</a:t>
            </a:r>
          </a:p>
          <a:p>
            <a:pPr lvl="1">
              <a:spcBef>
                <a:spcPts val="0"/>
              </a:spcBef>
              <a:buClr>
                <a:schemeClr val="bg1">
                  <a:lumMod val="40000"/>
                  <a:lumOff val="60000"/>
                </a:schemeClr>
              </a:buClr>
            </a:pPr>
            <a:r>
              <a:rPr lang="en-GB" sz="32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Tradition of openness</a:t>
            </a:r>
          </a:p>
          <a:p>
            <a:pPr lvl="1">
              <a:spcBef>
                <a:spcPts val="0"/>
              </a:spcBef>
              <a:buClr>
                <a:schemeClr val="bg1">
                  <a:lumMod val="40000"/>
                  <a:lumOff val="60000"/>
                </a:schemeClr>
              </a:buClr>
            </a:pPr>
            <a:endParaRPr lang="en-GB" sz="3200" dirty="0" smtClean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1">
              <a:spcBef>
                <a:spcPts val="0"/>
              </a:spcBef>
              <a:buClr>
                <a:schemeClr val="bg1">
                  <a:lumMod val="40000"/>
                  <a:lumOff val="60000"/>
                </a:schemeClr>
              </a:buClr>
            </a:pPr>
            <a:r>
              <a:rPr lang="en-GB" sz="32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  Educational mission</a:t>
            </a:r>
          </a:p>
          <a:p>
            <a:pPr lvl="1">
              <a:spcBef>
                <a:spcPts val="0"/>
              </a:spcBef>
              <a:buClr>
                <a:schemeClr val="bg1">
                  <a:lumMod val="40000"/>
                  <a:lumOff val="60000"/>
                </a:schemeClr>
              </a:buClr>
            </a:pPr>
            <a:endParaRPr lang="en-GB" sz="3200" dirty="0" smtClean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1">
              <a:spcBef>
                <a:spcPts val="0"/>
              </a:spcBef>
              <a:buClr>
                <a:schemeClr val="bg1">
                  <a:lumMod val="40000"/>
                  <a:lumOff val="60000"/>
                </a:schemeClr>
              </a:buClr>
            </a:pPr>
            <a:r>
              <a:rPr lang="en-GB" sz="32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  Promote science and scientific careers in:</a:t>
            </a:r>
          </a:p>
          <a:p>
            <a:pPr marL="1771650" lvl="4" indent="0">
              <a:spcBef>
                <a:spcPts val="0"/>
              </a:spcBef>
              <a:buClr>
                <a:schemeClr val="bg1">
                  <a:lumMod val="40000"/>
                  <a:lumOff val="60000"/>
                </a:schemeClr>
              </a:buClr>
              <a:buNone/>
            </a:pPr>
            <a:r>
              <a:rPr lang="en-GB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Showing science in the making</a:t>
            </a:r>
          </a:p>
          <a:p>
            <a:pPr marL="1771650" lvl="4" indent="0">
              <a:spcBef>
                <a:spcPts val="0"/>
              </a:spcBef>
              <a:buClr>
                <a:schemeClr val="bg1">
                  <a:lumMod val="40000"/>
                  <a:lumOff val="60000"/>
                </a:schemeClr>
              </a:buClr>
              <a:buNone/>
            </a:pPr>
            <a:r>
              <a:rPr lang="en-GB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 Involving young people experience</a:t>
            </a:r>
          </a:p>
          <a:p>
            <a:pPr marL="1771650" lvl="4" indent="0">
              <a:spcBef>
                <a:spcPts val="0"/>
              </a:spcBef>
              <a:buClr>
                <a:schemeClr val="bg1">
                  <a:lumMod val="40000"/>
                  <a:lumOff val="60000"/>
                </a:schemeClr>
              </a:buClr>
              <a:buNone/>
            </a:pPr>
            <a:r>
              <a:rPr lang="en-GB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4485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36712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3600" dirty="0" err="1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Some</a:t>
            </a:r>
            <a:r>
              <a:rPr lang="fr-FR" sz="3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 </a:t>
            </a:r>
            <a:r>
              <a:rPr lang="fr-FR" sz="3600" dirty="0" err="1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interest</a:t>
            </a:r>
            <a:r>
              <a:rPr lang="fr-FR" sz="3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 for </a:t>
            </a:r>
            <a:r>
              <a:rPr lang="fr-FR" sz="3600" dirty="0" err="1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this</a:t>
            </a:r>
            <a:r>
              <a:rPr lang="fr-FR" sz="3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 </a:t>
            </a:r>
            <a:r>
              <a:rPr lang="fr-FR" sz="3600" dirty="0" err="1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project</a:t>
            </a:r>
            <a:r>
              <a:rPr lang="fr-FR" sz="3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?</a:t>
            </a:r>
          </a:p>
          <a:p>
            <a:pPr algn="ctr"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3600" dirty="0" err="1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Some</a:t>
            </a:r>
            <a:r>
              <a:rPr lang="fr-FR" sz="3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SimSun" charset="-122"/>
                <a:cs typeface="Times New Roman"/>
              </a:rPr>
              <a:t> propositions?</a:t>
            </a:r>
          </a:p>
          <a:p>
            <a:pPr algn="ctr"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dirty="0"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ea typeface="SimSun" charset="-122"/>
              <a:cs typeface="SimSun" charset="-122"/>
            </a:endParaRPr>
          </a:p>
          <a:p>
            <a:pPr algn="ctr"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dirty="0"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ea typeface="SimSun" charset="-122"/>
              <a:cs typeface="SimSun" charset="-122"/>
            </a:endParaRPr>
          </a:p>
        </p:txBody>
      </p:sp>
      <p:pic>
        <p:nvPicPr>
          <p:cNvPr id="4" name="Image 3" descr="enfants 20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132856"/>
            <a:ext cx="6549526" cy="435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spcBef>
                <a:spcPts val="800"/>
              </a:spcBef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u="sng" dirty="0" smtClean="0">
                <a:solidFill>
                  <a:schemeClr val="tx1"/>
                </a:solidFill>
                <a:latin typeface="Times New Roman"/>
                <a:cs typeface="Times New Roman"/>
              </a:rPr>
              <a:t>Available Tools:</a:t>
            </a:r>
            <a:br>
              <a:rPr lang="en-GB" sz="3600" u="sng" dirty="0" smtClean="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en-GB" sz="3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One kit with:</a:t>
            </a:r>
          </a:p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dirty="0">
                <a:solidFill>
                  <a:schemeClr val="tx1"/>
                </a:solidFill>
                <a:latin typeface="Times New Roman"/>
                <a:cs typeface="Times New Roman"/>
              </a:rPr>
              <a:t>5 boxes with </a:t>
            </a:r>
            <a:r>
              <a:rPr lang="en-GB" sz="3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objects inside</a:t>
            </a:r>
            <a:endParaRPr lang="en-GB" sz="3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5 empty boxes</a:t>
            </a:r>
            <a:r>
              <a:rPr lang="en-GB" sz="360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GB" sz="3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for experiment</a:t>
            </a:r>
          </a:p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One book for </a:t>
            </a:r>
            <a:r>
              <a:rPr lang="en-GB" sz="3600" smtClean="0">
                <a:solidFill>
                  <a:schemeClr val="tx1"/>
                </a:solidFill>
                <a:latin typeface="Times New Roman"/>
                <a:cs typeface="Times New Roman"/>
              </a:rPr>
              <a:t>teachers </a:t>
            </a:r>
            <a:r>
              <a:rPr lang="en-GB" sz="3600" smtClean="0">
                <a:solidFill>
                  <a:schemeClr val="tx1"/>
                </a:solidFill>
                <a:latin typeface="Times New Roman"/>
                <a:cs typeface="Times New Roman"/>
              </a:rPr>
              <a:t>(nearly </a:t>
            </a:r>
            <a:r>
              <a:rPr lang="en-GB" sz="3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in English and Spanish)</a:t>
            </a:r>
          </a:p>
          <a:p>
            <a:pPr marL="0" indent="0">
              <a:spcBef>
                <a:spcPts val="800"/>
              </a:spcBef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3600" dirty="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spcBef>
                <a:spcPts val="800"/>
              </a:spcBef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36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peau.chercheur</a:t>
            </a:r>
            <a:r>
              <a:rPr lang="fr-FR" sz="3600" dirty="0" err="1">
                <a:solidFill>
                  <a:schemeClr val="tx1"/>
                </a:solidFill>
                <a:latin typeface="Times New Roman"/>
                <a:cs typeface="Times New Roman"/>
              </a:rPr>
              <a:t>@cern.ch</a:t>
            </a:r>
            <a:endParaRPr lang="fr-FR" sz="3600" dirty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Times New Roman"/>
              <a:ea typeface="SimSun" charset="-122"/>
              <a:cs typeface="Times New Roman"/>
            </a:endParaRPr>
          </a:p>
          <a:p>
            <a:pPr marL="0" indent="0">
              <a:spcBef>
                <a:spcPts val="800"/>
              </a:spcBef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600" dirty="0" smtClean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7769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1988840"/>
            <a:ext cx="7086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THANK YOU!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361459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Times New Roman"/>
                <a:cs typeface="Times New Roman"/>
              </a:rPr>
              <a:t>Five  institutions :</a:t>
            </a:r>
            <a:endParaRPr lang="fr-FR" dirty="0">
              <a:latin typeface="Times New Roman"/>
              <a:cs typeface="Times New Roman"/>
            </a:endParaRPr>
          </a:p>
        </p:txBody>
      </p:sp>
      <p:pic>
        <p:nvPicPr>
          <p:cNvPr id="4" name="Image 3" descr="001.A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2715750" cy="2195960"/>
          </a:xfrm>
          <a:prstGeom prst="rect">
            <a:avLst/>
          </a:prstGeom>
        </p:spPr>
      </p:pic>
      <p:pic>
        <p:nvPicPr>
          <p:cNvPr id="8" name="Image 7" descr="UNIGE7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980728"/>
            <a:ext cx="2877024" cy="10404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55576" y="609329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«</a:t>
            </a:r>
            <a:r>
              <a:rPr lang="fr-FR" sz="1200" dirty="0" smtClean="0">
                <a:latin typeface="Times New Roman"/>
                <a:cs typeface="Times New Roman"/>
              </a:rPr>
              <a:t> Avec </a:t>
            </a:r>
            <a:r>
              <a:rPr lang="fr-FR" sz="1200" dirty="0">
                <a:latin typeface="Times New Roman"/>
                <a:cs typeface="Times New Roman"/>
              </a:rPr>
              <a:t>le soutien du Service de la </a:t>
            </a:r>
            <a:r>
              <a:rPr lang="fr-FR" sz="1200" dirty="0" smtClean="0">
                <a:latin typeface="Times New Roman"/>
                <a:cs typeface="Times New Roman"/>
              </a:rPr>
              <a:t>Coordination</a:t>
            </a:r>
          </a:p>
          <a:p>
            <a:r>
              <a:rPr lang="fr-FR" sz="1200" dirty="0" smtClean="0">
                <a:latin typeface="Times New Roman"/>
                <a:cs typeface="Times New Roman"/>
              </a:rPr>
              <a:t> </a:t>
            </a:r>
            <a:r>
              <a:rPr lang="fr-FR" sz="1200" dirty="0">
                <a:latin typeface="Times New Roman"/>
                <a:cs typeface="Times New Roman"/>
              </a:rPr>
              <a:t>Pédagogique de l'Enseignement Primaire".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356992"/>
            <a:ext cx="12700" cy="12700"/>
          </a:xfrm>
          <a:prstGeom prst="rect">
            <a:avLst/>
          </a:prstGeom>
        </p:spPr>
      </p:pic>
      <p:pic>
        <p:nvPicPr>
          <p:cNvPr id="21" name="Image 20" descr="LOGORCGE_quadri300dpi_FR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05064"/>
            <a:ext cx="2688000" cy="2016000"/>
          </a:xfrm>
          <a:prstGeom prst="rect">
            <a:avLst/>
          </a:prstGeom>
        </p:spPr>
      </p:pic>
      <p:pic>
        <p:nvPicPr>
          <p:cNvPr id="24" name="Image 23" descr="logo DPLC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1" y="10923"/>
            <a:ext cx="5431678" cy="885600"/>
          </a:xfrm>
          <a:prstGeom prst="rect">
            <a:avLst/>
          </a:prstGeom>
        </p:spPr>
      </p:pic>
      <p:pic>
        <p:nvPicPr>
          <p:cNvPr id="9" name="Image 8" descr="logo PHYSISCOPE - copie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59" y="2348880"/>
            <a:ext cx="2932646" cy="4302000"/>
          </a:xfrm>
          <a:prstGeom prst="rect">
            <a:avLst/>
          </a:prstGeom>
        </p:spPr>
      </p:pic>
      <p:pic>
        <p:nvPicPr>
          <p:cNvPr id="10" name="Image 9" descr="CERNlogo - copi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412776"/>
            <a:ext cx="2337617" cy="2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13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fr-FR" dirty="0" smtClean="0">
                <a:latin typeface="Times New Roman"/>
                <a:cs typeface="Times New Roman"/>
              </a:rPr>
              <a:t>An </a:t>
            </a:r>
            <a:r>
              <a:rPr lang="fr-FR" dirty="0" err="1" smtClean="0">
                <a:latin typeface="Times New Roman"/>
                <a:cs typeface="Times New Roman"/>
              </a:rPr>
              <a:t>educational</a:t>
            </a:r>
            <a:r>
              <a:rPr lang="fr-FR" dirty="0" smtClean="0">
                <a:latin typeface="Times New Roman"/>
                <a:cs typeface="Times New Roman"/>
              </a:rPr>
              <a:t> </a:t>
            </a:r>
            <a:r>
              <a:rPr lang="fr-FR" dirty="0" err="1" smtClean="0">
                <a:latin typeface="Times New Roman"/>
                <a:cs typeface="Times New Roman"/>
              </a:rPr>
              <a:t>project</a:t>
            </a:r>
            <a:r>
              <a:rPr lang="fr-FR" dirty="0" smtClean="0">
                <a:latin typeface="Times New Roman"/>
                <a:cs typeface="Times New Roman"/>
              </a:rPr>
              <a:t> </a:t>
            </a:r>
            <a:r>
              <a:rPr lang="fr-FR" dirty="0">
                <a:latin typeface="Times New Roman"/>
                <a:cs typeface="Times New Roman"/>
              </a:rPr>
              <a:t>for 9 to 12 </a:t>
            </a:r>
            <a:r>
              <a:rPr lang="fr-FR" dirty="0" err="1">
                <a:latin typeface="Times New Roman"/>
                <a:cs typeface="Times New Roman"/>
              </a:rPr>
              <a:t>years</a:t>
            </a:r>
            <a:r>
              <a:rPr lang="fr-FR" dirty="0">
                <a:latin typeface="Times New Roman"/>
                <a:cs typeface="Times New Roman"/>
              </a:rPr>
              <a:t> </a:t>
            </a:r>
            <a:r>
              <a:rPr lang="fr-FR" dirty="0" err="1">
                <a:latin typeface="Times New Roman"/>
                <a:cs typeface="Times New Roman"/>
              </a:rPr>
              <a:t>old</a:t>
            </a:r>
            <a:r>
              <a:rPr lang="fr-FR" dirty="0">
                <a:latin typeface="Times New Roman"/>
                <a:cs typeface="Times New Roman"/>
              </a:rPr>
              <a:t> </a:t>
            </a:r>
            <a:r>
              <a:rPr lang="fr-FR" dirty="0" err="1" smtClean="0">
                <a:latin typeface="Times New Roman"/>
                <a:cs typeface="Times New Roman"/>
              </a:rPr>
              <a:t>pupils</a:t>
            </a:r>
            <a:r>
              <a:rPr lang="fr-FR" dirty="0" smtClean="0">
                <a:latin typeface="Times New Roman"/>
                <a:cs typeface="Times New Roman"/>
              </a:rPr>
              <a:t> </a:t>
            </a:r>
            <a:r>
              <a:rPr lang="fr-FR" sz="2800" dirty="0" smtClean="0">
                <a:latin typeface="Times New Roman"/>
                <a:cs typeface="Times New Roman"/>
              </a:rPr>
              <a:t>(</a:t>
            </a:r>
            <a:r>
              <a:rPr lang="fr-FR" sz="2800" dirty="0" smtClean="0">
                <a:latin typeface="Times New Roman"/>
                <a:cs typeface="Times New Roman"/>
              </a:rPr>
              <a:t>About 1500 </a:t>
            </a:r>
            <a:r>
              <a:rPr lang="fr-FR" sz="2800" dirty="0" err="1" smtClean="0">
                <a:latin typeface="Times New Roman"/>
                <a:cs typeface="Times New Roman"/>
              </a:rPr>
              <a:t>students</a:t>
            </a:r>
            <a:r>
              <a:rPr lang="fr-FR" sz="2800" dirty="0" smtClean="0">
                <a:latin typeface="Times New Roman"/>
                <a:cs typeface="Times New Roman"/>
              </a:rPr>
              <a:t> </a:t>
            </a:r>
            <a:r>
              <a:rPr lang="fr-FR" sz="2800" dirty="0" err="1">
                <a:latin typeface="Times New Roman"/>
                <a:cs typeface="Times New Roman"/>
              </a:rPr>
              <a:t>since</a:t>
            </a:r>
            <a:r>
              <a:rPr lang="fr-FR" sz="2800" dirty="0">
                <a:latin typeface="Times New Roman"/>
                <a:cs typeface="Times New Roman"/>
              </a:rPr>
              <a:t> </a:t>
            </a:r>
            <a:r>
              <a:rPr lang="fr-FR" sz="2800" dirty="0" smtClean="0">
                <a:latin typeface="Times New Roman"/>
                <a:cs typeface="Times New Roman"/>
              </a:rPr>
              <a:t>2011)</a:t>
            </a:r>
          </a:p>
          <a:p>
            <a:pPr marL="0" indent="0" algn="just">
              <a:buNone/>
            </a:pPr>
            <a:endParaRPr lang="fr-FR" sz="2800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fr-FR" b="1" u="sng" dirty="0">
                <a:latin typeface="Times New Roman"/>
                <a:cs typeface="Times New Roman"/>
              </a:rPr>
              <a:t>Keywords: </a:t>
            </a:r>
            <a:endParaRPr lang="fr-FR" u="sng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fr-FR" dirty="0" err="1">
                <a:latin typeface="Times New Roman"/>
                <a:cs typeface="Times New Roman"/>
              </a:rPr>
              <a:t>Investigative</a:t>
            </a:r>
            <a:r>
              <a:rPr lang="fr-FR" dirty="0">
                <a:latin typeface="Times New Roman"/>
                <a:cs typeface="Times New Roman"/>
              </a:rPr>
              <a:t> </a:t>
            </a:r>
            <a:r>
              <a:rPr lang="fr-FR" dirty="0" err="1" smtClean="0">
                <a:latin typeface="Times New Roman"/>
                <a:cs typeface="Times New Roman"/>
              </a:rPr>
              <a:t>procedure</a:t>
            </a:r>
            <a:r>
              <a:rPr lang="fr-FR" dirty="0" smtClean="0">
                <a:latin typeface="Times New Roman"/>
                <a:cs typeface="Times New Roman"/>
              </a:rPr>
              <a:t> </a:t>
            </a:r>
          </a:p>
          <a:p>
            <a:pPr marL="0" indent="0" algn="just">
              <a:buNone/>
            </a:pPr>
            <a:r>
              <a:rPr lang="fr-FR" dirty="0" smtClean="0">
                <a:latin typeface="Times New Roman"/>
                <a:cs typeface="Times New Roman"/>
              </a:rPr>
              <a:t>Meetings </a:t>
            </a:r>
            <a:r>
              <a:rPr lang="fr-FR" dirty="0" err="1">
                <a:latin typeface="Times New Roman"/>
                <a:cs typeface="Times New Roman"/>
              </a:rPr>
              <a:t>between</a:t>
            </a:r>
            <a:r>
              <a:rPr lang="fr-FR" dirty="0">
                <a:latin typeface="Times New Roman"/>
                <a:cs typeface="Times New Roman"/>
              </a:rPr>
              <a:t> </a:t>
            </a:r>
            <a:r>
              <a:rPr lang="fr-FR" dirty="0" err="1">
                <a:latin typeface="Times New Roman"/>
                <a:cs typeface="Times New Roman"/>
              </a:rPr>
              <a:t>scientists</a:t>
            </a:r>
            <a:r>
              <a:rPr lang="fr-FR" dirty="0">
                <a:latin typeface="Times New Roman"/>
                <a:cs typeface="Times New Roman"/>
              </a:rPr>
              <a:t> and </a:t>
            </a:r>
            <a:r>
              <a:rPr lang="fr-FR" dirty="0" err="1">
                <a:latin typeface="Times New Roman"/>
                <a:cs typeface="Times New Roman"/>
              </a:rPr>
              <a:t>pupils</a:t>
            </a:r>
            <a:r>
              <a:rPr lang="fr-FR" dirty="0">
                <a:latin typeface="Times New Roman"/>
                <a:cs typeface="Times New Roman"/>
              </a:rPr>
              <a:t> Collaboration</a:t>
            </a:r>
            <a:br>
              <a:rPr lang="fr-FR" dirty="0">
                <a:latin typeface="Times New Roman"/>
                <a:cs typeface="Times New Roman"/>
              </a:rPr>
            </a:br>
            <a:r>
              <a:rPr lang="fr-FR" dirty="0" err="1">
                <a:latin typeface="Times New Roman"/>
                <a:cs typeface="Times New Roman"/>
              </a:rPr>
              <a:t>Matter</a:t>
            </a:r>
            <a:r>
              <a:rPr lang="fr-FR" dirty="0">
                <a:latin typeface="Times New Roman"/>
                <a:cs typeface="Times New Roman"/>
              </a:rPr>
              <a:t/>
            </a:r>
            <a:br>
              <a:rPr lang="fr-FR" dirty="0">
                <a:latin typeface="Times New Roman"/>
                <a:cs typeface="Times New Roman"/>
              </a:rPr>
            </a:br>
            <a:r>
              <a:rPr lang="fr-FR" dirty="0" err="1">
                <a:latin typeface="Times New Roman"/>
                <a:cs typeface="Times New Roman"/>
              </a:rPr>
              <a:t>Mystery</a:t>
            </a:r>
            <a:r>
              <a:rPr lang="fr-FR" dirty="0">
                <a:latin typeface="Times New Roman"/>
                <a:cs typeface="Times New Roman"/>
              </a:rPr>
              <a:t> boxes </a:t>
            </a:r>
          </a:p>
          <a:p>
            <a:endParaRPr lang="fr-FR" dirty="0"/>
          </a:p>
        </p:txBody>
      </p:sp>
      <p:pic>
        <p:nvPicPr>
          <p:cNvPr id="4" name="Image 3" descr="logo DPL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1" y="10923"/>
            <a:ext cx="5431678" cy="88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739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26638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71" b="21071"/>
          <a:stretch>
            <a:fillRect/>
          </a:stretch>
        </p:blipFill>
        <p:spPr bwMode="auto">
          <a:xfrm>
            <a:off x="5364088" y="4005064"/>
            <a:ext cx="3489232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 descr="logo DPL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5431678" cy="885600"/>
          </a:xfrm>
          <a:prstGeom prst="rect">
            <a:avLst/>
          </a:prstGeom>
        </p:spPr>
      </p:pic>
      <p:sp>
        <p:nvSpPr>
          <p:cNvPr id="11" name="Titre 7"/>
          <p:cNvSpPr txBox="1">
            <a:spLocks/>
          </p:cNvSpPr>
          <p:nvPr/>
        </p:nvSpPr>
        <p:spPr>
          <a:xfrm>
            <a:off x="838200" y="1124744"/>
            <a:ext cx="7772400" cy="1008112"/>
          </a:xfrm>
          <a:prstGeom prst="rect">
            <a:avLst/>
          </a:prstGeom>
          <a:ln>
            <a:solidFill>
              <a:srgbClr val="003399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Pointy" charset="2"/>
                <a:ea typeface="+mj-ea"/>
                <a:cs typeface="Pointy" charset="2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Pointy" pitchFamily="46" charset="0"/>
                <a:ea typeface="ＭＳ Ｐゴシック" pitchFamily="16" charset="-128"/>
                <a:cs typeface="ＭＳ Ｐゴシック" pitchFamily="16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Pointy" pitchFamily="46" charset="0"/>
                <a:ea typeface="ＭＳ Ｐゴシック" pitchFamily="16" charset="-128"/>
                <a:cs typeface="ＭＳ Ｐゴシック" pitchFamily="16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Pointy" pitchFamily="46" charset="0"/>
                <a:ea typeface="ＭＳ Ｐゴシック" pitchFamily="16" charset="-128"/>
                <a:cs typeface="ＭＳ Ｐゴシック" pitchFamily="16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Pointy" pitchFamily="46" charset="0"/>
                <a:ea typeface="ＭＳ Ｐゴシック" pitchFamily="16" charset="-128"/>
                <a:cs typeface="ＭＳ Ｐゴシック" pitchFamily="16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9pPr>
          </a:lstStyle>
          <a:p>
            <a:r>
              <a:rPr lang="en-GB" sz="4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One  analogy</a:t>
            </a:r>
            <a:r>
              <a:rPr lang="fr-FR" sz="4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/>
            </a:r>
            <a:br>
              <a:rPr lang="fr-FR" sz="4400" dirty="0" smtClean="0">
                <a:solidFill>
                  <a:srgbClr val="FFFFFF"/>
                </a:solidFill>
                <a:latin typeface="Times New Roman"/>
                <a:cs typeface="Times New Roman"/>
              </a:rPr>
            </a:br>
            <a:endParaRPr lang="fr-FR" sz="4400" dirty="0" smtClean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r>
              <a:rPr lang="fr-FR" sz="3200" b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Box</a:t>
            </a:r>
          </a:p>
          <a:p>
            <a:r>
              <a:rPr lang="fr-FR" sz="3200" b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=</a:t>
            </a:r>
            <a:br>
              <a:rPr lang="fr-FR" sz="3200" b="1" dirty="0" smtClean="0">
                <a:solidFill>
                  <a:schemeClr val="accent1"/>
                </a:solidFill>
                <a:latin typeface="Times New Roman"/>
                <a:cs typeface="Times New Roman"/>
              </a:rPr>
            </a:br>
            <a:r>
              <a:rPr lang="fr-FR" sz="3200" b="1" dirty="0" err="1" smtClean="0">
                <a:solidFill>
                  <a:schemeClr val="accent1"/>
                </a:solidFill>
                <a:latin typeface="Times New Roman"/>
                <a:cs typeface="Times New Roman"/>
              </a:rPr>
              <a:t>Matter</a:t>
            </a:r>
            <a:endParaRPr lang="fr-FR" sz="3200" b="1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8340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/>
                <a:cs typeface="Times New Roman"/>
              </a:rPr>
              <a:t>P</a:t>
            </a:r>
            <a:r>
              <a:rPr lang="en-GB" dirty="0" smtClean="0">
                <a:latin typeface="Times New Roman"/>
                <a:cs typeface="Times New Roman"/>
              </a:rPr>
              <a:t>upils </a:t>
            </a:r>
            <a:r>
              <a:rPr lang="en-GB" dirty="0" smtClean="0">
                <a:latin typeface="Times New Roman"/>
                <a:cs typeface="Times New Roman"/>
              </a:rPr>
              <a:t>have to determinate what’s in the box without opening it.</a:t>
            </a:r>
            <a:endParaRPr lang="en-GB" dirty="0"/>
          </a:p>
        </p:txBody>
      </p:sp>
      <p:pic>
        <p:nvPicPr>
          <p:cNvPr id="4" name="Image 3" descr="logo DPL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6314878" cy="1029600"/>
          </a:xfrm>
          <a:prstGeom prst="rect">
            <a:avLst/>
          </a:prstGeom>
        </p:spPr>
      </p:pic>
      <p:pic>
        <p:nvPicPr>
          <p:cNvPr id="5" name="Image 4" descr="LA COUVERTURE DPC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780928"/>
            <a:ext cx="3096343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 descr="élèves H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" b="1115"/>
          <a:stretch>
            <a:fillRect/>
          </a:stretch>
        </p:blipFill>
        <p:spPr/>
      </p:pic>
      <p:pic>
        <p:nvPicPr>
          <p:cNvPr id="5" name="Image 4" descr="logo DPL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6314878" cy="10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69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3024336"/>
          </a:xfrm>
        </p:spPr>
        <p:txBody>
          <a:bodyPr/>
          <a:lstStyle/>
          <a:p>
            <a:pPr marL="857250" indent="-857250">
              <a:spcBef>
                <a:spcPts val="0"/>
              </a:spcBef>
            </a:pPr>
            <a:r>
              <a:rPr lang="en-GB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T</a:t>
            </a:r>
            <a:r>
              <a:rPr lang="en-GB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wo </a:t>
            </a:r>
            <a:r>
              <a:rPr lang="en-GB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teachers’morning</a:t>
            </a:r>
            <a:r>
              <a:rPr lang="en-GB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GB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training</a:t>
            </a:r>
            <a:endParaRPr lang="en-GB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857250" indent="-857250">
              <a:spcBef>
                <a:spcPts val="0"/>
              </a:spcBef>
            </a:pPr>
            <a:r>
              <a:rPr lang="en-GB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Investigations in the classroom</a:t>
            </a:r>
          </a:p>
          <a:p>
            <a:pPr marL="857250" indent="-857250">
              <a:spcBef>
                <a:spcPts val="0"/>
              </a:spcBef>
            </a:pPr>
            <a:r>
              <a:rPr lang="en-GB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A visit to a science lab</a:t>
            </a:r>
          </a:p>
          <a:p>
            <a:pPr marL="857250" indent="-857250">
              <a:spcBef>
                <a:spcPts val="0"/>
              </a:spcBef>
            </a:pPr>
            <a:r>
              <a:rPr lang="en-GB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An interview with researcher</a:t>
            </a:r>
          </a:p>
          <a:p>
            <a:pPr marL="857250" indent="-857250">
              <a:spcBef>
                <a:spcPts val="0"/>
              </a:spcBef>
            </a:pPr>
            <a:r>
              <a:rPr lang="en-GB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A final conference and an exhibition of posters  </a:t>
            </a:r>
            <a:endParaRPr lang="en-GB" dirty="0">
              <a:latin typeface="Times New Roman"/>
              <a:cs typeface="Times New Roman"/>
            </a:endParaRPr>
          </a:p>
          <a:p>
            <a:endParaRPr lang="fr-FR" dirty="0"/>
          </a:p>
        </p:txBody>
      </p:sp>
      <p:pic>
        <p:nvPicPr>
          <p:cNvPr id="4" name="Image 3" descr="enfants et boî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149080"/>
            <a:ext cx="4010901" cy="2511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8" descr="1102073_01-A4-at-144-dp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4149080"/>
            <a:ext cx="3739857" cy="2489378"/>
          </a:xfrm>
          <a:prstGeom prst="rect">
            <a:avLst/>
          </a:prstGeom>
          <a:ln w="635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300000"/>
            </a:camera>
            <a:lightRig rig="threePt" dir="t"/>
          </a:scene3d>
        </p:spPr>
      </p:pic>
      <p:pic>
        <p:nvPicPr>
          <p:cNvPr id="6" name="Image 5" descr="logo DPL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6314878" cy="10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77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2564904"/>
            <a:ext cx="6779096" cy="1800200"/>
          </a:xfrm>
        </p:spPr>
        <p:txBody>
          <a:bodyPr/>
          <a:lstStyle/>
          <a:p>
            <a:pPr marL="0" indent="0">
              <a:buNone/>
            </a:pPr>
            <a:r>
              <a:rPr lang="en-GB" sz="6000" dirty="0" smtClean="0">
                <a:latin typeface="Times New Roman"/>
                <a:cs typeface="Times New Roman"/>
              </a:rPr>
              <a:t>2012’s Boxes</a:t>
            </a:r>
            <a:endParaRPr lang="en-GB" sz="6000" dirty="0">
              <a:latin typeface="Times New Roman"/>
              <a:cs typeface="Times New Roman"/>
            </a:endParaRPr>
          </a:p>
        </p:txBody>
      </p:sp>
      <p:pic>
        <p:nvPicPr>
          <p:cNvPr id="4" name="Image 3" descr="logo DPL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6314878" cy="10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384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95536" y="980728"/>
            <a:ext cx="82089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Times New Roman"/>
                <a:cs typeface="Times New Roman"/>
              </a:rPr>
              <a:t>250 mystery boxes</a:t>
            </a:r>
            <a:r>
              <a:rPr lang="fr-FR" sz="3200" dirty="0" smtClean="0">
                <a:latin typeface="Times New Roman"/>
                <a:cs typeface="Times New Roman"/>
              </a:rPr>
              <a:t>:</a:t>
            </a:r>
            <a:endParaRPr lang="fr-FR" sz="3200" dirty="0">
              <a:latin typeface="Times New Roman"/>
              <a:cs typeface="Times New Roman"/>
            </a:endParaRPr>
          </a:p>
        </p:txBody>
      </p:sp>
      <p:pic>
        <p:nvPicPr>
          <p:cNvPr id="3" name="Image 2" descr="logo DPL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0" y="116632"/>
            <a:ext cx="6094078" cy="993600"/>
          </a:xfrm>
          <a:prstGeom prst="rect">
            <a:avLst/>
          </a:prstGeom>
        </p:spPr>
      </p:pic>
      <p:pic>
        <p:nvPicPr>
          <p:cNvPr id="7" name="Espace réservé du contenu 6" descr="DSC_8077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8" b="86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312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6521</TotalTime>
  <Words>178</Words>
  <Application>Microsoft Macintosh PowerPoint</Application>
  <PresentationFormat>Présentation à l'écran (4:3)</PresentationFormat>
  <Paragraphs>53</Paragraphs>
  <Slides>18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Blank Presentation</vt:lpstr>
      <vt:lpstr>1_Blank Presentation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</vt:lpstr>
      <vt:lpstr>Présentation PowerPoint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</dc:title>
  <dc:creator>CERN User</dc:creator>
  <cp:lastModifiedBy>Arnaud Marsollier</cp:lastModifiedBy>
  <cp:revision>487</cp:revision>
  <cp:lastPrinted>2012-11-27T15:37:56Z</cp:lastPrinted>
  <dcterms:created xsi:type="dcterms:W3CDTF">2012-01-20T10:56:51Z</dcterms:created>
  <dcterms:modified xsi:type="dcterms:W3CDTF">2012-11-28T13:23:11Z</dcterms:modified>
</cp:coreProperties>
</file>