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72" r:id="rId2"/>
    <p:sldId id="273" r:id="rId3"/>
    <p:sldId id="264" r:id="rId4"/>
    <p:sldId id="268" r:id="rId5"/>
    <p:sldId id="267" r:id="rId6"/>
    <p:sldId id="259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70" autoAdjust="0"/>
  </p:normalViewPr>
  <p:slideViewPr>
    <p:cSldViewPr snapToGrid="0" snapToObjects="1">
      <p:cViewPr varScale="1">
        <p:scale>
          <a:sx n="10" d="100"/>
          <a:sy n="10" d="100"/>
        </p:scale>
        <p:origin x="-46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CACE0-3F59-BE48-97BA-B7A903C3BBD3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D8A63-F170-A341-BF0E-69A717DC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87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0496E-C89A-3041-84CC-9396E8CC497B}" type="datetimeFigureOut">
              <a:rPr lang="en-US" smtClean="0"/>
              <a:t>11/28/12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609EA-175B-ED47-8868-7A400C982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770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0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98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9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7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8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57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1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8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0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1078" y="0"/>
            <a:ext cx="7912922" cy="115325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1078" y="1269879"/>
            <a:ext cx="7455721" cy="521558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629" y="6537762"/>
            <a:ext cx="3007571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5626" y="6537762"/>
            <a:ext cx="489725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Dave Barney et al,   CMS Communications Group Report on July 4th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AAAB6-A729-B843-8631-8BE3AB80AC2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MS-Color.gif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149306" cy="11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3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accent5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ts val="1200"/>
        </a:spcBef>
        <a:buFont typeface="Arial"/>
        <a:buChar char="•"/>
        <a:defRPr sz="2000" kern="1200">
          <a:solidFill>
            <a:srgbClr val="FFFF6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buFont typeface="Arial"/>
        <a:buChar char="–"/>
        <a:defRPr sz="1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13.png"/><Relationship Id="rId8" Type="http://schemas.openxmlformats.org/officeDocument/2006/relationships/image" Target="../media/image14.jpeg"/><Relationship Id="rId9" Type="http://schemas.openxmlformats.org/officeDocument/2006/relationships/image" Target="../media/image15.jpeg"/><Relationship Id="rId10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8800" dirty="0" smtClean="0"/>
              <a:t>CMS Activities for 4</a:t>
            </a:r>
            <a:r>
              <a:rPr lang="en-US" sz="8800" baseline="30000" dirty="0" smtClean="0"/>
              <a:t>th</a:t>
            </a:r>
            <a:r>
              <a:rPr lang="en-US" sz="8800" dirty="0" smtClean="0"/>
              <a:t> July 2012</a:t>
            </a:r>
            <a:endParaRPr lang="en-US" sz="8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52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CMS Activities for 4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July 2012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Prepared “CMS Statement” giving details on the result</a:t>
            </a:r>
          </a:p>
          <a:p>
            <a:pPr lvl="1"/>
            <a:r>
              <a:rPr lang="en-US" sz="2400" dirty="0" smtClean="0"/>
              <a:t>Translated into 24 languages by CMS collaborators in 1-2 days</a:t>
            </a:r>
          </a:p>
          <a:p>
            <a:pPr lvl="1"/>
            <a:r>
              <a:rPr lang="en-US" sz="2400" dirty="0" smtClean="0"/>
              <a:t>For the Press, </a:t>
            </a:r>
            <a:r>
              <a:rPr lang="en-US" sz="2400" smtClean="0"/>
              <a:t>but also for </a:t>
            </a:r>
            <a:r>
              <a:rPr lang="en-US" sz="2400" dirty="0" smtClean="0"/>
              <a:t>CMS Collaborators who would talk to the press!</a:t>
            </a:r>
          </a:p>
          <a:p>
            <a:r>
              <a:rPr lang="en-US" sz="2800" dirty="0" smtClean="0"/>
              <a:t>Prepared static and animated event displays of Higgs candidates</a:t>
            </a:r>
          </a:p>
          <a:p>
            <a:r>
              <a:rPr lang="en-US" sz="2800" dirty="0" smtClean="0"/>
              <a:t>Uploaded event displays, plots, photos to CDS</a:t>
            </a:r>
          </a:p>
          <a:p>
            <a:r>
              <a:rPr lang="en-US" sz="2800" dirty="0" smtClean="0"/>
              <a:t>Participated in production of explanatory videos (e.g. CERN News, “What is the Higgs?” etc.)</a:t>
            </a:r>
          </a:p>
          <a:p>
            <a:r>
              <a:rPr lang="en-US" sz="2800" dirty="0" smtClean="0"/>
              <a:t>Prepared texts to explain things such as “blinding” </a:t>
            </a:r>
          </a:p>
          <a:p>
            <a:r>
              <a:rPr lang="en-US" sz="2800" dirty="0" smtClean="0"/>
              <a:t>Prepared CMS physicists to talk to the press/public/teachers, at CERN and at ICHEP</a:t>
            </a:r>
          </a:p>
          <a:p>
            <a:r>
              <a:rPr lang="en-US" sz="2800" dirty="0" smtClean="0"/>
              <a:t>Used Social Media before/during/after seminar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2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g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13" y="1676012"/>
            <a:ext cx="4078365" cy="449217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  <a:effectLst>
            <a:outerShdw blurRad="76200" dist="762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3458724" y="1594702"/>
            <a:ext cx="2090056" cy="2300515"/>
          </a:xfrm>
          <a:prstGeom prst="round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lin ang="3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65,000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Downloads of the CMS statement in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24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Languages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184760" y="123377"/>
            <a:ext cx="4659087" cy="548753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2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200" dirty="0" smtClean="0">
                <a:solidFill>
                  <a:srgbClr val="FFFF66"/>
                </a:solidFill>
              </a:rPr>
              <a:t>Prepared material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</a:rPr>
              <a:t>CMS Statement articles, images, videos, links …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Picture 15" descr="g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096" y="81849"/>
            <a:ext cx="3407225" cy="6240269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663265" y="5237245"/>
            <a:ext cx="2344056" cy="1253670"/>
          </a:xfrm>
          <a:prstGeom prst="round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lin ang="3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124,000 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Web pages viewed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(in week of seminar)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2428" y="6259031"/>
            <a:ext cx="7063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http://</a:t>
            </a:r>
            <a:r>
              <a:rPr lang="en-US" dirty="0" err="1">
                <a:solidFill>
                  <a:srgbClr val="FFFFFF"/>
                </a:solidFill>
              </a:rPr>
              <a:t>cms.web.cern.ch</a:t>
            </a:r>
            <a:r>
              <a:rPr lang="en-US" dirty="0">
                <a:solidFill>
                  <a:srgbClr val="FFFFFF"/>
                </a:solidFill>
              </a:rPr>
              <a:t>/news/observation-new-particle-mass-125-gev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589870" y="4367341"/>
            <a:ext cx="1791806" cy="1739808"/>
          </a:xfrm>
          <a:prstGeom prst="round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lin ang="3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6,600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Press articles </a:t>
            </a:r>
            <a:r>
              <a:rPr lang="en-US" dirty="0" smtClean="0">
                <a:solidFill>
                  <a:schemeClr val="tx1"/>
                </a:solidFill>
              </a:rPr>
              <a:t>used text from the CMS statement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69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147747" y="151012"/>
            <a:ext cx="4418390" cy="3478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FF66"/>
                </a:solidFill>
              </a:rPr>
              <a:t>CMS made effective use of social media</a:t>
            </a:r>
          </a:p>
        </p:txBody>
      </p:sp>
      <p:sp>
        <p:nvSpPr>
          <p:cNvPr id="7" name="Rectangle 6"/>
          <p:cNvSpPr/>
          <p:nvPr/>
        </p:nvSpPr>
        <p:spPr>
          <a:xfrm>
            <a:off x="5235726" y="3629224"/>
            <a:ext cx="3984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https://</a:t>
            </a:r>
            <a:r>
              <a:rPr lang="en-US" dirty="0" err="1">
                <a:solidFill>
                  <a:srgbClr val="FFFFFF"/>
                </a:solidFill>
              </a:rPr>
              <a:t>twitter.com</a:t>
            </a:r>
            <a:r>
              <a:rPr lang="en-US" dirty="0">
                <a:solidFill>
                  <a:srgbClr val="FFFFFF"/>
                </a:solidFill>
              </a:rPr>
              <a:t>/</a:t>
            </a:r>
            <a:r>
              <a:rPr lang="en-US" dirty="0" err="1">
                <a:solidFill>
                  <a:srgbClr val="FFFFFF"/>
                </a:solidFill>
              </a:rPr>
              <a:t>CMSexperiment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452534" y="4317999"/>
            <a:ext cx="3212496" cy="1865855"/>
          </a:xfrm>
          <a:prstGeom prst="round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lin ang="3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5.1 million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eople on Twitter received the CMS announcement: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“ </a:t>
            </a:r>
            <a:r>
              <a:rPr lang="en-US" i="1" dirty="0" smtClean="0">
                <a:solidFill>
                  <a:schemeClr val="tx1"/>
                </a:solidFill>
              </a:rPr>
              <a:t>We have observed a new boson […] 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</p:txBody>
      </p:sp>
      <p:pic>
        <p:nvPicPr>
          <p:cNvPr id="3" name="Picture 2" descr="gg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00" y="337925"/>
            <a:ext cx="3780000" cy="3291299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  <a:effectLst>
            <a:outerShdw blurRad="76200" dist="76200" dir="189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575744" y="6182573"/>
            <a:ext cx="538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https://</a:t>
            </a:r>
            <a:r>
              <a:rPr lang="en-US" dirty="0" err="1">
                <a:solidFill>
                  <a:srgbClr val="FFFFFF"/>
                </a:solidFill>
              </a:rPr>
              <a:t>plus.google.com</a:t>
            </a:r>
            <a:r>
              <a:rPr lang="en-US" dirty="0">
                <a:solidFill>
                  <a:srgbClr val="FFFFFF"/>
                </a:solidFill>
              </a:rPr>
              <a:t>/+</a:t>
            </a:r>
            <a:r>
              <a:rPr lang="en-US" dirty="0" err="1">
                <a:solidFill>
                  <a:srgbClr val="FFFFFF"/>
                </a:solidFill>
              </a:rPr>
              <a:t>CMSExperiment</a:t>
            </a:r>
            <a:r>
              <a:rPr lang="en-US" dirty="0">
                <a:solidFill>
                  <a:srgbClr val="FFFFFF"/>
                </a:solidFill>
              </a:rPr>
              <a:t>/posts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4826" y="1335317"/>
            <a:ext cx="4925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http://</a:t>
            </a:r>
            <a:r>
              <a:rPr lang="en-US" dirty="0" err="1">
                <a:solidFill>
                  <a:srgbClr val="FFFFFF"/>
                </a:solidFill>
              </a:rPr>
              <a:t>www.facebook.com</a:t>
            </a:r>
            <a:r>
              <a:rPr lang="en-US" dirty="0">
                <a:solidFill>
                  <a:srgbClr val="FFFFFF"/>
                </a:solidFill>
              </a:rPr>
              <a:t>/</a:t>
            </a:r>
            <a:r>
              <a:rPr lang="en-US" dirty="0" err="1">
                <a:solidFill>
                  <a:srgbClr val="FFFFFF"/>
                </a:solidFill>
              </a:rPr>
              <a:t>CMSexperiment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 descr="gg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17" y="1769298"/>
            <a:ext cx="3780000" cy="3522173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  <a:effectLst>
            <a:outerShdw blurRad="76200" dist="76200" dir="189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 descr="gg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35" y="3138669"/>
            <a:ext cx="3780000" cy="3069560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  <a:effectLst>
            <a:outerShdw blurRad="76200" dist="76200" dir="189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9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g1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0739" y="123370"/>
            <a:ext cx="6748767" cy="600649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16629" y="2642872"/>
            <a:ext cx="2467429" cy="1198607"/>
          </a:xfrm>
          <a:prstGeom prst="roundRect">
            <a:avLst/>
          </a:prstGeom>
          <a:gradFill flip="none" rotWithShape="1">
            <a:gsLst>
              <a:gs pos="0">
                <a:srgbClr val="FFFF66"/>
              </a:gs>
              <a:gs pos="100000">
                <a:srgbClr val="FFFFFF"/>
              </a:gs>
            </a:gsLst>
            <a:lin ang="36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136,000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YouTube views of CMS collision animations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4608" y="6102220"/>
            <a:ext cx="7489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http://</a:t>
            </a:r>
            <a:r>
              <a:rPr lang="en-US" dirty="0" err="1">
                <a:solidFill>
                  <a:srgbClr val="FFFFFF"/>
                </a:solidFill>
              </a:rPr>
              <a:t>www.youtube.com</a:t>
            </a:r>
            <a:r>
              <a:rPr lang="en-US" dirty="0">
                <a:solidFill>
                  <a:srgbClr val="FFFFFF"/>
                </a:solidFill>
              </a:rPr>
              <a:t>/user/</a:t>
            </a:r>
            <a:r>
              <a:rPr lang="en-US" dirty="0" err="1">
                <a:solidFill>
                  <a:srgbClr val="FFFFFF"/>
                </a:solidFill>
              </a:rPr>
              <a:t>CMSExperimentTV</a:t>
            </a:r>
            <a:r>
              <a:rPr lang="en-US" dirty="0">
                <a:solidFill>
                  <a:srgbClr val="FFFFFF"/>
                </a:solidFill>
              </a:rPr>
              <a:t>/videos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45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NN-Incandela-4july20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"/>
          <a:stretch/>
        </p:blipFill>
        <p:spPr>
          <a:xfrm>
            <a:off x="65315" y="74725"/>
            <a:ext cx="3839028" cy="3974154"/>
          </a:xfrm>
          <a:prstGeom prst="rect">
            <a:avLst/>
          </a:prstGeom>
        </p:spPr>
      </p:pic>
      <p:pic>
        <p:nvPicPr>
          <p:cNvPr id="8" name="Picture 7" descr="vesti.ru_only_videovid431230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43" y="4048879"/>
            <a:ext cx="3745968" cy="2604618"/>
          </a:xfrm>
          <a:prstGeom prst="rect">
            <a:avLst/>
          </a:prstGeom>
        </p:spPr>
      </p:pic>
      <p:pic>
        <p:nvPicPr>
          <p:cNvPr id="13" name="Picture 12" descr="BBC002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-2"/>
          <a:stretch/>
        </p:blipFill>
        <p:spPr>
          <a:xfrm>
            <a:off x="3342300" y="2081108"/>
            <a:ext cx="3934723" cy="2437183"/>
          </a:xfrm>
          <a:prstGeom prst="rect">
            <a:avLst/>
          </a:prstGeom>
          <a:effectLst>
            <a:outerShdw blurRad="76200" dist="76200" dir="18900000" algn="tl" rotWithShape="0">
              <a:schemeClr val="bg1">
                <a:lumMod val="95000"/>
                <a:alpha val="43000"/>
              </a:schemeClr>
            </a:outerShdw>
          </a:effectLst>
        </p:spPr>
      </p:pic>
      <p:pic>
        <p:nvPicPr>
          <p:cNvPr id="14" name="Picture 13" descr="Screen shot 2012-07-06 at 10.18.49 AM.pn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84442">
            <a:off x="3819786" y="53732"/>
            <a:ext cx="1795683" cy="2574970"/>
          </a:xfrm>
          <a:prstGeom prst="rect">
            <a:avLst/>
          </a:prstGeom>
          <a:effectLst>
            <a:outerShdw blurRad="63500" dist="63500" dir="18900000" algn="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1885" y="4003037"/>
            <a:ext cx="4851367" cy="2608220"/>
          </a:xfrm>
          <a:prstGeom prst="rect">
            <a:avLst/>
          </a:prstGeom>
        </p:spPr>
      </p:pic>
      <p:pic>
        <p:nvPicPr>
          <p:cNvPr id="15" name="Picture 14" descr="gg1.pn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4978">
            <a:off x="6701344" y="2592935"/>
            <a:ext cx="2102659" cy="1810800"/>
          </a:xfrm>
          <a:prstGeom prst="rect">
            <a:avLst/>
          </a:prstGeom>
          <a:effectLst>
            <a:outerShdw blurRad="63500" dist="63500" dir="18900000" algn="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764" y="4659429"/>
            <a:ext cx="2985093" cy="19940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5776" y="177346"/>
            <a:ext cx="2985093" cy="220617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/>
          </a:p>
        </p:txBody>
      </p:sp>
      <p:pic>
        <p:nvPicPr>
          <p:cNvPr id="18" name="Picture 17" descr="CMS-Color.gif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149306" cy="11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8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9941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400" dirty="0" smtClean="0">
                <a:solidFill>
                  <a:srgbClr val="FFFFFF"/>
                </a:solidFill>
              </a:rPr>
              <a:t>See the full media report on the 4</a:t>
            </a:r>
            <a:r>
              <a:rPr lang="en-US" sz="2400" baseline="30000" dirty="0" smtClean="0">
                <a:solidFill>
                  <a:srgbClr val="FFFFFF"/>
                </a:solidFill>
              </a:rPr>
              <a:t>th</a:t>
            </a:r>
            <a:r>
              <a:rPr lang="en-US" sz="2400" dirty="0" smtClean="0">
                <a:solidFill>
                  <a:srgbClr val="FFFFFF"/>
                </a:solidFill>
              </a:rPr>
              <a:t> July seminar</a:t>
            </a:r>
          </a:p>
          <a:p>
            <a:pPr algn="ctr">
              <a:spcAft>
                <a:spcPts val="1200"/>
              </a:spcAft>
            </a:pPr>
            <a:r>
              <a:rPr lang="en-US" sz="2000" dirty="0">
                <a:solidFill>
                  <a:srgbClr val="FFFFFF"/>
                </a:solidFill>
              </a:rPr>
              <a:t>https://</a:t>
            </a:r>
            <a:r>
              <a:rPr lang="en-US" sz="2000" dirty="0" err="1">
                <a:solidFill>
                  <a:srgbClr val="FFFFFF"/>
                </a:solidFill>
              </a:rPr>
              <a:t>cms-docdb.cern.ch</a:t>
            </a:r>
            <a:r>
              <a:rPr lang="en-US" sz="2000" dirty="0">
                <a:solidFill>
                  <a:srgbClr val="FFFFFF"/>
                </a:solidFill>
              </a:rPr>
              <a:t>/</a:t>
            </a:r>
            <a:r>
              <a:rPr lang="en-US" sz="2000" dirty="0" err="1">
                <a:solidFill>
                  <a:srgbClr val="FFFFFF"/>
                </a:solidFill>
              </a:rPr>
              <a:t>cgi</a:t>
            </a:r>
            <a:r>
              <a:rPr lang="en-US" sz="2000" dirty="0">
                <a:solidFill>
                  <a:srgbClr val="FFFFFF"/>
                </a:solidFill>
              </a:rPr>
              <a:t>-bin/</a:t>
            </a:r>
            <a:r>
              <a:rPr lang="en-US" sz="2000" dirty="0" err="1">
                <a:solidFill>
                  <a:srgbClr val="FFFFFF"/>
                </a:solidFill>
              </a:rPr>
              <a:t>PublicDocDB</a:t>
            </a:r>
            <a:r>
              <a:rPr lang="en-US" sz="2000" dirty="0">
                <a:solidFill>
                  <a:srgbClr val="FFFFFF"/>
                </a:solidFill>
              </a:rPr>
              <a:t>//</a:t>
            </a:r>
            <a:r>
              <a:rPr lang="en-US" sz="2000" dirty="0" err="1">
                <a:solidFill>
                  <a:srgbClr val="FFFFFF"/>
                </a:solidFill>
              </a:rPr>
              <a:t>ShowDocument?docid</a:t>
            </a:r>
            <a:r>
              <a:rPr lang="en-US" sz="2000" dirty="0">
                <a:solidFill>
                  <a:srgbClr val="FFFFFF"/>
                </a:solidFill>
              </a:rPr>
              <a:t>=6469</a:t>
            </a:r>
            <a:endParaRPr lang="en-US" sz="2000" dirty="0" smtClean="0">
              <a:solidFill>
                <a:srgbClr val="FFFFFF"/>
              </a:solidFill>
            </a:endParaRPr>
          </a:p>
          <a:p>
            <a:pPr algn="ctr">
              <a:spcAft>
                <a:spcPts val="1200"/>
              </a:spcAft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0780" y="269191"/>
            <a:ext cx="80432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66"/>
                </a:solidFill>
              </a:rPr>
              <a:t>Many thanks to </a:t>
            </a:r>
            <a:r>
              <a:rPr lang="en-US" sz="3200" u="sng" dirty="0" smtClean="0">
                <a:solidFill>
                  <a:srgbClr val="FFFF66"/>
                </a:solidFill>
              </a:rPr>
              <a:t>everybody</a:t>
            </a:r>
            <a:r>
              <a:rPr lang="en-US" sz="3200" dirty="0" smtClean="0">
                <a:solidFill>
                  <a:srgbClr val="FFFF66"/>
                </a:solidFill>
              </a:rPr>
              <a:t> in CMS who </a:t>
            </a:r>
            <a:r>
              <a:rPr lang="en-US" sz="3200" dirty="0" smtClean="0">
                <a:solidFill>
                  <a:srgbClr val="FFFF66"/>
                </a:solidFill>
              </a:rPr>
              <a:t>helped! </a:t>
            </a:r>
            <a:endParaRPr lang="en-US" sz="3200" dirty="0">
              <a:solidFill>
                <a:srgbClr val="FFFF66"/>
              </a:solidFill>
            </a:endParaRPr>
          </a:p>
        </p:txBody>
      </p:sp>
      <p:pic>
        <p:nvPicPr>
          <p:cNvPr id="2" name="Picture 1" descr="g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32" y="1223893"/>
            <a:ext cx="8542867" cy="4399321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IPPOG/EPPCN Meeting, 30th November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Dave Barney et al,   CMS Communications Group Report on July 4th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22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sz="2400" dirty="0" smtClean="0">
            <a:solidFill>
              <a:srgbClr val="FFFFFF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2440</TotalTime>
  <Words>435</Words>
  <Application>Microsoft Macintosh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CMS Activities for 4th July 2012</vt:lpstr>
      <vt:lpstr>CMS Activities for 4th July 2012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Taylor</dc:creator>
  <cp:lastModifiedBy>David Barney</cp:lastModifiedBy>
  <cp:revision>52</cp:revision>
  <dcterms:created xsi:type="dcterms:W3CDTF">2012-08-30T12:18:00Z</dcterms:created>
  <dcterms:modified xsi:type="dcterms:W3CDTF">2012-11-29T16:18:33Z</dcterms:modified>
</cp:coreProperties>
</file>