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71" r:id="rId5"/>
    <p:sldId id="270" r:id="rId6"/>
    <p:sldId id="274" r:id="rId7"/>
    <p:sldId id="262" r:id="rId8"/>
    <p:sldId id="267" r:id="rId9"/>
    <p:sldId id="260" r:id="rId10"/>
    <p:sldId id="263"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4" autoAdjust="0"/>
    <p:restoredTop sz="86364" autoAdjust="0"/>
  </p:normalViewPr>
  <p:slideViewPr>
    <p:cSldViewPr snapToGrid="0" snapToObjects="1">
      <p:cViewPr varScale="1">
        <p:scale>
          <a:sx n="109" d="100"/>
          <a:sy n="109" d="100"/>
        </p:scale>
        <p:origin x="-104"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61072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81064"/>
            <a:ext cx="9144000" cy="830997"/>
          </a:xfrm>
          <a:prstGeom prst="rect">
            <a:avLst/>
          </a:prstGeom>
          <a:noFill/>
        </p:spPr>
        <p:txBody>
          <a:bodyPr wrap="square" rtlCol="0">
            <a:spAutoFit/>
          </a:bodyPr>
          <a:lstStyle/>
          <a:p>
            <a:pPr algn="ctr"/>
            <a:r>
              <a:rPr lang="en-US" sz="4800" dirty="0" smtClean="0"/>
              <a:t>How was it for you?</a:t>
            </a:r>
            <a:endParaRPr lang="en-US" sz="4800" dirty="0"/>
          </a:p>
        </p:txBody>
      </p:sp>
    </p:spTree>
    <p:extLst>
      <p:ext uri="{BB962C8B-B14F-4D97-AF65-F5344CB8AC3E}">
        <p14:creationId xmlns:p14="http://schemas.microsoft.com/office/powerpoint/2010/main" val="303248908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272439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91050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99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96950" y="6393418"/>
            <a:ext cx="8147050" cy="369332"/>
          </a:xfrm>
          <a:prstGeom prst="rect">
            <a:avLst/>
          </a:prstGeom>
          <a:noFill/>
        </p:spPr>
        <p:txBody>
          <a:bodyPr wrap="square" rtlCol="0">
            <a:spAutoFit/>
          </a:bodyPr>
          <a:lstStyle/>
          <a:p>
            <a:pPr algn="r"/>
            <a:r>
              <a:rPr lang="en-US" dirty="0" smtClean="0"/>
              <a:t>James </a:t>
            </a:r>
            <a:r>
              <a:rPr lang="en-US" dirty="0" err="1" smtClean="0"/>
              <a:t>Gillies</a:t>
            </a:r>
            <a:r>
              <a:rPr lang="en-US" dirty="0" smtClean="0"/>
              <a:t>, EPPCN, November 2012</a:t>
            </a:r>
            <a:endParaRPr lang="en-US" dirty="0"/>
          </a:p>
        </p:txBody>
      </p:sp>
      <p:sp>
        <p:nvSpPr>
          <p:cNvPr id="6" name="Title 1"/>
          <p:cNvSpPr>
            <a:spLocks noGrp="1"/>
          </p:cNvSpPr>
          <p:nvPr>
            <p:ph type="title"/>
          </p:nvPr>
        </p:nvSpPr>
        <p:spPr>
          <a:xfrm>
            <a:off x="0" y="274320"/>
            <a:ext cx="9144000" cy="1143000"/>
          </a:xfrm>
        </p:spPr>
        <p:txBody>
          <a:bodyPr>
            <a:normAutofit/>
          </a:bodyPr>
          <a:lstStyle/>
          <a:p>
            <a:pPr algn="ctr"/>
            <a:r>
              <a:rPr lang="en-US" dirty="0" smtClean="0">
                <a:solidFill>
                  <a:schemeClr val="bg1"/>
                </a:solidFill>
              </a:rPr>
              <a:t>Higgs Update Seminar Debrief</a:t>
            </a:r>
            <a:endParaRPr lang="en-US" dirty="0">
              <a:solidFill>
                <a:schemeClr val="bg1"/>
              </a:solidFill>
            </a:endParaRPr>
          </a:p>
        </p:txBody>
      </p:sp>
    </p:spTree>
    <p:extLst>
      <p:ext uri="{BB962C8B-B14F-4D97-AF65-F5344CB8AC3E}">
        <p14:creationId xmlns:p14="http://schemas.microsoft.com/office/powerpoint/2010/main" val="36945450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Global media coverage…</a:t>
            </a:r>
            <a:endParaRPr lang="en-US" dirty="0"/>
          </a:p>
        </p:txBody>
      </p:sp>
      <p:pic>
        <p:nvPicPr>
          <p:cNvPr id="6" name="Picture 5" descr="Press clippings 1.JPG"/>
          <p:cNvPicPr/>
          <p:nvPr/>
        </p:nvPicPr>
        <p:blipFill>
          <a:blip r:embed="rId2"/>
          <a:stretch>
            <a:fillRect/>
          </a:stretch>
        </p:blipFill>
        <p:spPr>
          <a:xfrm>
            <a:off x="3606708" y="1758193"/>
            <a:ext cx="5269865" cy="3952240"/>
          </a:xfrm>
          <a:prstGeom prst="rect">
            <a:avLst/>
          </a:prstGeom>
        </p:spPr>
      </p:pic>
      <p:sp>
        <p:nvSpPr>
          <p:cNvPr id="7" name="TextBox 6"/>
          <p:cNvSpPr txBox="1"/>
          <p:nvPr/>
        </p:nvSpPr>
        <p:spPr>
          <a:xfrm>
            <a:off x="206245" y="1899723"/>
            <a:ext cx="3299927" cy="2585323"/>
          </a:xfrm>
          <a:prstGeom prst="rect">
            <a:avLst/>
          </a:prstGeom>
          <a:noFill/>
        </p:spPr>
        <p:txBody>
          <a:bodyPr wrap="square" rtlCol="0">
            <a:spAutoFit/>
          </a:bodyPr>
          <a:lstStyle/>
          <a:p>
            <a:pPr marL="285750" indent="-285750">
              <a:buFont typeface="Arial"/>
              <a:buChar char="•"/>
            </a:pPr>
            <a:r>
              <a:rPr lang="en-US" dirty="0" smtClean="0"/>
              <a:t>88 </a:t>
            </a:r>
            <a:r>
              <a:rPr lang="en-US" dirty="0"/>
              <a:t>journalists representing 55 </a:t>
            </a:r>
            <a:r>
              <a:rPr lang="en-US" dirty="0" smtClean="0"/>
              <a:t>media</a:t>
            </a:r>
          </a:p>
          <a:p>
            <a:pPr marL="285750" indent="-285750">
              <a:buFont typeface="Arial"/>
              <a:buChar char="•"/>
            </a:pPr>
            <a:r>
              <a:rPr lang="en-US" dirty="0" smtClean="0"/>
              <a:t>11 news agencies</a:t>
            </a:r>
          </a:p>
          <a:p>
            <a:pPr marL="285750" indent="-285750">
              <a:buFont typeface="Arial"/>
              <a:buChar char="•"/>
            </a:pPr>
            <a:r>
              <a:rPr lang="en-US" dirty="0" smtClean="0"/>
              <a:t>1034 TV channels used footage</a:t>
            </a:r>
          </a:p>
          <a:p>
            <a:pPr marL="285750" indent="-285750">
              <a:buFont typeface="Arial"/>
              <a:buChar char="•"/>
            </a:pPr>
            <a:r>
              <a:rPr lang="en-US" dirty="0" smtClean="0"/>
              <a:t>5016 news broadcasts</a:t>
            </a:r>
          </a:p>
          <a:p>
            <a:pPr marL="285750" indent="-285750">
              <a:buFont typeface="Arial"/>
              <a:buChar char="•"/>
            </a:pPr>
            <a:r>
              <a:rPr lang="en-US" dirty="0" smtClean="0"/>
              <a:t>(2008: 550/3500)</a:t>
            </a:r>
          </a:p>
          <a:p>
            <a:pPr marL="285750" indent="-285750">
              <a:buFont typeface="Arial"/>
              <a:buChar char="•"/>
            </a:pPr>
            <a:r>
              <a:rPr lang="en-US" dirty="0" smtClean="0"/>
              <a:t>17000 cuttings from 27 June – 10 July </a:t>
            </a:r>
            <a:endParaRPr lang="en-US" dirty="0"/>
          </a:p>
        </p:txBody>
      </p:sp>
    </p:spTree>
    <p:extLst>
      <p:ext uri="{BB962C8B-B14F-4D97-AF65-F5344CB8AC3E}">
        <p14:creationId xmlns:p14="http://schemas.microsoft.com/office/powerpoint/2010/main" val="13373448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ormAutofit/>
          </a:bodyPr>
          <a:lstStyle/>
          <a:p>
            <a:r>
              <a:rPr lang="en-US" dirty="0" smtClean="0"/>
              <a:t>Global public coverage</a:t>
            </a:r>
            <a:endParaRPr lang="en-US" dirty="0"/>
          </a:p>
        </p:txBody>
      </p:sp>
      <p:sp>
        <p:nvSpPr>
          <p:cNvPr id="4" name="Rectangle 3"/>
          <p:cNvSpPr/>
          <p:nvPr/>
        </p:nvSpPr>
        <p:spPr>
          <a:xfrm>
            <a:off x="206728" y="1443789"/>
            <a:ext cx="3701080" cy="2308324"/>
          </a:xfrm>
          <a:prstGeom prst="rect">
            <a:avLst/>
          </a:prstGeom>
        </p:spPr>
        <p:txBody>
          <a:bodyPr wrap="square">
            <a:spAutoFit/>
          </a:bodyPr>
          <a:lstStyle/>
          <a:p>
            <a:pPr marL="342900" indent="-342900">
              <a:buFont typeface="Arial"/>
              <a:buChar char="•"/>
            </a:pPr>
            <a:r>
              <a:rPr lang="en-US" dirty="0" smtClean="0"/>
              <a:t>Close to 500,000 IP connections to webcast</a:t>
            </a:r>
          </a:p>
          <a:p>
            <a:pPr marL="342900" indent="-342900">
              <a:buFont typeface="Arial"/>
              <a:buChar char="•"/>
            </a:pPr>
            <a:r>
              <a:rPr lang="en-US" dirty="0" smtClean="0"/>
              <a:t>60,500 simultaneous</a:t>
            </a:r>
          </a:p>
          <a:p>
            <a:pPr marL="342900" indent="-342900">
              <a:buFont typeface="Arial"/>
              <a:buChar char="•"/>
            </a:pPr>
            <a:r>
              <a:rPr lang="en-US" dirty="0" smtClean="0"/>
              <a:t>150 institutes guaranteed high quality connection</a:t>
            </a:r>
          </a:p>
          <a:p>
            <a:pPr marL="342900" indent="-342900">
              <a:buFont typeface="Arial"/>
              <a:buChar char="•"/>
            </a:pPr>
            <a:r>
              <a:rPr lang="en-US" dirty="0" smtClean="0"/>
              <a:t>Estimated audience 10,000</a:t>
            </a:r>
          </a:p>
          <a:p>
            <a:pPr marL="342900" indent="-342900">
              <a:buFont typeface="Arial"/>
              <a:buChar char="•"/>
            </a:pPr>
            <a:r>
              <a:rPr lang="en-US" dirty="0" smtClean="0"/>
              <a:t>Two-way connection to ICHEP in </a:t>
            </a:r>
            <a:r>
              <a:rPr lang="en-US" dirty="0"/>
              <a:t>M</a:t>
            </a:r>
            <a:r>
              <a:rPr lang="en-US" dirty="0" smtClean="0"/>
              <a:t>elbourne</a:t>
            </a:r>
          </a:p>
        </p:txBody>
      </p:sp>
      <p:pic>
        <p:nvPicPr>
          <p:cNvPr id="6" name="Picture 5" descr="_MG_8657b_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2761" y="1443789"/>
            <a:ext cx="4900232" cy="3266821"/>
          </a:xfrm>
          <a:prstGeom prst="rect">
            <a:avLst/>
          </a:prstGeom>
        </p:spPr>
      </p:pic>
    </p:spTree>
    <p:extLst>
      <p:ext uri="{BB962C8B-B14F-4D97-AF65-F5344CB8AC3E}">
        <p14:creationId xmlns:p14="http://schemas.microsoft.com/office/powerpoint/2010/main" val="1071133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Global social media coverage</a:t>
            </a:r>
            <a:endParaRPr lang="en-US" dirty="0"/>
          </a:p>
        </p:txBody>
      </p:sp>
      <p:pic>
        <p:nvPicPr>
          <p:cNvPr id="4" name="Picture 3" descr="MCHammer-2.7mil_followers.jpg"/>
          <p:cNvPicPr/>
          <p:nvPr/>
        </p:nvPicPr>
        <p:blipFill>
          <a:blip r:embed="rId2"/>
          <a:stretch>
            <a:fillRect/>
          </a:stretch>
        </p:blipFill>
        <p:spPr>
          <a:xfrm>
            <a:off x="4808775" y="1443789"/>
            <a:ext cx="4132928" cy="2235664"/>
          </a:xfrm>
          <a:prstGeom prst="rect">
            <a:avLst/>
          </a:prstGeom>
        </p:spPr>
      </p:pic>
      <p:sp>
        <p:nvSpPr>
          <p:cNvPr id="5" name="Rectangle 4"/>
          <p:cNvSpPr/>
          <p:nvPr/>
        </p:nvSpPr>
        <p:spPr>
          <a:xfrm>
            <a:off x="206728" y="1443789"/>
            <a:ext cx="3701080" cy="923330"/>
          </a:xfrm>
          <a:prstGeom prst="rect">
            <a:avLst/>
          </a:prstGeom>
        </p:spPr>
        <p:txBody>
          <a:bodyPr wrap="square">
            <a:spAutoFit/>
          </a:bodyPr>
          <a:lstStyle/>
          <a:p>
            <a:pPr marL="342900" indent="-342900">
              <a:buFont typeface="Arial"/>
              <a:buChar char="•"/>
            </a:pPr>
            <a:r>
              <a:rPr lang="en-US" dirty="0" smtClean="0"/>
              <a:t>Live blogs, tweets</a:t>
            </a:r>
          </a:p>
          <a:p>
            <a:pPr marL="342900" indent="-342900">
              <a:buFont typeface="Arial"/>
              <a:buChar char="•"/>
            </a:pPr>
            <a:r>
              <a:rPr lang="en-US" dirty="0" smtClean="0"/>
              <a:t>Chat room</a:t>
            </a:r>
          </a:p>
          <a:p>
            <a:pPr marL="342900" indent="-342900">
              <a:buFont typeface="Arial"/>
              <a:buChar char="•"/>
            </a:pPr>
            <a:r>
              <a:rPr lang="en-US" dirty="0" smtClean="0"/>
              <a:t>Announced with webcast</a:t>
            </a:r>
          </a:p>
        </p:txBody>
      </p:sp>
      <p:pic>
        <p:nvPicPr>
          <p:cNvPr id="7" name="Picture 6" descr="gg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728" y="2937170"/>
            <a:ext cx="3951031" cy="2359089"/>
          </a:xfrm>
          <a:prstGeom prst="rect">
            <a:avLst/>
          </a:prstGeom>
        </p:spPr>
      </p:pic>
    </p:spTree>
    <p:extLst>
      <p:ext uri="{BB962C8B-B14F-4D97-AF65-F5344CB8AC3E}">
        <p14:creationId xmlns:p14="http://schemas.microsoft.com/office/powerpoint/2010/main" val="11182759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7" name="Picture 3" descr="TweetAnalysisAll0507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3456" y="34661"/>
            <a:ext cx="7429294" cy="758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88917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startling fact ?</a:t>
            </a:r>
            <a:endParaRPr lang="en-US" dirty="0"/>
          </a:p>
        </p:txBody>
      </p:sp>
      <p:sp>
        <p:nvSpPr>
          <p:cNvPr id="5" name="TextBox 4"/>
          <p:cNvSpPr txBox="1"/>
          <p:nvPr/>
        </p:nvSpPr>
        <p:spPr>
          <a:xfrm>
            <a:off x="457199" y="1567158"/>
            <a:ext cx="5154847" cy="1477328"/>
          </a:xfrm>
          <a:prstGeom prst="rect">
            <a:avLst/>
          </a:prstGeom>
          <a:noFill/>
        </p:spPr>
        <p:txBody>
          <a:bodyPr wrap="square" rtlCol="0">
            <a:spAutoFit/>
          </a:bodyPr>
          <a:lstStyle/>
          <a:p>
            <a:pPr marL="285750" indent="-285750">
              <a:buFont typeface="Arial"/>
              <a:buChar char="•"/>
            </a:pPr>
            <a:r>
              <a:rPr lang="en-GB" dirty="0" smtClean="0"/>
              <a:t>This event was put together in 7 working days</a:t>
            </a:r>
          </a:p>
          <a:p>
            <a:pPr marL="285750" indent="-285750">
              <a:buFont typeface="Arial"/>
              <a:buChar char="•"/>
            </a:pPr>
            <a:r>
              <a:rPr lang="en-GB" dirty="0" smtClean="0"/>
              <a:t>Doing our science in public has become the norm for CERN</a:t>
            </a:r>
          </a:p>
          <a:p>
            <a:pPr marL="285750" indent="-285750">
              <a:buFont typeface="Arial"/>
              <a:buChar char="•"/>
            </a:pPr>
            <a:endParaRPr lang="en-GB" dirty="0" smtClean="0"/>
          </a:p>
          <a:p>
            <a:endParaRPr lang="en-US" dirty="0"/>
          </a:p>
        </p:txBody>
      </p:sp>
      <p:pic>
        <p:nvPicPr>
          <p:cNvPr id="7" name="Picture 6" descr="ReutersHiggsGianott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1164" y="2637092"/>
            <a:ext cx="3826684" cy="2937279"/>
          </a:xfrm>
          <a:prstGeom prst="rect">
            <a:avLst/>
          </a:prstGeom>
        </p:spPr>
      </p:pic>
    </p:spTree>
    <p:extLst>
      <p:ext uri="{BB962C8B-B14F-4D97-AF65-F5344CB8AC3E}">
        <p14:creationId xmlns:p14="http://schemas.microsoft.com/office/powerpoint/2010/main" val="35851587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14" name="TextBox 13"/>
          <p:cNvSpPr txBox="1"/>
          <p:nvPr/>
        </p:nvSpPr>
        <p:spPr>
          <a:xfrm>
            <a:off x="457200" y="1567158"/>
            <a:ext cx="7470649" cy="2031325"/>
          </a:xfrm>
          <a:prstGeom prst="rect">
            <a:avLst/>
          </a:prstGeom>
          <a:noFill/>
        </p:spPr>
        <p:txBody>
          <a:bodyPr wrap="square" rtlCol="0">
            <a:spAutoFit/>
          </a:bodyPr>
          <a:lstStyle/>
          <a:p>
            <a:pPr marL="285750" indent="-285750">
              <a:buFont typeface="Arial"/>
              <a:buChar char="•"/>
            </a:pPr>
            <a:r>
              <a:rPr lang="en-GB" dirty="0" smtClean="0"/>
              <a:t>We need to be more systematic at linking scientists with journalists on site – set up media desk.</a:t>
            </a:r>
          </a:p>
          <a:p>
            <a:pPr marL="285750" indent="-285750">
              <a:buFont typeface="Arial"/>
              <a:buChar char="•"/>
            </a:pPr>
            <a:r>
              <a:rPr lang="en-GB" dirty="0" smtClean="0"/>
              <a:t>Provide permanent accreditation for the regulars.</a:t>
            </a:r>
          </a:p>
          <a:p>
            <a:pPr marL="285750" indent="-285750">
              <a:buFont typeface="Arial"/>
              <a:buChar char="•"/>
            </a:pPr>
            <a:r>
              <a:rPr lang="en-GB" dirty="0" smtClean="0"/>
              <a:t>Don’t trust the technology (video made public by ‘feature’ of CDS).</a:t>
            </a:r>
          </a:p>
          <a:p>
            <a:pPr marL="285750" indent="-285750">
              <a:buFont typeface="Arial"/>
              <a:buChar char="•"/>
            </a:pPr>
            <a:r>
              <a:rPr lang="en-GB" dirty="0" smtClean="0"/>
              <a:t>We’re winning the argument that we can trust key media outlets and should pre-brief them on </a:t>
            </a:r>
            <a:r>
              <a:rPr lang="en-GB" dirty="0" smtClean="0"/>
              <a:t>important news</a:t>
            </a:r>
            <a:r>
              <a:rPr lang="en-GB" dirty="0" smtClean="0"/>
              <a:t>.</a:t>
            </a:r>
          </a:p>
          <a:p>
            <a:pPr marL="285750" indent="-285750">
              <a:buFont typeface="Arial"/>
              <a:buChar char="•"/>
            </a:pPr>
            <a:r>
              <a:rPr lang="en-GB" dirty="0" smtClean="0"/>
              <a:t>Not ‘owning’ the </a:t>
            </a:r>
            <a:r>
              <a:rPr lang="en-GB" dirty="0" smtClean="0"/>
              <a:t>star </a:t>
            </a:r>
            <a:r>
              <a:rPr lang="en-GB" dirty="0" smtClean="0"/>
              <a:t>turn complicates matters.</a:t>
            </a:r>
          </a:p>
        </p:txBody>
      </p:sp>
    </p:spTree>
    <p:extLst>
      <p:ext uri="{BB962C8B-B14F-4D97-AF65-F5344CB8AC3E}">
        <p14:creationId xmlns:p14="http://schemas.microsoft.com/office/powerpoint/2010/main" val="26101341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567158"/>
            <a:ext cx="7470649" cy="646331"/>
          </a:xfrm>
          <a:prstGeom prst="rect">
            <a:avLst/>
          </a:prstGeom>
          <a:noFill/>
        </p:spPr>
        <p:txBody>
          <a:bodyPr wrap="square" rtlCol="0">
            <a:spAutoFit/>
          </a:bodyPr>
          <a:lstStyle/>
          <a:p>
            <a:r>
              <a:rPr lang="en-US" dirty="0" smtClean="0"/>
              <a:t>“It </a:t>
            </a:r>
            <a:r>
              <a:rPr lang="en-US" dirty="0"/>
              <a:t>created a fantastic feel-good factor and it was great PR for CERN and science in general - so well done for that</a:t>
            </a:r>
            <a:r>
              <a:rPr lang="en-US" dirty="0" smtClean="0"/>
              <a:t>.”</a:t>
            </a:r>
            <a:endParaRPr lang="en-US" dirty="0"/>
          </a:p>
        </p:txBody>
      </p:sp>
      <p:sp>
        <p:nvSpPr>
          <p:cNvPr id="7" name="Rectangle 6"/>
          <p:cNvSpPr/>
          <p:nvPr/>
        </p:nvSpPr>
        <p:spPr>
          <a:xfrm>
            <a:off x="1122235" y="2551538"/>
            <a:ext cx="2216397" cy="369332"/>
          </a:xfrm>
          <a:prstGeom prst="rect">
            <a:avLst/>
          </a:prstGeom>
        </p:spPr>
        <p:txBody>
          <a:bodyPr wrap="none">
            <a:spAutoFit/>
          </a:bodyPr>
          <a:lstStyle/>
          <a:p>
            <a:r>
              <a:rPr lang="en-US" dirty="0" smtClean="0"/>
              <a:t>“But </a:t>
            </a:r>
            <a:r>
              <a:rPr lang="en-US" dirty="0"/>
              <a:t>it was a mess</a:t>
            </a:r>
            <a:r>
              <a:rPr lang="en-US" dirty="0" smtClean="0"/>
              <a:t>.”</a:t>
            </a:r>
            <a:endParaRPr lang="en-US" dirty="0"/>
          </a:p>
        </p:txBody>
      </p:sp>
      <p:sp>
        <p:nvSpPr>
          <p:cNvPr id="8" name="TextBox 7"/>
          <p:cNvSpPr txBox="1"/>
          <p:nvPr/>
        </p:nvSpPr>
        <p:spPr>
          <a:xfrm>
            <a:off x="1004104" y="3396695"/>
            <a:ext cx="7634152" cy="1200329"/>
          </a:xfrm>
          <a:prstGeom prst="rect">
            <a:avLst/>
          </a:prstGeom>
          <a:noFill/>
        </p:spPr>
        <p:txBody>
          <a:bodyPr wrap="square" rtlCol="0">
            <a:spAutoFit/>
          </a:bodyPr>
          <a:lstStyle/>
          <a:p>
            <a:r>
              <a:rPr lang="en-US" dirty="0" smtClean="0"/>
              <a:t>“I </a:t>
            </a:r>
            <a:r>
              <a:rPr lang="en-US" dirty="0"/>
              <a:t>know the CERN physicists want to hear first. But they don't. It's always all over twitter, it's always all over the wires it's always on serious news websites (apart from ours because we play the game) and all your trusted officials always leak it before the seminars start</a:t>
            </a:r>
            <a:r>
              <a:rPr lang="en-US" dirty="0" smtClean="0"/>
              <a:t>.” </a:t>
            </a:r>
            <a:endParaRPr lang="en-US" dirty="0"/>
          </a:p>
        </p:txBody>
      </p:sp>
      <p:sp>
        <p:nvSpPr>
          <p:cNvPr id="9" name="Rectangle 8"/>
          <p:cNvSpPr/>
          <p:nvPr/>
        </p:nvSpPr>
        <p:spPr>
          <a:xfrm>
            <a:off x="2610857" y="5005351"/>
            <a:ext cx="5599177" cy="646331"/>
          </a:xfrm>
          <a:prstGeom prst="rect">
            <a:avLst/>
          </a:prstGeom>
        </p:spPr>
        <p:txBody>
          <a:bodyPr wrap="square">
            <a:spAutoFit/>
          </a:bodyPr>
          <a:lstStyle/>
          <a:p>
            <a:r>
              <a:rPr lang="en-US" dirty="0" smtClean="0"/>
              <a:t>“As </a:t>
            </a:r>
            <a:r>
              <a:rPr lang="en-US" dirty="0"/>
              <a:t>I say my message to Rolf and co is </a:t>
            </a:r>
            <a:r>
              <a:rPr lang="en-US" dirty="0" smtClean="0"/>
              <a:t>‘in </a:t>
            </a:r>
            <a:r>
              <a:rPr lang="en-US" dirty="0"/>
              <a:t>future listen to James </a:t>
            </a:r>
            <a:r>
              <a:rPr lang="en-US" dirty="0" err="1"/>
              <a:t>Gillies</a:t>
            </a:r>
            <a:r>
              <a:rPr lang="en-US" dirty="0"/>
              <a:t> and do everything he </a:t>
            </a:r>
            <a:r>
              <a:rPr lang="en-US" dirty="0" smtClean="0"/>
              <a:t>says’.”</a:t>
            </a:r>
            <a:endParaRPr lang="en-US" dirty="0"/>
          </a:p>
        </p:txBody>
      </p:sp>
      <p:sp>
        <p:nvSpPr>
          <p:cNvPr id="10" name="Title 1"/>
          <p:cNvSpPr>
            <a:spLocks noGrp="1"/>
          </p:cNvSpPr>
          <p:nvPr>
            <p:ph type="title"/>
          </p:nvPr>
        </p:nvSpPr>
        <p:spPr>
          <a:xfrm>
            <a:off x="457200" y="274320"/>
            <a:ext cx="7470648" cy="1143000"/>
          </a:xfrm>
        </p:spPr>
        <p:txBody>
          <a:bodyPr/>
          <a:lstStyle/>
          <a:p>
            <a:r>
              <a:rPr lang="en-US" dirty="0" smtClean="0"/>
              <a:t>Feedback from media…</a:t>
            </a:r>
            <a:endParaRPr lang="en-US" dirty="0"/>
          </a:p>
        </p:txBody>
      </p:sp>
    </p:spTree>
    <p:extLst>
      <p:ext uri="{BB962C8B-B14F-4D97-AF65-F5344CB8AC3E}">
        <p14:creationId xmlns:p14="http://schemas.microsoft.com/office/powerpoint/2010/main" val="2650857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1830</TotalTime>
  <Words>317</Words>
  <Application>Microsoft Macintosh PowerPoint</Application>
  <PresentationFormat>On-screen Show (4:3)</PresentationFormat>
  <Paragraphs>34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PrésentationCERN2</vt:lpstr>
      <vt:lpstr>PowerPoint Presentation</vt:lpstr>
      <vt:lpstr>Higgs Update Seminar Debrief</vt:lpstr>
      <vt:lpstr>Global media coverage…</vt:lpstr>
      <vt:lpstr>Global public coverage</vt:lpstr>
      <vt:lpstr>Global social media coverage</vt:lpstr>
      <vt:lpstr>PowerPoint Presentation</vt:lpstr>
      <vt:lpstr>Most startling fact ?</vt:lpstr>
      <vt:lpstr>Lessons learned…</vt:lpstr>
      <vt:lpstr>Feedback from media…</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CERN User</cp:lastModifiedBy>
  <cp:revision>59</cp:revision>
  <dcterms:created xsi:type="dcterms:W3CDTF">2012-04-09T08:19:25Z</dcterms:created>
  <dcterms:modified xsi:type="dcterms:W3CDTF">2012-11-28T08:37:58Z</dcterms:modified>
</cp:coreProperties>
</file>