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9" d="100"/>
          <a:sy n="99" d="100"/>
        </p:scale>
        <p:origin x="-1040"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65E79E-9E74-A74B-ACCC-4F7B4D48C98C}" type="datetimeFigureOut">
              <a:rPr lang="en-US" smtClean="0"/>
              <a:t>28.11.12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A36BCE-AD58-4F49-9412-B8354E0060B3}" type="slidenum">
              <a:rPr lang="en-US" smtClean="0"/>
              <a:t>‹#›</a:t>
            </a:fld>
            <a:endParaRPr lang="en-US"/>
          </a:p>
        </p:txBody>
      </p:sp>
    </p:spTree>
    <p:extLst>
      <p:ext uri="{BB962C8B-B14F-4D97-AF65-F5344CB8AC3E}">
        <p14:creationId xmlns:p14="http://schemas.microsoft.com/office/powerpoint/2010/main" val="22890593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A36BCE-AD58-4F49-9412-B8354E0060B3}" type="slidenum">
              <a:rPr lang="en-US" smtClean="0"/>
              <a:t>1</a:t>
            </a:fld>
            <a:endParaRPr lang="en-US"/>
          </a:p>
        </p:txBody>
      </p:sp>
    </p:spTree>
    <p:extLst>
      <p:ext uri="{BB962C8B-B14F-4D97-AF65-F5344CB8AC3E}">
        <p14:creationId xmlns:p14="http://schemas.microsoft.com/office/powerpoint/2010/main" val="1011439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Hello,</a:t>
            </a:r>
          </a:p>
          <a:p>
            <a:r>
              <a:rPr lang="en-US" dirty="0" smtClean="0"/>
              <a:t>In</a:t>
            </a:r>
            <a:r>
              <a:rPr lang="en-US" baseline="0" dirty="0" smtClean="0"/>
              <a:t> order to reply to the huge amount of visit requests the press office will receive as of next year and try to welcome a maximum of press during the LS1, we have decided to organize National Media visits for some media. That will allow us to welcome several media from the same country at the same time instead of multiplying individual visits.</a:t>
            </a:r>
            <a:endParaRPr lang="en-US" dirty="0"/>
          </a:p>
        </p:txBody>
      </p:sp>
      <p:sp>
        <p:nvSpPr>
          <p:cNvPr id="4" name="Slide Number Placeholder 3"/>
          <p:cNvSpPr>
            <a:spLocks noGrp="1"/>
          </p:cNvSpPr>
          <p:nvPr>
            <p:ph type="sldNum" sz="quarter" idx="10"/>
          </p:nvPr>
        </p:nvSpPr>
        <p:spPr/>
        <p:txBody>
          <a:bodyPr/>
          <a:lstStyle/>
          <a:p>
            <a:fld id="{53A36BCE-AD58-4F49-9412-B8354E0060B3}" type="slidenum">
              <a:rPr lang="en-US" smtClean="0"/>
              <a:t>2</a:t>
            </a:fld>
            <a:endParaRPr lang="en-US"/>
          </a:p>
        </p:txBody>
      </p:sp>
    </p:spTree>
    <p:extLst>
      <p:ext uri="{BB962C8B-B14F-4D97-AF65-F5344CB8AC3E}">
        <p14:creationId xmlns:p14="http://schemas.microsoft.com/office/powerpoint/2010/main" val="38167832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countries that could apply for these National visits are……</a:t>
            </a:r>
          </a:p>
          <a:p>
            <a:r>
              <a:rPr lang="en-US" baseline="0" dirty="0" smtClean="0"/>
              <a:t>The media that we would like to touch during these visits are…….</a:t>
            </a:r>
            <a:endParaRPr lang="en-US" dirty="0"/>
          </a:p>
        </p:txBody>
      </p:sp>
      <p:sp>
        <p:nvSpPr>
          <p:cNvPr id="4" name="Slide Number Placeholder 3"/>
          <p:cNvSpPr>
            <a:spLocks noGrp="1"/>
          </p:cNvSpPr>
          <p:nvPr>
            <p:ph type="sldNum" sz="quarter" idx="10"/>
          </p:nvPr>
        </p:nvSpPr>
        <p:spPr/>
        <p:txBody>
          <a:bodyPr/>
          <a:lstStyle/>
          <a:p>
            <a:fld id="{53A36BCE-AD58-4F49-9412-B8354E0060B3}" type="slidenum">
              <a:rPr lang="en-US" smtClean="0"/>
              <a:t>3</a:t>
            </a:fld>
            <a:endParaRPr lang="en-US"/>
          </a:p>
        </p:txBody>
      </p:sp>
    </p:spTree>
    <p:extLst>
      <p:ext uri="{BB962C8B-B14F-4D97-AF65-F5344CB8AC3E}">
        <p14:creationId xmlns:p14="http://schemas.microsoft.com/office/powerpoint/2010/main" val="33558576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press office offers 1 or 2 days visits</a:t>
            </a:r>
            <a:r>
              <a:rPr lang="en-US" baseline="0" dirty="0" smtClean="0"/>
              <a:t> but it is better to plan for two days as it will give us time to set up individual interviews.</a:t>
            </a:r>
          </a:p>
          <a:p>
            <a:r>
              <a:rPr lang="en-US" baseline="0" dirty="0" smtClean="0"/>
              <a:t>We can welcome maximum 24 people including the accompanying staff if they want to go underground as well.</a:t>
            </a:r>
          </a:p>
          <a:p>
            <a:r>
              <a:rPr lang="en-US" baseline="0" dirty="0" smtClean="0"/>
              <a:t>We cannot offer accommodation, travel expenses and transport outside CERN, so this will have to be at your charge or at the journalist’s charge.</a:t>
            </a:r>
            <a:endParaRPr lang="en-US" dirty="0"/>
          </a:p>
        </p:txBody>
      </p:sp>
      <p:sp>
        <p:nvSpPr>
          <p:cNvPr id="4" name="Slide Number Placeholder 3"/>
          <p:cNvSpPr>
            <a:spLocks noGrp="1"/>
          </p:cNvSpPr>
          <p:nvPr>
            <p:ph type="sldNum" sz="quarter" idx="10"/>
          </p:nvPr>
        </p:nvSpPr>
        <p:spPr/>
        <p:txBody>
          <a:bodyPr/>
          <a:lstStyle/>
          <a:p>
            <a:fld id="{53A36BCE-AD58-4F49-9412-B8354E0060B3}" type="slidenum">
              <a:rPr lang="en-US" smtClean="0"/>
              <a:t>4</a:t>
            </a:fld>
            <a:endParaRPr lang="en-US"/>
          </a:p>
        </p:txBody>
      </p:sp>
    </p:spTree>
    <p:extLst>
      <p:ext uri="{BB962C8B-B14F-4D97-AF65-F5344CB8AC3E}">
        <p14:creationId xmlns:p14="http://schemas.microsoft.com/office/powerpoint/2010/main" val="22523299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a:t>
            </a:r>
            <a:r>
              <a:rPr lang="en-US" baseline="0" dirty="0" smtClean="0"/>
              <a:t> the standard visit </a:t>
            </a:r>
            <a:r>
              <a:rPr lang="en-US" baseline="0" dirty="0" err="1" smtClean="0"/>
              <a:t>programme</a:t>
            </a:r>
            <a:r>
              <a:rPr lang="en-US" baseline="0" dirty="0" smtClean="0"/>
              <a:t> that we are </a:t>
            </a:r>
            <a:r>
              <a:rPr lang="en-US" baseline="0" dirty="0" err="1" smtClean="0"/>
              <a:t>planing</a:t>
            </a:r>
            <a:r>
              <a:rPr lang="en-US" baseline="0" dirty="0" smtClean="0"/>
              <a:t>, of course it can be changed according to your needs but the visit will be maximum 2 days.</a:t>
            </a:r>
          </a:p>
          <a:p>
            <a:r>
              <a:rPr lang="en-US" baseline="0" dirty="0" smtClean="0"/>
              <a:t>On the first day we will welcome the group, they will get one hour introduction and then visit underground. </a:t>
            </a:r>
            <a:r>
              <a:rPr lang="en-US" b="1" baseline="0" dirty="0" smtClean="0"/>
              <a:t>The LHC tunnel will be accessible for print, radio and agency press only through the National visits!!!! </a:t>
            </a:r>
            <a:endParaRPr lang="en-US" b="0" baseline="0" dirty="0" smtClean="0"/>
          </a:p>
          <a:p>
            <a:r>
              <a:rPr lang="en-US" b="0" baseline="0" dirty="0" smtClean="0"/>
              <a:t>On the second day we plan to organize individual interviews as on the first day journalists may not have time to ask a lot of questions and they will all hear the same and have the same guide. The list of scientists will be done with your collaboration.</a:t>
            </a:r>
            <a:endParaRPr lang="en-US" b="1" dirty="0"/>
          </a:p>
        </p:txBody>
      </p:sp>
      <p:sp>
        <p:nvSpPr>
          <p:cNvPr id="4" name="Slide Number Placeholder 3"/>
          <p:cNvSpPr>
            <a:spLocks noGrp="1"/>
          </p:cNvSpPr>
          <p:nvPr>
            <p:ph type="sldNum" sz="quarter" idx="10"/>
          </p:nvPr>
        </p:nvSpPr>
        <p:spPr/>
        <p:txBody>
          <a:bodyPr/>
          <a:lstStyle/>
          <a:p>
            <a:fld id="{53A36BCE-AD58-4F49-9412-B8354E0060B3}" type="slidenum">
              <a:rPr lang="en-US" smtClean="0"/>
              <a:t>5</a:t>
            </a:fld>
            <a:endParaRPr lang="en-US"/>
          </a:p>
        </p:txBody>
      </p:sp>
    </p:spTree>
    <p:extLst>
      <p:ext uri="{BB962C8B-B14F-4D97-AF65-F5344CB8AC3E}">
        <p14:creationId xmlns:p14="http://schemas.microsoft.com/office/powerpoint/2010/main" val="9657047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During LS1</a:t>
            </a:r>
            <a:r>
              <a:rPr lang="en-US" baseline="0" dirty="0" smtClean="0"/>
              <a:t> the press office is going to be overwhelmed by visit requests from visual media (TVs and photographers) and from media from other countries not covered by the National visits.  That is why we will welcome print, radio and agency press from your country outside the National visits depending on our availability. Of course we cannot guarantee what the journalist will be able to see outside </a:t>
            </a:r>
            <a:r>
              <a:rPr lang="en-US" baseline="0" smtClean="0"/>
              <a:t>National visits.</a:t>
            </a:r>
          </a:p>
          <a:p>
            <a:r>
              <a:rPr lang="en-US" baseline="0" dirty="0" smtClean="0"/>
              <a:t>That’s why we need your help to encourage……. </a:t>
            </a:r>
            <a:endParaRPr lang="en-US" dirty="0"/>
          </a:p>
        </p:txBody>
      </p:sp>
      <p:sp>
        <p:nvSpPr>
          <p:cNvPr id="4" name="Slide Number Placeholder 3"/>
          <p:cNvSpPr>
            <a:spLocks noGrp="1"/>
          </p:cNvSpPr>
          <p:nvPr>
            <p:ph type="sldNum" sz="quarter" idx="10"/>
          </p:nvPr>
        </p:nvSpPr>
        <p:spPr/>
        <p:txBody>
          <a:bodyPr/>
          <a:lstStyle/>
          <a:p>
            <a:fld id="{53A36BCE-AD58-4F49-9412-B8354E0060B3}" type="slidenum">
              <a:rPr lang="en-US" smtClean="0"/>
              <a:t>6</a:t>
            </a:fld>
            <a:endParaRPr lang="en-US"/>
          </a:p>
        </p:txBody>
      </p:sp>
    </p:spTree>
    <p:extLst>
      <p:ext uri="{BB962C8B-B14F-4D97-AF65-F5344CB8AC3E}">
        <p14:creationId xmlns:p14="http://schemas.microsoft.com/office/powerpoint/2010/main" val="28420354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Please find here a proposed calendar for National</a:t>
            </a:r>
            <a:r>
              <a:rPr lang="en-US" baseline="0" dirty="0" smtClean="0"/>
              <a:t> visits. Of course it is not fixed and we can change the dates for your National visit. However I am sure you understand that we cannot organize National visits each week.</a:t>
            </a:r>
          </a:p>
          <a:p>
            <a:r>
              <a:rPr lang="en-US" baseline="0" dirty="0" smtClean="0"/>
              <a:t>In order to have the best organization we will need to fix the calendar by mid-January 2013, so please give me your feedback regarding the date of your National visit as soon as possible.</a:t>
            </a:r>
          </a:p>
          <a:p>
            <a:r>
              <a:rPr lang="en-US" baseline="0" dirty="0" smtClean="0"/>
              <a:t>Thank you for your attention and if you have questions do not hesitate to ask them now.</a:t>
            </a:r>
            <a:endParaRPr lang="en-US" dirty="0"/>
          </a:p>
        </p:txBody>
      </p:sp>
      <p:sp>
        <p:nvSpPr>
          <p:cNvPr id="4" name="Slide Number Placeholder 3"/>
          <p:cNvSpPr>
            <a:spLocks noGrp="1"/>
          </p:cNvSpPr>
          <p:nvPr>
            <p:ph type="sldNum" sz="quarter" idx="10"/>
          </p:nvPr>
        </p:nvSpPr>
        <p:spPr/>
        <p:txBody>
          <a:bodyPr/>
          <a:lstStyle/>
          <a:p>
            <a:fld id="{53A36BCE-AD58-4F49-9412-B8354E0060B3}" type="slidenum">
              <a:rPr lang="en-US" smtClean="0"/>
              <a:t>7</a:t>
            </a:fld>
            <a:endParaRPr lang="en-US"/>
          </a:p>
        </p:txBody>
      </p:sp>
    </p:spTree>
    <p:extLst>
      <p:ext uri="{BB962C8B-B14F-4D97-AF65-F5344CB8AC3E}">
        <p14:creationId xmlns:p14="http://schemas.microsoft.com/office/powerpoint/2010/main" val="4769188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A36BCE-AD58-4F49-9412-B8354E0060B3}" type="slidenum">
              <a:rPr lang="en-US" smtClean="0"/>
              <a:t>8</a:t>
            </a:fld>
            <a:endParaRPr lang="en-US"/>
          </a:p>
        </p:txBody>
      </p:sp>
    </p:spTree>
    <p:extLst>
      <p:ext uri="{BB962C8B-B14F-4D97-AF65-F5344CB8AC3E}">
        <p14:creationId xmlns:p14="http://schemas.microsoft.com/office/powerpoint/2010/main" val="22918197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CH"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fr-CH"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smtClean="0"/>
              <a:t>Click to edit Master text styles</a:t>
            </a:r>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fr-CH" smtClean="0"/>
              <a:t>Click to edit Master title style</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4" r:id="rId13"/>
  </p:sldLayoutIdLst>
  <p:timing>
    <p:tnLst>
      <p:par>
        <p:cTn xmlns:p14="http://schemas.microsoft.com/office/powerpoint/2010/main" id="1" dur="indefinite" restart="never" nodeType="tmRoot"/>
      </p:par>
    </p:tnLst>
  </p:timing>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614936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226854" cy="1092114"/>
          </a:xfrm>
        </p:spPr>
        <p:txBody>
          <a:bodyPr>
            <a:normAutofit fontScale="90000"/>
          </a:bodyPr>
          <a:lstStyle/>
          <a:p>
            <a:pPr algn="ctr"/>
            <a:r>
              <a:rPr lang="en-US" sz="4000" dirty="0"/>
              <a:t>Proposed Calendar of National visits</a:t>
            </a:r>
            <a:r>
              <a:rPr lang="en-US" dirty="0"/>
              <a:t/>
            </a:r>
            <a:br>
              <a:rPr lang="en-US" dirty="0"/>
            </a:br>
            <a:r>
              <a:rPr lang="en-US" sz="3600" dirty="0"/>
              <a:t>April 2013-April 2014</a:t>
            </a:r>
            <a:endParaRPr lang="en-US" dirty="0"/>
          </a:p>
        </p:txBody>
      </p:sp>
      <p:sp>
        <p:nvSpPr>
          <p:cNvPr id="3" name="Content Placeholder 2"/>
          <p:cNvSpPr>
            <a:spLocks noGrp="1"/>
          </p:cNvSpPr>
          <p:nvPr>
            <p:ph idx="1"/>
          </p:nvPr>
        </p:nvSpPr>
        <p:spPr/>
        <p:txBody>
          <a:bodyPr/>
          <a:lstStyle/>
          <a:p>
            <a:r>
              <a:rPr lang="en-US" dirty="0" smtClean="0"/>
              <a:t>1-2 April: Russia</a:t>
            </a:r>
          </a:p>
          <a:p>
            <a:r>
              <a:rPr lang="en-US" dirty="0" smtClean="0"/>
              <a:t>15-16 April: Turkey</a:t>
            </a:r>
          </a:p>
          <a:p>
            <a:r>
              <a:rPr lang="en-US" dirty="0" smtClean="0"/>
              <a:t>29-30 April: USA/Canada</a:t>
            </a:r>
            <a:endParaRPr lang="en-US" dirty="0"/>
          </a:p>
        </p:txBody>
      </p:sp>
    </p:spTree>
    <p:extLst>
      <p:ext uri="{BB962C8B-B14F-4D97-AF65-F5344CB8AC3E}">
        <p14:creationId xmlns:p14="http://schemas.microsoft.com/office/powerpoint/2010/main" val="384423471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13919"/>
            <a:ext cx="8226854" cy="940443"/>
          </a:xfrm>
        </p:spPr>
        <p:txBody>
          <a:bodyPr/>
          <a:lstStyle/>
          <a:p>
            <a:pPr algn="ctr"/>
            <a:r>
              <a:rPr lang="en-US" dirty="0" smtClean="0"/>
              <a:t>NATIONAL MEDIA VISITS</a:t>
            </a:r>
            <a:endParaRPr lang="en-US" dirty="0"/>
          </a:p>
        </p:txBody>
      </p:sp>
      <p:sp>
        <p:nvSpPr>
          <p:cNvPr id="3" name="Content Placeholder 2"/>
          <p:cNvSpPr>
            <a:spLocks noGrp="1"/>
          </p:cNvSpPr>
          <p:nvPr>
            <p:ph idx="1"/>
          </p:nvPr>
        </p:nvSpPr>
        <p:spPr>
          <a:xfrm>
            <a:off x="457200" y="3052990"/>
            <a:ext cx="8226854" cy="1724884"/>
          </a:xfrm>
        </p:spPr>
        <p:txBody>
          <a:bodyPr/>
          <a:lstStyle/>
          <a:p>
            <a:pPr algn="ctr"/>
            <a:r>
              <a:rPr lang="en-US" dirty="0" smtClean="0"/>
              <a:t>Visits for print, radio, agency media during LS1 April 2013 - April 2014</a:t>
            </a:r>
            <a:endParaRPr lang="en-US" dirty="0"/>
          </a:p>
        </p:txBody>
      </p:sp>
    </p:spTree>
    <p:extLst>
      <p:ext uri="{BB962C8B-B14F-4D97-AF65-F5344CB8AC3E}">
        <p14:creationId xmlns:p14="http://schemas.microsoft.com/office/powerpoint/2010/main" val="285138654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For whom?</a:t>
            </a:r>
            <a:endParaRPr lang="en-US" dirty="0"/>
          </a:p>
        </p:txBody>
      </p:sp>
      <p:sp>
        <p:nvSpPr>
          <p:cNvPr id="3" name="Content Placeholder 2"/>
          <p:cNvSpPr>
            <a:spLocks noGrp="1"/>
          </p:cNvSpPr>
          <p:nvPr>
            <p:ph sz="half" idx="1"/>
          </p:nvPr>
        </p:nvSpPr>
        <p:spPr/>
        <p:txBody>
          <a:bodyPr>
            <a:normAutofit/>
          </a:bodyPr>
          <a:lstStyle/>
          <a:p>
            <a:r>
              <a:rPr lang="en-US" b="1" u="sng" dirty="0" smtClean="0"/>
              <a:t>Countries:</a:t>
            </a:r>
          </a:p>
          <a:p>
            <a:r>
              <a:rPr lang="en-US" dirty="0" smtClean="0"/>
              <a:t>Member States</a:t>
            </a:r>
          </a:p>
          <a:p>
            <a:r>
              <a:rPr lang="en-US" dirty="0" smtClean="0"/>
              <a:t>Candidate</a:t>
            </a:r>
          </a:p>
          <a:p>
            <a:r>
              <a:rPr lang="en-US" dirty="0" smtClean="0"/>
              <a:t>Associate States</a:t>
            </a:r>
          </a:p>
          <a:p>
            <a:r>
              <a:rPr lang="en-US" dirty="0" smtClean="0"/>
              <a:t>Observers</a:t>
            </a:r>
          </a:p>
          <a:p>
            <a:endParaRPr lang="en-US" dirty="0"/>
          </a:p>
          <a:p>
            <a:r>
              <a:rPr lang="en-US" dirty="0" smtClean="0"/>
              <a:t>In total: 28 countries</a:t>
            </a:r>
            <a:endParaRPr lang="en-US" dirty="0"/>
          </a:p>
        </p:txBody>
      </p:sp>
      <p:sp>
        <p:nvSpPr>
          <p:cNvPr id="4" name="Content Placeholder 3"/>
          <p:cNvSpPr>
            <a:spLocks noGrp="1"/>
          </p:cNvSpPr>
          <p:nvPr>
            <p:ph sz="half" idx="2"/>
          </p:nvPr>
        </p:nvSpPr>
        <p:spPr>
          <a:xfrm>
            <a:off x="4267199" y="1600200"/>
            <a:ext cx="4251377" cy="4525963"/>
          </a:xfrm>
        </p:spPr>
        <p:txBody>
          <a:bodyPr>
            <a:normAutofit/>
          </a:bodyPr>
          <a:lstStyle/>
          <a:p>
            <a:r>
              <a:rPr lang="en-US" b="1" u="sng" dirty="0" smtClean="0"/>
              <a:t>Kind of media:</a:t>
            </a:r>
          </a:p>
          <a:p>
            <a:r>
              <a:rPr lang="en-US" dirty="0" smtClean="0"/>
              <a:t>Print press</a:t>
            </a:r>
          </a:p>
          <a:p>
            <a:r>
              <a:rPr lang="en-US" dirty="0" smtClean="0"/>
              <a:t>Radio</a:t>
            </a:r>
          </a:p>
          <a:p>
            <a:r>
              <a:rPr lang="en-US" dirty="0" smtClean="0"/>
              <a:t>Agency (print)</a:t>
            </a:r>
          </a:p>
          <a:p>
            <a:endParaRPr lang="en-US" dirty="0"/>
          </a:p>
          <a:p>
            <a:r>
              <a:rPr lang="en-US" dirty="0" smtClean="0"/>
              <a:t>(TVs and photographers with assignment will be handled separately)</a:t>
            </a:r>
            <a:endParaRPr lang="en-US" dirty="0"/>
          </a:p>
        </p:txBody>
      </p:sp>
    </p:spTree>
    <p:extLst>
      <p:ext uri="{BB962C8B-B14F-4D97-AF65-F5344CB8AC3E}">
        <p14:creationId xmlns:p14="http://schemas.microsoft.com/office/powerpoint/2010/main" val="336128595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LOGISTICS FOR THE VISIT</a:t>
            </a:r>
            <a:endParaRPr lang="en-US" dirty="0"/>
          </a:p>
        </p:txBody>
      </p:sp>
      <p:sp>
        <p:nvSpPr>
          <p:cNvPr id="3" name="Content Placeholder 2"/>
          <p:cNvSpPr>
            <a:spLocks noGrp="1"/>
          </p:cNvSpPr>
          <p:nvPr>
            <p:ph idx="1"/>
          </p:nvPr>
        </p:nvSpPr>
        <p:spPr/>
        <p:txBody>
          <a:bodyPr/>
          <a:lstStyle/>
          <a:p>
            <a:r>
              <a:rPr lang="en-US" b="1" dirty="0" smtClean="0"/>
              <a:t>Duration:</a:t>
            </a:r>
            <a:r>
              <a:rPr lang="en-US" dirty="0" smtClean="0"/>
              <a:t> 1 or 2 days (individual interviews)</a:t>
            </a:r>
          </a:p>
          <a:p>
            <a:r>
              <a:rPr lang="en-US" b="1" dirty="0" smtClean="0"/>
              <a:t>Number of participants: </a:t>
            </a:r>
            <a:r>
              <a:rPr lang="en-US" dirty="0" smtClean="0"/>
              <a:t>maximum 24 people (</a:t>
            </a:r>
            <a:r>
              <a:rPr lang="en-US" u="sng" dirty="0" smtClean="0"/>
              <a:t>including accompanying staff</a:t>
            </a:r>
            <a:r>
              <a:rPr lang="en-US" dirty="0" smtClean="0"/>
              <a:t>)</a:t>
            </a:r>
          </a:p>
          <a:p>
            <a:r>
              <a:rPr lang="en-US" b="1" dirty="0" smtClean="0"/>
              <a:t>Costs:</a:t>
            </a:r>
            <a:r>
              <a:rPr lang="en-US" dirty="0" smtClean="0"/>
              <a:t> CERN will provide meal tickets for cafeteria and transport on CERN site</a:t>
            </a:r>
            <a:endParaRPr lang="en-US" dirty="0"/>
          </a:p>
        </p:txBody>
      </p:sp>
    </p:spTree>
    <p:extLst>
      <p:ext uri="{BB962C8B-B14F-4D97-AF65-F5344CB8AC3E}">
        <p14:creationId xmlns:p14="http://schemas.microsoft.com/office/powerpoint/2010/main" val="423116306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61376" cy="1143000"/>
          </a:xfrm>
        </p:spPr>
        <p:txBody>
          <a:bodyPr/>
          <a:lstStyle/>
          <a:p>
            <a:pPr algn="ctr"/>
            <a:r>
              <a:rPr lang="en-US" dirty="0" smtClean="0"/>
              <a:t>VISIT PROGRAMME</a:t>
            </a:r>
            <a:endParaRPr lang="en-US" dirty="0"/>
          </a:p>
        </p:txBody>
      </p:sp>
      <p:sp>
        <p:nvSpPr>
          <p:cNvPr id="3" name="Content Placeholder 2"/>
          <p:cNvSpPr>
            <a:spLocks noGrp="1"/>
          </p:cNvSpPr>
          <p:nvPr>
            <p:ph sz="half" idx="1"/>
          </p:nvPr>
        </p:nvSpPr>
        <p:spPr>
          <a:xfrm>
            <a:off x="341737" y="1600200"/>
            <a:ext cx="4075821" cy="4525963"/>
          </a:xfrm>
        </p:spPr>
        <p:txBody>
          <a:bodyPr>
            <a:normAutofit/>
          </a:bodyPr>
          <a:lstStyle/>
          <a:p>
            <a:pPr algn="ctr"/>
            <a:r>
              <a:rPr lang="en-US" u="sng" dirty="0" smtClean="0"/>
              <a:t>DAY 1:</a:t>
            </a:r>
          </a:p>
          <a:p>
            <a:r>
              <a:rPr lang="en-US" sz="2400" dirty="0" smtClean="0"/>
              <a:t>- Arrival at CERN and welcome</a:t>
            </a:r>
          </a:p>
          <a:p>
            <a:r>
              <a:rPr lang="en-US" sz="2400" dirty="0" smtClean="0"/>
              <a:t>- One hour CERN introduction, LS1 status and latest results</a:t>
            </a:r>
          </a:p>
          <a:p>
            <a:r>
              <a:rPr lang="en-US" sz="2400" dirty="0" smtClean="0"/>
              <a:t>- Visits underground: 2 detectors and </a:t>
            </a:r>
            <a:r>
              <a:rPr lang="en-US" sz="2400" b="1" u="sng" dirty="0" smtClean="0"/>
              <a:t>the LHC accelerator!!!</a:t>
            </a:r>
            <a:endParaRPr lang="en-US" sz="2400" dirty="0"/>
          </a:p>
        </p:txBody>
      </p:sp>
      <p:sp>
        <p:nvSpPr>
          <p:cNvPr id="4" name="Content Placeholder 3"/>
          <p:cNvSpPr>
            <a:spLocks noGrp="1"/>
          </p:cNvSpPr>
          <p:nvPr>
            <p:ph sz="half" idx="2"/>
          </p:nvPr>
        </p:nvSpPr>
        <p:spPr>
          <a:xfrm>
            <a:off x="4735070" y="1600200"/>
            <a:ext cx="4078577" cy="4525963"/>
          </a:xfrm>
        </p:spPr>
        <p:txBody>
          <a:bodyPr>
            <a:normAutofit/>
          </a:bodyPr>
          <a:lstStyle/>
          <a:p>
            <a:pPr algn="ctr"/>
            <a:r>
              <a:rPr lang="en-US" u="sng" dirty="0" smtClean="0"/>
              <a:t>DAY 2:</a:t>
            </a:r>
          </a:p>
          <a:p>
            <a:r>
              <a:rPr lang="en-US" sz="2400" dirty="0" smtClean="0"/>
              <a:t>- Time for individual interviews (list of scientists to be decided in collaboration with you)</a:t>
            </a:r>
            <a:endParaRPr lang="en-US" sz="2400" dirty="0"/>
          </a:p>
        </p:txBody>
      </p:sp>
    </p:spTree>
    <p:extLst>
      <p:ext uri="{BB962C8B-B14F-4D97-AF65-F5344CB8AC3E}">
        <p14:creationId xmlns:p14="http://schemas.microsoft.com/office/powerpoint/2010/main" val="3987313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WARNING!!!!</a:t>
            </a:r>
            <a:endParaRPr lang="en-US" dirty="0"/>
          </a:p>
        </p:txBody>
      </p:sp>
      <p:sp>
        <p:nvSpPr>
          <p:cNvPr id="3" name="Content Placeholder 2"/>
          <p:cNvSpPr>
            <a:spLocks noGrp="1"/>
          </p:cNvSpPr>
          <p:nvPr>
            <p:ph idx="1"/>
          </p:nvPr>
        </p:nvSpPr>
        <p:spPr/>
        <p:txBody>
          <a:bodyPr/>
          <a:lstStyle/>
          <a:p>
            <a:r>
              <a:rPr lang="en-US" dirty="0" smtClean="0"/>
              <a:t>Depending on availability : the press office could welcome other media outside these National visits BUT we cannot guarantee what the journalists will be able to see (no LHC accelerator for sure). So we need your help to encourage your journalists from print press, radio and agencies to come to CERN through these National visits.</a:t>
            </a:r>
            <a:endParaRPr lang="en-US" dirty="0"/>
          </a:p>
        </p:txBody>
      </p:sp>
    </p:spTree>
    <p:extLst>
      <p:ext uri="{BB962C8B-B14F-4D97-AF65-F5344CB8AC3E}">
        <p14:creationId xmlns:p14="http://schemas.microsoft.com/office/powerpoint/2010/main" val="220228483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226854" cy="1092114"/>
          </a:xfrm>
        </p:spPr>
        <p:txBody>
          <a:bodyPr>
            <a:normAutofit fontScale="90000"/>
          </a:bodyPr>
          <a:lstStyle/>
          <a:p>
            <a:pPr algn="ctr"/>
            <a:r>
              <a:rPr lang="en-US" sz="4000" dirty="0" smtClean="0"/>
              <a:t>Proposed Calendar of National visits</a:t>
            </a:r>
            <a:r>
              <a:rPr lang="en-US" dirty="0" smtClean="0"/>
              <a:t/>
            </a:r>
            <a:br>
              <a:rPr lang="en-US" dirty="0" smtClean="0"/>
            </a:br>
            <a:r>
              <a:rPr lang="en-US" sz="3600" dirty="0" smtClean="0"/>
              <a:t>April 2013-April 2014</a:t>
            </a:r>
            <a:endParaRPr lang="en-US" sz="3600" dirty="0"/>
          </a:p>
        </p:txBody>
      </p:sp>
      <p:sp>
        <p:nvSpPr>
          <p:cNvPr id="3" name="Content Placeholder 2"/>
          <p:cNvSpPr>
            <a:spLocks noGrp="1"/>
          </p:cNvSpPr>
          <p:nvPr>
            <p:ph idx="1"/>
          </p:nvPr>
        </p:nvSpPr>
        <p:spPr/>
        <p:txBody>
          <a:bodyPr/>
          <a:lstStyle/>
          <a:p>
            <a:r>
              <a:rPr lang="en-US" dirty="0" smtClean="0"/>
              <a:t>9-10 April: UK</a:t>
            </a:r>
          </a:p>
          <a:p>
            <a:r>
              <a:rPr lang="en-US" dirty="0" smtClean="0"/>
              <a:t>23-24 April: Austria</a:t>
            </a:r>
          </a:p>
          <a:p>
            <a:r>
              <a:rPr lang="en-US" dirty="0" smtClean="0"/>
              <a:t>7-8 May: Bulgaria</a:t>
            </a:r>
          </a:p>
          <a:p>
            <a:r>
              <a:rPr lang="en-US" dirty="0" smtClean="0"/>
              <a:t>28-29 May: Czech Republic</a:t>
            </a:r>
          </a:p>
          <a:p>
            <a:r>
              <a:rPr lang="en-US" dirty="0" smtClean="0"/>
              <a:t>11-12 June: Denmark</a:t>
            </a:r>
          </a:p>
          <a:p>
            <a:r>
              <a:rPr lang="en-US" dirty="0" smtClean="0"/>
              <a:t>25-26 June: Finland</a:t>
            </a:r>
          </a:p>
          <a:p>
            <a:r>
              <a:rPr lang="en-US" dirty="0" smtClean="0"/>
              <a:t>9-10 July: France (Belgium)</a:t>
            </a:r>
          </a:p>
          <a:p>
            <a:r>
              <a:rPr lang="en-US" dirty="0" smtClean="0"/>
              <a:t>23-24 July: Germany</a:t>
            </a:r>
            <a:endParaRPr lang="en-US" dirty="0"/>
          </a:p>
        </p:txBody>
      </p:sp>
    </p:spTree>
    <p:extLst>
      <p:ext uri="{BB962C8B-B14F-4D97-AF65-F5344CB8AC3E}">
        <p14:creationId xmlns:p14="http://schemas.microsoft.com/office/powerpoint/2010/main" val="311949297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226854" cy="1092114"/>
          </a:xfrm>
        </p:spPr>
        <p:txBody>
          <a:bodyPr>
            <a:normAutofit fontScale="90000"/>
          </a:bodyPr>
          <a:lstStyle/>
          <a:p>
            <a:pPr algn="ctr"/>
            <a:r>
              <a:rPr lang="en-US" sz="4000" dirty="0"/>
              <a:t>Proposed Calendar of National visits</a:t>
            </a:r>
            <a:br>
              <a:rPr lang="en-US" sz="4000" dirty="0"/>
            </a:br>
            <a:r>
              <a:rPr lang="en-US" sz="3600" dirty="0"/>
              <a:t>April 2013-April 2014</a:t>
            </a:r>
            <a:endParaRPr lang="en-US" dirty="0"/>
          </a:p>
        </p:txBody>
      </p:sp>
      <p:sp>
        <p:nvSpPr>
          <p:cNvPr id="3" name="Content Placeholder 2"/>
          <p:cNvSpPr>
            <a:spLocks noGrp="1"/>
          </p:cNvSpPr>
          <p:nvPr>
            <p:ph idx="1"/>
          </p:nvPr>
        </p:nvSpPr>
        <p:spPr/>
        <p:txBody>
          <a:bodyPr/>
          <a:lstStyle/>
          <a:p>
            <a:r>
              <a:rPr lang="en-US" dirty="0" smtClean="0"/>
              <a:t>6-7 August: Greece</a:t>
            </a:r>
          </a:p>
          <a:p>
            <a:r>
              <a:rPr lang="en-US" dirty="0" smtClean="0"/>
              <a:t>20-21 August: Hungary</a:t>
            </a:r>
          </a:p>
          <a:p>
            <a:r>
              <a:rPr lang="en-US" dirty="0" smtClean="0"/>
              <a:t>3-4 September: Italy</a:t>
            </a:r>
          </a:p>
          <a:p>
            <a:r>
              <a:rPr lang="en-US" dirty="0" smtClean="0"/>
              <a:t>17-18 September: Netherlands (Belgium)</a:t>
            </a:r>
          </a:p>
          <a:p>
            <a:r>
              <a:rPr lang="en-US" dirty="0" smtClean="0"/>
              <a:t>8-9 October: Norway</a:t>
            </a:r>
          </a:p>
          <a:p>
            <a:r>
              <a:rPr lang="en-US" dirty="0" smtClean="0"/>
              <a:t>22-23 October: Poland</a:t>
            </a:r>
          </a:p>
          <a:p>
            <a:r>
              <a:rPr lang="en-US" dirty="0" smtClean="0"/>
              <a:t>5-6 November: Portugal</a:t>
            </a:r>
          </a:p>
          <a:p>
            <a:r>
              <a:rPr lang="en-US" dirty="0" smtClean="0"/>
              <a:t>19-20 November: Slovak Republic</a:t>
            </a:r>
            <a:endParaRPr lang="en-US" dirty="0"/>
          </a:p>
        </p:txBody>
      </p:sp>
    </p:spTree>
    <p:extLst>
      <p:ext uri="{BB962C8B-B14F-4D97-AF65-F5344CB8AC3E}">
        <p14:creationId xmlns:p14="http://schemas.microsoft.com/office/powerpoint/2010/main" val="231564604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226854" cy="1092114"/>
          </a:xfrm>
        </p:spPr>
        <p:txBody>
          <a:bodyPr>
            <a:normAutofit fontScale="90000"/>
          </a:bodyPr>
          <a:lstStyle/>
          <a:p>
            <a:pPr algn="ctr"/>
            <a:r>
              <a:rPr lang="en-US" sz="4000" dirty="0"/>
              <a:t>Proposed Calendar of National visits</a:t>
            </a:r>
            <a:r>
              <a:rPr lang="en-US" dirty="0"/>
              <a:t/>
            </a:r>
            <a:br>
              <a:rPr lang="en-US" dirty="0"/>
            </a:br>
            <a:r>
              <a:rPr lang="en-US" sz="3600" dirty="0"/>
              <a:t>April 2013-April 2014</a:t>
            </a:r>
            <a:endParaRPr lang="en-US" dirty="0"/>
          </a:p>
        </p:txBody>
      </p:sp>
      <p:sp>
        <p:nvSpPr>
          <p:cNvPr id="3" name="Content Placeholder 2"/>
          <p:cNvSpPr>
            <a:spLocks noGrp="1"/>
          </p:cNvSpPr>
          <p:nvPr>
            <p:ph idx="1"/>
          </p:nvPr>
        </p:nvSpPr>
        <p:spPr/>
        <p:txBody>
          <a:bodyPr/>
          <a:lstStyle/>
          <a:p>
            <a:r>
              <a:rPr lang="en-US" dirty="0" smtClean="0"/>
              <a:t>3-4 December: Spain</a:t>
            </a:r>
          </a:p>
          <a:p>
            <a:r>
              <a:rPr lang="en-US" dirty="0" smtClean="0"/>
              <a:t>17-18 December: Sweden</a:t>
            </a:r>
          </a:p>
          <a:p>
            <a:r>
              <a:rPr lang="en-US" dirty="0" smtClean="0"/>
              <a:t>14-15 January: Switzerland</a:t>
            </a:r>
          </a:p>
          <a:p>
            <a:r>
              <a:rPr lang="en-US" dirty="0" smtClean="0"/>
              <a:t>28-29 January: Romania</a:t>
            </a:r>
          </a:p>
          <a:p>
            <a:r>
              <a:rPr lang="en-US" dirty="0" smtClean="0"/>
              <a:t>11-12 February: Israel</a:t>
            </a:r>
          </a:p>
          <a:p>
            <a:r>
              <a:rPr lang="en-US" dirty="0" smtClean="0"/>
              <a:t>25-26 February: Serbia</a:t>
            </a:r>
          </a:p>
          <a:p>
            <a:r>
              <a:rPr lang="en-US" dirty="0" smtClean="0"/>
              <a:t>4-5 March: India</a:t>
            </a:r>
          </a:p>
          <a:p>
            <a:r>
              <a:rPr lang="en-US" dirty="0" smtClean="0"/>
              <a:t>18-19 March: Japan</a:t>
            </a:r>
            <a:endParaRPr lang="en-US" dirty="0"/>
          </a:p>
        </p:txBody>
      </p:sp>
    </p:spTree>
    <p:extLst>
      <p:ext uri="{BB962C8B-B14F-4D97-AF65-F5344CB8AC3E}">
        <p14:creationId xmlns:p14="http://schemas.microsoft.com/office/powerpoint/2010/main" val="304292821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PrésentationCERN1">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PrésentationCERN1.thmx</Template>
  <TotalTime>228</TotalTime>
  <Words>894</Words>
  <Application>Microsoft Macintosh PowerPoint</Application>
  <PresentationFormat>On-screen Show (4:3)</PresentationFormat>
  <Paragraphs>83</Paragraphs>
  <Slides>10</Slides>
  <Notes>8</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PrésentationCERN1</vt:lpstr>
      <vt:lpstr>PowerPoint Presentation</vt:lpstr>
      <vt:lpstr>NATIONAL MEDIA VISITS</vt:lpstr>
      <vt:lpstr>For whom?</vt:lpstr>
      <vt:lpstr>LOGISTICS FOR THE VISIT</vt:lpstr>
      <vt:lpstr>VISIT PROGRAMME</vt:lpstr>
      <vt:lpstr>WARNING!!!!</vt:lpstr>
      <vt:lpstr>Proposed Calendar of National visits April 2013-April 2014</vt:lpstr>
      <vt:lpstr>Proposed Calendar of National visits April 2013-April 2014</vt:lpstr>
      <vt:lpstr>Proposed Calendar of National visits April 2013-April 2014</vt:lpstr>
      <vt:lpstr>Proposed Calendar of National visits April 2013-April 2014</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CERN User</cp:lastModifiedBy>
  <cp:revision>26</cp:revision>
  <dcterms:created xsi:type="dcterms:W3CDTF">2012-11-26T16:07:01Z</dcterms:created>
  <dcterms:modified xsi:type="dcterms:W3CDTF">2012-11-28T14:59:43Z</dcterms:modified>
</cp:coreProperties>
</file>