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4" r:id="rId2"/>
    <p:sldId id="317" r:id="rId3"/>
    <p:sldId id="319" r:id="rId4"/>
    <p:sldId id="322" r:id="rId5"/>
    <p:sldId id="305" r:id="rId6"/>
    <p:sldId id="311" r:id="rId7"/>
    <p:sldId id="321" r:id="rId8"/>
    <p:sldId id="312" r:id="rId9"/>
    <p:sldId id="320" r:id="rId10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6C6C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0684" autoAdjust="0"/>
    <p:restoredTop sz="99324" autoAdjust="0"/>
  </p:normalViewPr>
  <p:slideViewPr>
    <p:cSldViewPr>
      <p:cViewPr varScale="1">
        <p:scale>
          <a:sx n="108" d="100"/>
          <a:sy n="108" d="100"/>
        </p:scale>
        <p:origin x="-225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8846E-C417-7D4B-9404-254718F5D9CD}" type="datetimeFigureOut">
              <a:rPr lang="en-US" smtClean="0"/>
              <a:pPr/>
              <a:t>21/09/2012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1AD39-328A-3142-B829-A308C4EF2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0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21/09/2012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34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TEG Workshop, February 2012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TEG Workshop, February 2012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TEG workshop, February 2012 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GDB, October 2011 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995F7-AB52-B540-91DB-E086041867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WLCG workshop, May 2012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8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630" y="1066800"/>
            <a:ext cx="7251754" cy="1470025"/>
          </a:xfrm>
        </p:spPr>
        <p:txBody>
          <a:bodyPr/>
          <a:lstStyle/>
          <a:p>
            <a:r>
              <a:rPr lang="en-US" dirty="0" smtClean="0"/>
              <a:t>Operations Coordination Team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564904"/>
            <a:ext cx="3672408" cy="72008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Maria Girone, CERN IT-ES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23528" y="3212976"/>
            <a:ext cx="2952328" cy="936104"/>
          </a:xfrm>
        </p:spPr>
        <p:txBody>
          <a:bodyPr>
            <a:normAutofit/>
          </a:bodyPr>
          <a:lstStyle/>
          <a:p>
            <a:r>
              <a:rPr lang="en-US" dirty="0" smtClean="0"/>
              <a:t>Kick-off meeting </a:t>
            </a:r>
          </a:p>
          <a:p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September 2012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02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&amp; Mandate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35280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Proposal for creating a WLCG Operations Coordination Team was presented and approved in July 2012 </a:t>
            </a:r>
          </a:p>
          <a:p>
            <a:pPr lvl="1"/>
            <a:r>
              <a:rPr lang="en-US" dirty="0" smtClean="0"/>
              <a:t>Two long term teams were proposed out of the TEG process (Operations Coordination and Networking).   Smaller scope transient teams were also proposed</a:t>
            </a:r>
          </a:p>
          <a:p>
            <a:pPr lvl="2"/>
            <a:r>
              <a:rPr lang="en-US" dirty="0" smtClean="0"/>
              <a:t>There should be strong interactions between the teams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This team will build on the existing experience to </a:t>
            </a:r>
          </a:p>
          <a:p>
            <a:pPr lvl="1"/>
            <a:r>
              <a:rPr lang="en-US" dirty="0"/>
              <a:t>understand what services are actually needed; </a:t>
            </a:r>
          </a:p>
          <a:p>
            <a:pPr lvl="1"/>
            <a:r>
              <a:rPr lang="en-US" dirty="0"/>
              <a:t>monitor health; </a:t>
            </a:r>
          </a:p>
          <a:p>
            <a:pPr lvl="1"/>
            <a:r>
              <a:rPr lang="en-US" dirty="0"/>
              <a:t>negotiate  the configuration, upgrade and roll-back; </a:t>
            </a:r>
          </a:p>
          <a:p>
            <a:pPr lvl="1"/>
            <a:r>
              <a:rPr lang="en-US" dirty="0"/>
              <a:t>commission new services</a:t>
            </a:r>
          </a:p>
          <a:p>
            <a:pPr lvl="1"/>
            <a:r>
              <a:rPr lang="en-US" dirty="0"/>
              <a:t>help in transition when services are </a:t>
            </a:r>
            <a:r>
              <a:rPr lang="en-US" dirty="0" smtClean="0"/>
              <a:t>decommissioned</a:t>
            </a:r>
          </a:p>
          <a:p>
            <a:pPr lvl="1"/>
            <a:r>
              <a:rPr lang="en-US" dirty="0" smtClean="0"/>
              <a:t>ensure and strengthen </a:t>
            </a:r>
            <a:r>
              <a:rPr lang="en-US" dirty="0"/>
              <a:t>communication to sites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Girone, CERN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Emphasis on this effort is </a:t>
            </a:r>
            <a:r>
              <a:rPr lang="en-US" dirty="0" smtClean="0"/>
              <a:t>coordination in scope of WLCG </a:t>
            </a:r>
            <a:endParaRPr lang="en-US" dirty="0" smtClean="0"/>
          </a:p>
          <a:p>
            <a:pPr lvl="1"/>
            <a:r>
              <a:rPr lang="en-US" dirty="0" smtClean="0"/>
              <a:t>There are many operations activities (sites, </a:t>
            </a:r>
            <a:r>
              <a:rPr lang="en-US" dirty="0" err="1" smtClean="0"/>
              <a:t>NGIs</a:t>
            </a:r>
            <a:r>
              <a:rPr lang="en-US" dirty="0" smtClean="0"/>
              <a:t>, larger grid projects, and the communities)</a:t>
            </a:r>
          </a:p>
          <a:p>
            <a:pPr lvl="1"/>
            <a:r>
              <a:rPr lang="en-US" dirty="0" smtClean="0"/>
              <a:t>Total effort </a:t>
            </a:r>
            <a:r>
              <a:rPr lang="en-US" dirty="0" smtClean="0"/>
              <a:t>dedicated to the team will be </a:t>
            </a:r>
            <a:r>
              <a:rPr lang="en-US" dirty="0" smtClean="0">
                <a:solidFill>
                  <a:srgbClr val="FF0000"/>
                </a:solidFill>
              </a:rPr>
              <a:t>limited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 smtClean="0"/>
              <a:t>Value </a:t>
            </a:r>
            <a:r>
              <a:rPr lang="en-US" dirty="0" smtClean="0"/>
              <a:t>of the team will be in facilitating communication and ensuring smooth </a:t>
            </a:r>
            <a:r>
              <a:rPr lang="en-US" dirty="0" smtClean="0"/>
              <a:t>operations</a:t>
            </a:r>
          </a:p>
          <a:p>
            <a:pPr lvl="1"/>
            <a:r>
              <a:rPr lang="en-US" dirty="0"/>
              <a:t>Integration and commissioning effort is vital for successful deployment of production quality services, following initial development/prototyping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TEG workshop, February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as a Service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Would like to arrive at a point where</a:t>
            </a:r>
          </a:p>
          <a:p>
            <a:pPr lvl="1"/>
            <a:r>
              <a:rPr lang="en-US" dirty="0" smtClean="0"/>
              <a:t>A small number of well-defined common services would be needed per site;</a:t>
            </a:r>
          </a:p>
          <a:p>
            <a:pPr lvl="1"/>
            <a:r>
              <a:rPr lang="en-US" dirty="0" smtClean="0"/>
              <a:t>Installing, configuring and upgrading these would be “trivial”</a:t>
            </a:r>
          </a:p>
          <a:p>
            <a:pPr lvl="1"/>
            <a:r>
              <a:rPr lang="en-US" dirty="0" smtClean="0"/>
              <a:t>All services would comply to standards, e.g. for error messages, monitoring;</a:t>
            </a:r>
          </a:p>
          <a:p>
            <a:pPr lvl="1"/>
            <a:r>
              <a:rPr lang="en-US" dirty="0" smtClean="0"/>
              <a:t>Services would be resilient to glitches and highly available;</a:t>
            </a:r>
          </a:p>
          <a:p>
            <a:pPr lvl="1"/>
            <a:r>
              <a:rPr lang="en-US" dirty="0" smtClean="0"/>
              <a:t>In case of load (or unexpected “user behavior”) they would react gracefully;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 case of problems</a:t>
            </a:r>
            <a:r>
              <a:rPr lang="en-US" dirty="0" smtClean="0"/>
              <a:t>, diagnosis and remedy should be straight-forward and rapid.</a:t>
            </a:r>
          </a:p>
          <a:p>
            <a:r>
              <a:rPr lang="en-US" dirty="0" smtClean="0"/>
              <a:t>A point where sites provide a defined service and experiments use it</a:t>
            </a:r>
          </a:p>
          <a:p>
            <a:pPr lvl="1"/>
            <a:r>
              <a:rPr lang="en-US" dirty="0" smtClean="0"/>
              <a:t>Increased expectations on the stability and quality of the service, but lower expectations on the need for customization and interaction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Girone, WLCG MB, 19 June  2012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0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Team </a:t>
            </a:r>
            <a:r>
              <a:rPr lang="en-US" dirty="0" smtClean="0"/>
              <a:t>&amp;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86333"/>
            <a:ext cx="8496944" cy="512298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Key body: core members + targeted experts </a:t>
            </a:r>
            <a:r>
              <a:rPr lang="en-US" sz="2400" dirty="0" smtClean="0"/>
              <a:t>from </a:t>
            </a:r>
            <a:r>
              <a:rPr lang="en-US" sz="2300" dirty="0" smtClean="0"/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sites / regions</a:t>
            </a:r>
            <a:r>
              <a:rPr lang="en-US" sz="2300" dirty="0" smtClean="0"/>
              <a:t>, </a:t>
            </a:r>
            <a:r>
              <a:rPr lang="en-US" sz="2300" dirty="0"/>
              <a:t>experiments and </a:t>
            </a:r>
            <a:r>
              <a:rPr lang="en-US" sz="2300" dirty="0" smtClean="0"/>
              <a:t>services</a:t>
            </a:r>
          </a:p>
          <a:p>
            <a:pPr lvl="1"/>
            <a:r>
              <a:rPr lang="en-US" sz="1900" dirty="0" smtClean="0"/>
              <a:t>Experiments representatives: M. </a:t>
            </a:r>
            <a:r>
              <a:rPr lang="en-US" sz="1900" dirty="0" err="1" smtClean="0"/>
              <a:t>Litmaath</a:t>
            </a:r>
            <a:r>
              <a:rPr lang="en-US" sz="1900" dirty="0" smtClean="0"/>
              <a:t> (ALICE), A. </a:t>
            </a:r>
            <a:r>
              <a:rPr lang="en-US" sz="1900" dirty="0" err="1" smtClean="0"/>
              <a:t>Klimentov</a:t>
            </a:r>
            <a:r>
              <a:rPr lang="en-US" sz="1900" dirty="0" smtClean="0"/>
              <a:t> &amp; Ueda (ATLAS), I. Fisk  &amp; O. </a:t>
            </a:r>
            <a:r>
              <a:rPr lang="en-US" sz="1900" dirty="0" err="1"/>
              <a:t>Gutsche</a:t>
            </a:r>
            <a:r>
              <a:rPr lang="en-US" sz="1900" dirty="0"/>
              <a:t> (CMS</a:t>
            </a:r>
            <a:r>
              <a:rPr lang="en-US" sz="1900" dirty="0" smtClean="0"/>
              <a:t>), M. </a:t>
            </a:r>
            <a:r>
              <a:rPr lang="en-US" sz="1900" dirty="0" err="1" smtClean="0"/>
              <a:t>Cattaneo</a:t>
            </a:r>
            <a:r>
              <a:rPr lang="en-US" sz="1900" dirty="0" smtClean="0"/>
              <a:t> &amp; S. </a:t>
            </a:r>
            <a:r>
              <a:rPr lang="en-US" sz="1900" dirty="0" err="1" smtClean="0"/>
              <a:t>Roiser</a:t>
            </a:r>
            <a:r>
              <a:rPr lang="en-US" sz="1900" dirty="0" smtClean="0"/>
              <a:t> (</a:t>
            </a:r>
            <a:r>
              <a:rPr lang="en-US" sz="1900" dirty="0" err="1" smtClean="0"/>
              <a:t>LHCb</a:t>
            </a:r>
            <a:r>
              <a:rPr lang="en-US" sz="1900" dirty="0" smtClean="0"/>
              <a:t>) </a:t>
            </a:r>
          </a:p>
          <a:p>
            <a:pPr lvl="1"/>
            <a:r>
              <a:rPr lang="en-US" sz="1900" dirty="0" smtClean="0"/>
              <a:t>Site/regions representatives: G. Merino (PIC), J. Coles I. Collier, A. </a:t>
            </a:r>
            <a:r>
              <a:rPr lang="en-US" sz="1900" dirty="0" err="1" smtClean="0"/>
              <a:t>Forti</a:t>
            </a:r>
            <a:r>
              <a:rPr lang="en-US" sz="1900" dirty="0" smtClean="0"/>
              <a:t> (</a:t>
            </a:r>
            <a:r>
              <a:rPr lang="en-US" sz="1900" dirty="0" err="1" smtClean="0"/>
              <a:t>GridPP</a:t>
            </a:r>
            <a:r>
              <a:rPr lang="en-US" sz="1900" dirty="0" smtClean="0"/>
              <a:t>), L. </a:t>
            </a:r>
            <a:r>
              <a:rPr lang="en-US" sz="1900" dirty="0" err="1" smtClean="0"/>
              <a:t>Dell’Agnello</a:t>
            </a:r>
            <a:r>
              <a:rPr lang="en-US" sz="1900" dirty="0" smtClean="0"/>
              <a:t> (CNAF), R. Santana (ROC-LA)</a:t>
            </a:r>
          </a:p>
          <a:p>
            <a:pPr lvl="1"/>
            <a:r>
              <a:rPr lang="en-US" sz="1900" dirty="0" err="1" smtClean="0"/>
              <a:t>Tiziana</a:t>
            </a:r>
            <a:r>
              <a:rPr lang="en-US" sz="1900" dirty="0" smtClean="0"/>
              <a:t> Ferrari (EGI/NGIs operations),  </a:t>
            </a:r>
            <a:r>
              <a:rPr lang="en-US" sz="1900" b="1" dirty="0" smtClean="0">
                <a:solidFill>
                  <a:srgbClr val="FF0000"/>
                </a:solidFill>
              </a:rPr>
              <a:t>OSG?</a:t>
            </a:r>
            <a:endParaRPr lang="en-US" sz="1900" dirty="0" smtClean="0"/>
          </a:p>
          <a:p>
            <a:pPr lvl="1"/>
            <a:r>
              <a:rPr lang="en-US" sz="1900" dirty="0" smtClean="0"/>
              <a:t>T1 representatives (as for the daily meeting) </a:t>
            </a:r>
          </a:p>
          <a:p>
            <a:pPr lvl="1"/>
            <a:endParaRPr lang="en-US" sz="1900" dirty="0" smtClean="0"/>
          </a:p>
          <a:p>
            <a:r>
              <a:rPr lang="en-US" sz="2400" dirty="0" smtClean="0"/>
              <a:t>Integrate </a:t>
            </a:r>
            <a:r>
              <a:rPr lang="en-US" sz="2400" dirty="0"/>
              <a:t>long-term goals with short-term </a:t>
            </a:r>
            <a:r>
              <a:rPr lang="en-US" sz="2400" dirty="0">
                <a:solidFill>
                  <a:srgbClr val="FF0000"/>
                </a:solidFill>
              </a:rPr>
              <a:t>task forces </a:t>
            </a:r>
            <a:r>
              <a:rPr lang="en-US" sz="2400" dirty="0"/>
              <a:t>to </a:t>
            </a:r>
            <a:r>
              <a:rPr lang="en-US" sz="2400" dirty="0" smtClean="0"/>
              <a:t>address </a:t>
            </a:r>
            <a:r>
              <a:rPr lang="en-US" sz="2400" dirty="0"/>
              <a:t>specific deployment / de-commissioning </a:t>
            </a:r>
            <a:r>
              <a:rPr lang="en-US" sz="2400" dirty="0" smtClean="0"/>
              <a:t>issue</a:t>
            </a:r>
            <a:endParaRPr lang="en-US" sz="2000" dirty="0"/>
          </a:p>
          <a:p>
            <a:pPr lvl="1"/>
            <a:r>
              <a:rPr lang="en-US" sz="2400" dirty="0" smtClean="0"/>
              <a:t>Recommends </a:t>
            </a:r>
            <a:r>
              <a:rPr lang="en-US" sz="2400" dirty="0"/>
              <a:t>to the MB specific solutions </a:t>
            </a:r>
            <a:endParaRPr lang="en-US" sz="2400" dirty="0" smtClean="0"/>
          </a:p>
          <a:p>
            <a:r>
              <a:rPr lang="en-US" sz="2400" dirty="0" smtClean="0"/>
              <a:t>Interact </a:t>
            </a:r>
            <a:r>
              <a:rPr lang="en-US" sz="2400" dirty="0"/>
              <a:t>with other WGs </a:t>
            </a:r>
            <a:r>
              <a:rPr lang="en-US" sz="2400" dirty="0"/>
              <a:t>v</a:t>
            </a:r>
            <a:r>
              <a:rPr lang="en-US" sz="2400" dirty="0" smtClean="0"/>
              <a:t>ia </a:t>
            </a:r>
            <a:r>
              <a:rPr lang="en-US" sz="2400" dirty="0"/>
              <a:t>representation of team members</a:t>
            </a:r>
          </a:p>
          <a:p>
            <a:pPr lvl="2"/>
            <a:r>
              <a:rPr lang="en-US" sz="1900" dirty="0"/>
              <a:t>e.g. data federations, networking, information system, security, … </a:t>
            </a: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Girone, CERN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1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Quarterly Operations Planning </a:t>
            </a:r>
          </a:p>
          <a:p>
            <a:pPr lvl="1"/>
            <a:r>
              <a:rPr lang="en-US" dirty="0" smtClean="0"/>
              <a:t>Reviews needs from experiments and sites </a:t>
            </a:r>
          </a:p>
          <a:p>
            <a:pPr lvl="1"/>
            <a:r>
              <a:rPr lang="en-US" dirty="0" smtClean="0"/>
              <a:t>Prepares plans and proposes them to the MB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reates and dissolves internal ops task forces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Fortnightly Operations Coordination </a:t>
            </a:r>
            <a:r>
              <a:rPr lang="en-US" dirty="0" smtClean="0"/>
              <a:t>(more by A. </a:t>
            </a:r>
            <a:r>
              <a:rPr lang="en-US" dirty="0" err="1" smtClean="0"/>
              <a:t>Sciab</a:t>
            </a:r>
            <a:r>
              <a:rPr lang="en-US" dirty="0" err="1" smtClean="0"/>
              <a:t>à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Monitors and </a:t>
            </a:r>
            <a:r>
              <a:rPr lang="en-US" dirty="0" smtClean="0"/>
              <a:t>coordinates </a:t>
            </a:r>
            <a:r>
              <a:rPr lang="en-US" dirty="0" smtClean="0"/>
              <a:t>on-going </a:t>
            </a:r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Thursday, 15</a:t>
            </a:r>
            <a:r>
              <a:rPr lang="en-US" dirty="0"/>
              <a:t>:30-17:00 </a:t>
            </a:r>
            <a:r>
              <a:rPr lang="en-US" dirty="0" smtClean="0"/>
              <a:t>CET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Chairs: M. Girone, G. Merino, M</a:t>
            </a:r>
            <a:r>
              <a:rPr lang="en-US" dirty="0"/>
              <a:t>. </a:t>
            </a:r>
            <a:r>
              <a:rPr lang="en-US" dirty="0" err="1" smtClean="0"/>
              <a:t>Dimou</a:t>
            </a:r>
            <a:r>
              <a:rPr lang="en-US" dirty="0" smtClean="0"/>
              <a:t>, A. </a:t>
            </a:r>
            <a:r>
              <a:rPr lang="en-US" dirty="0" err="1" smtClean="0"/>
              <a:t>Valassi</a:t>
            </a:r>
            <a:r>
              <a:rPr lang="en-US" dirty="0" smtClean="0"/>
              <a:t>, </a:t>
            </a:r>
            <a:endParaRPr lang="en-US" dirty="0"/>
          </a:p>
          <a:p>
            <a:pPr lvl="2"/>
            <a:r>
              <a:rPr lang="en-US" dirty="0" smtClean="0"/>
              <a:t>minutes </a:t>
            </a:r>
            <a:r>
              <a:rPr lang="en-US" dirty="0"/>
              <a:t>and action list </a:t>
            </a:r>
            <a:endParaRPr lang="en-US" dirty="0" smtClean="0"/>
          </a:p>
          <a:p>
            <a:pPr lvl="1"/>
            <a:r>
              <a:rPr lang="en-US" dirty="0" smtClean="0"/>
              <a:t>Secretary: A. </a:t>
            </a:r>
            <a:r>
              <a:rPr lang="en-US" dirty="0" err="1" smtClean="0"/>
              <a:t>Sciab</a:t>
            </a:r>
            <a:r>
              <a:rPr lang="en-US" dirty="0" err="1" smtClean="0"/>
              <a:t>à</a:t>
            </a:r>
            <a:r>
              <a:rPr lang="en-US" dirty="0" smtClean="0"/>
              <a:t>, A. Di </a:t>
            </a:r>
            <a:r>
              <a:rPr lang="en-US" dirty="0" err="1" smtClean="0"/>
              <a:t>Girolamo</a:t>
            </a:r>
            <a:r>
              <a:rPr lang="en-US" dirty="0" smtClean="0"/>
              <a:t>, M. </a:t>
            </a:r>
            <a:r>
              <a:rPr lang="en-US" dirty="0" err="1" smtClean="0"/>
              <a:t>Litmaath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Mailing list 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Daily Operations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Girone, CERN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793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for the day  </a:t>
            </a:r>
            <a:endParaRPr lang="en-US" dirty="0"/>
          </a:p>
        </p:txBody>
      </p:sp>
      <p:pic>
        <p:nvPicPr>
          <p:cNvPr id="6" name="Content Placeholder 5" descr="Screen Shot 2012-09-21 at 11.37.3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" r="5039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TEG workshop, February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1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</a:t>
            </a:r>
            <a:r>
              <a:rPr lang="en-US" dirty="0" smtClean="0"/>
              <a:t>Task </a:t>
            </a:r>
            <a:r>
              <a:rPr lang="en-US" dirty="0" smtClean="0"/>
              <a:t>Forces</a:t>
            </a:r>
            <a:endParaRPr lang="en-US" sz="31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435280" cy="4209331"/>
          </a:xfrm>
        </p:spPr>
        <p:txBody>
          <a:bodyPr>
            <a:noAutofit/>
          </a:bodyPr>
          <a:lstStyle/>
          <a:p>
            <a:r>
              <a:rPr lang="en-US" sz="2000" dirty="0"/>
              <a:t>CVMFS deployment </a:t>
            </a:r>
            <a:r>
              <a:rPr lang="en-US" sz="2000" dirty="0" smtClean="0"/>
              <a:t>completion</a:t>
            </a:r>
          </a:p>
          <a:p>
            <a:pPr lvl="1"/>
            <a:r>
              <a:rPr lang="en-US" sz="1800" dirty="0" smtClean="0"/>
              <a:t>S. </a:t>
            </a:r>
            <a:r>
              <a:rPr lang="en-US" sz="1800" dirty="0" err="1"/>
              <a:t>Roiser</a:t>
            </a:r>
            <a:r>
              <a:rPr lang="en-US" sz="1800" dirty="0"/>
              <a:t>, </a:t>
            </a:r>
            <a:r>
              <a:rPr lang="en-US" sz="1800" dirty="0" smtClean="0"/>
              <a:t>I. Collier</a:t>
            </a:r>
            <a:r>
              <a:rPr lang="en-US" sz="1800" dirty="0"/>
              <a:t>, </a:t>
            </a:r>
            <a:r>
              <a:rPr lang="en-US" sz="1800" dirty="0" smtClean="0"/>
              <a:t>A. Da </a:t>
            </a:r>
            <a:r>
              <a:rPr lang="en-US" sz="1800" dirty="0"/>
              <a:t>Silva (ATLAS), </a:t>
            </a:r>
            <a:r>
              <a:rPr lang="en-US" sz="1800" dirty="0" smtClean="0"/>
              <a:t>C. </a:t>
            </a:r>
            <a:r>
              <a:rPr lang="en-US" sz="1800" dirty="0" err="1" smtClean="0"/>
              <a:t>Wissing</a:t>
            </a:r>
            <a:r>
              <a:rPr lang="en-US" sz="1800" dirty="0"/>
              <a:t>  (CMS</a:t>
            </a:r>
            <a:r>
              <a:rPr lang="en-US" sz="1800" dirty="0" smtClean="0"/>
              <a:t>), …</a:t>
            </a:r>
          </a:p>
          <a:p>
            <a:r>
              <a:rPr lang="en-US" sz="2000" dirty="0"/>
              <a:t> </a:t>
            </a:r>
            <a:r>
              <a:rPr lang="en-US" sz="2000" dirty="0" err="1"/>
              <a:t>gLExec</a:t>
            </a:r>
            <a:r>
              <a:rPr lang="en-US" sz="2000" dirty="0"/>
              <a:t> deployment completion</a:t>
            </a:r>
          </a:p>
          <a:p>
            <a:pPr lvl="1"/>
            <a:r>
              <a:rPr lang="en-US" sz="1800" dirty="0" smtClean="0"/>
              <a:t>M. </a:t>
            </a:r>
            <a:r>
              <a:rPr lang="en-US" sz="1800" dirty="0" err="1" smtClean="0"/>
              <a:t>Litmaath</a:t>
            </a:r>
            <a:r>
              <a:rPr lang="en-US" sz="1800" dirty="0"/>
              <a:t>, </a:t>
            </a:r>
            <a:r>
              <a:rPr lang="en-US" sz="1800" dirty="0" smtClean="0"/>
              <a:t>A. </a:t>
            </a:r>
            <a:r>
              <a:rPr lang="en-US" sz="1800" dirty="0"/>
              <a:t>Di </a:t>
            </a:r>
            <a:r>
              <a:rPr lang="en-US" sz="1800" dirty="0" err="1"/>
              <a:t>Girolamo</a:t>
            </a:r>
            <a:r>
              <a:rPr lang="en-US" sz="1800" dirty="0"/>
              <a:t>, </a:t>
            </a:r>
            <a:r>
              <a:rPr lang="en-US" sz="1800" dirty="0" smtClean="0"/>
              <a:t>T. </a:t>
            </a:r>
            <a:r>
              <a:rPr lang="en-US" sz="1800" dirty="0" err="1"/>
              <a:t>Wenaus</a:t>
            </a:r>
            <a:r>
              <a:rPr lang="en-US" sz="1800" dirty="0"/>
              <a:t> (ATLAS), </a:t>
            </a:r>
            <a:r>
              <a:rPr lang="en-US" sz="1800" dirty="0" smtClean="0"/>
              <a:t>I. </a:t>
            </a:r>
            <a:r>
              <a:rPr lang="en-US" sz="1800" dirty="0" err="1" smtClean="0"/>
              <a:t>Sfilgoi</a:t>
            </a:r>
            <a:r>
              <a:rPr lang="en-US" sz="1800" dirty="0" smtClean="0"/>
              <a:t> and C. </a:t>
            </a:r>
            <a:r>
              <a:rPr lang="en-US" sz="1800" dirty="0" err="1"/>
              <a:t>Grandi</a:t>
            </a:r>
            <a:r>
              <a:rPr lang="en-US" sz="1800" dirty="0"/>
              <a:t> (CMS</a:t>
            </a:r>
            <a:r>
              <a:rPr lang="en-US" sz="1800" dirty="0" smtClean="0"/>
              <a:t>),  S</a:t>
            </a:r>
            <a:r>
              <a:rPr lang="en-US" sz="1800" dirty="0"/>
              <a:t>. </a:t>
            </a:r>
            <a:r>
              <a:rPr lang="en-US" sz="1800" dirty="0" err="1" smtClean="0"/>
              <a:t>Roiser</a:t>
            </a:r>
            <a:r>
              <a:rPr lang="en-US" sz="1800" dirty="0" smtClean="0"/>
              <a:t>, …</a:t>
            </a:r>
            <a:endParaRPr lang="en-US" sz="1800" dirty="0"/>
          </a:p>
          <a:p>
            <a:r>
              <a:rPr lang="en-US" sz="2000" dirty="0"/>
              <a:t> </a:t>
            </a:r>
            <a:r>
              <a:rPr lang="en-US" sz="2000" dirty="0" err="1"/>
              <a:t>PerfSonar</a:t>
            </a:r>
            <a:r>
              <a:rPr lang="en-US" sz="2000" dirty="0"/>
              <a:t> deployment</a:t>
            </a:r>
          </a:p>
          <a:p>
            <a:pPr lvl="1"/>
            <a:r>
              <a:rPr lang="en-US" sz="1800" dirty="0" smtClean="0"/>
              <a:t>S. </a:t>
            </a:r>
            <a:r>
              <a:rPr lang="en-US" sz="1800" dirty="0"/>
              <a:t>McKee</a:t>
            </a:r>
            <a:r>
              <a:rPr lang="en-US" sz="1800" dirty="0" smtClean="0"/>
              <a:t>, (ATLAS),  S. </a:t>
            </a:r>
            <a:r>
              <a:rPr lang="en-US" sz="1800" dirty="0" err="1"/>
              <a:t>Campana</a:t>
            </a:r>
            <a:r>
              <a:rPr lang="en-US" sz="1800" dirty="0"/>
              <a:t>, </a:t>
            </a:r>
            <a:r>
              <a:rPr lang="en-US" sz="1800" dirty="0" smtClean="0"/>
              <a:t>M. </a:t>
            </a:r>
            <a:r>
              <a:rPr lang="en-US" sz="1800" dirty="0"/>
              <a:t>Zielinski, (CMS), </a:t>
            </a:r>
            <a:r>
              <a:rPr lang="en-US" sz="1800" dirty="0" smtClean="0"/>
              <a:t>S. </a:t>
            </a:r>
            <a:r>
              <a:rPr lang="en-US" sz="1800" dirty="0"/>
              <a:t>Liu (CMS</a:t>
            </a:r>
            <a:r>
              <a:rPr lang="en-US" sz="1800" dirty="0" smtClean="0"/>
              <a:t>), … </a:t>
            </a:r>
            <a:endParaRPr lang="en-US" sz="1800" dirty="0"/>
          </a:p>
          <a:p>
            <a:r>
              <a:rPr lang="en-US" sz="2000" dirty="0" smtClean="0"/>
              <a:t>Tracking </a:t>
            </a:r>
            <a:r>
              <a:rPr lang="en-US" sz="2000" dirty="0"/>
              <a:t>tools evolution</a:t>
            </a:r>
          </a:p>
          <a:p>
            <a:pPr lvl="1"/>
            <a:r>
              <a:rPr lang="en-US" sz="1800" dirty="0" smtClean="0"/>
              <a:t>M. </a:t>
            </a:r>
            <a:r>
              <a:rPr lang="en-US" sz="1800" dirty="0" err="1"/>
              <a:t>Dimou</a:t>
            </a:r>
            <a:r>
              <a:rPr lang="en-US" sz="1800" dirty="0"/>
              <a:t>, </a:t>
            </a:r>
            <a:r>
              <a:rPr lang="en-US" sz="1800" dirty="0" smtClean="0"/>
              <a:t>B. </a:t>
            </a:r>
            <a:r>
              <a:rPr lang="en-US" sz="1800" dirty="0" err="1" smtClean="0"/>
              <a:t>Hegner</a:t>
            </a:r>
            <a:r>
              <a:rPr lang="en-US" sz="1800" dirty="0" smtClean="0"/>
              <a:t> &amp; V. </a:t>
            </a:r>
            <a:r>
              <a:rPr lang="en-US" sz="1800" dirty="0" err="1" smtClean="0"/>
              <a:t>Diez</a:t>
            </a:r>
            <a:r>
              <a:rPr lang="en-US" sz="1800" dirty="0" smtClean="0"/>
              <a:t> (PH-SPI</a:t>
            </a:r>
            <a:r>
              <a:rPr lang="en-US" sz="1800" dirty="0"/>
              <a:t>), </a:t>
            </a:r>
            <a:r>
              <a:rPr lang="en-US" sz="1800" dirty="0" smtClean="0"/>
              <a:t>H. </a:t>
            </a:r>
            <a:r>
              <a:rPr lang="en-US" sz="1800" dirty="0" err="1"/>
              <a:t>Dres</a:t>
            </a:r>
            <a:r>
              <a:rPr lang="en-US" sz="1800" dirty="0"/>
              <a:t>, </a:t>
            </a:r>
            <a:r>
              <a:rPr lang="en-US" sz="1800" dirty="0" smtClean="0"/>
              <a:t>G. </a:t>
            </a:r>
            <a:r>
              <a:rPr lang="en-US" sz="1800" dirty="0" err="1" smtClean="0"/>
              <a:t>Grein</a:t>
            </a:r>
            <a:r>
              <a:rPr lang="en-US" sz="1800" dirty="0"/>
              <a:t>, </a:t>
            </a:r>
            <a:r>
              <a:rPr lang="en-US" sz="1800" dirty="0" smtClean="0"/>
              <a:t>O. </a:t>
            </a:r>
            <a:r>
              <a:rPr lang="en-US" sz="1800" dirty="0" err="1" smtClean="0"/>
              <a:t>Gutsche</a:t>
            </a:r>
            <a:r>
              <a:rPr lang="en-US" sz="1800" dirty="0" smtClean="0"/>
              <a:t>( CMS</a:t>
            </a:r>
            <a:r>
              <a:rPr lang="en-US" sz="1800" dirty="0"/>
              <a:t>), Ueda(ATLAS), </a:t>
            </a:r>
            <a:r>
              <a:rPr lang="en-US" sz="1800" dirty="0" smtClean="0"/>
              <a:t>N. </a:t>
            </a:r>
            <a:r>
              <a:rPr lang="en-US" sz="1800" dirty="0" err="1" smtClean="0"/>
              <a:t>Hoimyr</a:t>
            </a:r>
            <a:r>
              <a:rPr lang="en-US" sz="1800" dirty="0" smtClean="0"/>
              <a:t> (</a:t>
            </a:r>
            <a:r>
              <a:rPr lang="en-US" sz="1800" dirty="0"/>
              <a:t>JIRA</a:t>
            </a:r>
            <a:r>
              <a:rPr lang="en-US" sz="1800" dirty="0" smtClean="0"/>
              <a:t>), … </a:t>
            </a:r>
          </a:p>
          <a:p>
            <a:r>
              <a:rPr lang="en-US" sz="2000" dirty="0"/>
              <a:t>Operational aspects of middleware deployment</a:t>
            </a:r>
          </a:p>
          <a:p>
            <a:pPr lvl="1"/>
            <a:r>
              <a:rPr lang="en-US" sz="1800" dirty="0"/>
              <a:t>M. </a:t>
            </a:r>
            <a:r>
              <a:rPr lang="en-US" sz="1800" dirty="0" err="1"/>
              <a:t>Litmaath</a:t>
            </a:r>
            <a:r>
              <a:rPr lang="en-US" sz="1800" dirty="0"/>
              <a:t>, O. </a:t>
            </a:r>
            <a:r>
              <a:rPr lang="en-US" sz="1800" dirty="0" err="1"/>
              <a:t>Keeble</a:t>
            </a:r>
            <a:r>
              <a:rPr lang="en-US" sz="1800" dirty="0"/>
              <a:t>, T. Ferrari,  A. </a:t>
            </a:r>
            <a:r>
              <a:rPr lang="en-US" sz="1800" dirty="0" err="1"/>
              <a:t>Forti</a:t>
            </a:r>
            <a:r>
              <a:rPr lang="en-US" sz="1800" dirty="0"/>
              <a:t> &amp; J. Coles (</a:t>
            </a:r>
            <a:r>
              <a:rPr lang="en-US" sz="1800" dirty="0" err="1"/>
              <a:t>GridPP</a:t>
            </a:r>
            <a:r>
              <a:rPr lang="en-US" sz="1800" dirty="0"/>
              <a:t>), A. </a:t>
            </a:r>
            <a:r>
              <a:rPr lang="en-US" sz="1800" dirty="0" err="1"/>
              <a:t>Tiradani</a:t>
            </a:r>
            <a:r>
              <a:rPr lang="en-US" sz="1800" dirty="0"/>
              <a:t> (OSG interoperability issues) ,  M. </a:t>
            </a:r>
            <a:r>
              <a:rPr lang="en-US" sz="1800" dirty="0" err="1"/>
              <a:t>Cattaneo</a:t>
            </a:r>
            <a:r>
              <a:rPr lang="en-US" sz="1800" dirty="0"/>
              <a:t> (</a:t>
            </a:r>
            <a:r>
              <a:rPr lang="en-US" sz="1800" dirty="0" err="1"/>
              <a:t>LHCb</a:t>
            </a:r>
            <a:r>
              <a:rPr lang="en-US" sz="1800" dirty="0"/>
              <a:t>), … 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Girone, CERN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908721"/>
            <a:ext cx="3960440" cy="1200329"/>
          </a:xfrm>
          <a:prstGeom prst="rect">
            <a:avLst/>
          </a:prstGeom>
          <a:solidFill>
            <a:srgbClr val="C0504D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Dedicated discussion </a:t>
            </a:r>
            <a:r>
              <a:rPr lang="en-US" dirty="0" smtClean="0"/>
              <a:t>later on priorities!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Please continue to sign up!!!!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20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Task </a:t>
            </a:r>
            <a:r>
              <a:rPr lang="en-US" dirty="0" smtClean="0"/>
              <a:t>Forces (2)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2000" dirty="0"/>
              <a:t>Squid monitoring </a:t>
            </a:r>
          </a:p>
          <a:p>
            <a:pPr lvl="1"/>
            <a:r>
              <a:rPr lang="en-US" sz="1800" dirty="0"/>
              <a:t>D. Dykstra (CMS), S. </a:t>
            </a:r>
            <a:r>
              <a:rPr lang="en-US" sz="1800" dirty="0" err="1"/>
              <a:t>Roiser</a:t>
            </a:r>
            <a:r>
              <a:rPr lang="en-US" sz="1800" dirty="0"/>
              <a:t>, A. </a:t>
            </a:r>
            <a:r>
              <a:rPr lang="en-US" sz="1800" dirty="0" err="1"/>
              <a:t>Valassi</a:t>
            </a:r>
            <a:r>
              <a:rPr lang="en-US" sz="1800" dirty="0"/>
              <a:t>, S. </a:t>
            </a:r>
            <a:r>
              <a:rPr lang="en-US" sz="1800" dirty="0" err="1"/>
              <a:t>Campana</a:t>
            </a:r>
            <a:r>
              <a:rPr lang="en-US" sz="1800" dirty="0"/>
              <a:t>, A. Di </a:t>
            </a:r>
            <a:r>
              <a:rPr lang="en-US" sz="1800" dirty="0" err="1"/>
              <a:t>Girolamo</a:t>
            </a:r>
            <a:r>
              <a:rPr lang="en-US" sz="1800" dirty="0"/>
              <a:t>, A. </a:t>
            </a:r>
            <a:r>
              <a:rPr lang="en-US" sz="1800" dirty="0" err="1"/>
              <a:t>Beche</a:t>
            </a:r>
            <a:r>
              <a:rPr lang="en-US" sz="1800" dirty="0"/>
              <a:t>, … </a:t>
            </a:r>
            <a:endParaRPr lang="en-US" sz="1800" dirty="0"/>
          </a:p>
          <a:p>
            <a:r>
              <a:rPr lang="en-US" sz="2000" dirty="0" smtClean="0"/>
              <a:t>FTS3 </a:t>
            </a:r>
            <a:r>
              <a:rPr lang="en-US" sz="2000" dirty="0"/>
              <a:t>integration and deployment </a:t>
            </a:r>
          </a:p>
          <a:p>
            <a:pPr lvl="1"/>
            <a:r>
              <a:rPr lang="en-US" sz="1800" dirty="0" smtClean="0"/>
              <a:t>N. </a:t>
            </a:r>
            <a:r>
              <a:rPr lang="en-US" sz="1800" dirty="0" err="1" smtClean="0"/>
              <a:t>Magini</a:t>
            </a:r>
            <a:r>
              <a:rPr lang="en-US" sz="1800" dirty="0"/>
              <a:t>, </a:t>
            </a:r>
            <a:r>
              <a:rPr lang="en-US" sz="1800" dirty="0" smtClean="0"/>
              <a:t>A. Di </a:t>
            </a:r>
            <a:r>
              <a:rPr lang="en-US" sz="1800" dirty="0" err="1"/>
              <a:t>Girolamo</a:t>
            </a:r>
            <a:r>
              <a:rPr lang="en-US" sz="1800" dirty="0"/>
              <a:t>,  </a:t>
            </a:r>
            <a:r>
              <a:rPr lang="en-US" sz="1800" dirty="0" smtClean="0"/>
              <a:t>S. </a:t>
            </a:r>
            <a:r>
              <a:rPr lang="en-US" sz="1800" dirty="0" err="1" smtClean="0"/>
              <a:t>Roiser</a:t>
            </a:r>
            <a:r>
              <a:rPr lang="en-US" sz="1800" dirty="0"/>
              <a:t>, </a:t>
            </a:r>
            <a:r>
              <a:rPr lang="en-US" sz="1800" dirty="0" err="1"/>
              <a:t>Hiro</a:t>
            </a:r>
            <a:r>
              <a:rPr lang="en-US" sz="1800" dirty="0"/>
              <a:t>, </a:t>
            </a:r>
            <a:r>
              <a:rPr lang="en-US" sz="1800" dirty="0" smtClean="0"/>
              <a:t>A. </a:t>
            </a:r>
            <a:r>
              <a:rPr lang="en-US" sz="1800" dirty="0" err="1"/>
              <a:t>Lahif</a:t>
            </a:r>
            <a:r>
              <a:rPr lang="en-US" sz="1800" dirty="0" smtClean="0"/>
              <a:t>, … </a:t>
            </a:r>
            <a:endParaRPr lang="en-US" sz="1800" dirty="0"/>
          </a:p>
          <a:p>
            <a:r>
              <a:rPr lang="en-US" sz="2000" dirty="0" smtClean="0"/>
              <a:t> </a:t>
            </a:r>
            <a:r>
              <a:rPr lang="en-US" sz="2000" dirty="0"/>
              <a:t>SHA-2 migration</a:t>
            </a:r>
          </a:p>
          <a:p>
            <a:pPr lvl="1"/>
            <a:r>
              <a:rPr lang="en-US" sz="1800" dirty="0" smtClean="0"/>
              <a:t>M. </a:t>
            </a:r>
            <a:r>
              <a:rPr lang="en-US" sz="1800" dirty="0" err="1"/>
              <a:t>Litmaath</a:t>
            </a:r>
            <a:r>
              <a:rPr lang="en-US" sz="1800" dirty="0"/>
              <a:t>,  </a:t>
            </a:r>
            <a:r>
              <a:rPr lang="en-US" sz="1800" dirty="0" smtClean="0"/>
              <a:t>S. </a:t>
            </a:r>
            <a:r>
              <a:rPr lang="en-US" sz="1800" dirty="0" err="1"/>
              <a:t>Campana</a:t>
            </a:r>
            <a:r>
              <a:rPr lang="en-US" sz="1800" dirty="0"/>
              <a:t> (ATLAS), </a:t>
            </a:r>
            <a:r>
              <a:rPr lang="en-US" sz="1800" dirty="0" smtClean="0"/>
              <a:t>M. </a:t>
            </a:r>
            <a:r>
              <a:rPr lang="en-US" sz="1800" dirty="0" err="1"/>
              <a:t>Altunay</a:t>
            </a:r>
            <a:r>
              <a:rPr lang="en-US" sz="1800" dirty="0"/>
              <a:t> (CMS</a:t>
            </a:r>
            <a:r>
              <a:rPr lang="en-US" sz="1800" dirty="0" smtClean="0"/>
              <a:t>), … </a:t>
            </a:r>
            <a:endParaRPr lang="en-US" sz="1800" dirty="0"/>
          </a:p>
          <a:p>
            <a:r>
              <a:rPr lang="en-US" sz="2000" dirty="0" err="1" smtClean="0"/>
              <a:t>Xrootd</a:t>
            </a:r>
            <a:r>
              <a:rPr lang="en-US" sz="2000" dirty="0" smtClean="0"/>
              <a:t> </a:t>
            </a:r>
            <a:r>
              <a:rPr lang="en-US" sz="2000" dirty="0"/>
              <a:t>deployment</a:t>
            </a:r>
          </a:p>
          <a:p>
            <a:pPr lvl="1"/>
            <a:r>
              <a:rPr lang="en-US" sz="1800" dirty="0" smtClean="0"/>
              <a:t>S. </a:t>
            </a:r>
            <a:r>
              <a:rPr lang="en-US" sz="1800" dirty="0" err="1"/>
              <a:t>Campana</a:t>
            </a:r>
            <a:r>
              <a:rPr lang="en-US" sz="1800" dirty="0"/>
              <a:t>, </a:t>
            </a:r>
            <a:r>
              <a:rPr lang="en-US" sz="1800" dirty="0" smtClean="0"/>
              <a:t>R. </a:t>
            </a:r>
            <a:r>
              <a:rPr lang="en-US" sz="1800" dirty="0"/>
              <a:t>Gardner (ATLAS), </a:t>
            </a:r>
            <a:r>
              <a:rPr lang="en-US" sz="1800" dirty="0" smtClean="0"/>
              <a:t>B. </a:t>
            </a:r>
            <a:r>
              <a:rPr lang="en-US" sz="1800" dirty="0" err="1"/>
              <a:t>Bockelman</a:t>
            </a:r>
            <a:r>
              <a:rPr lang="en-US" sz="1800" dirty="0"/>
              <a:t> (CMS</a:t>
            </a:r>
            <a:r>
              <a:rPr lang="en-US" sz="1800" dirty="0" smtClean="0"/>
              <a:t>) &amp; </a:t>
            </a:r>
            <a:r>
              <a:rPr lang="en-US" sz="1800" dirty="0"/>
              <a:t>G. </a:t>
            </a:r>
            <a:r>
              <a:rPr lang="en-US" sz="1800" dirty="0" err="1"/>
              <a:t>Donvito</a:t>
            </a:r>
            <a:r>
              <a:rPr lang="en-US" sz="1800" dirty="0"/>
              <a:t> (CMS), </a:t>
            </a:r>
            <a:r>
              <a:rPr lang="en-US" sz="1800" dirty="0" smtClean="0"/>
              <a:t>D. Giordano, … </a:t>
            </a:r>
          </a:p>
          <a:p>
            <a:r>
              <a:rPr lang="en-US" sz="2000" dirty="0" smtClean="0"/>
              <a:t> WMS </a:t>
            </a:r>
            <a:r>
              <a:rPr lang="en-US" sz="2000" dirty="0"/>
              <a:t>future</a:t>
            </a:r>
          </a:p>
          <a:p>
            <a:pPr lvl="1"/>
            <a:r>
              <a:rPr lang="en-US" sz="1800" dirty="0" smtClean="0"/>
              <a:t>S. </a:t>
            </a:r>
            <a:r>
              <a:rPr lang="en-US" sz="1800" dirty="0" err="1"/>
              <a:t>Roiser</a:t>
            </a:r>
            <a:r>
              <a:rPr lang="en-US" sz="1800" dirty="0"/>
              <a:t>, </a:t>
            </a:r>
            <a:r>
              <a:rPr lang="en-US" sz="1800" dirty="0" smtClean="0"/>
              <a:t>A.  </a:t>
            </a:r>
            <a:r>
              <a:rPr lang="en-US" sz="1800" dirty="0"/>
              <a:t>De </a:t>
            </a:r>
            <a:r>
              <a:rPr lang="en-US" sz="1800" dirty="0" smtClean="0"/>
              <a:t>Salvo, A. </a:t>
            </a:r>
            <a:r>
              <a:rPr lang="en-US" sz="1800" dirty="0" err="1" smtClean="0"/>
              <a:t>Sciab</a:t>
            </a:r>
            <a:r>
              <a:rPr lang="en-US" sz="1800" dirty="0" err="1" smtClean="0"/>
              <a:t>à</a:t>
            </a:r>
            <a:r>
              <a:rPr lang="en-US" sz="1800" dirty="0" smtClean="0"/>
              <a:t>, A. Di </a:t>
            </a:r>
            <a:r>
              <a:rPr lang="en-US" sz="1800" dirty="0" err="1" smtClean="0"/>
              <a:t>Girolamo</a:t>
            </a:r>
            <a:r>
              <a:rPr lang="en-US" sz="1800" dirty="0" smtClean="0"/>
              <a:t>, M. </a:t>
            </a:r>
            <a:r>
              <a:rPr lang="en-US" sz="1800" dirty="0" err="1" smtClean="0"/>
              <a:t>Litmaath</a:t>
            </a:r>
            <a:r>
              <a:rPr lang="en-US" sz="1800" dirty="0" smtClean="0"/>
              <a:t>, … </a:t>
            </a:r>
            <a:endParaRPr lang="en-US" sz="1800" dirty="0" smtClean="0"/>
          </a:p>
          <a:p>
            <a:r>
              <a:rPr lang="en-US" sz="2200" dirty="0" smtClean="0"/>
              <a:t>… 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TEG workshop, February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12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new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WLCG-new-1</Template>
  <TotalTime>82190</TotalTime>
  <Words>677</Words>
  <Application>Microsoft Macintosh PowerPoint</Application>
  <PresentationFormat>On-screen Show (4:3)</PresentationFormat>
  <Paragraphs>110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WLCG-new-1</vt:lpstr>
      <vt:lpstr>Operations Coordination Team </vt:lpstr>
      <vt:lpstr>Background &amp; Mandate </vt:lpstr>
      <vt:lpstr>Coordination</vt:lpstr>
      <vt:lpstr>Computing as a Service</vt:lpstr>
      <vt:lpstr>Team &amp; Roles</vt:lpstr>
      <vt:lpstr>Meetings </vt:lpstr>
      <vt:lpstr>Agenda for the day  </vt:lpstr>
      <vt:lpstr>Initial Task Forces</vt:lpstr>
      <vt:lpstr>Initial Task Forces (2)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  WLCG</dc:title>
  <dc:creator>Ian Bird</dc:creator>
  <cp:lastModifiedBy>Maria Girone</cp:lastModifiedBy>
  <cp:revision>437</cp:revision>
  <cp:lastPrinted>2012-06-19T07:29:21Z</cp:lastPrinted>
  <dcterms:created xsi:type="dcterms:W3CDTF">2012-09-11T15:28:59Z</dcterms:created>
  <dcterms:modified xsi:type="dcterms:W3CDTF">2012-09-24T09:26:25Z</dcterms:modified>
</cp:coreProperties>
</file>