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0" r:id="rId9"/>
    <p:sldId id="264" r:id="rId10"/>
    <p:sldId id="265" r:id="rId11"/>
    <p:sldId id="267" r:id="rId12"/>
    <p:sldId id="266" r:id="rId13"/>
    <p:sldId id="268" r:id="rId14"/>
    <p:sldId id="272" r:id="rId15"/>
    <p:sldId id="271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218"/>
    <a:srgbClr val="000066"/>
    <a:srgbClr val="3232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0" autoAdjust="0"/>
    <p:restoredTop sz="90929"/>
  </p:normalViewPr>
  <p:slideViewPr>
    <p:cSldViewPr>
      <p:cViewPr>
        <p:scale>
          <a:sx n="56" d="100"/>
          <a:sy n="56" d="100"/>
        </p:scale>
        <p:origin x="-341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50562BC-D435-40D9-8F9D-B46148D88B1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48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C45C6-F4D3-4D4C-8140-3C14F4E07DE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7772400" cy="762000"/>
          </a:xfrm>
        </p:spPr>
        <p:txBody>
          <a:bodyPr/>
          <a:lstStyle>
            <a:lvl1pPr algn="ctr">
              <a:defRPr sz="42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914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30" name="Rectangle 10"/>
          <p:cNvSpPr>
            <a:spLocks noChangeArrowheads="1"/>
          </p:cNvSpPr>
          <p:nvPr userDrawn="1"/>
        </p:nvSpPr>
        <p:spPr bwMode="auto">
          <a:xfrm>
            <a:off x="152400" y="6781800"/>
            <a:ext cx="8991600" cy="76200"/>
          </a:xfrm>
          <a:prstGeom prst="rect">
            <a:avLst/>
          </a:prstGeom>
          <a:solidFill>
            <a:srgbClr val="B2B2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FFC18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Rectangle 11"/>
          <p:cNvSpPr>
            <a:spLocks noChangeArrowheads="1"/>
          </p:cNvSpPr>
          <p:nvPr userDrawn="1"/>
        </p:nvSpPr>
        <p:spPr bwMode="auto">
          <a:xfrm>
            <a:off x="0" y="6781800"/>
            <a:ext cx="1752600" cy="762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FFC18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Rectangle 12"/>
          <p:cNvSpPr>
            <a:spLocks noChangeArrowheads="1"/>
          </p:cNvSpPr>
          <p:nvPr userDrawn="1"/>
        </p:nvSpPr>
        <p:spPr bwMode="auto">
          <a:xfrm>
            <a:off x="1752600" y="0"/>
            <a:ext cx="7391400" cy="152400"/>
          </a:xfrm>
          <a:prstGeom prst="rect">
            <a:avLst/>
          </a:prstGeom>
          <a:solidFill>
            <a:srgbClr val="B2B2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FFC18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33" name="Rectangle 13"/>
          <p:cNvSpPr>
            <a:spLocks noChangeArrowheads="1"/>
          </p:cNvSpPr>
          <p:nvPr userDrawn="1"/>
        </p:nvSpPr>
        <p:spPr bwMode="auto">
          <a:xfrm>
            <a:off x="0" y="0"/>
            <a:ext cx="1752600" cy="1524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FFC18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134" name="Picture 14" descr="ELSlogo_177pix.gif                                             0000A55BMacfiles                       B6285D05: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"/>
            <a:ext cx="1109663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1E615F-4895-4348-8FC7-BED892472D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4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457200"/>
            <a:ext cx="17716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457200"/>
            <a:ext cx="51625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103BC2-6D90-40E1-84E9-98871D612E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16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0A9CF6-B655-4312-9709-0F36AE59A6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78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7EF5FC-833D-4C02-8838-4350BD43CD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23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371600"/>
            <a:ext cx="3467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371600"/>
            <a:ext cx="3467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3871C6-20E7-4880-B82B-7C5224AFC9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01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5F887E-BCD5-4909-BCEB-D3005C2902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93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EBC2A2-9997-4481-80FB-3EB1A5B600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19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DD3FE-CF7E-4038-BEEA-E511ECF392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399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D841D7E-292B-45F0-876E-C91C77F6DC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36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9E1E438-178C-4ECC-A57D-2BAB8AF69C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871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457200"/>
            <a:ext cx="7086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371600"/>
            <a:ext cx="7086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0"/>
            <a:ext cx="9144000" cy="152400"/>
          </a:xfrm>
          <a:prstGeom prst="rect">
            <a:avLst/>
          </a:prstGeom>
          <a:solidFill>
            <a:srgbClr val="B2B2B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FFC18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34" name="Picture 10" descr="elsREVorangesq.gif                                             000093EDMacfiles                       B6285D05: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68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477000"/>
            <a:ext cx="1676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 userDrawn="1"/>
        </p:nvSpPr>
        <p:spPr bwMode="auto">
          <a:xfrm rot="5400000">
            <a:off x="8610600" y="6629400"/>
            <a:ext cx="152400" cy="0"/>
          </a:xfrm>
          <a:prstGeom prst="line">
            <a:avLst/>
          </a:prstGeom>
          <a:noFill/>
          <a:ln w="6350">
            <a:solidFill>
              <a:srgbClr val="B2B2B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15200" y="6499225"/>
            <a:ext cx="1371600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  <a:latin typeface="+mn-lt"/>
              </a:defRPr>
            </a:lvl1pPr>
          </a:lstStyle>
          <a:p>
            <a:fld id="{CB3A9B9B-29E1-44BD-828A-3F0BFB9477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FF921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FF9218"/>
          </a:solidFill>
          <a:latin typeface="Arial Narrow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FF9218"/>
          </a:solidFill>
          <a:latin typeface="Arial Narrow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FF9218"/>
          </a:solidFill>
          <a:latin typeface="Arial Narrow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FF9218"/>
          </a:solidFill>
          <a:latin typeface="Arial Narrow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FF9218"/>
          </a:solidFill>
          <a:latin typeface="Arial Narrow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FF9218"/>
          </a:solidFill>
          <a:latin typeface="Arial Narrow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FF9218"/>
          </a:solidFill>
          <a:latin typeface="Arial Narrow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FF9218"/>
          </a:solidFill>
          <a:latin typeface="Arial Narrow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3200">
          <a:solidFill>
            <a:srgbClr val="32323D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800">
          <a:solidFill>
            <a:srgbClr val="32323D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400">
          <a:solidFill>
            <a:srgbClr val="32323D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32323D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32323D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32323D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32323D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32323D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§"/>
        <a:defRPr sz="2000">
          <a:solidFill>
            <a:srgbClr val="32323D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10" Type="http://schemas.openxmlformats.org/officeDocument/2006/relationships/image" Target="../media/image11.jpeg"/><Relationship Id="rId4" Type="http://schemas.openxmlformats.org/officeDocument/2006/relationships/image" Target="../media/image5.gif"/><Relationship Id="rId9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irect.com/science/article/pii/S037026931200857X" TargetMode="External"/><Relationship Id="rId2" Type="http://schemas.openxmlformats.org/officeDocument/2006/relationships/hyperlink" Target="http://www.sciencedirect.com/science/article/pii/S037026931200858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ebshop.elsevier.com/campaigns/higgsParticl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Elsevier in High Energy Physics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PDG Collaboration Meeting</a:t>
            </a:r>
          </a:p>
          <a:p>
            <a:r>
              <a:rPr lang="en-US" dirty="0" smtClean="0"/>
              <a:t>CERN</a:t>
            </a:r>
            <a:endParaRPr lang="en-US" dirty="0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33400" y="5561013"/>
            <a:ext cx="55507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Arial Narrow" charset="0"/>
              </a:rPr>
              <a:t>Presented by</a:t>
            </a:r>
            <a:r>
              <a:rPr lang="en-US" sz="1600" dirty="0" smtClean="0">
                <a:solidFill>
                  <a:schemeClr val="bg2"/>
                </a:solidFill>
                <a:latin typeface="Arial Narrow" charset="0"/>
              </a:rPr>
              <a:t>: </a:t>
            </a:r>
            <a:r>
              <a:rPr lang="en-US" sz="1600" dirty="0" err="1" smtClean="0">
                <a:solidFill>
                  <a:schemeClr val="bg2"/>
                </a:solidFill>
                <a:latin typeface="Arial Narrow" charset="0"/>
              </a:rPr>
              <a:t>Eleonora</a:t>
            </a:r>
            <a:r>
              <a:rPr lang="en-US" sz="1600" dirty="0" smtClean="0">
                <a:solidFill>
                  <a:schemeClr val="bg2"/>
                </a:solidFill>
                <a:latin typeface="Arial Narrow" charset="0"/>
              </a:rPr>
              <a:t> </a:t>
            </a:r>
            <a:r>
              <a:rPr lang="en-US" sz="1600" dirty="0" err="1" smtClean="0">
                <a:solidFill>
                  <a:schemeClr val="bg2"/>
                </a:solidFill>
                <a:latin typeface="Arial Narrow" charset="0"/>
              </a:rPr>
              <a:t>Presani</a:t>
            </a:r>
            <a:r>
              <a:rPr lang="en-US" sz="1600" dirty="0" smtClean="0">
                <a:solidFill>
                  <a:schemeClr val="bg2"/>
                </a:solidFill>
                <a:latin typeface="Arial Narrow" charset="0"/>
              </a:rPr>
              <a:t> – e.presani@elsevier.com</a:t>
            </a:r>
            <a:endParaRPr lang="en-US" sz="1600" dirty="0">
              <a:solidFill>
                <a:schemeClr val="bg2"/>
              </a:solidFill>
              <a:latin typeface="Arial Narrow" charset="0"/>
            </a:endParaRPr>
          </a:p>
          <a:p>
            <a:r>
              <a:rPr lang="en-US" sz="1600" dirty="0" smtClean="0">
                <a:solidFill>
                  <a:schemeClr val="bg2"/>
                </a:solidFill>
                <a:latin typeface="Arial Narrow" charset="0"/>
              </a:rPr>
              <a:t>Date: </a:t>
            </a:r>
            <a:fld id="{0EE3E636-AC26-45AD-90EB-006BF16C41A7}" type="datetime2">
              <a:rPr lang="en-US" sz="1600" smtClean="0">
                <a:solidFill>
                  <a:schemeClr val="bg2"/>
                </a:solidFill>
                <a:latin typeface="Arial Narrow" charset="0"/>
              </a:rPr>
              <a:t>Saturday, October 06, 2012</a:t>
            </a:fld>
            <a:endParaRPr lang="en-US" sz="1600" dirty="0">
              <a:solidFill>
                <a:schemeClr val="bg2"/>
              </a:solidFill>
              <a:latin typeface="Arial Narrow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0" dirty="0" smtClean="0"/>
              <a:t>Option 2: Image-based (article) linking</a:t>
            </a:r>
            <a:endParaRPr lang="en-US" sz="3600" b="0" dirty="0"/>
          </a:p>
        </p:txBody>
      </p:sp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381001" y="4648200"/>
            <a:ext cx="5715000" cy="1394570"/>
          </a:xfrm>
        </p:spPr>
        <p:txBody>
          <a:bodyPr/>
          <a:lstStyle/>
          <a:p>
            <a:r>
              <a:rPr lang="en-GB" sz="2000" dirty="0" smtClean="0"/>
              <a:t>For links between article as a whole and related data sets</a:t>
            </a:r>
          </a:p>
          <a:p>
            <a:r>
              <a:rPr lang="en-GB" sz="2000" dirty="0" smtClean="0"/>
              <a:t>No author involvement required on Elsevier side</a:t>
            </a:r>
          </a:p>
          <a:p>
            <a:r>
              <a:rPr lang="en-GB" sz="2000" dirty="0" smtClean="0"/>
              <a:t>Links managed by data repository</a:t>
            </a:r>
            <a:endParaRPr lang="en-GB" sz="1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369125" y="1359725"/>
            <a:ext cx="5498275" cy="29074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5443537" cy="264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/>
          <p:nvPr/>
        </p:nvSpPr>
        <p:spPr>
          <a:xfrm>
            <a:off x="4191000" y="3048000"/>
            <a:ext cx="1600200" cy="45720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42072" y="6295900"/>
            <a:ext cx="47019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Courier New" pitchFamily="49" charset="0"/>
                <a:cs typeface="Courier New" pitchFamily="49" charset="0"/>
              </a:rPr>
              <a:t>http://</a:t>
            </a:r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dx.doi.org/10.1016/j.gca.2008.08.005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1" name="Rectangle 20"/>
          <p:cNvSpPr/>
          <p:nvPr/>
        </p:nvSpPr>
        <p:spPr>
          <a:xfrm flipH="1">
            <a:off x="6172200" y="2362200"/>
            <a:ext cx="2743200" cy="243840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1575" y="2414650"/>
            <a:ext cx="2628821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ight Arrow 21"/>
          <p:cNvSpPr/>
          <p:nvPr/>
        </p:nvSpPr>
        <p:spPr>
          <a:xfrm>
            <a:off x="5791200" y="3124200"/>
            <a:ext cx="708642" cy="257826"/>
          </a:xfrm>
          <a:prstGeom prst="rightArrow">
            <a:avLst>
              <a:gd name="adj1" fmla="val 50000"/>
              <a:gd name="adj2" fmla="val 138235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0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HEPData</a:t>
            </a:r>
            <a:r>
              <a:rPr lang="en-US" dirty="0" smtClean="0"/>
              <a:t> Linking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A9CF6-B655-4312-9709-0F36AE59A67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56176" y="559478"/>
            <a:ext cx="2730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See talk from Mike Whalley</a:t>
            </a:r>
            <a:endParaRPr lang="en-US" sz="2000" dirty="0">
              <a:latin typeface="+mn-lt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96752"/>
            <a:ext cx="6964147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://hepdata.cedar.ac.uk/assets/ctx/776f09128b20255c/hepda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754355"/>
            <a:ext cx="1656184" cy="248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236540"/>
            <a:ext cx="5955366" cy="4209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urved Up Arrow 6"/>
          <p:cNvSpPr/>
          <p:nvPr/>
        </p:nvSpPr>
        <p:spPr bwMode="auto">
          <a:xfrm>
            <a:off x="1907704" y="5013176"/>
            <a:ext cx="1872208" cy="936104"/>
          </a:xfrm>
          <a:prstGeom prst="curvedUpArrow">
            <a:avLst/>
          </a:prstGeom>
          <a:solidFill>
            <a:srgbClr val="FF9218"/>
          </a:soli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51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Option 3: Linking app</a:t>
            </a:r>
            <a:endParaRPr lang="en-US" b="0" dirty="0"/>
          </a:p>
        </p:txBody>
      </p:sp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316565" y="4882406"/>
            <a:ext cx="8608359" cy="1394570"/>
          </a:xfrm>
        </p:spPr>
        <p:txBody>
          <a:bodyPr/>
          <a:lstStyle/>
          <a:p>
            <a:r>
              <a:rPr lang="en-GB" sz="2000" dirty="0" smtClean="0"/>
              <a:t>Pull data from repository to display with article</a:t>
            </a:r>
          </a:p>
          <a:p>
            <a:r>
              <a:rPr lang="en-GB" sz="2000" dirty="0" smtClean="0"/>
              <a:t>Interactive</a:t>
            </a:r>
          </a:p>
          <a:p>
            <a:r>
              <a:rPr lang="en-GB" sz="2000" dirty="0" smtClean="0"/>
              <a:t>App framework very flexible and versatile – many possibilities!</a:t>
            </a:r>
            <a:endParaRPr lang="en-GB" sz="18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381000" y="1371599"/>
            <a:ext cx="5486399" cy="335280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6575" y="1442849"/>
            <a:ext cx="5181600" cy="3153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18"/>
          <p:cNvGrpSpPr/>
          <p:nvPr/>
        </p:nvGrpSpPr>
        <p:grpSpPr>
          <a:xfrm>
            <a:off x="5105400" y="3533900"/>
            <a:ext cx="3352799" cy="1981200"/>
            <a:chOff x="5486399" y="2895600"/>
            <a:chExt cx="3352799" cy="1981200"/>
          </a:xfrm>
        </p:grpSpPr>
        <p:sp>
          <p:nvSpPr>
            <p:cNvPr id="18" name="Rectangle 17"/>
            <p:cNvSpPr/>
            <p:nvPr/>
          </p:nvSpPr>
          <p:spPr>
            <a:xfrm flipH="1">
              <a:off x="5486399" y="2895600"/>
              <a:ext cx="3352799" cy="19812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74475" y="2936175"/>
              <a:ext cx="3154042" cy="1887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" name="Rectangle 19"/>
          <p:cNvSpPr/>
          <p:nvPr/>
        </p:nvSpPr>
        <p:spPr>
          <a:xfrm>
            <a:off x="4138550" y="1407225"/>
            <a:ext cx="1600200" cy="175260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5400000">
            <a:off x="5149438" y="3232562"/>
            <a:ext cx="457200" cy="240475"/>
          </a:xfrm>
          <a:prstGeom prst="rightArrow">
            <a:avLst>
              <a:gd name="adj1" fmla="val 50000"/>
              <a:gd name="adj2" fmla="val 138235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904000" y="6307775"/>
            <a:ext cx="5867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http://dx.doi.org/10.1016/S0025-3227(03)00372-4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58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  <a:r>
              <a:rPr lang="en-US" dirty="0" err="1" smtClean="0"/>
              <a:t>PDGLive</a:t>
            </a:r>
            <a:r>
              <a:rPr lang="en-US" dirty="0" smtClean="0"/>
              <a:t> linking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A9CF6-B655-4312-9709-0F36AE59A67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09" y="1130388"/>
            <a:ext cx="6230903" cy="5178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4572000" y="1988840"/>
            <a:ext cx="1584176" cy="2304256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736" y="1484783"/>
            <a:ext cx="6264696" cy="520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6804248" y="2348880"/>
            <a:ext cx="1584176" cy="2304256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Explosion 1 5"/>
          <p:cNvSpPr/>
          <p:nvPr/>
        </p:nvSpPr>
        <p:spPr bwMode="auto">
          <a:xfrm rot="1261929">
            <a:off x="6873987" y="214671"/>
            <a:ext cx="2563128" cy="1386147"/>
          </a:xfrm>
          <a:prstGeom prst="irregularSeal1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MOCK-UP</a:t>
            </a:r>
          </a:p>
        </p:txBody>
      </p:sp>
    </p:spTree>
    <p:extLst>
      <p:ext uri="{BB962C8B-B14F-4D97-AF65-F5344CB8AC3E}">
        <p14:creationId xmlns:p14="http://schemas.microsoft.com/office/powerpoint/2010/main" val="129715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7427168" cy="1143000"/>
          </a:xfrm>
        </p:spPr>
        <p:txBody>
          <a:bodyPr/>
          <a:lstStyle/>
          <a:p>
            <a:r>
              <a:rPr lang="en-US" dirty="0" smtClean="0"/>
              <a:t>Publishing the PDG Book?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432048"/>
          </a:xfrm>
        </p:spPr>
        <p:txBody>
          <a:bodyPr/>
          <a:lstStyle/>
          <a:p>
            <a:r>
              <a:rPr lang="en-US" dirty="0" smtClean="0"/>
              <a:t>High quality paper?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99592" y="1196752"/>
            <a:ext cx="7560840" cy="3951288"/>
          </a:xfrm>
        </p:spPr>
        <p:txBody>
          <a:bodyPr/>
          <a:lstStyle/>
          <a:p>
            <a:r>
              <a:rPr lang="en-US" dirty="0" smtClean="0"/>
              <a:t>With an increase in the content the choice is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5066729" y="1781126"/>
            <a:ext cx="4041775" cy="423738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Lighter book?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847322" y="3284984"/>
            <a:ext cx="7737387" cy="3951288"/>
          </a:xfrm>
        </p:spPr>
        <p:txBody>
          <a:bodyPr/>
          <a:lstStyle/>
          <a:p>
            <a:r>
              <a:rPr lang="en-US" dirty="0" smtClean="0"/>
              <a:t>High quality prints of the book available on demand</a:t>
            </a:r>
          </a:p>
          <a:p>
            <a:pPr lvl="1"/>
            <a:r>
              <a:rPr lang="en-US" dirty="0" smtClean="0"/>
              <a:t>Instead of prints, vouchers to order the book on demand from the </a:t>
            </a:r>
            <a:r>
              <a:rPr lang="en-US" dirty="0" err="1" smtClean="0"/>
              <a:t>WebShop</a:t>
            </a:r>
            <a:r>
              <a:rPr lang="en-US" dirty="0" smtClean="0"/>
              <a:t> (or similar)</a:t>
            </a:r>
          </a:p>
          <a:p>
            <a:r>
              <a:rPr lang="en-US" dirty="0" smtClean="0"/>
              <a:t>All content available from everybody, everywhere from their mobile device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A9CF6-B655-4312-9709-0F36AE59A67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0" name="Text Placeholder 5"/>
          <p:cNvSpPr txBox="1">
            <a:spLocks/>
          </p:cNvSpPr>
          <p:nvPr/>
        </p:nvSpPr>
        <p:spPr bwMode="auto">
          <a:xfrm>
            <a:off x="611560" y="2420888"/>
            <a:ext cx="404018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2400" b="1">
                <a:solidFill>
                  <a:srgbClr val="32323D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2000" b="1">
                <a:solidFill>
                  <a:srgbClr val="32323D"/>
                </a:solidFill>
                <a:latin typeface="+mn-lt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800" b="1">
                <a:solidFill>
                  <a:srgbClr val="32323D"/>
                </a:solidFill>
                <a:latin typeface="+mn-lt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9pPr>
          </a:lstStyle>
          <a:p>
            <a:r>
              <a:rPr lang="en-US" dirty="0" smtClean="0"/>
              <a:t>A book for everybody?</a:t>
            </a:r>
          </a:p>
        </p:txBody>
      </p:sp>
      <p:sp>
        <p:nvSpPr>
          <p:cNvPr id="11" name="Text Placeholder 5"/>
          <p:cNvSpPr txBox="1">
            <a:spLocks/>
          </p:cNvSpPr>
          <p:nvPr/>
        </p:nvSpPr>
        <p:spPr bwMode="auto">
          <a:xfrm>
            <a:off x="4924300" y="2420888"/>
            <a:ext cx="4040188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2400" b="1">
                <a:solidFill>
                  <a:srgbClr val="32323D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2000" b="1">
                <a:solidFill>
                  <a:srgbClr val="32323D"/>
                </a:solidFill>
                <a:latin typeface="+mn-lt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800" b="1">
                <a:solidFill>
                  <a:srgbClr val="32323D"/>
                </a:solidFill>
                <a:latin typeface="+mn-lt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5pPr>
            <a:lvl6pPr marL="22860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6pPr>
            <a:lvl7pPr marL="27432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7pPr>
            <a:lvl8pPr marL="32004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8pPr>
            <a:lvl9pPr marL="3657600" indent="0" algn="l" rtl="0" fontAlgn="base"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75000"/>
              <a:buFont typeface="Wingdings" pitchFamily="2" charset="2"/>
              <a:buNone/>
              <a:defRPr sz="1600" b="1">
                <a:solidFill>
                  <a:srgbClr val="32323D"/>
                </a:solidFill>
                <a:latin typeface="+mn-lt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Save on shipment?</a:t>
            </a:r>
          </a:p>
        </p:txBody>
      </p:sp>
      <p:pic>
        <p:nvPicPr>
          <p:cNvPr id="1026" name="Picture 2" descr="C:\Users\presanie\Downloads\3on5u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09580"/>
            <a:ext cx="4250416" cy="497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99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uiExpand="1" build="p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371600"/>
            <a:ext cx="7486600" cy="4937720"/>
          </a:xfrm>
        </p:spPr>
        <p:txBody>
          <a:bodyPr/>
          <a:lstStyle/>
          <a:p>
            <a:r>
              <a:rPr lang="en-US" dirty="0" smtClean="0"/>
              <a:t>Elsevier already engaged with the high energy physics community</a:t>
            </a:r>
          </a:p>
          <a:p>
            <a:pPr lvl="1"/>
            <a:r>
              <a:rPr lang="en-US" dirty="0" smtClean="0"/>
              <a:t>Open Access</a:t>
            </a:r>
          </a:p>
          <a:p>
            <a:pPr lvl="1"/>
            <a:r>
              <a:rPr lang="en-US" dirty="0" smtClean="0"/>
              <a:t>CC-BY license for </a:t>
            </a:r>
            <a:r>
              <a:rPr lang="en-US" dirty="0" err="1" smtClean="0"/>
              <a:t>hep</a:t>
            </a:r>
            <a:r>
              <a:rPr lang="en-US" dirty="0" smtClean="0"/>
              <a:t> publications</a:t>
            </a:r>
          </a:p>
          <a:p>
            <a:pPr lvl="1"/>
            <a:r>
              <a:rPr lang="en-US" dirty="0" smtClean="0"/>
              <a:t>A new dimension in scientific publishing</a:t>
            </a:r>
          </a:p>
          <a:p>
            <a:r>
              <a:rPr lang="en-US" dirty="0" smtClean="0"/>
              <a:t>Many possibilities for the future of publications to explore together!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Thank you!!</a:t>
            </a:r>
          </a:p>
          <a:p>
            <a:pPr marL="0" indent="0" algn="ctr">
              <a:buNone/>
            </a:pPr>
            <a:r>
              <a:rPr lang="en-US" dirty="0" err="1">
                <a:solidFill>
                  <a:schemeClr val="bg2"/>
                </a:solidFill>
                <a:latin typeface="Arial Narrow" charset="0"/>
              </a:rPr>
              <a:t>Eleonora</a:t>
            </a:r>
            <a:r>
              <a:rPr lang="en-US" dirty="0">
                <a:solidFill>
                  <a:schemeClr val="bg2"/>
                </a:solidFill>
                <a:latin typeface="Arial Narrow" charset="0"/>
              </a:rPr>
              <a:t> </a:t>
            </a:r>
            <a:r>
              <a:rPr lang="en-US" dirty="0" err="1">
                <a:solidFill>
                  <a:schemeClr val="bg2"/>
                </a:solidFill>
                <a:latin typeface="Arial Narrow" charset="0"/>
              </a:rPr>
              <a:t>Presani</a:t>
            </a:r>
            <a:r>
              <a:rPr lang="en-US" dirty="0">
                <a:solidFill>
                  <a:schemeClr val="bg2"/>
                </a:solidFill>
                <a:latin typeface="Arial Narrow" charset="0"/>
              </a:rPr>
              <a:t> – e.presani@elsevier.com</a:t>
            </a:r>
          </a:p>
          <a:p>
            <a:pPr marL="0" indent="0" algn="ctr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A9CF6-B655-4312-9709-0F36AE59A67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84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8F61A67-B08E-47E7-9B26-1D339DD895CF}" type="slidenum">
              <a:rPr lang="en-US"/>
              <a:pPr/>
              <a:t>2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Elsevier in High </a:t>
            </a:r>
            <a:r>
              <a:rPr lang="en-US" dirty="0"/>
              <a:t>E</a:t>
            </a:r>
            <a:r>
              <a:rPr lang="en-US" dirty="0" smtClean="0"/>
              <a:t>nergy Physics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371600"/>
            <a:ext cx="7342584" cy="5081736"/>
          </a:xfrm>
        </p:spPr>
        <p:txBody>
          <a:bodyPr/>
          <a:lstStyle/>
          <a:p>
            <a:r>
              <a:rPr lang="en-US" dirty="0" smtClean="0"/>
              <a:t>Physics Letters B</a:t>
            </a:r>
          </a:p>
          <a:p>
            <a:r>
              <a:rPr lang="en-US" dirty="0" smtClean="0"/>
              <a:t>Nuclear Physics B</a:t>
            </a:r>
          </a:p>
          <a:p>
            <a:r>
              <a:rPr lang="en-US" dirty="0" smtClean="0"/>
              <a:t>Nuclear Physics A</a:t>
            </a:r>
          </a:p>
          <a:p>
            <a:r>
              <a:rPr lang="en-US" dirty="0" smtClean="0"/>
              <a:t>NIM A</a:t>
            </a:r>
          </a:p>
          <a:p>
            <a:r>
              <a:rPr lang="en-US" dirty="0" smtClean="0"/>
              <a:t>Progress in Particle and Nuclear Physics</a:t>
            </a:r>
          </a:p>
          <a:p>
            <a:r>
              <a:rPr lang="en-US" dirty="0" smtClean="0"/>
              <a:t>Physics Reports</a:t>
            </a:r>
          </a:p>
          <a:p>
            <a:r>
              <a:rPr lang="en-US" dirty="0" smtClean="0"/>
              <a:t>Annals of Physics</a:t>
            </a:r>
          </a:p>
          <a:p>
            <a:r>
              <a:rPr lang="en-US" dirty="0" smtClean="0"/>
              <a:t>Physics of the Dark Universe</a:t>
            </a:r>
          </a:p>
          <a:p>
            <a:endParaRPr lang="en-US" dirty="0"/>
          </a:p>
        </p:txBody>
      </p:sp>
      <p:pic>
        <p:nvPicPr>
          <p:cNvPr id="3077" name="Picture 5" descr="Nuclear Physics 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651" y="1544633"/>
            <a:ext cx="11430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Physics Letters 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239" y="1196749"/>
            <a:ext cx="1143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Nuclear Physics 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255" y="1958749"/>
            <a:ext cx="11430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Nuclear Instruments and Methods in Physics Research Section A: Accelerators, Spectrometers, Detectors and Associated Equipmen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04864"/>
            <a:ext cx="11430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Progress in Particle and Nuclear Physic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210" y="3227760"/>
            <a:ext cx="11430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Physics Report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255" y="3909337"/>
            <a:ext cx="114300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Annals of Physic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21088"/>
            <a:ext cx="11430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1" name="Picture 19" descr="Physics of the Dark Univers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427" y="5078687"/>
            <a:ext cx="1162050" cy="1543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http://www.elsevier.com/framework_aboutus/images/open_access_logo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5471437"/>
            <a:ext cx="1586142" cy="138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Letters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68760"/>
            <a:ext cx="8659216" cy="4968552"/>
          </a:xfrm>
        </p:spPr>
        <p:txBody>
          <a:bodyPr/>
          <a:lstStyle/>
          <a:p>
            <a:r>
              <a:rPr lang="en-US" sz="2800" dirty="0" smtClean="0"/>
              <a:t>Since 1962 is a reference point for fast publications in high energy physics, until today:</a:t>
            </a:r>
          </a:p>
          <a:p>
            <a:r>
              <a:rPr lang="en-US" sz="2800" dirty="0" smtClean="0">
                <a:hlinkClick r:id="rId2"/>
              </a:rPr>
              <a:t>http://www.sciencedirect.com/science/article/pii/S0370269312008581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>
                <a:hlinkClick r:id="rId3"/>
              </a:rPr>
              <a:t>http://www.sciencedirect.com/science/article/pii/S037026931200857X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A9CF6-B655-4312-9709-0F36AE59A67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852936"/>
            <a:ext cx="4824536" cy="1615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5204757"/>
            <a:ext cx="4824536" cy="165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3068960"/>
            <a:ext cx="3563888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2800" b="1" spc="50" dirty="0" smtClean="0">
                <a:ln w="12700" cmpd="sng">
                  <a:solidFill>
                    <a:srgbClr val="FF9218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FFC000">
                      <a:alpha val="30000"/>
                    </a:srgbClr>
                  </a:glow>
                </a:effectLst>
                <a:latin typeface="+mn-lt"/>
              </a:rPr>
              <a:t>LHC results are always</a:t>
            </a:r>
            <a:endParaRPr lang="en-US" sz="2800" b="1" spc="50" dirty="0">
              <a:ln w="12700" cmpd="sng">
                <a:solidFill>
                  <a:srgbClr val="FF9218"/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rgbClr val="FFC000">
                    <a:alpha val="30000"/>
                  </a:srgbClr>
                </a:glow>
              </a:effectLst>
              <a:latin typeface="+mn-lt"/>
            </a:endParaRPr>
          </a:p>
        </p:txBody>
      </p:sp>
      <p:pic>
        <p:nvPicPr>
          <p:cNvPr id="6149" name="Picture 5" descr="http://www.elsevier.com/framework_aboutus/images/open_access_logo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539851"/>
            <a:ext cx="1438275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95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Letters 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71600"/>
            <a:ext cx="8136904" cy="4724400"/>
          </a:xfrm>
        </p:spPr>
        <p:txBody>
          <a:bodyPr/>
          <a:lstStyle/>
          <a:p>
            <a:r>
              <a:rPr lang="en-US" dirty="0" smtClean="0"/>
              <a:t>Reprint freely available at </a:t>
            </a:r>
            <a:r>
              <a:rPr lang="en-US" sz="2800" dirty="0" smtClean="0">
                <a:hlinkClick r:id="rId2"/>
              </a:rPr>
              <a:t>http://webshop.elsevier.com/campaigns/higgsParticle/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A9CF6-B655-4312-9709-0F36AE59A67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704" y="2565343"/>
            <a:ext cx="2438400" cy="384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C:\Users\presanie\Documents\PLB\Higgs booklet\HiggsBooklet\4_Higgs_forewor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564773"/>
            <a:ext cx="2394824" cy="3470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://www.elsevier.com/framework_aboutus/images/open_access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04664"/>
            <a:ext cx="1438275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26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SCOAP3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5696" y="1772816"/>
            <a:ext cx="4032448" cy="4392488"/>
          </a:xfrm>
        </p:spPr>
        <p:txBody>
          <a:bodyPr/>
          <a:lstStyle/>
          <a:p>
            <a:r>
              <a:rPr lang="en-US" sz="2800" dirty="0" smtClean="0"/>
              <a:t>CERN project to transform </a:t>
            </a:r>
            <a:r>
              <a:rPr lang="en-US" sz="2800" dirty="0" err="1" smtClean="0"/>
              <a:t>hep</a:t>
            </a:r>
            <a:r>
              <a:rPr lang="en-US" sz="2800" dirty="0" smtClean="0"/>
              <a:t> publications in OA</a:t>
            </a:r>
          </a:p>
          <a:p>
            <a:r>
              <a:rPr lang="en-US" sz="2800" dirty="0" smtClean="0"/>
              <a:t>Physics Letters B and Nuclear Physics B to become completely Open Access from 2014</a:t>
            </a:r>
          </a:p>
          <a:p>
            <a:r>
              <a:rPr lang="en-US" sz="2800" dirty="0" smtClean="0"/>
              <a:t>Elsevier actively involved in the reconciliation process with libraries and funding agencies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0A9CF6-B655-4312-9709-0F36AE59A67F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4705" y="1700808"/>
            <a:ext cx="2937775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presanie\Pictures\Capture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3" y="1196752"/>
            <a:ext cx="7780337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5954705" y="2636912"/>
            <a:ext cx="2937775" cy="576064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rgbClr val="FFFF00">
                <a:alpha val="60000"/>
              </a:srgbClr>
            </a:glow>
          </a:effectLst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846359" y="1718344"/>
            <a:ext cx="1046121" cy="4806999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  <a:effectLst>
            <a:glow rad="101600">
              <a:srgbClr val="FFFF00">
                <a:alpha val="60000"/>
              </a:srgbClr>
            </a:glow>
          </a:effectLst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86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011" y="1196752"/>
            <a:ext cx="7835453" cy="5262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811" y="276083"/>
            <a:ext cx="7086600" cy="838200"/>
          </a:xfrm>
        </p:spPr>
        <p:txBody>
          <a:bodyPr/>
          <a:lstStyle/>
          <a:p>
            <a:r>
              <a:rPr lang="en-US" b="0" dirty="0" smtClean="0"/>
              <a:t>Article of the future</a:t>
            </a:r>
            <a:endParaRPr lang="en-US" b="0" dirty="0"/>
          </a:p>
        </p:txBody>
      </p:sp>
      <p:grpSp>
        <p:nvGrpSpPr>
          <p:cNvPr id="16" name="Group 26"/>
          <p:cNvGrpSpPr/>
          <p:nvPr/>
        </p:nvGrpSpPr>
        <p:grpSpPr>
          <a:xfrm>
            <a:off x="2751443" y="4645577"/>
            <a:ext cx="2734957" cy="1526623"/>
            <a:chOff x="2549737" y="4887626"/>
            <a:chExt cx="2734957" cy="1526623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551319" y="4968309"/>
              <a:ext cx="267646" cy="1029079"/>
            </a:xfrm>
            <a:prstGeom prst="line">
              <a:avLst/>
            </a:prstGeom>
            <a:ln w="28575">
              <a:solidFill>
                <a:srgbClr val="FF7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3470637" y="4887626"/>
              <a:ext cx="134471" cy="13447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549737" y="5580385"/>
              <a:ext cx="2734957" cy="833864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rgbClr val="FF7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600" b="1" dirty="0" err="1" smtClean="0">
                  <a:solidFill>
                    <a:schemeClr val="tx1"/>
                  </a:solidFill>
                </a:rPr>
                <a:t>Center</a:t>
              </a:r>
              <a:r>
                <a:rPr lang="en-GB" sz="1600" b="1" dirty="0" smtClean="0">
                  <a:solidFill>
                    <a:schemeClr val="tx1"/>
                  </a:solidFill>
                </a:rPr>
                <a:t> pane: </a:t>
              </a:r>
              <a:r>
                <a:rPr lang="en-GB" sz="1600" dirty="0" smtClean="0">
                  <a:solidFill>
                    <a:schemeClr val="tx1"/>
                  </a:solidFill>
                </a:rPr>
                <a:t>“Traditional” full-text view, designed for optimal online reading experience</a:t>
              </a:r>
            </a:p>
          </p:txBody>
        </p:sp>
      </p:grpSp>
      <p:cxnSp>
        <p:nvCxnSpPr>
          <p:cNvPr id="21" name="Straight Connector 20"/>
          <p:cNvCxnSpPr>
            <a:endCxn id="22" idx="0"/>
          </p:cNvCxnSpPr>
          <p:nvPr/>
        </p:nvCxnSpPr>
        <p:spPr>
          <a:xfrm flipH="1">
            <a:off x="7746952" y="1448133"/>
            <a:ext cx="268537" cy="737061"/>
          </a:xfrm>
          <a:prstGeom prst="line">
            <a:avLst/>
          </a:prstGeom>
          <a:ln w="28575">
            <a:solidFill>
              <a:srgbClr val="FF7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7679716" y="2185194"/>
            <a:ext cx="134471" cy="134471"/>
          </a:xfrm>
          <a:prstGeom prst="ellipse">
            <a:avLst/>
          </a:prstGeom>
          <a:solidFill>
            <a:schemeClr val="bg1"/>
          </a:solidFill>
          <a:ln>
            <a:solidFill>
              <a:srgbClr val="FF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6349904" y="548680"/>
            <a:ext cx="2794096" cy="9144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rgbClr val="FF7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</a:rPr>
              <a:t>Right pane:</a:t>
            </a:r>
            <a:r>
              <a:rPr lang="en-GB" sz="1600" dirty="0" smtClean="0">
                <a:solidFill>
                  <a:schemeClr val="tx1"/>
                </a:solidFill>
              </a:rPr>
              <a:t> collects additional content and tools. Shown here: figure browser</a:t>
            </a:r>
            <a:endParaRPr lang="en-US" sz="1600" u="sng" dirty="0">
              <a:solidFill>
                <a:schemeClr val="tx1"/>
              </a:solidFill>
            </a:endParaRPr>
          </a:p>
        </p:txBody>
      </p:sp>
      <p:grpSp>
        <p:nvGrpSpPr>
          <p:cNvPr id="24" name="Group 27"/>
          <p:cNvGrpSpPr/>
          <p:nvPr/>
        </p:nvGrpSpPr>
        <p:grpSpPr>
          <a:xfrm>
            <a:off x="29050" y="4365104"/>
            <a:ext cx="1282796" cy="1658862"/>
            <a:chOff x="871168" y="4392892"/>
            <a:chExt cx="1282796" cy="1658862"/>
          </a:xfrm>
        </p:grpSpPr>
        <p:cxnSp>
          <p:nvCxnSpPr>
            <p:cNvPr id="25" name="Straight Connector 24"/>
            <p:cNvCxnSpPr/>
            <p:nvPr/>
          </p:nvCxnSpPr>
          <p:spPr>
            <a:xfrm flipH="1">
              <a:off x="1556968" y="4527363"/>
              <a:ext cx="502465" cy="972401"/>
            </a:xfrm>
            <a:prstGeom prst="line">
              <a:avLst/>
            </a:prstGeom>
            <a:ln w="28575">
              <a:solidFill>
                <a:srgbClr val="FF7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2019493" y="4392892"/>
              <a:ext cx="134471" cy="13447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7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71168" y="4904851"/>
              <a:ext cx="1176400" cy="1146903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rgbClr val="FF7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tx1"/>
                  </a:solidFill>
                </a:rPr>
                <a:t>Left pane: </a:t>
              </a:r>
              <a:r>
                <a:rPr lang="en-GB" sz="1600" dirty="0" smtClean="0">
                  <a:solidFill>
                    <a:schemeClr val="tx1"/>
                  </a:solidFill>
                </a:rPr>
                <a:t>efficient navigation &amp; browsing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72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Interactive Content: MATLAB figure viewer</a:t>
            </a:r>
            <a:endParaRPr lang="en-US" b="0" dirty="0"/>
          </a:p>
        </p:txBody>
      </p:sp>
      <p:sp>
        <p:nvSpPr>
          <p:cNvPr id="8" name="Rectangle 7"/>
          <p:cNvSpPr/>
          <p:nvPr/>
        </p:nvSpPr>
        <p:spPr>
          <a:xfrm>
            <a:off x="5257800" y="1219200"/>
            <a:ext cx="3627181" cy="33547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7900"/>
            </a:solidFill>
          </a:ln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en-GB" sz="1600" b="1" dirty="0">
                <a:solidFill>
                  <a:srgbClr val="000000"/>
                </a:solidFill>
                <a:latin typeface="Arial Narrow"/>
              </a:rPr>
              <a:t>How does it work</a:t>
            </a:r>
            <a:r>
              <a:rPr lang="en-GB" sz="1600" b="1" dirty="0" smtClean="0">
                <a:solidFill>
                  <a:srgbClr val="000000"/>
                </a:solidFill>
                <a:latin typeface="Arial Narrow"/>
              </a:rPr>
              <a:t>?</a:t>
            </a:r>
            <a:endParaRPr lang="en-GB" sz="1600" i="1" dirty="0">
              <a:solidFill>
                <a:srgbClr val="000000"/>
              </a:solidFill>
              <a:latin typeface="Arial Narrow"/>
            </a:endParaRPr>
          </a:p>
          <a:p>
            <a:pPr marL="342900" lvl="0" indent="-342900">
              <a:spcAft>
                <a:spcPts val="600"/>
              </a:spcAft>
              <a:buFontTx/>
              <a:buAutoNum type="arabicPeriod"/>
            </a:pPr>
            <a:r>
              <a:rPr lang="en-GB" sz="1600" dirty="0">
                <a:solidFill>
                  <a:srgbClr val="000000"/>
                </a:solidFill>
                <a:latin typeface="Arial Narrow"/>
              </a:rPr>
              <a:t>Authors </a:t>
            </a:r>
            <a:r>
              <a:rPr lang="en-GB" sz="1600" dirty="0" smtClean="0">
                <a:solidFill>
                  <a:srgbClr val="000000"/>
                </a:solidFill>
                <a:latin typeface="Arial Narrow"/>
              </a:rPr>
              <a:t>using MATLAB save their figures in the MATLAB .FIG format.</a:t>
            </a:r>
            <a:endParaRPr lang="en-GB" sz="1600" dirty="0">
              <a:solidFill>
                <a:srgbClr val="000000"/>
              </a:solidFill>
              <a:latin typeface="Arial Narrow"/>
            </a:endParaRPr>
          </a:p>
          <a:p>
            <a:pPr marL="342900" lvl="0" indent="-342900">
              <a:spcAft>
                <a:spcPts val="600"/>
              </a:spcAft>
              <a:buFontTx/>
              <a:buAutoNum type="arabicPeriod"/>
            </a:pPr>
            <a:r>
              <a:rPr lang="en-GB" sz="1600" u="sng" dirty="0">
                <a:solidFill>
                  <a:srgbClr val="000000"/>
                </a:solidFill>
                <a:latin typeface="Arial Narrow"/>
              </a:rPr>
              <a:t>Authors upload </a:t>
            </a:r>
            <a:r>
              <a:rPr lang="en-GB" sz="1600" u="sng" dirty="0" smtClean="0">
                <a:solidFill>
                  <a:srgbClr val="000000"/>
                </a:solidFill>
                <a:latin typeface="Arial Narrow"/>
              </a:rPr>
              <a:t>.FIG </a:t>
            </a:r>
            <a:r>
              <a:rPr lang="en-GB" sz="1600" u="sng" dirty="0">
                <a:solidFill>
                  <a:srgbClr val="000000"/>
                </a:solidFill>
                <a:latin typeface="Arial Narrow"/>
              </a:rPr>
              <a:t>files </a:t>
            </a:r>
            <a:r>
              <a:rPr lang="en-GB" sz="1600" dirty="0">
                <a:solidFill>
                  <a:srgbClr val="000000"/>
                </a:solidFill>
                <a:latin typeface="Arial Narrow"/>
              </a:rPr>
              <a:t>as supplementary material through EES (may also be at revision stage</a:t>
            </a:r>
            <a:r>
              <a:rPr lang="en-GB" sz="1600" dirty="0" smtClean="0">
                <a:solidFill>
                  <a:srgbClr val="000000"/>
                </a:solidFill>
                <a:latin typeface="Arial Narrow"/>
              </a:rPr>
              <a:t>)</a:t>
            </a:r>
            <a:endParaRPr lang="en-GB" sz="1600" dirty="0">
              <a:solidFill>
                <a:srgbClr val="000000"/>
              </a:solidFill>
              <a:latin typeface="Arial Narrow"/>
            </a:endParaRPr>
          </a:p>
          <a:p>
            <a:pPr marL="342900" lvl="0" indent="-342900">
              <a:spcAft>
                <a:spcPts val="600"/>
              </a:spcAft>
              <a:buFontTx/>
              <a:buAutoNum type="arabicPeriod" startAt="3"/>
            </a:pPr>
            <a:r>
              <a:rPr lang="en-GB" sz="1600" dirty="0">
                <a:solidFill>
                  <a:srgbClr val="000000"/>
                </a:solidFill>
                <a:latin typeface="Arial Narrow"/>
              </a:rPr>
              <a:t>Elsevier turns this into an Interactive </a:t>
            </a:r>
            <a:r>
              <a:rPr lang="en-GB" sz="1600" dirty="0" smtClean="0">
                <a:solidFill>
                  <a:srgbClr val="000000"/>
                </a:solidFill>
                <a:latin typeface="Arial Narrow"/>
              </a:rPr>
              <a:t>Figure and </a:t>
            </a:r>
            <a:r>
              <a:rPr lang="en-GB" sz="1600" dirty="0">
                <a:solidFill>
                  <a:srgbClr val="000000"/>
                </a:solidFill>
                <a:latin typeface="Arial Narrow"/>
              </a:rPr>
              <a:t>includes this in the online </a:t>
            </a:r>
            <a:r>
              <a:rPr lang="en-GB" sz="1600" dirty="0" smtClean="0">
                <a:solidFill>
                  <a:srgbClr val="000000"/>
                </a:solidFill>
                <a:latin typeface="Arial Narrow"/>
              </a:rPr>
              <a:t>article</a:t>
            </a:r>
            <a:endParaRPr lang="en-GB" sz="1600" dirty="0">
              <a:solidFill>
                <a:srgbClr val="000000"/>
              </a:solidFill>
              <a:latin typeface="Arial Narrow"/>
            </a:endParaRPr>
          </a:p>
          <a:p>
            <a:pPr marL="342900" lvl="0" indent="-342900">
              <a:spcAft>
                <a:spcPts val="600"/>
              </a:spcAft>
            </a:pPr>
            <a:r>
              <a:rPr lang="en-GB" sz="1600" dirty="0">
                <a:solidFill>
                  <a:srgbClr val="000000"/>
                </a:solidFill>
                <a:latin typeface="Arial Narrow"/>
              </a:rPr>
              <a:t>4.	Readers can </a:t>
            </a:r>
            <a:r>
              <a:rPr lang="en-GB" sz="1600" dirty="0" smtClean="0">
                <a:solidFill>
                  <a:srgbClr val="000000"/>
                </a:solidFill>
                <a:latin typeface="Arial Narrow"/>
              </a:rPr>
              <a:t>better explore research in the context of the article, or download .FIG file</a:t>
            </a:r>
            <a:endParaRPr lang="en-GB" sz="1600" dirty="0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15" name="Content Placeholder 6"/>
          <p:cNvSpPr txBox="1">
            <a:spLocks/>
          </p:cNvSpPr>
          <p:nvPr/>
        </p:nvSpPr>
        <p:spPr bwMode="auto">
          <a:xfrm>
            <a:off x="392874" y="4876800"/>
            <a:ext cx="85987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1450" lvl="0" indent="-171450" eaLnBrk="0" hangingPunct="0">
              <a:spcBef>
                <a:spcPct val="20000"/>
              </a:spcBef>
              <a:buClr>
                <a:srgbClr val="FF6600"/>
              </a:buClr>
              <a:buSzPct val="85000"/>
              <a:buFont typeface="Arial"/>
              <a:buChar char="•"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MATLAB is one of the leading general-purpose software program for mathematical modelling, analysis &amp; visualization</a:t>
            </a:r>
          </a:p>
          <a:p>
            <a:pPr marL="171450" lvl="0" indent="-171450" eaLnBrk="0" hangingPunct="0">
              <a:spcBef>
                <a:spcPct val="20000"/>
              </a:spcBef>
              <a:buClr>
                <a:srgbClr val="FF6600"/>
              </a:buClr>
              <a:buSzPct val="85000"/>
              <a:buFont typeface="Arial"/>
              <a:buChar char="•"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Elsevier is the first publisher to support interactive viewing of MATLAB files</a:t>
            </a:r>
          </a:p>
          <a:p>
            <a:pPr marL="171450" lvl="0" indent="-171450" eaLnBrk="0" hangingPunct="0">
              <a:spcBef>
                <a:spcPct val="20000"/>
              </a:spcBef>
              <a:buClr>
                <a:srgbClr val="FF6600"/>
              </a:buClr>
              <a:buSzPct val="85000"/>
              <a:buFont typeface="Arial"/>
              <a:buChar char="•"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Currently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live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5 journals</a:t>
            </a:r>
          </a:p>
          <a:p>
            <a:pPr marL="171450" lvl="0" indent="-171450" eaLnBrk="0" hangingPunct="0">
              <a:spcBef>
                <a:spcPct val="20000"/>
              </a:spcBef>
              <a:buClr>
                <a:srgbClr val="FF6600"/>
              </a:buClr>
              <a:buSzPct val="85000"/>
              <a:buFont typeface="Arial"/>
              <a:buChar char="•"/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33400" y="1231075"/>
            <a:ext cx="3017325" cy="3271650"/>
            <a:chOff x="623450" y="1159825"/>
            <a:chExt cx="3017325" cy="3271650"/>
          </a:xfrm>
        </p:grpSpPr>
        <p:sp>
          <p:nvSpPr>
            <p:cNvPr id="7" name="Rectangle 6"/>
            <p:cNvSpPr/>
            <p:nvPr/>
          </p:nvSpPr>
          <p:spPr>
            <a:xfrm>
              <a:off x="623450" y="1159825"/>
              <a:ext cx="3017325" cy="32716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2800" y="1190500"/>
              <a:ext cx="2898600" cy="3124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Rectangle 8"/>
          <p:cNvSpPr/>
          <p:nvPr/>
        </p:nvSpPr>
        <p:spPr>
          <a:xfrm>
            <a:off x="4419600" y="632162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http://www.elsevier.com/matlab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276600" y="4267200"/>
            <a:ext cx="1447801" cy="316675"/>
            <a:chOff x="5931725" y="6160325"/>
            <a:chExt cx="2133600" cy="316675"/>
          </a:xfrm>
        </p:grpSpPr>
        <p:sp>
          <p:nvSpPr>
            <p:cNvPr id="11" name="Rounded Rectangle 10"/>
            <p:cNvSpPr/>
            <p:nvPr/>
          </p:nvSpPr>
          <p:spPr>
            <a:xfrm>
              <a:off x="5938650" y="6160325"/>
              <a:ext cx="1905000" cy="304800"/>
            </a:xfrm>
            <a:prstGeom prst="roundRect">
              <a:avLst/>
            </a:prstGeom>
            <a:solidFill>
              <a:srgbClr val="92D050"/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931725" y="6169223"/>
              <a:ext cx="2133600" cy="307777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</a:rPr>
                <a:t>Just launched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1162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u="sng" dirty="0" smtClean="0"/>
              <a:t>Idea</a:t>
            </a:r>
            <a:r>
              <a:rPr lang="en-US" b="0" dirty="0" smtClean="0"/>
              <a:t> for ROOT viewer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2971800"/>
          </a:xfrm>
        </p:spPr>
        <p:txBody>
          <a:bodyPr/>
          <a:lstStyle/>
          <a:p>
            <a:r>
              <a:rPr lang="en-GB" sz="2800" dirty="0" smtClean="0"/>
              <a:t>Browser for ROOT file inventory </a:t>
            </a:r>
          </a:p>
          <a:p>
            <a:r>
              <a:rPr lang="en-GB" sz="2800" dirty="0" smtClean="0"/>
              <a:t>Interactive viewer capabilities for:</a:t>
            </a:r>
          </a:p>
          <a:p>
            <a:pPr lvl="1"/>
            <a:r>
              <a:rPr lang="en-GB" sz="2400" dirty="0" smtClean="0"/>
              <a:t>Histograms</a:t>
            </a:r>
          </a:p>
          <a:p>
            <a:pPr lvl="1"/>
            <a:r>
              <a:rPr lang="en-GB" sz="2400" dirty="0" err="1" smtClean="0"/>
              <a:t>TGraphs</a:t>
            </a:r>
            <a:endParaRPr lang="en-GB" sz="2400" dirty="0" smtClean="0"/>
          </a:p>
          <a:p>
            <a:r>
              <a:rPr lang="en-GB" sz="2800" dirty="0" smtClean="0"/>
              <a:t>Based on existing JavaScript visualization tools for ROOT, developed by Bertrand Bellenot (</a:t>
            </a:r>
            <a:r>
              <a:rPr lang="en-US" sz="2800" dirty="0" smtClean="0"/>
              <a:t>http://root.cern.ch/js/)</a:t>
            </a:r>
          </a:p>
          <a:p>
            <a:pPr lvl="1"/>
            <a:endParaRPr lang="en-GB" sz="2400" dirty="0" smtClean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2226" y="4725304"/>
            <a:ext cx="2638917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4008" y="4725304"/>
            <a:ext cx="2661259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972225" y="4336504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latin typeface="+mn-lt"/>
              </a:rPr>
              <a:t>Interactive histogram</a:t>
            </a:r>
            <a:endParaRPr lang="en-US" u="sng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2207" y="4336504"/>
            <a:ext cx="1042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err="1" smtClean="0">
                <a:latin typeface="+mj-lt"/>
              </a:rPr>
              <a:t>TGraph</a:t>
            </a:r>
            <a:endParaRPr lang="en-US" u="sng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36184" y="6413266"/>
            <a:ext cx="58721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+mn-lt"/>
              </a:rPr>
              <a:t>Screenshots from existing software, see http://root.cern.ch/js/</a:t>
            </a:r>
            <a:endParaRPr lang="en-US" sz="2000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46663" y="671177"/>
            <a:ext cx="3262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Brainstorming with Bertrand Bellenot</a:t>
            </a:r>
          </a:p>
        </p:txBody>
      </p:sp>
    </p:spTree>
    <p:extLst>
      <p:ext uri="{BB962C8B-B14F-4D97-AF65-F5344CB8AC3E}">
        <p14:creationId xmlns:p14="http://schemas.microsoft.com/office/powerpoint/2010/main" val="180190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/>
              <a:t>DB Linking Option 1: Entity Linking</a:t>
            </a:r>
            <a:endParaRPr lang="en-US" b="0" dirty="0"/>
          </a:p>
        </p:txBody>
      </p:sp>
      <p:sp>
        <p:nvSpPr>
          <p:cNvPr id="6" name="Content Placeholder 6"/>
          <p:cNvSpPr>
            <a:spLocks noGrp="1"/>
          </p:cNvSpPr>
          <p:nvPr>
            <p:ph idx="1"/>
          </p:nvPr>
        </p:nvSpPr>
        <p:spPr>
          <a:xfrm>
            <a:off x="304801" y="3791200"/>
            <a:ext cx="4038600" cy="832594"/>
          </a:xfrm>
        </p:spPr>
        <p:txBody>
          <a:bodyPr/>
          <a:lstStyle/>
          <a:p>
            <a:r>
              <a:rPr lang="en-GB" sz="2000" dirty="0" smtClean="0"/>
              <a:t>For entities (concepts) mentioned in</a:t>
            </a:r>
            <a:br>
              <a:rPr lang="en-GB" sz="2000" dirty="0" smtClean="0"/>
            </a:br>
            <a:r>
              <a:rPr lang="en-GB" sz="2000" dirty="0" smtClean="0"/>
              <a:t>an article – proteins, genes, standards</a:t>
            </a:r>
            <a:br>
              <a:rPr lang="en-GB" sz="2000" dirty="0" smtClean="0"/>
            </a:br>
            <a:r>
              <a:rPr lang="en-GB" sz="2000" dirty="0" smtClean="0"/>
              <a:t>planets, cities, etc. etc.</a:t>
            </a:r>
          </a:p>
          <a:p>
            <a:r>
              <a:rPr lang="en-GB" sz="2000" dirty="0" smtClean="0"/>
              <a:t>Author-tagged in manuscript </a:t>
            </a:r>
          </a:p>
        </p:txBody>
      </p:sp>
      <p:sp>
        <p:nvSpPr>
          <p:cNvPr id="9" name="Rectangle 8"/>
          <p:cNvSpPr/>
          <p:nvPr/>
        </p:nvSpPr>
        <p:spPr>
          <a:xfrm>
            <a:off x="369125" y="1359725"/>
            <a:ext cx="6031675" cy="20692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125" y="1454725"/>
            <a:ext cx="5791200" cy="185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5188525" y="2469075"/>
            <a:ext cx="762000" cy="228600"/>
          </a:xfrm>
          <a:prstGeom prst="rect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231575" y="3352800"/>
            <a:ext cx="4812475" cy="258059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2250" y="3581400"/>
            <a:ext cx="4724400" cy="2235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ight Arrow 16"/>
          <p:cNvSpPr/>
          <p:nvPr/>
        </p:nvSpPr>
        <p:spPr>
          <a:xfrm rot="5400000">
            <a:off x="5099725" y="3013099"/>
            <a:ext cx="878775" cy="257826"/>
          </a:xfrm>
          <a:prstGeom prst="rightArrow">
            <a:avLst>
              <a:gd name="adj1" fmla="val 50000"/>
              <a:gd name="adj2" fmla="val 138235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60225" y="6299850"/>
            <a:ext cx="6019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 pitchFamily="49" charset="0"/>
                <a:cs typeface="Courier New" pitchFamily="49" charset="0"/>
              </a:rPr>
              <a:t>http://dx.doi.org/10.1016/j.coldregions.2012.03.009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29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522</Words>
  <Application>Microsoft Office PowerPoint</Application>
  <PresentationFormat>On-screen Show (4:3)</PresentationFormat>
  <Paragraphs>98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Blank</vt:lpstr>
      <vt:lpstr>Elsevier in High Energy Physics</vt:lpstr>
      <vt:lpstr>Elsevier in High Energy Physics</vt:lpstr>
      <vt:lpstr>Physics Letters B</vt:lpstr>
      <vt:lpstr>Physics Letters B</vt:lpstr>
      <vt:lpstr>SCOAP3</vt:lpstr>
      <vt:lpstr>Article of the future</vt:lpstr>
      <vt:lpstr>Interactive Content: MATLAB figure viewer</vt:lpstr>
      <vt:lpstr>Idea for ROOT viewer</vt:lpstr>
      <vt:lpstr>DB Linking Option 1: Entity Linking</vt:lpstr>
      <vt:lpstr>Option 2: Image-based (article) linking</vt:lpstr>
      <vt:lpstr>HEPData Linking</vt:lpstr>
      <vt:lpstr>Option 3: Linking app</vt:lpstr>
      <vt:lpstr>Example: PDGLive linking</vt:lpstr>
      <vt:lpstr>Publishing the PDG Book?</vt:lpstr>
      <vt:lpstr>Outlook</vt:lpstr>
    </vt:vector>
  </TitlesOfParts>
  <Company>Elsevier Science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Hae Jung Ham</dc:creator>
  <cp:lastModifiedBy>Michael</cp:lastModifiedBy>
  <cp:revision>24</cp:revision>
  <dcterms:created xsi:type="dcterms:W3CDTF">2004-05-18T18:41:38Z</dcterms:created>
  <dcterms:modified xsi:type="dcterms:W3CDTF">2012-10-06T12:58:43Z</dcterms:modified>
</cp:coreProperties>
</file>