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F044BC-D308-4B69-BAD9-5598C46A4BD0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6979AE2-25DF-4F91-8A65-F8ECD9C25A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CKM quark mixing matrix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400800" cy="792088"/>
          </a:xfrm>
        </p:spPr>
        <p:txBody>
          <a:bodyPr>
            <a:normAutofit/>
          </a:bodyPr>
          <a:lstStyle/>
          <a:p>
            <a:r>
              <a:rPr lang="en-US" b="1" dirty="0" smtClean="0"/>
              <a:t>A. Ceccucci (CERN), Z. Ligeti (LBL), Y. </a:t>
            </a:r>
            <a:r>
              <a:rPr lang="en-US" b="1" dirty="0" smtClean="0"/>
              <a:t>Sakai </a:t>
            </a:r>
            <a:r>
              <a:rPr lang="en-US" b="1" dirty="0" smtClean="0"/>
              <a:t>(KEK)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573016"/>
            <a:ext cx="45704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CFF"/>
                </a:solidFill>
              </a:rPr>
              <a:t>Written for the RPP 2006</a:t>
            </a:r>
          </a:p>
          <a:p>
            <a:r>
              <a:rPr lang="en-US" b="1" dirty="0" smtClean="0">
                <a:solidFill>
                  <a:srgbClr val="FFCCFF"/>
                </a:solidFill>
              </a:rPr>
              <a:t>Regularly updated every two years</a:t>
            </a:r>
          </a:p>
          <a:p>
            <a:endParaRPr lang="en-US" b="1" dirty="0"/>
          </a:p>
          <a:p>
            <a:r>
              <a:rPr lang="en-US" b="1" dirty="0" smtClean="0"/>
              <a:t>Structure: 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Introduction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Magnitudes of CKM elements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Phases of CKM elements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Global fit in the Standard Model (SM)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Implications beyond the SM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past ten years we have witnessed the success of the CKM picture</a:t>
            </a:r>
          </a:p>
          <a:p>
            <a:r>
              <a:rPr lang="en-US" dirty="0" smtClean="0"/>
              <a:t>All CP-violation manifestations </a:t>
            </a:r>
            <a:r>
              <a:rPr lang="en-US" dirty="0" smtClean="0"/>
              <a:t>in lab experiments are </a:t>
            </a:r>
            <a:r>
              <a:rPr lang="en-US" dirty="0" smtClean="0"/>
              <a:t>amenable to one single complex phase in </a:t>
            </a:r>
            <a:r>
              <a:rPr lang="en-US" dirty="0" err="1" smtClean="0"/>
              <a:t>flavour</a:t>
            </a:r>
            <a:r>
              <a:rPr lang="en-US" dirty="0" smtClean="0"/>
              <a:t> changing transitions of quarks</a:t>
            </a:r>
          </a:p>
          <a:p>
            <a:r>
              <a:rPr lang="en-US" dirty="0" smtClean="0"/>
              <a:t>Now Look to deviations from overall consistency of SM  </a:t>
            </a:r>
            <a:endParaRPr lang="en-US" dirty="0" smtClean="0"/>
          </a:p>
          <a:p>
            <a:r>
              <a:rPr lang="en-US" dirty="0" smtClean="0"/>
              <a:t>Updates mainly from new LHC results, </a:t>
            </a:r>
            <a:r>
              <a:rPr lang="en-US" dirty="0" err="1" smtClean="0"/>
              <a:t>Tevatron</a:t>
            </a:r>
            <a:r>
              <a:rPr lang="en-US" dirty="0" smtClean="0"/>
              <a:t> and B-factories full samples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Updates since the 2010 edition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Magnitude of CKM elements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cs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New measurements of </a:t>
            </a:r>
            <a:r>
              <a:rPr lang="en-US" i="1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leptonic</a:t>
            </a:r>
            <a:r>
              <a:rPr lang="en-US" dirty="0" smtClean="0"/>
              <a:t> decays (</a:t>
            </a:r>
            <a:r>
              <a:rPr lang="en-US" dirty="0" err="1" smtClean="0"/>
              <a:t>muons</a:t>
            </a:r>
            <a:r>
              <a:rPr lang="en-US" dirty="0" smtClean="0"/>
              <a:t> and </a:t>
            </a:r>
            <a:r>
              <a:rPr lang="en-US" dirty="0" err="1" smtClean="0"/>
              <a:t>taus</a:t>
            </a:r>
            <a:r>
              <a:rPr lang="en-US" dirty="0" smtClean="0"/>
              <a:t>) &amp;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Ds</a:t>
            </a:r>
            <a:r>
              <a:rPr lang="en-US" dirty="0" smtClean="0"/>
              <a:t> from lattice</a:t>
            </a:r>
          </a:p>
          <a:p>
            <a:pPr lvl="2"/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cs</a:t>
            </a:r>
            <a:r>
              <a:rPr lang="en-US" dirty="0" smtClean="0"/>
              <a:t>| = 1.008 +/- 0.024</a:t>
            </a:r>
          </a:p>
          <a:p>
            <a:pPr lvl="2"/>
            <a:r>
              <a:rPr lang="en-US" dirty="0" smtClean="0"/>
              <a:t>Combined with semi-</a:t>
            </a:r>
            <a:r>
              <a:rPr lang="en-US" dirty="0" err="1" smtClean="0"/>
              <a:t>leptonic</a:t>
            </a:r>
            <a:r>
              <a:rPr lang="en-US" dirty="0" smtClean="0"/>
              <a:t>:</a:t>
            </a:r>
          </a:p>
          <a:p>
            <a:pPr lvl="2"/>
            <a:r>
              <a:rPr lang="en-US" b="1" dirty="0" smtClean="0">
                <a:solidFill>
                  <a:srgbClr val="FFFF00"/>
                </a:solidFill>
              </a:rPr>
              <a:t>|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cs</a:t>
            </a:r>
            <a:r>
              <a:rPr lang="en-US" b="1" dirty="0" smtClean="0">
                <a:solidFill>
                  <a:srgbClr val="FFFF00"/>
                </a:solidFill>
              </a:rPr>
              <a:t>| = 1.006 +/- 0.023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   (follow mini-review)</a:t>
            </a:r>
          </a:p>
          <a:p>
            <a:pPr lvl="2"/>
            <a:r>
              <a:rPr lang="en-US" dirty="0" smtClean="0"/>
              <a:t>Since the RPP 2008 version, the tension between exclusive and inclusive determinations lead to scaled errors about twice as large as previously quoted</a:t>
            </a:r>
          </a:p>
          <a:p>
            <a:pPr lvl="2"/>
            <a:r>
              <a:rPr lang="en-US" dirty="0" smtClean="0"/>
              <a:t>Only incremental </a:t>
            </a:r>
            <a:r>
              <a:rPr lang="en-US" dirty="0" smtClean="0"/>
              <a:t>improvements since RPP 2010</a:t>
            </a:r>
            <a:endParaRPr lang="en-US" dirty="0" smtClean="0"/>
          </a:p>
          <a:p>
            <a:pPr lvl="2"/>
            <a:r>
              <a:rPr lang="en-US" b="1" dirty="0" smtClean="0">
                <a:solidFill>
                  <a:srgbClr val="FFFF00"/>
                </a:solidFill>
              </a:rPr>
              <a:t>|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cb</a:t>
            </a:r>
            <a:r>
              <a:rPr lang="en-US" b="1" dirty="0" smtClean="0">
                <a:solidFill>
                  <a:srgbClr val="FFFF00"/>
                </a:solidFill>
              </a:rPr>
              <a:t>| = (</a:t>
            </a:r>
            <a:r>
              <a:rPr lang="en-US" b="1" dirty="0" smtClean="0">
                <a:solidFill>
                  <a:srgbClr val="FFFF00"/>
                </a:solidFill>
              </a:rPr>
              <a:t>40.9  </a:t>
            </a:r>
            <a:r>
              <a:rPr lang="en-US" b="1" dirty="0" smtClean="0">
                <a:solidFill>
                  <a:srgbClr val="FFFF00"/>
                </a:solidFill>
              </a:rPr>
              <a:t>+/- </a:t>
            </a:r>
            <a:r>
              <a:rPr lang="en-US" b="1" dirty="0" smtClean="0">
                <a:solidFill>
                  <a:srgbClr val="FFFF00"/>
                </a:solidFill>
              </a:rPr>
              <a:t>1.1) </a:t>
            </a:r>
            <a:r>
              <a:rPr lang="en-US" b="1" dirty="0" smtClean="0">
                <a:solidFill>
                  <a:srgbClr val="FFFF00"/>
                </a:solidFill>
              </a:rPr>
              <a:t>× 10</a:t>
            </a:r>
            <a:r>
              <a:rPr lang="en-US" b="1" baseline="30000" dirty="0" smtClean="0">
                <a:solidFill>
                  <a:srgbClr val="FFFF00"/>
                </a:solidFill>
              </a:rPr>
              <a:t>-3</a:t>
            </a:r>
            <a:endParaRPr lang="en-US" b="1" dirty="0" smtClean="0">
              <a:solidFill>
                <a:srgbClr val="FFFF00"/>
              </a:solidFill>
            </a:endParaRP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 (follow mini-review)</a:t>
            </a:r>
          </a:p>
          <a:p>
            <a:pPr lvl="2"/>
            <a:r>
              <a:rPr lang="en-US" dirty="0" smtClean="0"/>
              <a:t>Persistent tension between exclusive  and inclusive  </a:t>
            </a:r>
            <a:r>
              <a:rPr lang="en-US" dirty="0" smtClean="0"/>
              <a:t>determinations</a:t>
            </a:r>
            <a:endParaRPr lang="en-US" dirty="0" smtClean="0"/>
          </a:p>
          <a:p>
            <a:pPr lvl="2"/>
            <a:r>
              <a:rPr lang="en-US" dirty="0" smtClean="0"/>
              <a:t>Average  </a:t>
            </a:r>
            <a:r>
              <a:rPr lang="en-US" b="1" dirty="0" smtClean="0">
                <a:solidFill>
                  <a:srgbClr val="FFFF00"/>
                </a:solidFill>
              </a:rPr>
              <a:t>|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ub</a:t>
            </a:r>
            <a:r>
              <a:rPr lang="en-US" b="1" dirty="0" smtClean="0">
                <a:solidFill>
                  <a:srgbClr val="FFFF00"/>
                </a:solidFill>
              </a:rPr>
              <a:t> | = (4.15  +/- 0.49) × </a:t>
            </a:r>
            <a:r>
              <a:rPr lang="en-US" b="1" dirty="0" smtClean="0">
                <a:solidFill>
                  <a:srgbClr val="FFFF00"/>
                </a:solidFill>
              </a:rPr>
              <a:t>10</a:t>
            </a:r>
            <a:r>
              <a:rPr lang="en-US" b="1" baseline="30000" dirty="0" smtClean="0">
                <a:solidFill>
                  <a:srgbClr val="FFFF00"/>
                </a:solidFill>
              </a:rPr>
              <a:t>-3</a:t>
            </a:r>
          </a:p>
          <a:p>
            <a:pPr lvl="2"/>
            <a:r>
              <a:rPr lang="en-US" dirty="0" smtClean="0"/>
              <a:t>A determination (not included in the average) is obtained </a:t>
            </a:r>
            <a:r>
              <a:rPr lang="en-US" dirty="0" smtClean="0"/>
              <a:t>from 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  <a:r>
              <a:rPr lang="en-US" dirty="0" smtClean="0"/>
              <a:t>    B(</a:t>
            </a:r>
            <a:r>
              <a:rPr lang="en-US" i="1" dirty="0" smtClean="0"/>
              <a:t>B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t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)=(1.67 +/- 0.30) × 10</a:t>
            </a:r>
            <a:r>
              <a:rPr lang="en-US" baseline="30000" dirty="0" smtClean="0"/>
              <a:t>-4  </a:t>
            </a:r>
            <a:r>
              <a:rPr lang="en-US" dirty="0" smtClean="0"/>
              <a:t>and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dirty="0" smtClean="0"/>
              <a:t> = 190.6 +/- 4.6 </a:t>
            </a:r>
            <a:r>
              <a:rPr lang="en-US" dirty="0" err="1" smtClean="0"/>
              <a:t>MeV</a:t>
            </a:r>
            <a:endParaRPr lang="en-US" baseline="30000" dirty="0" smtClean="0"/>
          </a:p>
          <a:p>
            <a:pPr lvl="2">
              <a:buNone/>
            </a:pPr>
            <a:r>
              <a:rPr lang="en-US" dirty="0" smtClean="0"/>
              <a:t>   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 | = </a:t>
            </a:r>
            <a:r>
              <a:rPr lang="en-US" dirty="0" smtClean="0"/>
              <a:t>(5.10 +/- 0.47) </a:t>
            </a:r>
            <a:r>
              <a:rPr lang="en-US" dirty="0" smtClean="0"/>
              <a:t>× </a:t>
            </a:r>
            <a:r>
              <a:rPr lang="en-US" dirty="0" smtClean="0"/>
              <a:t>10</a:t>
            </a:r>
            <a:r>
              <a:rPr lang="en-US" baseline="30000" dirty="0" smtClean="0"/>
              <a:t>-3   </a:t>
            </a: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Updates since the 2010 edition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td</a:t>
            </a:r>
            <a:r>
              <a:rPr lang="en-US" dirty="0" smtClean="0"/>
              <a:t> &amp;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ts</a:t>
            </a:r>
            <a:r>
              <a:rPr lang="en-US" dirty="0" smtClean="0"/>
              <a:t> not likely to be precisely determined in tree level processes, rely on neutral meson mixing and K and B rare decays </a:t>
            </a:r>
            <a:r>
              <a:rPr lang="en-US" dirty="0" smtClean="0"/>
              <a:t>  </a:t>
            </a:r>
          </a:p>
          <a:p>
            <a:pPr lvl="2"/>
            <a:r>
              <a:rPr lang="en-US" dirty="0" smtClean="0"/>
              <a:t>New result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from LHCB has reduced the error on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baseline="-25000" dirty="0" smtClean="0"/>
              <a:t> </a:t>
            </a:r>
            <a:r>
              <a:rPr lang="en-US" dirty="0" smtClean="0"/>
              <a:t>by about ×3     </a:t>
            </a:r>
          </a:p>
          <a:p>
            <a:pPr lvl="2"/>
            <a:r>
              <a:rPr lang="en-US" dirty="0" smtClean="0"/>
              <a:t>Errors on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td</a:t>
            </a:r>
            <a:r>
              <a:rPr lang="en-US" dirty="0" smtClean="0"/>
              <a:t> and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ts</a:t>
            </a:r>
            <a:r>
              <a:rPr lang="en-US" dirty="0" smtClean="0"/>
              <a:t> dominated by lattice QCD inputs</a:t>
            </a:r>
          </a:p>
          <a:p>
            <a:pPr lvl="2"/>
            <a:r>
              <a:rPr lang="en-US" dirty="0" smtClean="0"/>
              <a:t>Several uncertainties are reduced calculating the ratio </a:t>
            </a:r>
            <a:r>
              <a:rPr lang="en-US" dirty="0" smtClean="0">
                <a:latin typeface="Symbol" pitchFamily="18" charset="2"/>
              </a:rPr>
              <a:t>x</a:t>
            </a:r>
            <a:r>
              <a:rPr lang="en-US" dirty="0" smtClean="0"/>
              <a:t> = 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Bs</a:t>
            </a:r>
            <a:r>
              <a:rPr lang="en-US" dirty="0" smtClean="0"/>
              <a:t> √B</a:t>
            </a:r>
            <a:r>
              <a:rPr lang="en-US" baseline="-25000" dirty="0" smtClean="0"/>
              <a:t>Bs</a:t>
            </a:r>
            <a:r>
              <a:rPr lang="en-US" dirty="0" smtClean="0"/>
              <a:t>) / </a:t>
            </a:r>
            <a:r>
              <a:rPr lang="en-US" dirty="0" smtClean="0"/>
              <a:t>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Bd</a:t>
            </a:r>
            <a:r>
              <a:rPr lang="en-US" dirty="0" smtClean="0"/>
              <a:t> </a:t>
            </a:r>
            <a:r>
              <a:rPr lang="en-US" dirty="0" smtClean="0"/>
              <a:t>√</a:t>
            </a:r>
            <a:r>
              <a:rPr lang="en-US" dirty="0" err="1" smtClean="0"/>
              <a:t>B</a:t>
            </a:r>
            <a:r>
              <a:rPr lang="en-US" baseline="-25000" dirty="0" err="1" smtClean="0"/>
              <a:t>Bd</a:t>
            </a:r>
            <a:r>
              <a:rPr lang="en-US" dirty="0" smtClean="0"/>
              <a:t>) = 1.237 +/- 0.032 (unquenched) </a:t>
            </a:r>
          </a:p>
          <a:p>
            <a:pPr lvl="2">
              <a:buNone/>
            </a:pPr>
            <a:r>
              <a:rPr lang="en-US" b="1" dirty="0" smtClean="0">
                <a:solidFill>
                  <a:srgbClr val="FFFF00"/>
                </a:solidFill>
              </a:rPr>
              <a:t>          |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td</a:t>
            </a:r>
            <a:r>
              <a:rPr lang="en-US" b="1" dirty="0" smtClean="0">
                <a:solidFill>
                  <a:srgbClr val="FFFF00"/>
                </a:solidFill>
              </a:rPr>
              <a:t> / 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ts</a:t>
            </a:r>
            <a:r>
              <a:rPr lang="en-US" b="1" dirty="0" smtClean="0">
                <a:solidFill>
                  <a:srgbClr val="FFFF00"/>
                </a:solidFill>
              </a:rPr>
              <a:t>| = 0.211 +/- 0.001 +/- 0.006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tb</a:t>
            </a:r>
            <a:r>
              <a:rPr lang="en-US" dirty="0" smtClean="0"/>
              <a:t>: new single top result from CMS</a:t>
            </a:r>
          </a:p>
          <a:p>
            <a:pPr lvl="2"/>
            <a:r>
              <a:rPr lang="en-US" dirty="0" smtClean="0"/>
              <a:t>Average with D0 and CDF : </a:t>
            </a:r>
            <a:r>
              <a:rPr lang="en-US" b="1" dirty="0" smtClean="0">
                <a:solidFill>
                  <a:srgbClr val="FFFF00"/>
                </a:solidFill>
              </a:rPr>
              <a:t>|</a:t>
            </a:r>
            <a:r>
              <a:rPr lang="en-US" b="1" dirty="0" err="1" smtClean="0">
                <a:solidFill>
                  <a:srgbClr val="FFFF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tb</a:t>
            </a:r>
            <a:r>
              <a:rPr lang="en-US" b="1" dirty="0" smtClean="0">
                <a:solidFill>
                  <a:srgbClr val="FFFF00"/>
                </a:solidFill>
              </a:rPr>
              <a:t>| = 0.89 +/- 0.07</a:t>
            </a:r>
            <a:endParaRPr lang="en-US" b="1" dirty="0" smtClean="0">
              <a:solidFill>
                <a:srgbClr val="FFFF00"/>
              </a:solidFill>
            </a:endParaRP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Updates on Phases of CKM elements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Symbol" pitchFamily="18" charset="2"/>
              </a:rPr>
              <a:t>b</a:t>
            </a:r>
            <a:r>
              <a:rPr lang="en-US" dirty="0" smtClean="0"/>
              <a:t> /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baseline="-25000" dirty="0" smtClean="0"/>
              <a:t>1   </a:t>
            </a:r>
            <a:r>
              <a:rPr lang="en-US" dirty="0" smtClean="0"/>
              <a:t> N</a:t>
            </a:r>
            <a:r>
              <a:rPr lang="en-US" dirty="0" smtClean="0"/>
              <a:t>ew</a:t>
            </a:r>
            <a:r>
              <a:rPr lang="en-US" dirty="0" smtClean="0"/>
              <a:t> Belle result (full </a:t>
            </a:r>
            <a:r>
              <a:rPr lang="en-US" dirty="0" err="1" smtClean="0"/>
              <a:t>sampe</a:t>
            </a:r>
            <a:r>
              <a:rPr lang="en-US" dirty="0" smtClean="0"/>
              <a:t>), average of </a:t>
            </a:r>
            <a:r>
              <a:rPr lang="en-US" dirty="0" err="1" smtClean="0"/>
              <a:t>charmonium</a:t>
            </a:r>
            <a:r>
              <a:rPr lang="en-US" dirty="0" smtClean="0"/>
              <a:t> modes (</a:t>
            </a:r>
            <a:r>
              <a:rPr lang="en-US" dirty="0" err="1" smtClean="0"/>
              <a:t>Babar+Belle</a:t>
            </a:r>
            <a:r>
              <a:rPr lang="en-US" dirty="0" smtClean="0"/>
              <a:t>):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</a:t>
            </a:r>
            <a:r>
              <a:rPr lang="en-US" b="1" dirty="0" smtClean="0">
                <a:solidFill>
                  <a:srgbClr val="FFFF00"/>
                </a:solidFill>
              </a:rPr>
              <a:t>sin 2 </a:t>
            </a:r>
            <a:r>
              <a:rPr lang="en-US" b="1" dirty="0" smtClean="0">
                <a:solidFill>
                  <a:srgbClr val="FFFF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FF00"/>
                </a:solidFill>
              </a:rPr>
              <a:t> = 0.679 +/- </a:t>
            </a:r>
            <a:r>
              <a:rPr lang="en-US" b="1" dirty="0" smtClean="0">
                <a:solidFill>
                  <a:srgbClr val="FFFF00"/>
                </a:solidFill>
              </a:rPr>
              <a:t>0.020</a:t>
            </a:r>
          </a:p>
          <a:p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/>
              <a:t>/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baseline="-25000" dirty="0" smtClean="0"/>
              <a:t>2</a:t>
            </a:r>
            <a:r>
              <a:rPr lang="en-US" dirty="0" smtClean="0"/>
              <a:t>   </a:t>
            </a:r>
            <a:r>
              <a:rPr lang="en-US" dirty="0" err="1" smtClean="0"/>
              <a:t>LHCb</a:t>
            </a:r>
            <a:r>
              <a:rPr lang="en-US" dirty="0" smtClean="0"/>
              <a:t> first result on </a:t>
            </a:r>
            <a:r>
              <a:rPr lang="en-US" i="1" dirty="0" smtClean="0"/>
              <a:t>B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-</a:t>
            </a:r>
            <a:endParaRPr lang="en-US" b="1" baseline="30000" dirty="0" smtClean="0">
              <a:solidFill>
                <a:srgbClr val="FFFF00"/>
              </a:solidFill>
              <a:latin typeface="Symbol" pitchFamily="18" charset="2"/>
            </a:endParaRPr>
          </a:p>
          <a:p>
            <a:r>
              <a:rPr lang="en-US" dirty="0">
                <a:latin typeface="Symbol" pitchFamily="18" charset="2"/>
              </a:rPr>
              <a:t>g</a:t>
            </a:r>
            <a:r>
              <a:rPr lang="en-US" dirty="0" smtClean="0"/>
              <a:t> / 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baseline="-25000" dirty="0" smtClean="0"/>
              <a:t>3</a:t>
            </a:r>
            <a:r>
              <a:rPr lang="en-US" dirty="0" smtClean="0"/>
              <a:t>    </a:t>
            </a:r>
            <a:r>
              <a:rPr lang="en-US" dirty="0" smtClean="0"/>
              <a:t>new results from CDF, </a:t>
            </a:r>
            <a:r>
              <a:rPr lang="en-US" dirty="0" err="1" smtClean="0"/>
              <a:t>LHCb</a:t>
            </a:r>
            <a:r>
              <a:rPr lang="en-US" dirty="0" smtClean="0"/>
              <a:t> on </a:t>
            </a:r>
            <a:r>
              <a:rPr lang="en-US" i="1" dirty="0" smtClean="0"/>
              <a:t>B</a:t>
            </a:r>
            <a:r>
              <a:rPr lang="en-US" i="1" dirty="0" smtClean="0">
                <a:latin typeface="Lucida Sans Unicode"/>
                <a:cs typeface="Lucida Sans Unicode"/>
              </a:rPr>
              <a:t>→DK</a:t>
            </a:r>
            <a:r>
              <a:rPr lang="en-US" dirty="0" smtClean="0">
                <a:latin typeface="Lucida Sans Unicode"/>
                <a:cs typeface="Lucida Sans Unicode"/>
              </a:rPr>
              <a:t>. </a:t>
            </a:r>
            <a:r>
              <a:rPr lang="en-US" dirty="0" smtClean="0"/>
              <a:t>Combining </a:t>
            </a:r>
            <a:r>
              <a:rPr lang="en-US" dirty="0" smtClean="0"/>
              <a:t>GLW, ADS and </a:t>
            </a:r>
            <a:r>
              <a:rPr lang="en-US" dirty="0" err="1" smtClean="0"/>
              <a:t>Dalitz</a:t>
            </a:r>
            <a:r>
              <a:rPr lang="en-US" dirty="0" smtClean="0"/>
              <a:t> methods: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</a:t>
            </a:r>
            <a:r>
              <a:rPr lang="en-US" b="1" dirty="0" smtClean="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rgbClr val="FFFF00"/>
                </a:solidFill>
              </a:rPr>
              <a:t> = (68 </a:t>
            </a:r>
            <a:r>
              <a:rPr lang="en-US" b="1" baseline="30000" dirty="0" smtClean="0">
                <a:solidFill>
                  <a:srgbClr val="FFFF00"/>
                </a:solidFill>
              </a:rPr>
              <a:t>+ 10 </a:t>
            </a:r>
            <a:r>
              <a:rPr lang="en-US" b="1" baseline="-25000" dirty="0" smtClean="0">
                <a:solidFill>
                  <a:srgbClr val="FFFF00"/>
                </a:solidFill>
              </a:rPr>
              <a:t>-11</a:t>
            </a:r>
            <a:r>
              <a:rPr lang="en-US" b="1" dirty="0" smtClean="0">
                <a:solidFill>
                  <a:srgbClr val="FFFF00"/>
                </a:solidFill>
              </a:rPr>
              <a:t>)˚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baseline="-25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Fit to Standard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frequentistic</a:t>
            </a:r>
            <a:r>
              <a:rPr lang="en-US" dirty="0" smtClean="0"/>
              <a:t> prescription (</a:t>
            </a:r>
            <a:r>
              <a:rPr lang="en-US" dirty="0" err="1" smtClean="0"/>
              <a:t>CKMfitter</a:t>
            </a:r>
            <a:r>
              <a:rPr lang="en-US" dirty="0" smtClean="0"/>
              <a:t>): </a:t>
            </a:r>
          </a:p>
          <a:p>
            <a:pPr lvl="1"/>
            <a:r>
              <a:rPr lang="en-US" dirty="0">
                <a:latin typeface="Symbol" pitchFamily="18" charset="2"/>
              </a:rPr>
              <a:t>l</a:t>
            </a:r>
            <a:r>
              <a:rPr lang="en-US" dirty="0" smtClean="0"/>
              <a:t> = 0.22535 +/- 0.00065        A= 0.811</a:t>
            </a:r>
            <a:r>
              <a:rPr lang="en-US" baseline="30000" dirty="0" smtClean="0"/>
              <a:t>+0.022</a:t>
            </a:r>
            <a:r>
              <a:rPr lang="en-US" baseline="-25000" dirty="0" smtClean="0"/>
              <a:t>-0.012</a:t>
            </a:r>
          </a:p>
          <a:p>
            <a:pPr lvl="1"/>
            <a:r>
              <a:rPr lang="en-US" dirty="0">
                <a:latin typeface="Symbol" pitchFamily="18" charset="2"/>
              </a:rPr>
              <a:t>r</a:t>
            </a:r>
            <a:r>
              <a:rPr lang="en-US" dirty="0" smtClean="0"/>
              <a:t> = 0.131</a:t>
            </a:r>
            <a:r>
              <a:rPr lang="en-US" baseline="30000" dirty="0" smtClean="0"/>
              <a:t>+0.026</a:t>
            </a:r>
            <a:r>
              <a:rPr lang="en-US" baseline="-25000" dirty="0" smtClean="0"/>
              <a:t>– 0.013                       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 smtClean="0"/>
              <a:t> = 0.345</a:t>
            </a:r>
            <a:r>
              <a:rPr lang="en-US" baseline="30000" dirty="0" smtClean="0"/>
              <a:t>+0.013</a:t>
            </a:r>
            <a:r>
              <a:rPr lang="en-US" baseline="-25000" dirty="0" smtClean="0"/>
              <a:t>– 0.014</a:t>
            </a:r>
          </a:p>
          <a:p>
            <a:pPr lvl="1"/>
            <a:endParaRPr lang="en-US" baseline="-25000" dirty="0"/>
          </a:p>
          <a:p>
            <a:r>
              <a:rPr lang="en-US" baseline="-25000" dirty="0" smtClean="0"/>
              <a:t>  </a:t>
            </a:r>
            <a:r>
              <a:rPr lang="en-US" dirty="0" smtClean="0"/>
              <a:t>Using Bayesian prescription (</a:t>
            </a:r>
            <a:r>
              <a:rPr lang="en-US" dirty="0" err="1" smtClean="0"/>
              <a:t>UTfit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 = 0.22535 +/- 0.00065        A= 0.817+/-0.015</a:t>
            </a:r>
            <a:endParaRPr lang="en-US" baseline="-25000" dirty="0" smtClean="0"/>
          </a:p>
          <a:p>
            <a:pPr lvl="1"/>
            <a:r>
              <a:rPr lang="en-US" dirty="0" smtClean="0">
                <a:latin typeface="Symbol" pitchFamily="18" charset="2"/>
              </a:rPr>
              <a:t>r</a:t>
            </a:r>
            <a:r>
              <a:rPr lang="en-US" dirty="0" smtClean="0"/>
              <a:t> = 0.131+/-0.018</a:t>
            </a:r>
            <a:r>
              <a:rPr lang="en-US" baseline="-25000" dirty="0" smtClean="0"/>
              <a:t>                      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 = 0.348+/-0.014 </a:t>
            </a:r>
            <a:endParaRPr lang="en-US" baseline="-25000" dirty="0" smtClean="0"/>
          </a:p>
          <a:p>
            <a:pPr lvl="1">
              <a:buNone/>
            </a:pPr>
            <a:endParaRPr lang="en-US" baseline="-25000" dirty="0" smtClean="0"/>
          </a:p>
          <a:p>
            <a:pPr lvl="1"/>
            <a:endParaRPr lang="en-US" baseline="-2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4040188" cy="639762"/>
          </a:xfrm>
        </p:spPr>
        <p:txBody>
          <a:bodyPr/>
          <a:lstStyle/>
          <a:p>
            <a:r>
              <a:rPr lang="en-US" dirty="0" smtClean="0"/>
              <a:t>RPP 2010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860032" y="620688"/>
            <a:ext cx="4041775" cy="639762"/>
          </a:xfrm>
        </p:spPr>
        <p:txBody>
          <a:bodyPr/>
          <a:lstStyle/>
          <a:p>
            <a:r>
              <a:rPr lang="en-US" dirty="0" smtClean="0"/>
              <a:t>RPP 2012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1688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1844824"/>
            <a:ext cx="429307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Beyond Standard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Many key measurements sensitive to BSM are not useful to in terms of constraining the </a:t>
            </a:r>
            <a:r>
              <a:rPr lang="en-US" dirty="0" err="1" smtClean="0"/>
              <a:t>unitarity</a:t>
            </a:r>
            <a:r>
              <a:rPr lang="en-US" dirty="0" smtClean="0"/>
              <a:t> </a:t>
            </a:r>
            <a:r>
              <a:rPr lang="en-US" dirty="0" smtClean="0"/>
              <a:t>triangle</a:t>
            </a:r>
          </a:p>
          <a:p>
            <a:pPr lvl="1"/>
            <a:r>
              <a:rPr lang="en-US" dirty="0" smtClean="0"/>
              <a:t>For instance, from CP-asymmetries in </a:t>
            </a:r>
            <a:r>
              <a:rPr lang="en-US" dirty="0" err="1" smtClean="0"/>
              <a:t>semileptonic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d,s</a:t>
            </a:r>
            <a:r>
              <a:rPr lang="en-US" dirty="0" smtClean="0"/>
              <a:t> decays, D0 finds a 3.9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deviation from SM</a:t>
            </a:r>
            <a:endParaRPr lang="en-US" dirty="0" smtClean="0"/>
          </a:p>
          <a:p>
            <a:r>
              <a:rPr lang="en-US" dirty="0" smtClean="0"/>
              <a:t>A key quantity in the </a:t>
            </a:r>
            <a:r>
              <a:rPr lang="en-US" i="1" dirty="0" smtClean="0"/>
              <a:t>B</a:t>
            </a:r>
            <a:r>
              <a:rPr lang="en-US" baseline="-25000" dirty="0" smtClean="0"/>
              <a:t>s</a:t>
            </a:r>
            <a:r>
              <a:rPr lang="en-US" dirty="0" smtClean="0"/>
              <a:t> system is 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baseline="-25000" dirty="0" err="1" smtClean="0"/>
              <a:t>s</a:t>
            </a:r>
            <a:r>
              <a:rPr lang="en-US" dirty="0" smtClean="0"/>
              <a:t> = </a:t>
            </a:r>
            <a:r>
              <a:rPr lang="en-US" dirty="0" err="1" smtClean="0"/>
              <a:t>arg</a:t>
            </a:r>
            <a:r>
              <a:rPr lang="en-US" dirty="0" smtClean="0"/>
              <a:t> (-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ts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tb</a:t>
            </a:r>
            <a:r>
              <a:rPr lang="en-US" dirty="0" smtClean="0"/>
              <a:t> */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cs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*) </a:t>
            </a:r>
            <a:r>
              <a:rPr lang="en-US" dirty="0" smtClean="0"/>
              <a:t>which is </a:t>
            </a:r>
            <a:r>
              <a:rPr lang="en-US" dirty="0" smtClean="0"/>
              <a:t>the small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baseline="30000" dirty="0" smtClean="0"/>
              <a:t>2</a:t>
            </a:r>
            <a:r>
              <a:rPr lang="en-US" dirty="0" smtClean="0"/>
              <a:t>-suppressed angle of a squashed </a:t>
            </a:r>
            <a:r>
              <a:rPr lang="en-US" dirty="0" err="1" smtClean="0"/>
              <a:t>unitarity</a:t>
            </a:r>
            <a:r>
              <a:rPr lang="en-US" dirty="0" smtClean="0"/>
              <a:t> </a:t>
            </a:r>
            <a:r>
              <a:rPr lang="en-US" dirty="0" smtClean="0"/>
              <a:t>triangle (scalar </a:t>
            </a:r>
            <a:r>
              <a:rPr lang="en-US" dirty="0" smtClean="0"/>
              <a:t>product of second and third column)</a:t>
            </a:r>
          </a:p>
          <a:p>
            <a:r>
              <a:rPr lang="en-US" dirty="0" err="1" smtClean="0">
                <a:latin typeface="Symbol" pitchFamily="18" charset="2"/>
              </a:rPr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 = -2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-25000" dirty="0" smtClean="0"/>
              <a:t>s</a:t>
            </a:r>
            <a:endParaRPr lang="en-US" dirty="0"/>
          </a:p>
          <a:p>
            <a:r>
              <a:rPr lang="en-US" dirty="0" smtClean="0"/>
              <a:t>SM prediction: 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baseline="-25000" dirty="0" err="1" smtClean="0"/>
              <a:t>s</a:t>
            </a:r>
            <a:r>
              <a:rPr lang="en-US" dirty="0" smtClean="0"/>
              <a:t> = 0.018 +/- 0.001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measurement (1 fb</a:t>
            </a:r>
            <a:r>
              <a:rPr lang="en-US" baseline="30000" dirty="0" smtClean="0"/>
              <a:t>-1</a:t>
            </a:r>
            <a:r>
              <a:rPr lang="en-US" dirty="0" smtClean="0"/>
              <a:t>): </a:t>
            </a:r>
            <a:r>
              <a:rPr lang="en-US" b="1" dirty="0" err="1" smtClean="0">
                <a:solidFill>
                  <a:srgbClr val="FFFF00"/>
                </a:solidFill>
                <a:latin typeface="Symbol" pitchFamily="18" charset="2"/>
              </a:rPr>
              <a:t>b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s</a:t>
            </a:r>
            <a:r>
              <a:rPr lang="en-US" b="1" dirty="0" smtClean="0">
                <a:solidFill>
                  <a:srgbClr val="FFFF00"/>
                </a:solidFill>
              </a:rPr>
              <a:t>  = 0.001 +/- 0.044</a:t>
            </a:r>
          </a:p>
          <a:p>
            <a:r>
              <a:rPr lang="en-US" dirty="0" smtClean="0"/>
              <a:t>Uncertainty is still twice the SM prediction and ~40 times its </a:t>
            </a:r>
            <a:r>
              <a:rPr lang="en-US" dirty="0" smtClean="0"/>
              <a:t>uncertainties</a:t>
            </a:r>
          </a:p>
          <a:p>
            <a:endParaRPr lang="en-US" dirty="0" smtClean="0"/>
          </a:p>
          <a:p>
            <a:r>
              <a:rPr lang="en-US" dirty="0" smtClean="0"/>
              <a:t>Rare </a:t>
            </a:r>
            <a:r>
              <a:rPr lang="en-US" dirty="0" err="1" smtClean="0"/>
              <a:t>kaon</a:t>
            </a:r>
            <a:r>
              <a:rPr lang="en-US" dirty="0" smtClean="0"/>
              <a:t> decays clean tests of the standard model will be expected from the study of the </a:t>
            </a:r>
            <a:r>
              <a:rPr lang="en-US" i="1" dirty="0" smtClean="0"/>
              <a:t>K</a:t>
            </a:r>
            <a:r>
              <a:rPr lang="en-US" dirty="0" smtClean="0"/>
              <a:t>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p n 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bar modes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comments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Several constraints/elements </a:t>
            </a:r>
            <a:r>
              <a:rPr lang="en-US" dirty="0" smtClean="0"/>
              <a:t>depend significantly on </a:t>
            </a:r>
            <a:r>
              <a:rPr lang="en-US" dirty="0" smtClean="0"/>
              <a:t>input from theory (decay constants, bag parameters, form factors…)</a:t>
            </a:r>
          </a:p>
          <a:p>
            <a:pPr lvl="1"/>
            <a:r>
              <a:rPr lang="en-US" dirty="0" smtClean="0"/>
              <a:t>Epsilon </a:t>
            </a:r>
          </a:p>
          <a:p>
            <a:pPr lvl="1"/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 m </a:t>
            </a:r>
            <a:r>
              <a:rPr lang="en-US" baseline="-25000" dirty="0" smtClean="0"/>
              <a:t>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 m </a:t>
            </a:r>
            <a:r>
              <a:rPr lang="en-US" baseline="-25000" dirty="0"/>
              <a:t>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2+1 Flavor Lattice QCD averages</a:t>
            </a:r>
          </a:p>
          <a:p>
            <a:r>
              <a:rPr lang="en-US" dirty="0" smtClean="0"/>
              <a:t>Average and error treatment of theory input not always straightforward</a:t>
            </a:r>
          </a:p>
          <a:p>
            <a:pPr lvl="1"/>
            <a:r>
              <a:rPr lang="en-US" dirty="0"/>
              <a:t>f</a:t>
            </a:r>
            <a:r>
              <a:rPr lang="en-US" baseline="-25000" dirty="0" smtClean="0"/>
              <a:t>+</a:t>
            </a:r>
            <a:r>
              <a:rPr lang="en-US" dirty="0" smtClean="0"/>
              <a:t>(0),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K,D,B</a:t>
            </a:r>
            <a:endParaRPr lang="en-US" dirty="0"/>
          </a:p>
          <a:p>
            <a:pPr lvl="1"/>
            <a:r>
              <a:rPr lang="en-US" dirty="0" smtClean="0"/>
              <a:t>B, quark masses,…</a:t>
            </a:r>
          </a:p>
          <a:p>
            <a:endParaRPr lang="en-US" dirty="0" smtClean="0"/>
          </a:p>
          <a:p>
            <a:r>
              <a:rPr lang="en-US" dirty="0" smtClean="0"/>
              <a:t>Persistent tension on the determination of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endParaRPr lang="en-US" dirty="0" smtClean="0"/>
          </a:p>
          <a:p>
            <a:pPr lvl="1"/>
            <a:r>
              <a:rPr lang="en-US" dirty="0" smtClean="0"/>
              <a:t>B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t n</a:t>
            </a:r>
            <a:r>
              <a:rPr lang="en-US" dirty="0" smtClean="0"/>
              <a:t> ??</a:t>
            </a:r>
            <a:r>
              <a:rPr lang="en-US" baseline="-25000" dirty="0" smtClean="0"/>
              <a:t> </a:t>
            </a:r>
            <a:r>
              <a:rPr lang="en-US" baseline="-25000" dirty="0" smtClean="0"/>
              <a:t> </a:t>
            </a:r>
            <a:endParaRPr lang="en-US" baseline="-25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10098</TotalTime>
  <Words>721</Words>
  <Application>Microsoft Office PowerPoint</Application>
  <PresentationFormat>On-screen Show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The CKM quark mixing matrix</vt:lpstr>
      <vt:lpstr>Where are we now</vt:lpstr>
      <vt:lpstr>Updates since the 2010 edition</vt:lpstr>
      <vt:lpstr>Updates since the 2010 edition</vt:lpstr>
      <vt:lpstr>Updates on Phases of CKM elements </vt:lpstr>
      <vt:lpstr>Global Fit to Standard Model </vt:lpstr>
      <vt:lpstr>Slide 7</vt:lpstr>
      <vt:lpstr>Implications Beyond Standard Model </vt:lpstr>
      <vt:lpstr>A few comments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CKM quark mixing matrix</dc:title>
  <dc:creator>ceccucci</dc:creator>
  <cp:lastModifiedBy>ceccucci</cp:lastModifiedBy>
  <cp:revision>585</cp:revision>
  <dcterms:created xsi:type="dcterms:W3CDTF">2012-09-17T07:46:43Z</dcterms:created>
  <dcterms:modified xsi:type="dcterms:W3CDTF">2012-09-27T07:56:10Z</dcterms:modified>
</cp:coreProperties>
</file>