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75" r:id="rId4"/>
    <p:sldId id="265" r:id="rId5"/>
    <p:sldId id="259" r:id="rId6"/>
    <p:sldId id="260" r:id="rId7"/>
    <p:sldId id="267" r:id="rId8"/>
    <p:sldId id="268" r:id="rId9"/>
    <p:sldId id="269" r:id="rId10"/>
    <p:sldId id="270" r:id="rId11"/>
    <p:sldId id="271" r:id="rId12"/>
    <p:sldId id="261" r:id="rId13"/>
    <p:sldId id="258" r:id="rId14"/>
    <p:sldId id="262" r:id="rId15"/>
    <p:sldId id="263" r:id="rId16"/>
    <p:sldId id="272" r:id="rId17"/>
    <p:sldId id="264" r:id="rId18"/>
    <p:sldId id="274" r:id="rId19"/>
    <p:sldId id="273" r:id="rId20"/>
  </p:sldIdLst>
  <p:sldSz cx="9144000" cy="6858000" type="screen4x3"/>
  <p:notesSz cx="6662738" cy="9906000"/>
  <p:embeddedFontLst>
    <p:embeddedFont>
      <p:font typeface="Bookman Old Style" pitchFamily="18" charset="0"/>
      <p:regular r:id="rId22"/>
      <p:bold r:id="rId23"/>
      <p:italic r:id="rId24"/>
      <p:boldItalic r:id="rId25"/>
    </p:embeddedFont>
    <p:embeddedFont>
      <p:font typeface="Wingdings 3" pitchFamily="18" charset="2"/>
      <p:regular r:id="rId26"/>
    </p:embeddedFont>
    <p:embeddedFont>
      <p:font typeface="Gill Sans MT" pitchFamily="34" charset="0"/>
      <p:regular r:id="rId27"/>
      <p:bold r:id="rId28"/>
      <p:italic r:id="rId29"/>
      <p:boldItalic r:id="rId30"/>
    </p:embeddedFont>
    <p:embeddedFont>
      <p:font typeface="Calibri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-2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3488" y="0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0F4CB-8768-4D53-A362-B635C85F5224}" type="datetimeFigureOut">
              <a:rPr lang="en-GB" smtClean="0"/>
              <a:t>20/09/2012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05350"/>
            <a:ext cx="5329238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88766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3488" y="9409113"/>
            <a:ext cx="288766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8A7B7-90A6-413A-8370-66F6F2C73F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12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smtClean="0"/>
              <a:t>Second level</a:t>
            </a:r>
          </a:p>
          <a:p>
            <a:pPr lvl="2" eaLnBrk="1" latinLnBrk="0" hangingPunct="1"/>
            <a:r>
              <a:rPr kumimoji="0" lang="en-US" noProof="0" smtClean="0"/>
              <a:t>Third level</a:t>
            </a:r>
          </a:p>
          <a:p>
            <a:pPr lvl="3" eaLnBrk="1" latinLnBrk="0" hangingPunct="1"/>
            <a:r>
              <a:rPr kumimoji="0" lang="en-US" noProof="0" smtClean="0"/>
              <a:t>Fourth level</a:t>
            </a:r>
          </a:p>
          <a:p>
            <a:pPr lvl="4" eaLnBrk="1" latinLnBrk="0" hangingPunct="1"/>
            <a:r>
              <a:rPr kumimoji="0" lang="en-US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mailto:Marco.Calviani@cern.ch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LAGUNA/LBNO WP4: </a:t>
            </a:r>
            <a:br>
              <a:rPr lang="en-GB" dirty="0" smtClean="0"/>
            </a:br>
            <a:r>
              <a:rPr lang="en-GB" dirty="0" smtClean="0">
                <a:solidFill>
                  <a:srgbClr val="0070C0"/>
                </a:solidFill>
              </a:rPr>
              <a:t>secondary beam line</a:t>
            </a:r>
            <a:r>
              <a:rPr lang="en-GB" dirty="0" smtClean="0"/>
              <a:t> status report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5877272"/>
            <a:ext cx="8430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u="sng" dirty="0" smtClean="0">
                <a:latin typeface="+mj-lt"/>
              </a:rPr>
              <a:t>M. Calviani</a:t>
            </a:r>
            <a:r>
              <a:rPr lang="en-GB" dirty="0" smtClean="0">
                <a:latin typeface="+mj-lt"/>
              </a:rPr>
              <a:t>, P. </a:t>
            </a:r>
            <a:r>
              <a:rPr lang="en-GB" dirty="0">
                <a:latin typeface="+mj-lt"/>
              </a:rPr>
              <a:t> </a:t>
            </a:r>
            <a:r>
              <a:rPr lang="en-GB" dirty="0" smtClean="0">
                <a:latin typeface="+mj-lt"/>
              </a:rPr>
              <a:t>Velten, A. Ferrari, I. Efthymiopoulos, C. Lazaridis (CERN)</a:t>
            </a:r>
          </a:p>
          <a:p>
            <a:pPr algn="r"/>
            <a:r>
              <a:rPr lang="en-GB" i="1" dirty="0" smtClean="0">
                <a:latin typeface="+mj-lt"/>
              </a:rPr>
              <a:t>+ M. </a:t>
            </a:r>
            <a:r>
              <a:rPr lang="en-GB" i="1" dirty="0" err="1" smtClean="0">
                <a:latin typeface="+mj-lt"/>
              </a:rPr>
              <a:t>Zito</a:t>
            </a:r>
            <a:r>
              <a:rPr lang="en-GB" i="1" dirty="0" smtClean="0">
                <a:latin typeface="+mj-lt"/>
              </a:rPr>
              <a:t>, V. </a:t>
            </a:r>
            <a:r>
              <a:rPr lang="en-GB" i="1" dirty="0" err="1" smtClean="0">
                <a:latin typeface="+mj-lt"/>
              </a:rPr>
              <a:t>Galymov</a:t>
            </a:r>
            <a:r>
              <a:rPr lang="en-GB" i="1" dirty="0" smtClean="0">
                <a:latin typeface="+mj-lt"/>
              </a:rPr>
              <a:t> (CEA), </a:t>
            </a:r>
            <a:r>
              <a:rPr lang="en-GB" i="1" dirty="0" smtClean="0">
                <a:latin typeface="+mj-lt"/>
              </a:rPr>
              <a:t>A. Rubbia, </a:t>
            </a:r>
            <a:r>
              <a:rPr lang="en-GB" i="1" dirty="0" smtClean="0">
                <a:latin typeface="+mj-lt"/>
              </a:rPr>
              <a:t>S</a:t>
            </a:r>
            <a:r>
              <a:rPr lang="en-GB" i="1" dirty="0" smtClean="0">
                <a:latin typeface="+mj-lt"/>
              </a:rPr>
              <a:t>. Murphy, S. Di Luise (ETHZ)</a:t>
            </a:r>
            <a:endParaRPr lang="en-GB" i="1" dirty="0">
              <a:latin typeface="+mj-l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LAGUNA/LBNO DS meeting --- 20/09/2012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9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on target optimization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07504" y="1268761"/>
            <a:ext cx="3888432" cy="4176464"/>
          </a:xfrm>
        </p:spPr>
        <p:txBody>
          <a:bodyPr>
            <a:normAutofit/>
          </a:bodyPr>
          <a:lstStyle/>
          <a:p>
            <a:r>
              <a:rPr lang="en-GB" dirty="0"/>
              <a:t>Proposed configuration: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Length: 130 cm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Radius: 4-6 mm (8 mm possible)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No segmentation</a:t>
            </a:r>
          </a:p>
          <a:p>
            <a:pPr lvl="1"/>
            <a:r>
              <a:rPr lang="en-GB" b="1" dirty="0">
                <a:solidFill>
                  <a:srgbClr val="0070C0"/>
                </a:solidFill>
              </a:rPr>
              <a:t>Material: carbon @ </a:t>
            </a:r>
            <a:r>
              <a:rPr lang="en-GB" b="1" dirty="0">
                <a:solidFill>
                  <a:srgbClr val="0070C0"/>
                </a:solidFill>
                <a:latin typeface="Symbol" pitchFamily="18" charset="2"/>
              </a:rPr>
              <a:t>r</a:t>
            </a:r>
            <a:r>
              <a:rPr lang="en-GB" b="1" dirty="0">
                <a:solidFill>
                  <a:srgbClr val="0070C0"/>
                </a:solidFill>
              </a:rPr>
              <a:t>=1.85 g/cm</a:t>
            </a:r>
            <a:r>
              <a:rPr lang="en-GB" b="1" baseline="30000" dirty="0">
                <a:solidFill>
                  <a:srgbClr val="0070C0"/>
                </a:solidFill>
              </a:rPr>
              <a:t>3</a:t>
            </a:r>
            <a:endParaRPr lang="en-GB" b="1" dirty="0">
              <a:solidFill>
                <a:srgbClr val="0070C0"/>
              </a:solidFill>
            </a:endParaRPr>
          </a:p>
          <a:p>
            <a:pPr lvl="1"/>
            <a:r>
              <a:rPr lang="en-GB" b="1" dirty="0" smtClean="0">
                <a:solidFill>
                  <a:srgbClr val="0070C0"/>
                </a:solidFill>
              </a:rPr>
              <a:t>Target outside horn </a:t>
            </a:r>
            <a:r>
              <a:rPr lang="en-GB" dirty="0" smtClean="0">
                <a:solidFill>
                  <a:srgbClr val="0070C0"/>
                </a:solidFill>
              </a:rPr>
              <a:t>(or downstream part in “contact”)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484784"/>
            <a:ext cx="4620568" cy="2753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3985938" y="4365104"/>
            <a:ext cx="5050558" cy="188625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Stresses and heat evacuation to be studied in detail as a function of the general design of target area </a:t>
            </a:r>
          </a:p>
          <a:p>
            <a:r>
              <a:rPr lang="en-GB" dirty="0" smtClean="0"/>
              <a:t>Is there already a constraint from the beam optics point of view?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88024" y="242088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target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594252" y="2276872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horn</a:t>
            </a:r>
            <a:endParaRPr lang="en-GB"/>
          </a:p>
        </p:txBody>
      </p:sp>
      <p:pic>
        <p:nvPicPr>
          <p:cNvPr id="12" name="Picture 11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70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Horn/reflector studies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340768"/>
            <a:ext cx="8229600" cy="1958261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Initially started by optimizing relative element position and currents</a:t>
            </a:r>
          </a:p>
          <a:p>
            <a:pPr lvl="1"/>
            <a:r>
              <a:rPr lang="en-GB" dirty="0" smtClean="0"/>
              <a:t>“standard” shape optimized for a 50 GeV primary beam (parabolic shapes)</a:t>
            </a:r>
          </a:p>
          <a:p>
            <a:r>
              <a:rPr lang="en-GB" dirty="0" smtClean="0"/>
              <a:t>Attempts to vary the inner conductor shapes (“vast” amount of degree of freedoms)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639937" y="3158970"/>
            <a:ext cx="5387558" cy="3111125"/>
            <a:chOff x="3639937" y="3158970"/>
            <a:chExt cx="5387558" cy="311112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9937" y="3158970"/>
              <a:ext cx="5387558" cy="31111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4346975" y="4194085"/>
              <a:ext cx="31503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5247075" y="4194085"/>
              <a:ext cx="157517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4251057" y="3635562"/>
              <a:ext cx="506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d</a:t>
              </a:r>
              <a:r>
                <a:rPr lang="en-GB" baseline="-25000" dirty="0"/>
                <a:t>TH</a:t>
              </a:r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781227" y="3635562"/>
              <a:ext cx="50687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d</a:t>
              </a:r>
              <a:r>
                <a:rPr lang="en-GB" baseline="-25000" dirty="0"/>
                <a:t>HR</a:t>
              </a:r>
              <a:endParaRPr lang="en-GB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4721472" y="5157192"/>
            <a:ext cx="3545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</a:t>
            </a:r>
            <a:r>
              <a:rPr lang="en-GB" baseline="-25000" dirty="0" smtClean="0"/>
              <a:t>H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396892" y="5157192"/>
            <a:ext cx="335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I</a:t>
            </a:r>
            <a:r>
              <a:rPr lang="en-GB" baseline="-25000" dirty="0" smtClean="0"/>
              <a:t>R</a:t>
            </a:r>
            <a:endParaRPr lang="en-GB" dirty="0"/>
          </a:p>
        </p:txBody>
      </p:sp>
      <p:pic>
        <p:nvPicPr>
          <p:cNvPr id="1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44154"/>
            <a:ext cx="3243371" cy="2088232"/>
          </a:xfrm>
          <a:prstGeom prst="rect">
            <a:avLst/>
          </a:prstGeom>
        </p:spPr>
      </p:pic>
      <p:pic>
        <p:nvPicPr>
          <p:cNvPr id="16" name="Picture 15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92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Horn/reflector studies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848968" y="1196752"/>
            <a:ext cx="3898776" cy="792088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Effect of </a:t>
            </a:r>
            <a:r>
              <a:rPr lang="en-GB" dirty="0" smtClean="0">
                <a:solidFill>
                  <a:srgbClr val="0070C0"/>
                </a:solidFill>
              </a:rPr>
              <a:t>relative distance between </a:t>
            </a:r>
            <a:r>
              <a:rPr lang="en-GB" b="1" dirty="0" smtClean="0">
                <a:solidFill>
                  <a:srgbClr val="0070C0"/>
                </a:solidFill>
              </a:rPr>
              <a:t>target/horn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4464496" cy="318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75656" y="328498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Both peaks optimization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569" y="3212975"/>
            <a:ext cx="4243575" cy="3059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Content Placeholder 3"/>
          <p:cNvSpPr txBox="1">
            <a:spLocks/>
          </p:cNvSpPr>
          <p:nvPr/>
        </p:nvSpPr>
        <p:spPr>
          <a:xfrm>
            <a:off x="457200" y="4437112"/>
            <a:ext cx="3898776" cy="64833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Effect of </a:t>
            </a:r>
            <a:r>
              <a:rPr lang="en-GB" dirty="0" smtClean="0">
                <a:solidFill>
                  <a:srgbClr val="0070C0"/>
                </a:solidFill>
              </a:rPr>
              <a:t>relative distance between </a:t>
            </a:r>
            <a:r>
              <a:rPr lang="en-GB" b="1" dirty="0" smtClean="0">
                <a:solidFill>
                  <a:srgbClr val="0070C0"/>
                </a:solidFill>
              </a:rPr>
              <a:t>horn/reflector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398774" y="2132856"/>
            <a:ext cx="2799163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Optimal horn configuration:</a:t>
            </a:r>
          </a:p>
          <a:p>
            <a:pPr algn="ctr"/>
            <a:r>
              <a:rPr lang="en-GB" dirty="0" err="1" smtClean="0"/>
              <a:t>d</a:t>
            </a:r>
            <a:r>
              <a:rPr lang="en-GB" baseline="-25000" dirty="0" err="1" smtClean="0"/>
              <a:t>TH</a:t>
            </a:r>
            <a:r>
              <a:rPr lang="en-GB" dirty="0" smtClean="0"/>
              <a:t>=0 cm</a:t>
            </a:r>
          </a:p>
          <a:p>
            <a:pPr algn="ctr"/>
            <a:r>
              <a:rPr lang="en-GB" dirty="0" smtClean="0"/>
              <a:t>I</a:t>
            </a:r>
            <a:r>
              <a:rPr lang="en-GB" baseline="-25000" dirty="0" smtClean="0"/>
              <a:t>H</a:t>
            </a:r>
            <a:r>
              <a:rPr lang="en-GB" dirty="0" smtClean="0"/>
              <a:t>=220 kA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7119" y="5169966"/>
            <a:ext cx="3136809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Optimal reflector configuration:</a:t>
            </a:r>
          </a:p>
          <a:p>
            <a:pPr algn="ctr"/>
            <a:r>
              <a:rPr lang="en-GB" dirty="0" err="1" smtClean="0"/>
              <a:t>d</a:t>
            </a:r>
            <a:r>
              <a:rPr lang="en-GB" baseline="-25000" dirty="0" err="1" smtClean="0"/>
              <a:t>HR</a:t>
            </a:r>
            <a:r>
              <a:rPr lang="en-GB" dirty="0" smtClean="0"/>
              <a:t>=10 m</a:t>
            </a:r>
          </a:p>
          <a:p>
            <a:pPr algn="ctr"/>
            <a:r>
              <a:rPr lang="en-GB" dirty="0" smtClean="0"/>
              <a:t>I</a:t>
            </a:r>
            <a:r>
              <a:rPr lang="en-GB" baseline="-25000" dirty="0" smtClean="0"/>
              <a:t>R</a:t>
            </a:r>
            <a:r>
              <a:rPr lang="en-GB" dirty="0" smtClean="0"/>
              <a:t>=220 kA</a:t>
            </a:r>
            <a:endParaRPr lang="en-US" dirty="0"/>
          </a:p>
        </p:txBody>
      </p:sp>
      <p:pic>
        <p:nvPicPr>
          <p:cNvPr id="17" name="Picture 16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05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Horn/reflector shape studies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95536" y="1268761"/>
            <a:ext cx="8229600" cy="1008112"/>
          </a:xfrm>
        </p:spPr>
        <p:txBody>
          <a:bodyPr/>
          <a:lstStyle/>
          <a:p>
            <a:r>
              <a:rPr lang="en-GB" dirty="0" smtClean="0"/>
              <a:t>Different approaches are also done by scanning the phase space of inner conductor shapes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8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7905" y="2780928"/>
            <a:ext cx="4680520" cy="317414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2670883" cy="218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9" y="4237274"/>
            <a:ext cx="2958915" cy="1986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97905" y="2276872"/>
            <a:ext cx="4850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Example of scanning Bezier curve parameters for the horn design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30493" y="3068960"/>
            <a:ext cx="1269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Single parabola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Bezier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67744" y="319381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Single neck, fixed diameter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843808" y="5139769"/>
            <a:ext cx="144016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Double neck, different aperture for improved focusing 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211960" y="5939988"/>
            <a:ext cx="4611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Bezier </a:t>
            </a:r>
            <a:r>
              <a:rPr lang="en-GB" i="1" dirty="0" smtClean="0">
                <a:sym typeface="Wingdings" pitchFamily="2" charset="2"/>
              </a:rPr>
              <a:t></a:t>
            </a:r>
            <a:r>
              <a:rPr lang="en-GB" i="1" dirty="0" smtClean="0"/>
              <a:t> improved fluence and improved balance!</a:t>
            </a:r>
            <a:endParaRPr lang="en-GB" i="1" dirty="0"/>
          </a:p>
        </p:txBody>
      </p:sp>
      <p:pic>
        <p:nvPicPr>
          <p:cNvPr id="16" name="Picture 15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870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Decay pipe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75366"/>
            <a:ext cx="4032448" cy="2973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4139952" y="1077266"/>
            <a:ext cx="4951040" cy="3359846"/>
            <a:chOff x="4166955" y="1374299"/>
            <a:chExt cx="4951040" cy="335984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6955" y="1374299"/>
              <a:ext cx="4951040" cy="33598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5849681" y="3068960"/>
              <a:ext cx="990110" cy="0"/>
            </a:xfrm>
            <a:prstGeom prst="line">
              <a:avLst/>
            </a:prstGeom>
            <a:ln w="22225">
              <a:solidFill>
                <a:srgbClr val="FF0000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832140" y="2348880"/>
              <a:ext cx="990110" cy="0"/>
            </a:xfrm>
            <a:prstGeom prst="line">
              <a:avLst/>
            </a:prstGeom>
            <a:ln w="22225">
              <a:solidFill>
                <a:srgbClr val="36EA3F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832140" y="2078850"/>
              <a:ext cx="990110" cy="0"/>
            </a:xfrm>
            <a:prstGeom prst="line">
              <a:avLst/>
            </a:prstGeom>
            <a:ln w="22225">
              <a:solidFill>
                <a:srgbClr val="0053FA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912260" y="2888940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200 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44736" y="2348880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36EA3F"/>
                  </a:solidFill>
                </a:rPr>
                <a:t>4</a:t>
              </a:r>
              <a:r>
                <a:rPr lang="en-GB" dirty="0" smtClean="0">
                  <a:solidFill>
                    <a:srgbClr val="36EA3F"/>
                  </a:solidFill>
                </a:rPr>
                <a:t>00 m</a:t>
              </a:r>
              <a:endParaRPr lang="en-US" dirty="0">
                <a:solidFill>
                  <a:srgbClr val="36EA3F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147175" y="1718810"/>
              <a:ext cx="772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53FA"/>
                  </a:solidFill>
                </a:rPr>
                <a:t>600 m</a:t>
              </a:r>
              <a:endParaRPr lang="en-US" dirty="0">
                <a:solidFill>
                  <a:srgbClr val="0053FA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722350" y="2618910"/>
              <a:ext cx="10999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/>
                <a:t>r=150 cm</a:t>
              </a:r>
              <a:endParaRPr lang="en-US" i="1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5247075" y="2078850"/>
              <a:ext cx="0" cy="99475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831577" y="2393885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2x</a:t>
              </a:r>
              <a:endParaRPr lang="en-US" dirty="0"/>
            </a:p>
          </p:txBody>
        </p:sp>
      </p:grpSp>
      <p:sp>
        <p:nvSpPr>
          <p:cNvPr id="21" name="Content Placeholder 20"/>
          <p:cNvSpPr>
            <a:spLocks noGrp="1"/>
          </p:cNvSpPr>
          <p:nvPr>
            <p:ph sz="quarter" idx="1"/>
          </p:nvPr>
        </p:nvSpPr>
        <p:spPr>
          <a:xfrm>
            <a:off x="395536" y="4437112"/>
            <a:ext cx="8424936" cy="1779814"/>
          </a:xfrm>
        </p:spPr>
        <p:txBody>
          <a:bodyPr/>
          <a:lstStyle/>
          <a:p>
            <a:r>
              <a:rPr lang="en-GB" dirty="0" smtClean="0"/>
              <a:t>Higher </a:t>
            </a:r>
            <a:r>
              <a:rPr lang="en-GB" dirty="0" smtClean="0">
                <a:latin typeface="Symbol" pitchFamily="18" charset="2"/>
              </a:rPr>
              <a:t>n</a:t>
            </a:r>
            <a:r>
              <a:rPr lang="en-GB" baseline="-25000" dirty="0" smtClean="0">
                <a:latin typeface="Symbol" pitchFamily="18" charset="2"/>
              </a:rPr>
              <a:t>m</a:t>
            </a:r>
            <a:r>
              <a:rPr lang="en-GB" dirty="0" smtClean="0"/>
              <a:t> fluence for longer DP (~saturation for r&gt;1.5m)</a:t>
            </a:r>
          </a:p>
          <a:p>
            <a:r>
              <a:rPr lang="en-GB" dirty="0" smtClean="0"/>
              <a:t>DP length partly imposed by the </a:t>
            </a:r>
            <a:r>
              <a:rPr lang="en-GB" dirty="0" smtClean="0">
                <a:solidFill>
                  <a:srgbClr val="0070C0"/>
                </a:solidFill>
                <a:latin typeface="Symbol" pitchFamily="18" charset="2"/>
              </a:rPr>
              <a:t>m</a:t>
            </a:r>
            <a:r>
              <a:rPr lang="en-GB" dirty="0" smtClean="0">
                <a:solidFill>
                  <a:srgbClr val="0070C0"/>
                </a:solidFill>
              </a:rPr>
              <a:t> fluence </a:t>
            </a:r>
            <a:r>
              <a:rPr lang="en-GB" dirty="0" smtClean="0">
                <a:solidFill>
                  <a:srgbClr val="0070C0"/>
                </a:solidFill>
              </a:rPr>
              <a:t>in the ND</a:t>
            </a:r>
            <a:r>
              <a:rPr lang="en-GB" dirty="0" smtClean="0"/>
              <a:t>!</a:t>
            </a:r>
          </a:p>
          <a:p>
            <a:r>
              <a:rPr lang="en-GB" dirty="0" smtClean="0"/>
              <a:t>... And by costs!</a:t>
            </a:r>
            <a:endParaRPr lang="en-GB" dirty="0"/>
          </a:p>
        </p:txBody>
      </p:sp>
      <p:pic>
        <p:nvPicPr>
          <p:cNvPr id="22" name="Picture 21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236169" y="5518973"/>
            <a:ext cx="3136809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Potential DP configuration</a:t>
            </a:r>
            <a:endParaRPr lang="en-GB" dirty="0" smtClean="0"/>
          </a:p>
          <a:p>
            <a:pPr algn="ctr"/>
            <a:r>
              <a:rPr lang="en-GB" dirty="0" err="1" smtClean="0"/>
              <a:t>r</a:t>
            </a:r>
            <a:r>
              <a:rPr lang="en-GB" baseline="-25000" dirty="0" err="1" smtClean="0"/>
              <a:t>DP</a:t>
            </a:r>
            <a:r>
              <a:rPr lang="en-GB" dirty="0" smtClean="0"/>
              <a:t>=1.5 m, L</a:t>
            </a:r>
            <a:r>
              <a:rPr lang="en-GB" baseline="-25000" dirty="0" smtClean="0"/>
              <a:t>DP </a:t>
            </a:r>
            <a:r>
              <a:rPr lang="en-GB" dirty="0" smtClean="0"/>
              <a:t>≤</a:t>
            </a:r>
            <a:r>
              <a:rPr lang="en-GB" dirty="0" smtClean="0"/>
              <a:t>300 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25165" y="5518973"/>
            <a:ext cx="2367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CNGS</a:t>
            </a:r>
          </a:p>
          <a:p>
            <a:r>
              <a:rPr lang="en-GB" dirty="0" err="1" smtClean="0"/>
              <a:t>r</a:t>
            </a:r>
            <a:r>
              <a:rPr lang="en-GB" baseline="-25000" dirty="0" err="1" smtClean="0"/>
              <a:t>DP</a:t>
            </a:r>
            <a:r>
              <a:rPr lang="en-GB" dirty="0" smtClean="0"/>
              <a:t>=1.2 m, L</a:t>
            </a:r>
            <a:r>
              <a:rPr lang="en-GB" baseline="-25000" dirty="0" smtClean="0"/>
              <a:t>DP</a:t>
            </a:r>
            <a:r>
              <a:rPr lang="en-GB" dirty="0" smtClean="0"/>
              <a:t>=1100 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564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Muons in the near detector and constrains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208823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 fluence </a:t>
            </a:r>
            <a:r>
              <a:rPr lang="en-GB" dirty="0" smtClean="0">
                <a:solidFill>
                  <a:srgbClr val="0070C0"/>
                </a:solidFill>
              </a:rPr>
              <a:t>(background for the experiment)</a:t>
            </a:r>
            <a:r>
              <a:rPr lang="en-GB" dirty="0" smtClean="0"/>
              <a:t> in the ND is an issue which might contribute driving the </a:t>
            </a:r>
          </a:p>
          <a:p>
            <a:pPr lvl="1"/>
            <a:r>
              <a:rPr lang="en-GB" dirty="0" smtClean="0"/>
              <a:t>HS design, DP length and ND distance from TS</a:t>
            </a:r>
          </a:p>
          <a:p>
            <a:r>
              <a:rPr lang="en-GB" dirty="0"/>
              <a:t>In </a:t>
            </a:r>
            <a:r>
              <a:rPr lang="en-GB" b="1" dirty="0">
                <a:solidFill>
                  <a:srgbClr val="0070C0"/>
                </a:solidFill>
              </a:rPr>
              <a:t>iron</a:t>
            </a:r>
            <a:r>
              <a:rPr lang="en-GB" dirty="0"/>
              <a:t>, </a:t>
            </a:r>
            <a:r>
              <a:rPr lang="en-GB" dirty="0" err="1" smtClean="0"/>
              <a:t>dE</a:t>
            </a:r>
            <a:r>
              <a:rPr lang="en-GB" dirty="0" smtClean="0"/>
              <a:t>/</a:t>
            </a:r>
            <a:r>
              <a:rPr lang="en-GB" dirty="0" err="1" smtClean="0"/>
              <a:t>dx|</a:t>
            </a:r>
            <a:r>
              <a:rPr lang="en-GB" baseline="-25000" dirty="0" err="1" smtClean="0">
                <a:latin typeface="Symbol" pitchFamily="18" charset="2"/>
              </a:rPr>
              <a:t>m</a:t>
            </a:r>
            <a:r>
              <a:rPr lang="en-GB" dirty="0" smtClean="0"/>
              <a:t> </a:t>
            </a:r>
            <a:r>
              <a:rPr lang="en-GB" dirty="0"/>
              <a:t>~1.6 GeV/m </a:t>
            </a:r>
            <a:r>
              <a:rPr lang="en-GB" dirty="0" smtClean="0">
                <a:sym typeface="Wingdings" pitchFamily="2" charset="2"/>
              </a:rPr>
              <a:t></a:t>
            </a:r>
            <a:r>
              <a:rPr lang="en-GB" dirty="0" smtClean="0"/>
              <a:t> </a:t>
            </a:r>
            <a:r>
              <a:rPr lang="en-GB" b="1" dirty="0"/>
              <a:t>16 GeV/10m</a:t>
            </a:r>
          </a:p>
          <a:p>
            <a:r>
              <a:rPr lang="en-GB" dirty="0"/>
              <a:t>In </a:t>
            </a:r>
            <a:r>
              <a:rPr lang="en-GB" b="1" dirty="0">
                <a:solidFill>
                  <a:srgbClr val="0070C0"/>
                </a:solidFill>
              </a:rPr>
              <a:t>molasses</a:t>
            </a:r>
            <a:r>
              <a:rPr lang="en-GB" dirty="0"/>
              <a:t>, </a:t>
            </a:r>
            <a:r>
              <a:rPr lang="en-GB" dirty="0" err="1" smtClean="0"/>
              <a:t>dE</a:t>
            </a:r>
            <a:r>
              <a:rPr lang="en-GB" dirty="0" smtClean="0"/>
              <a:t>/dX|</a:t>
            </a:r>
            <a:r>
              <a:rPr lang="en-GB" baseline="-25000" dirty="0" smtClean="0">
                <a:latin typeface="Symbol" pitchFamily="18" charset="2"/>
              </a:rPr>
              <a:t>m</a:t>
            </a:r>
            <a:r>
              <a:rPr lang="en-GB" dirty="0" smtClean="0"/>
              <a:t>~460 MeV/m </a:t>
            </a:r>
            <a:r>
              <a:rPr lang="en-GB" dirty="0" smtClean="0">
                <a:sym typeface="Wingdings" pitchFamily="2" charset="2"/>
              </a:rPr>
              <a:t></a:t>
            </a:r>
            <a:r>
              <a:rPr lang="en-GB" dirty="0" smtClean="0"/>
              <a:t> </a:t>
            </a:r>
            <a:r>
              <a:rPr lang="en-GB" b="1" dirty="0"/>
              <a:t>~50 GeV/100m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344797" y="3717031"/>
            <a:ext cx="4789875" cy="2547283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HS in the present simulation setup:</a:t>
            </a:r>
          </a:p>
          <a:p>
            <a:pPr lvl="1"/>
            <a:r>
              <a:rPr lang="en-GB" dirty="0" smtClean="0"/>
              <a:t>5 m carbon core </a:t>
            </a:r>
          </a:p>
          <a:p>
            <a:pPr lvl="1"/>
            <a:r>
              <a:rPr lang="en-GB" dirty="0" smtClean="0"/>
              <a:t>12.5(17.5) m Fe shielding around</a:t>
            </a:r>
          </a:p>
          <a:p>
            <a:pPr lvl="1"/>
            <a:r>
              <a:rPr lang="en-GB" i="1" dirty="0" smtClean="0"/>
              <a:t>WANF</a:t>
            </a:r>
            <a:r>
              <a:rPr lang="en-GB" i="1" dirty="0"/>
              <a:t>: 4x4.5x</a:t>
            </a:r>
            <a:r>
              <a:rPr lang="en-GB" i="1" dirty="0">
                <a:solidFill>
                  <a:srgbClr val="0070C0"/>
                </a:solidFill>
              </a:rPr>
              <a:t>36</a:t>
            </a:r>
            <a:r>
              <a:rPr lang="en-GB" i="1" dirty="0"/>
              <a:t> m</a:t>
            </a:r>
            <a:r>
              <a:rPr lang="en-GB" i="1" baseline="30000" dirty="0"/>
              <a:t>3</a:t>
            </a:r>
            <a:r>
              <a:rPr lang="en-GB" i="1" dirty="0"/>
              <a:t> + toroidal magnet (12 T*m, 10 m long, 6 m diameter)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5559464" y="3493537"/>
            <a:ext cx="3243006" cy="2725773"/>
            <a:chOff x="203869" y="3452739"/>
            <a:chExt cx="3243006" cy="272577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869" y="3452739"/>
              <a:ext cx="3243006" cy="21854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1002381" y="3879050"/>
              <a:ext cx="1873431" cy="0"/>
            </a:xfrm>
            <a:prstGeom prst="straightConnector1">
              <a:avLst/>
            </a:prstGeom>
            <a:ln w="25400">
              <a:solidFill>
                <a:schemeClr val="bg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151620" y="3452739"/>
              <a:ext cx="16198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17.5 meters</a:t>
              </a:r>
              <a:endPara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1002381" y="4723202"/>
              <a:ext cx="493566" cy="0"/>
            </a:xfrm>
            <a:prstGeom prst="straightConnector1">
              <a:avLst/>
            </a:prstGeom>
            <a:ln w="25400">
              <a:solidFill>
                <a:schemeClr val="bg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971600" y="4734145"/>
              <a:ext cx="675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 m</a:t>
              </a:r>
              <a:endPara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86138" y="4629354"/>
              <a:ext cx="5206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Fe</a:t>
              </a:r>
              <a:endPara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1610" y="4329100"/>
              <a:ext cx="4241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  <a:endParaRPr lang="en-GB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12648" y="5655292"/>
              <a:ext cx="229416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i="1" dirty="0"/>
                <a:t>Hadron absorber ~15 m long</a:t>
              </a:r>
            </a:p>
            <a:p>
              <a:r>
                <a:rPr lang="en-GB" sz="1400" i="1" dirty="0"/>
                <a:t>Molasses assumed ~2.4 g/cm</a:t>
              </a:r>
              <a:r>
                <a:rPr lang="en-GB" sz="1400" i="1" baseline="30000" dirty="0"/>
                <a:t>3</a:t>
              </a:r>
            </a:p>
          </p:txBody>
        </p:sp>
      </p:grpSp>
      <p:pic>
        <p:nvPicPr>
          <p:cNvPr id="19" name="Picture 1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251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Symbol" pitchFamily="18" charset="2"/>
              </a:rPr>
              <a:t>m</a:t>
            </a:r>
            <a:r>
              <a:rPr lang="en-GB" baseline="30000" dirty="0"/>
              <a:t>± </a:t>
            </a:r>
            <a:r>
              <a:rPr lang="en-GB" dirty="0"/>
              <a:t>fluence in the ND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5938186" cy="3543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8"/>
          <p:cNvSpPr txBox="1">
            <a:spLocks noGrp="1"/>
          </p:cNvSpPr>
          <p:nvPr>
            <p:ph sz="quarter" idx="1"/>
          </p:nvPr>
        </p:nvSpPr>
        <p:spPr>
          <a:xfrm rot="5400000">
            <a:off x="2961692" y="3455132"/>
            <a:ext cx="1080120" cy="307777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1400" b="1" dirty="0" smtClean="0">
                <a:solidFill>
                  <a:srgbClr val="0070C0"/>
                </a:solidFill>
              </a:rPr>
              <a:t>ND 500 m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0" name="Content Placeholder 8"/>
          <p:cNvSpPr txBox="1">
            <a:spLocks/>
          </p:cNvSpPr>
          <p:nvPr/>
        </p:nvSpPr>
        <p:spPr>
          <a:xfrm rot="5400000">
            <a:off x="3969804" y="3455132"/>
            <a:ext cx="1080120" cy="307777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vert="horz" wrap="square" rtlCol="0">
            <a:sp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r>
              <a:rPr lang="en-GB" sz="1400" b="1" dirty="0" smtClean="0">
                <a:solidFill>
                  <a:srgbClr val="0070C0"/>
                </a:solidFill>
              </a:rPr>
              <a:t>ND 800 m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258000" y="1700809"/>
            <a:ext cx="0" cy="2448272"/>
          </a:xfrm>
          <a:prstGeom prst="line">
            <a:avLst/>
          </a:prstGeom>
          <a:ln w="41275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770000" y="1748896"/>
            <a:ext cx="0" cy="2295255"/>
          </a:xfrm>
          <a:prstGeom prst="line">
            <a:avLst/>
          </a:prstGeom>
          <a:ln w="41275">
            <a:solidFill>
              <a:schemeClr val="bg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71600" y="3356992"/>
            <a:ext cx="1368152" cy="0"/>
          </a:xfrm>
          <a:prstGeom prst="straightConnector1">
            <a:avLst/>
          </a:prstGeom>
          <a:ln w="38100">
            <a:solidFill>
              <a:schemeClr val="bg1"/>
            </a:solidFill>
            <a:headEnd type="arrow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49083" y="3501008"/>
            <a:ext cx="1074333" cy="461665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</a:rPr>
              <a:t>350 m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18" name="Content Placeholder 3"/>
          <p:cNvSpPr txBox="1">
            <a:spLocks/>
          </p:cNvSpPr>
          <p:nvPr/>
        </p:nvSpPr>
        <p:spPr>
          <a:xfrm>
            <a:off x="5940152" y="1733728"/>
            <a:ext cx="2952328" cy="24153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At </a:t>
            </a:r>
            <a:r>
              <a:rPr lang="en-GB" dirty="0" smtClean="0"/>
              <a:t>500 m </a:t>
            </a:r>
            <a:r>
              <a:rPr lang="en-GB" dirty="0" smtClean="0"/>
              <a:t>from TS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10</a:t>
            </a:r>
            <a:r>
              <a:rPr lang="en-GB" baseline="30000" dirty="0" smtClean="0">
                <a:sym typeface="Wingdings" pitchFamily="2" charset="2"/>
              </a:rPr>
              <a:t>6</a:t>
            </a:r>
            <a:r>
              <a:rPr lang="en-GB" dirty="0" smtClean="0">
                <a:sym typeface="Wingdings" pitchFamily="2" charset="2"/>
              </a:rPr>
              <a:t> </a:t>
            </a:r>
            <a:r>
              <a:rPr lang="en-GB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dirty="0" smtClean="0">
                <a:sym typeface="Wingdings" pitchFamily="2" charset="2"/>
              </a:rPr>
              <a:t>/cm</a:t>
            </a:r>
            <a:r>
              <a:rPr lang="en-GB" baseline="30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/pulse</a:t>
            </a:r>
          </a:p>
          <a:p>
            <a:r>
              <a:rPr lang="en-GB" dirty="0" smtClean="0">
                <a:sym typeface="Wingdings" pitchFamily="2" charset="2"/>
              </a:rPr>
              <a:t>At </a:t>
            </a:r>
            <a:r>
              <a:rPr lang="en-GB" u="sng" dirty="0" smtClean="0">
                <a:sym typeface="Wingdings" pitchFamily="2" charset="2"/>
              </a:rPr>
              <a:t>800 m</a:t>
            </a:r>
            <a:endParaRPr lang="en-GB" u="sng" dirty="0" smtClean="0">
              <a:sym typeface="Wingdings" pitchFamily="2" charset="2"/>
            </a:endParaRPr>
          </a:p>
          <a:p>
            <a:pPr lvl="1"/>
            <a:r>
              <a:rPr lang="en-GB" dirty="0" smtClean="0">
                <a:sym typeface="Wingdings" pitchFamily="2" charset="2"/>
              </a:rPr>
              <a:t>~100 </a:t>
            </a:r>
            <a:r>
              <a:rPr lang="en-GB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dirty="0" smtClean="0">
                <a:sym typeface="Wingdings" pitchFamily="2" charset="2"/>
              </a:rPr>
              <a:t>/cm</a:t>
            </a:r>
            <a:r>
              <a:rPr lang="en-GB" baseline="30000" dirty="0" smtClean="0">
                <a:sym typeface="Wingdings" pitchFamily="2" charset="2"/>
              </a:rPr>
              <a:t>2</a:t>
            </a:r>
            <a:r>
              <a:rPr lang="en-GB" dirty="0" smtClean="0">
                <a:sym typeface="Wingdings" pitchFamily="2" charset="2"/>
              </a:rPr>
              <a:t>/pulse</a:t>
            </a:r>
          </a:p>
          <a:p>
            <a:pPr lvl="1"/>
            <a:r>
              <a:rPr lang="en-GB" u="sng" dirty="0" smtClean="0">
                <a:sym typeface="Wingdings" pitchFamily="2" charset="2"/>
              </a:rPr>
              <a:t>~10</a:t>
            </a:r>
            <a:r>
              <a:rPr lang="en-GB" u="sng" baseline="30000" dirty="0" smtClean="0">
                <a:sym typeface="Wingdings" pitchFamily="2" charset="2"/>
              </a:rPr>
              <a:t>5</a:t>
            </a:r>
            <a:r>
              <a:rPr lang="en-GB" u="sng" dirty="0" smtClean="0">
                <a:sym typeface="Wingdings" pitchFamily="2" charset="2"/>
              </a:rPr>
              <a:t> </a:t>
            </a:r>
            <a:r>
              <a:rPr lang="en-GB" u="sng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GB" u="sng" dirty="0" smtClean="0">
                <a:sym typeface="Wingdings" pitchFamily="2" charset="2"/>
              </a:rPr>
              <a:t>/m</a:t>
            </a:r>
            <a:r>
              <a:rPr lang="en-GB" u="sng" baseline="30000" dirty="0" smtClean="0">
                <a:sym typeface="Wingdings" pitchFamily="2" charset="2"/>
              </a:rPr>
              <a:t>2</a:t>
            </a:r>
            <a:r>
              <a:rPr lang="en-GB" u="sng" dirty="0" smtClean="0">
                <a:sym typeface="Wingdings" pitchFamily="2" charset="2"/>
              </a:rPr>
              <a:t>/10</a:t>
            </a:r>
            <a:r>
              <a:rPr lang="en-GB" u="sng" baseline="30000" dirty="0" smtClean="0">
                <a:sym typeface="Wingdings" pitchFamily="2" charset="2"/>
              </a:rPr>
              <a:t>13</a:t>
            </a:r>
            <a:r>
              <a:rPr lang="en-GB" u="sng" dirty="0" smtClean="0">
                <a:sym typeface="Wingdings" pitchFamily="2" charset="2"/>
              </a:rPr>
              <a:t> p+</a:t>
            </a:r>
            <a:endParaRPr lang="en-GB" u="sng" dirty="0">
              <a:sym typeface="Wingdings" pitchFamily="2" charset="2"/>
            </a:endParaRPr>
          </a:p>
          <a:p>
            <a:pPr lvl="1"/>
            <a:endParaRPr lang="en-GB" dirty="0"/>
          </a:p>
        </p:txBody>
      </p:sp>
      <p:sp>
        <p:nvSpPr>
          <p:cNvPr id="19" name="Content Placeholder 3"/>
          <p:cNvSpPr txBox="1">
            <a:spLocks/>
          </p:cNvSpPr>
          <p:nvPr/>
        </p:nvSpPr>
        <p:spPr>
          <a:xfrm>
            <a:off x="251520" y="4509120"/>
            <a:ext cx="8640959" cy="189622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Possible solutions being investigated:</a:t>
            </a:r>
          </a:p>
          <a:p>
            <a:pPr lvl="1"/>
            <a:r>
              <a:rPr lang="en-GB" dirty="0" smtClean="0"/>
              <a:t>Reduction of primary beam energy to 350 </a:t>
            </a:r>
            <a:r>
              <a:rPr lang="en-GB" dirty="0" smtClean="0"/>
              <a:t>GeV (equiv. to ~30 m of Fe)</a:t>
            </a:r>
          </a:p>
          <a:p>
            <a:pPr lvl="1"/>
            <a:r>
              <a:rPr lang="en-GB" dirty="0" smtClean="0"/>
              <a:t>Massive </a:t>
            </a:r>
            <a:r>
              <a:rPr lang="en-GB" dirty="0" smtClean="0"/>
              <a:t>increase of DP Fe blocks – costs?</a:t>
            </a:r>
          </a:p>
          <a:p>
            <a:pPr lvl="1"/>
            <a:r>
              <a:rPr lang="en-GB" dirty="0" smtClean="0"/>
              <a:t>ND further away (much also deeper…)</a:t>
            </a:r>
          </a:p>
          <a:p>
            <a:pPr lvl="2"/>
            <a:r>
              <a:rPr lang="en-GB" dirty="0" smtClean="0"/>
              <a:t>TOSCA was at ~700 m from </a:t>
            </a:r>
            <a:r>
              <a:rPr lang="en-GB" dirty="0" smtClean="0">
                <a:latin typeface="Symbol" pitchFamily="18" charset="2"/>
              </a:rPr>
              <a:t>m</a:t>
            </a:r>
            <a:r>
              <a:rPr lang="en-GB" dirty="0" smtClean="0"/>
              <a:t> pit (</a:t>
            </a:r>
            <a:r>
              <a:rPr lang="en-GB" u="sng" dirty="0" smtClean="0"/>
              <a:t>1800 m from TS</a:t>
            </a:r>
            <a:r>
              <a:rPr lang="en-GB" dirty="0" smtClean="0"/>
              <a:t>) </a:t>
            </a:r>
            <a:r>
              <a:rPr lang="en-GB" dirty="0" smtClean="0">
                <a:sym typeface="Wingdings" pitchFamily="2" charset="2"/>
              </a:rPr>
              <a:t></a:t>
            </a:r>
            <a:r>
              <a:rPr lang="en-GB" dirty="0" smtClean="0"/>
              <a:t> </a:t>
            </a:r>
            <a:r>
              <a:rPr lang="en-GB" u="sng" dirty="0" smtClean="0"/>
              <a:t>2.5 </a:t>
            </a:r>
            <a:r>
              <a:rPr lang="en-GB" u="sng" dirty="0" smtClean="0">
                <a:latin typeface="Symbol" pitchFamily="18" charset="2"/>
              </a:rPr>
              <a:t>m</a:t>
            </a:r>
            <a:r>
              <a:rPr lang="en-GB" u="sng" dirty="0" smtClean="0"/>
              <a:t>/m</a:t>
            </a:r>
            <a:r>
              <a:rPr lang="en-GB" u="sng" baseline="30000" dirty="0" smtClean="0"/>
              <a:t>2</a:t>
            </a:r>
            <a:r>
              <a:rPr lang="en-GB" u="sng" dirty="0" smtClean="0"/>
              <a:t>/10</a:t>
            </a:r>
            <a:r>
              <a:rPr lang="en-GB" u="sng" baseline="30000" dirty="0" smtClean="0"/>
              <a:t>13</a:t>
            </a:r>
            <a:r>
              <a:rPr lang="en-GB" u="sng" dirty="0" smtClean="0"/>
              <a:t> p</a:t>
            </a:r>
            <a:r>
              <a:rPr lang="en-GB" u="sng" baseline="30000" dirty="0" smtClean="0"/>
              <a:t>+</a:t>
            </a:r>
            <a:endParaRPr lang="en-GB" u="sng" baseline="30000" dirty="0"/>
          </a:p>
        </p:txBody>
      </p:sp>
      <p:pic>
        <p:nvPicPr>
          <p:cNvPr id="20" name="Picture 19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urved Left Arrow 7"/>
          <p:cNvSpPr/>
          <p:nvPr/>
        </p:nvSpPr>
        <p:spPr>
          <a:xfrm>
            <a:off x="8316416" y="3957113"/>
            <a:ext cx="720080" cy="2168089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44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On-going work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8229600" cy="5112568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Main medium-term objectives: </a:t>
            </a:r>
          </a:p>
          <a:p>
            <a:pPr lvl="1"/>
            <a:r>
              <a:rPr lang="en-GB" dirty="0" smtClean="0"/>
              <a:t>Definition of an </a:t>
            </a:r>
            <a:r>
              <a:rPr lang="en-GB" b="1" dirty="0" smtClean="0">
                <a:solidFill>
                  <a:srgbClr val="0070C0"/>
                </a:solidFill>
              </a:rPr>
              <a:t>updated set of parameters for the installation</a:t>
            </a:r>
          </a:p>
          <a:p>
            <a:pPr lvl="1"/>
            <a:r>
              <a:rPr lang="en-GB" dirty="0" smtClean="0"/>
              <a:t>Definition of a </a:t>
            </a:r>
            <a:r>
              <a:rPr lang="en-GB" b="1" dirty="0" smtClean="0">
                <a:solidFill>
                  <a:srgbClr val="0070C0"/>
                </a:solidFill>
              </a:rPr>
              <a:t>new “reference” neutrino fluence</a:t>
            </a:r>
            <a:r>
              <a:rPr lang="en-GB" dirty="0" smtClean="0"/>
              <a:t> in the </a:t>
            </a:r>
            <a:r>
              <a:rPr lang="en-GB" dirty="0" smtClean="0"/>
              <a:t>ND/FD</a:t>
            </a:r>
          </a:p>
          <a:p>
            <a:r>
              <a:rPr lang="en-GB" dirty="0"/>
              <a:t>FLUKA </a:t>
            </a:r>
            <a:r>
              <a:rPr lang="en-GB" dirty="0">
                <a:solidFill>
                  <a:srgbClr val="0070C0"/>
                </a:solidFill>
              </a:rPr>
              <a:t>modelling of target area </a:t>
            </a:r>
            <a:r>
              <a:rPr lang="en-GB" dirty="0"/>
              <a:t>based on a </a:t>
            </a:r>
            <a:r>
              <a:rPr lang="en-GB" b="1" dirty="0">
                <a:solidFill>
                  <a:srgbClr val="0070C0"/>
                </a:solidFill>
              </a:rPr>
              <a:t>“chase” design</a:t>
            </a:r>
            <a:r>
              <a:rPr lang="en-GB" dirty="0"/>
              <a:t> </a:t>
            </a:r>
            <a:endParaRPr lang="en-GB" dirty="0" smtClean="0"/>
          </a:p>
          <a:p>
            <a:r>
              <a:rPr lang="en-GB" dirty="0" smtClean="0">
                <a:solidFill>
                  <a:srgbClr val="0070C0"/>
                </a:solidFill>
              </a:rPr>
              <a:t>Energy </a:t>
            </a:r>
            <a:r>
              <a:rPr lang="en-GB" dirty="0">
                <a:solidFill>
                  <a:srgbClr val="0070C0"/>
                </a:solidFill>
              </a:rPr>
              <a:t>deposition </a:t>
            </a:r>
            <a:r>
              <a:rPr lang="en-GB" dirty="0"/>
              <a:t>analysis </a:t>
            </a:r>
            <a:endParaRPr lang="en-GB" dirty="0" smtClean="0"/>
          </a:p>
          <a:p>
            <a:pPr lvl="1"/>
            <a:r>
              <a:rPr lang="en-GB" dirty="0" smtClean="0"/>
              <a:t>750 kW/400 GeV/c </a:t>
            </a:r>
            <a:r>
              <a:rPr lang="en-GB" dirty="0"/>
              <a:t>and 2 </a:t>
            </a:r>
            <a:r>
              <a:rPr lang="en-GB" dirty="0" smtClean="0"/>
              <a:t>MW/50 GeV/c beam</a:t>
            </a:r>
            <a:endParaRPr lang="en-GB" dirty="0"/>
          </a:p>
          <a:p>
            <a:r>
              <a:rPr lang="en-GB" dirty="0"/>
              <a:t>First </a:t>
            </a:r>
            <a:r>
              <a:rPr lang="en-GB" dirty="0">
                <a:solidFill>
                  <a:srgbClr val="0070C0"/>
                </a:solidFill>
              </a:rPr>
              <a:t>radioprotection assessment </a:t>
            </a:r>
            <a:r>
              <a:rPr lang="en-GB" dirty="0"/>
              <a:t>of the </a:t>
            </a:r>
            <a:r>
              <a:rPr lang="en-GB" dirty="0" smtClean="0"/>
              <a:t>area (</a:t>
            </a:r>
            <a:r>
              <a:rPr lang="en-GB" i="1" dirty="0" smtClean="0"/>
              <a:t>with DGS/RP?</a:t>
            </a:r>
            <a:r>
              <a:rPr lang="en-GB" dirty="0" smtClean="0"/>
              <a:t>)</a:t>
            </a:r>
            <a:endParaRPr lang="en-GB" dirty="0"/>
          </a:p>
          <a:p>
            <a:pPr lvl="1"/>
            <a:r>
              <a:rPr lang="en-GB" dirty="0"/>
              <a:t>Prompt dose rate around TS (access/electronics?)</a:t>
            </a:r>
          </a:p>
          <a:p>
            <a:pPr lvl="1"/>
            <a:r>
              <a:rPr lang="en-GB" dirty="0"/>
              <a:t>Activation around the TS (+DP/HS)</a:t>
            </a:r>
          </a:p>
          <a:p>
            <a:pPr lvl="1"/>
            <a:r>
              <a:rPr lang="en-GB" dirty="0"/>
              <a:t>Air activation</a:t>
            </a:r>
          </a:p>
          <a:p>
            <a:r>
              <a:rPr lang="en-GB" b="1" dirty="0">
                <a:solidFill>
                  <a:srgbClr val="0070C0"/>
                </a:solidFill>
              </a:rPr>
              <a:t>Hadron absorber </a:t>
            </a:r>
            <a:r>
              <a:rPr lang="en-GB" dirty="0"/>
              <a:t>initial design</a:t>
            </a:r>
          </a:p>
          <a:p>
            <a:pPr lvl="1"/>
            <a:r>
              <a:rPr lang="en-GB" dirty="0" smtClean="0"/>
              <a:t>Baseline design -- </a:t>
            </a:r>
            <a:r>
              <a:rPr lang="en-GB" dirty="0"/>
              <a:t>2 MW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53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Potential configuration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1500" y="2933945"/>
            <a:ext cx="1755195" cy="2205245"/>
          </a:xfrm>
          <a:prstGeom prst="rect">
            <a:avLst/>
          </a:prstGeom>
          <a:solidFill>
            <a:schemeClr val="accent2">
              <a:alpha val="25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5444480" y="2933946"/>
            <a:ext cx="3312985" cy="1890210"/>
          </a:xfrm>
          <a:prstGeom prst="rect">
            <a:avLst/>
          </a:prstGeom>
          <a:solidFill>
            <a:schemeClr val="accent2">
              <a:alpha val="25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Content Placeholder 3"/>
          <p:cNvSpPr>
            <a:spLocks noGrp="1"/>
          </p:cNvSpPr>
          <p:nvPr>
            <p:ph sz="quarter" idx="1"/>
          </p:nvPr>
        </p:nvSpPr>
        <p:spPr>
          <a:xfrm>
            <a:off x="5904105" y="1556791"/>
            <a:ext cx="2853359" cy="128714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Initial configuration for preliminary evaluation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916705" y="4824155"/>
            <a:ext cx="3420380" cy="945105"/>
          </a:xfrm>
          <a:prstGeom prst="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5382090" y="5184195"/>
            <a:ext cx="1440160" cy="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382090" y="5454225"/>
            <a:ext cx="144016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822250" y="5049180"/>
            <a:ext cx="1935215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22250" y="5589240"/>
            <a:ext cx="1935215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916705" y="4239090"/>
            <a:ext cx="3420380" cy="585065"/>
          </a:xfrm>
          <a:prstGeom prst="rect">
            <a:avLst/>
          </a:prstGeom>
          <a:solidFill>
            <a:srgbClr val="FFC000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71699" y="2933945"/>
            <a:ext cx="3510391" cy="900100"/>
          </a:xfrm>
          <a:prstGeom prst="rect">
            <a:avLst/>
          </a:prstGeom>
          <a:solidFill>
            <a:schemeClr val="accent1">
              <a:alpha val="7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916705" y="5994285"/>
            <a:ext cx="33753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1500" y="5184195"/>
            <a:ext cx="184520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1500" y="5499230"/>
            <a:ext cx="184520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2845655" y="5184195"/>
            <a:ext cx="447982" cy="27003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2396395" y="5296707"/>
            <a:ext cx="407113" cy="457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/>
        </p:nvSpPr>
        <p:spPr>
          <a:xfrm>
            <a:off x="3935401" y="5094185"/>
            <a:ext cx="540060" cy="45005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1871700" y="3879051"/>
            <a:ext cx="714" cy="19352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871700" y="3879050"/>
            <a:ext cx="351039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871700" y="5814265"/>
            <a:ext cx="351039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382090" y="3879051"/>
            <a:ext cx="3704" cy="13121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5382090" y="5454225"/>
            <a:ext cx="3704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5022050" y="5499944"/>
            <a:ext cx="270030" cy="22431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022050" y="4914165"/>
            <a:ext cx="270030" cy="22431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>
            <a:off x="6822250" y="5049180"/>
            <a:ext cx="0" cy="135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822250" y="5454224"/>
            <a:ext cx="0" cy="1350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444480" y="4914164"/>
            <a:ext cx="567680" cy="22431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5444480" y="5499944"/>
            <a:ext cx="567680" cy="224311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5499551" y="3825495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 </a:t>
            </a:r>
            <a:r>
              <a:rPr lang="en-GB" dirty="0" smtClean="0"/>
              <a:t>container </a:t>
            </a:r>
            <a:r>
              <a:rPr lang="en-GB" b="1" dirty="0" smtClean="0">
                <a:solidFill>
                  <a:srgbClr val="FF0000"/>
                </a:solidFill>
              </a:rPr>
              <a:t>(?)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41830" y="5994285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&lt;30 meters</a:t>
            </a:r>
            <a:endParaRPr lang="en-GB" dirty="0"/>
          </a:p>
        </p:txBody>
      </p:sp>
      <p:sp>
        <p:nvSpPr>
          <p:cNvPr id="36" name="TextBox 35"/>
          <p:cNvSpPr txBox="1"/>
          <p:nvPr/>
        </p:nvSpPr>
        <p:spPr>
          <a:xfrm>
            <a:off x="2308453" y="5447256"/>
            <a:ext cx="553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target</a:t>
            </a:r>
            <a:endParaRPr lang="en-GB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2827432" y="5447256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horn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3845391" y="5537266"/>
            <a:ext cx="7266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reflector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5952688" y="4464115"/>
            <a:ext cx="2804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DP collimator (Fe</a:t>
            </a:r>
            <a:r>
              <a:rPr lang="en-GB" sz="1400" dirty="0" smtClean="0"/>
              <a:t>) – reduce load on structural part of DP</a:t>
            </a:r>
            <a:endParaRPr lang="en-GB" sz="1400" dirty="0"/>
          </a:p>
        </p:txBody>
      </p:sp>
      <p:sp>
        <p:nvSpPr>
          <p:cNvPr id="40" name="TextBox 39"/>
          <p:cNvSpPr txBox="1"/>
          <p:nvPr/>
        </p:nvSpPr>
        <p:spPr>
          <a:xfrm rot="18968386">
            <a:off x="31899" y="3889093"/>
            <a:ext cx="1882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Concrete/</a:t>
            </a:r>
            <a:r>
              <a:rPr lang="en-GB" dirty="0" err="1" smtClean="0"/>
              <a:t>Molasse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 rot="18968386">
            <a:off x="6785193" y="3566946"/>
            <a:ext cx="1882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Concrete/</a:t>
            </a:r>
            <a:r>
              <a:rPr lang="en-GB" dirty="0" err="1" smtClean="0"/>
              <a:t>Molasse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1982655" y="3879050"/>
            <a:ext cx="3264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Air volume for structural support services</a:t>
            </a:r>
            <a:endParaRPr lang="en-GB" sz="14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006715" y="4257588"/>
            <a:ext cx="0" cy="5215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031963" y="4323292"/>
            <a:ext cx="914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~3.5 m Fe</a:t>
            </a:r>
            <a:endParaRPr lang="en-GB" sz="1400" dirty="0"/>
          </a:p>
        </p:txBody>
      </p:sp>
      <p:sp>
        <p:nvSpPr>
          <p:cNvPr id="45" name="Rectangle 44"/>
          <p:cNvSpPr/>
          <p:nvPr/>
        </p:nvSpPr>
        <p:spPr>
          <a:xfrm>
            <a:off x="3128310" y="4319808"/>
            <a:ext cx="2070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/>
              <a:t>Movable steel plates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2026312" y="2984855"/>
            <a:ext cx="5651" cy="766757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774144" y="3183567"/>
            <a:ext cx="25149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Movable concrete blocks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073710" y="3245636"/>
            <a:ext cx="872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~4/5 </a:t>
            </a:r>
            <a:r>
              <a:rPr lang="en-GB" sz="1400" dirty="0" smtClean="0"/>
              <a:t>m concrete</a:t>
            </a:r>
            <a:endParaRPr lang="en-GB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206515" y="5184195"/>
            <a:ext cx="1396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Primary beam zone</a:t>
            </a:r>
            <a:endParaRPr lang="en-GB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6955061" y="5158207"/>
            <a:ext cx="1209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Decay pipe (DP)</a:t>
            </a:r>
            <a:endParaRPr lang="en-GB" sz="1200" dirty="0"/>
          </a:p>
        </p:txBody>
      </p:sp>
      <p:sp>
        <p:nvSpPr>
          <p:cNvPr id="51" name="Rectangle 50"/>
          <p:cNvSpPr/>
          <p:nvPr/>
        </p:nvSpPr>
        <p:spPr>
          <a:xfrm>
            <a:off x="1972006" y="5296706"/>
            <a:ext cx="304739" cy="614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1900081" y="5454225"/>
            <a:ext cx="511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baffle</a:t>
            </a:r>
            <a:endParaRPr lang="en-GB" sz="1200" dirty="0"/>
          </a:p>
        </p:txBody>
      </p:sp>
      <p:sp>
        <p:nvSpPr>
          <p:cNvPr id="53" name="Rectangle 52"/>
          <p:cNvSpPr/>
          <p:nvPr/>
        </p:nvSpPr>
        <p:spPr>
          <a:xfrm>
            <a:off x="1826695" y="5184195"/>
            <a:ext cx="45719" cy="27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612648" y="5769260"/>
            <a:ext cx="1287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Beam </a:t>
            </a:r>
            <a:r>
              <a:rPr lang="en-GB" sz="1200" dirty="0" smtClean="0"/>
              <a:t>window (He-jet cooled)</a:t>
            </a:r>
            <a:endParaRPr lang="en-GB" sz="1200" dirty="0"/>
          </a:p>
        </p:txBody>
      </p:sp>
      <p:cxnSp>
        <p:nvCxnSpPr>
          <p:cNvPr id="55" name="Straight Arrow Connector 54"/>
          <p:cNvCxnSpPr>
            <a:stCxn id="54" idx="0"/>
          </p:cNvCxnSpPr>
          <p:nvPr/>
        </p:nvCxnSpPr>
        <p:spPr>
          <a:xfrm flipV="1">
            <a:off x="1256365" y="5435206"/>
            <a:ext cx="570330" cy="334054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746575" y="1052735"/>
            <a:ext cx="4981745" cy="1791199"/>
          </a:xfrm>
          <a:prstGeom prst="rect">
            <a:avLst/>
          </a:prstGeom>
          <a:noFill/>
          <a:ln w="15875">
            <a:prstDash val="lg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1227126" y="168168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Target station </a:t>
            </a:r>
            <a:r>
              <a:rPr lang="en-GB" dirty="0" smtClean="0"/>
              <a:t>surface or underground </a:t>
            </a:r>
            <a:r>
              <a:rPr lang="en-GB" dirty="0" smtClean="0"/>
              <a:t>building &amp; services</a:t>
            </a:r>
            <a:endParaRPr lang="en-GB" dirty="0"/>
          </a:p>
        </p:txBody>
      </p:sp>
      <p:cxnSp>
        <p:nvCxnSpPr>
          <p:cNvPr id="58" name="Straight Arrow Connector 57"/>
          <p:cNvCxnSpPr>
            <a:stCxn id="34" idx="2"/>
          </p:cNvCxnSpPr>
          <p:nvPr/>
        </p:nvCxnSpPr>
        <p:spPr>
          <a:xfrm flipH="1">
            <a:off x="5444482" y="4194827"/>
            <a:ext cx="919248" cy="128465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39" idx="1"/>
          </p:cNvCxnSpPr>
          <p:nvPr/>
        </p:nvCxnSpPr>
        <p:spPr>
          <a:xfrm flipH="1">
            <a:off x="5554758" y="4725725"/>
            <a:ext cx="397930" cy="98431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317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7" name="Picture 2" descr="C:\Users\calviani\AppData\Local\Microsoft\Windows\Temporary Internet Files\Content.IE5\RL7M29F2\MC90010522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583795"/>
            <a:ext cx="3744416" cy="2995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calviani\AppData\Local\Microsoft\Windows\Temporary Internet Files\Content.IE5\WBPJUYZU\MC900281333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38" y="3612646"/>
            <a:ext cx="1865014" cy="248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03848" y="5870730"/>
            <a:ext cx="2531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hlinkClick r:id="rId4"/>
              </a:rPr>
              <a:t>Marco.Calviani@cern.ch</a:t>
            </a:r>
            <a:r>
              <a:rPr lang="en-GB" dirty="0" smtClean="0"/>
              <a:t> </a:t>
            </a:r>
            <a:endParaRPr lang="en-US" dirty="0"/>
          </a:p>
        </p:txBody>
      </p:sp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411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Organization of the WG and activities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Started in April 2012 </a:t>
            </a:r>
            <a:r>
              <a:rPr lang="en-GB" dirty="0" smtClean="0"/>
              <a:t>and focused (for the moment) </a:t>
            </a:r>
            <a:r>
              <a:rPr lang="en-GB" dirty="0"/>
              <a:t>on: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Agreement on the main physics parameters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Optimization of beam/target optimization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Started analysing potential configurations of horn</a:t>
            </a:r>
          </a:p>
          <a:p>
            <a:pPr lvl="1"/>
            <a:r>
              <a:rPr lang="en-GB" dirty="0">
                <a:solidFill>
                  <a:srgbClr val="0070C0"/>
                </a:solidFill>
              </a:rPr>
              <a:t>Muons in the ND and configuration of the decay pipe</a:t>
            </a:r>
          </a:p>
          <a:p>
            <a:r>
              <a:rPr lang="en-GB" dirty="0" smtClean="0"/>
              <a:t>CERN-oriented </a:t>
            </a:r>
            <a:r>
              <a:rPr lang="en-GB" dirty="0" smtClean="0"/>
              <a:t>meetings </a:t>
            </a:r>
            <a:r>
              <a:rPr lang="en-GB" dirty="0" smtClean="0"/>
              <a:t>held on </a:t>
            </a:r>
            <a:r>
              <a:rPr lang="en-GB" dirty="0" smtClean="0"/>
              <a:t>a monthly basis to discuss the activities within the </a:t>
            </a:r>
            <a:r>
              <a:rPr lang="en-GB" dirty="0" smtClean="0"/>
              <a:t>sub-WG</a:t>
            </a:r>
          </a:p>
          <a:p>
            <a:pPr lvl="1"/>
            <a:r>
              <a:rPr lang="en-GB" dirty="0"/>
              <a:t>Steering the activities on the LAGUNA/LBNO secondary beam </a:t>
            </a:r>
            <a:r>
              <a:rPr lang="en-GB" dirty="0" smtClean="0"/>
              <a:t>line</a:t>
            </a:r>
            <a:endParaRPr lang="en-GB" dirty="0"/>
          </a:p>
          <a:p>
            <a:r>
              <a:rPr lang="en-GB" dirty="0" smtClean="0"/>
              <a:t>Recently </a:t>
            </a:r>
            <a:r>
              <a:rPr lang="en-GB" dirty="0" smtClean="0"/>
              <a:t>we have enlarged the participation to </a:t>
            </a:r>
            <a:r>
              <a:rPr lang="en-GB" dirty="0" smtClean="0"/>
              <a:t>external </a:t>
            </a:r>
            <a:r>
              <a:rPr lang="en-GB" dirty="0" smtClean="0"/>
              <a:t>members working </a:t>
            </a:r>
            <a:r>
              <a:rPr lang="en-GB" dirty="0" smtClean="0"/>
              <a:t>on some aspects of </a:t>
            </a:r>
            <a:r>
              <a:rPr lang="en-GB" dirty="0" smtClean="0"/>
              <a:t>the beam </a:t>
            </a:r>
            <a:r>
              <a:rPr lang="en-GB" dirty="0" smtClean="0"/>
              <a:t>line in other institutes</a:t>
            </a:r>
          </a:p>
          <a:p>
            <a:pPr lvl="1"/>
            <a:r>
              <a:rPr lang="en-GB" dirty="0" smtClean="0"/>
              <a:t>Important input from the experiment!</a:t>
            </a: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396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Target optimization and potential cooling configuration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Horn/reflector studies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Decay pipe main parameters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Muon fluence in ND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On-going work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7" name="Picture 6" descr="EN-STI-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623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Physics optimization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124745"/>
            <a:ext cx="8229600" cy="2088231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Quite some effort was spent in clarifying the main driving parameter of </a:t>
            </a:r>
            <a:r>
              <a:rPr lang="en-GB" dirty="0" smtClean="0"/>
              <a:t>the beam line optimization</a:t>
            </a:r>
            <a:endParaRPr lang="en-GB" dirty="0" smtClean="0"/>
          </a:p>
          <a:p>
            <a:r>
              <a:rPr lang="en-GB" dirty="0" smtClean="0"/>
              <a:t>As the phase-space for the physics goal is very broad --- we would need the </a:t>
            </a:r>
            <a:r>
              <a:rPr lang="en-GB" dirty="0" smtClean="0">
                <a:solidFill>
                  <a:srgbClr val="0070C0"/>
                </a:solidFill>
              </a:rPr>
              <a:t>highest fluence </a:t>
            </a:r>
            <a:r>
              <a:rPr lang="en-GB" dirty="0" smtClean="0"/>
              <a:t>in the range of the </a:t>
            </a:r>
            <a:r>
              <a:rPr lang="en-GB" dirty="0" smtClean="0">
                <a:solidFill>
                  <a:srgbClr val="0070C0"/>
                </a:solidFill>
              </a:rPr>
              <a:t>two first oscillatory </a:t>
            </a:r>
            <a:r>
              <a:rPr lang="en-GB" dirty="0" smtClean="0">
                <a:solidFill>
                  <a:srgbClr val="0070C0"/>
                </a:solidFill>
              </a:rPr>
              <a:t>peaks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6" y="3144855"/>
            <a:ext cx="4164633" cy="3164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23301" y="3225170"/>
            <a:ext cx="3520516" cy="83099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peak == [3÷6] GeV</a:t>
            </a:r>
          </a:p>
          <a:p>
            <a:r>
              <a:rPr lang="en-GB" sz="2400" dirty="0" smtClean="0"/>
              <a:t>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peak == [1.2÷1.8] GeV</a:t>
            </a:r>
            <a:endParaRPr lang="en-GB" sz="2400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5004047" y="4422338"/>
            <a:ext cx="3312369" cy="145493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Maximize the </a:t>
            </a:r>
            <a:r>
              <a:rPr lang="en-GB" dirty="0" smtClean="0">
                <a:solidFill>
                  <a:srgbClr val="0070C0"/>
                </a:solidFill>
              </a:rPr>
              <a:t>total</a:t>
            </a:r>
            <a:r>
              <a:rPr lang="en-GB" dirty="0" smtClean="0"/>
              <a:t> (peak1+peak2)</a:t>
            </a:r>
          </a:p>
          <a:p>
            <a:r>
              <a:rPr lang="en-GB" dirty="0" smtClean="0">
                <a:solidFill>
                  <a:srgbClr val="0070C0"/>
                </a:solidFill>
              </a:rPr>
              <a:t>peak1/total</a:t>
            </a:r>
            <a:r>
              <a:rPr lang="en-GB" dirty="0" smtClean="0"/>
              <a:t> ~ 0.5</a:t>
            </a:r>
          </a:p>
        </p:txBody>
      </p:sp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59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Neutrino production target optimization (1/2)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068960"/>
            <a:ext cx="4471600" cy="310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68038" y="3356992"/>
            <a:ext cx="44598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sz="2000" dirty="0"/>
              <a:t>CNGS </a:t>
            </a:r>
            <a:r>
              <a:rPr lang="en-GB" sz="2000" dirty="0" smtClean="0"/>
              <a:t>case: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2000" dirty="0" err="1" smtClean="0"/>
              <a:t>E</a:t>
            </a:r>
            <a:r>
              <a:rPr lang="en-GB" sz="2000" baseline="-25000" dirty="0" err="1" smtClean="0">
                <a:latin typeface="Symbol" pitchFamily="18" charset="2"/>
              </a:rPr>
              <a:t>p</a:t>
            </a:r>
            <a:r>
              <a:rPr lang="en-GB" sz="2000" dirty="0" smtClean="0"/>
              <a:t> </a:t>
            </a:r>
            <a:r>
              <a:rPr lang="en-GB" sz="2000" dirty="0"/>
              <a:t>= [20÷50] GeV </a:t>
            </a:r>
            <a:endParaRPr lang="en-GB" sz="2000" dirty="0" smtClean="0"/>
          </a:p>
          <a:p>
            <a:pPr marL="1200150" lvl="2" indent="-285750">
              <a:buFont typeface="Wingdings" pitchFamily="2" charset="2"/>
              <a:buChar char="§"/>
            </a:pPr>
            <a:r>
              <a:rPr lang="en-GB" sz="2000" dirty="0" smtClean="0">
                <a:sym typeface="Wingdings" pitchFamily="2" charset="2"/>
              </a:rPr>
              <a:t> </a:t>
            </a:r>
            <a:r>
              <a:rPr lang="en-GB" sz="2000" dirty="0">
                <a:solidFill>
                  <a:srgbClr val="0053FA"/>
                </a:solidFill>
                <a:latin typeface="Symbol" pitchFamily="18" charset="2"/>
                <a:sym typeface="Wingdings" pitchFamily="2" charset="2"/>
              </a:rPr>
              <a:t>q</a:t>
            </a:r>
            <a:r>
              <a:rPr lang="en-GB" sz="2000" dirty="0">
                <a:solidFill>
                  <a:srgbClr val="0053FA"/>
                </a:solidFill>
                <a:sym typeface="Wingdings" pitchFamily="2" charset="2"/>
              </a:rPr>
              <a:t> &lt; 20 </a:t>
            </a:r>
            <a:r>
              <a:rPr lang="en-GB" sz="2000" dirty="0" err="1" smtClean="0">
                <a:solidFill>
                  <a:srgbClr val="0053FA"/>
                </a:solidFill>
                <a:sym typeface="Wingdings" pitchFamily="2" charset="2"/>
              </a:rPr>
              <a:t>mrad</a:t>
            </a:r>
            <a:endParaRPr lang="en-GB" sz="2000" dirty="0" smtClean="0">
              <a:solidFill>
                <a:srgbClr val="0053FA"/>
              </a:solidFill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endParaRPr lang="en-GB" sz="2000" dirty="0" smtClean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GB" sz="2000" dirty="0" smtClean="0">
                <a:sym typeface="Wingdings" pitchFamily="2" charset="2"/>
              </a:rPr>
              <a:t>LAGUNA/LBNO</a:t>
            </a:r>
            <a:r>
              <a:rPr lang="en-GB" sz="2000" dirty="0">
                <a:sym typeface="Wingdings" pitchFamily="2" charset="2"/>
              </a:rPr>
              <a:t>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2000" dirty="0" err="1"/>
              <a:t>E</a:t>
            </a:r>
            <a:r>
              <a:rPr lang="en-GB" sz="2000" baseline="-25000" dirty="0" err="1">
                <a:latin typeface="Symbol" pitchFamily="18" charset="2"/>
              </a:rPr>
              <a:t>p</a:t>
            </a:r>
            <a:r>
              <a:rPr lang="en-GB" sz="2000" dirty="0"/>
              <a:t> = [2÷10] GeV </a:t>
            </a:r>
            <a:endParaRPr lang="en-GB" sz="2000" dirty="0" smtClean="0"/>
          </a:p>
          <a:p>
            <a:pPr marL="1200150" lvl="2" indent="-285750">
              <a:buFont typeface="Wingdings" pitchFamily="2" charset="2"/>
              <a:buChar char="§"/>
            </a:pPr>
            <a:r>
              <a:rPr lang="en-GB" sz="2000" dirty="0" smtClean="0">
                <a:sym typeface="Wingdings" pitchFamily="2" charset="2"/>
              </a:rPr>
              <a:t> </a:t>
            </a:r>
            <a:r>
              <a:rPr lang="en-GB" sz="2000" dirty="0">
                <a:solidFill>
                  <a:srgbClr val="36EA3F"/>
                </a:solidFill>
                <a:latin typeface="Symbol" pitchFamily="18" charset="2"/>
                <a:sym typeface="Wingdings" pitchFamily="2" charset="2"/>
              </a:rPr>
              <a:t>q</a:t>
            </a:r>
            <a:r>
              <a:rPr lang="en-GB" sz="2000" dirty="0">
                <a:solidFill>
                  <a:srgbClr val="36EA3F"/>
                </a:solidFill>
                <a:sym typeface="Wingdings" pitchFamily="2" charset="2"/>
              </a:rPr>
              <a:t> &lt; 70/100 </a:t>
            </a:r>
            <a:r>
              <a:rPr lang="en-GB" sz="2000" dirty="0" err="1" smtClean="0">
                <a:solidFill>
                  <a:srgbClr val="36EA3F"/>
                </a:solidFill>
                <a:sym typeface="Wingdings" pitchFamily="2" charset="2"/>
              </a:rPr>
              <a:t>mrad</a:t>
            </a:r>
            <a:endParaRPr lang="en-GB" sz="2000" dirty="0">
              <a:sym typeface="Wingdings" pitchFamily="2" charset="2"/>
            </a:endParaRPr>
          </a:p>
        </p:txBody>
      </p:sp>
      <p:sp>
        <p:nvSpPr>
          <p:cNvPr id="12" name="Content Placeholder 3"/>
          <p:cNvSpPr txBox="1">
            <a:spLocks/>
          </p:cNvSpPr>
          <p:nvPr/>
        </p:nvSpPr>
        <p:spPr>
          <a:xfrm>
            <a:off x="457200" y="1340769"/>
            <a:ext cx="8229600" cy="158417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/>
              <a:t>Objective:</a:t>
            </a:r>
          </a:p>
          <a:p>
            <a:pPr lvl="1"/>
            <a:r>
              <a:rPr lang="en-GB" sz="2400" dirty="0" smtClean="0"/>
              <a:t>Produce as many </a:t>
            </a:r>
            <a:r>
              <a:rPr lang="en-GB" sz="2400" dirty="0" smtClean="0">
                <a:latin typeface="Symbol" pitchFamily="18" charset="2"/>
              </a:rPr>
              <a:t>p</a:t>
            </a:r>
            <a:r>
              <a:rPr lang="en-GB" sz="2400" baseline="30000" dirty="0" smtClean="0"/>
              <a:t>+</a:t>
            </a:r>
            <a:r>
              <a:rPr lang="en-GB" sz="2400" dirty="0" smtClean="0"/>
              <a:t> as possible in the required energy range</a:t>
            </a:r>
          </a:p>
          <a:p>
            <a:pPr lvl="1"/>
            <a:r>
              <a:rPr lang="en-GB" sz="2400" dirty="0" smtClean="0"/>
              <a:t>Optimize their collection via magnetic horns (large angles)</a:t>
            </a:r>
            <a:endParaRPr lang="en-GB" sz="2400" dirty="0"/>
          </a:p>
        </p:txBody>
      </p:sp>
      <p:pic>
        <p:nvPicPr>
          <p:cNvPr id="13" name="Picture 12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091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Neutrino production target optimization </a:t>
            </a:r>
            <a:r>
              <a:rPr lang="en-GB" dirty="0" smtClean="0"/>
              <a:t>(2/2</a:t>
            </a:r>
            <a:r>
              <a:rPr lang="en-GB" dirty="0"/>
              <a:t>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5792471" cy="416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866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optimization: target/beam radius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5544616" cy="3912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6001816" y="1700808"/>
            <a:ext cx="2962672" cy="424847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Maximum yield for a </a:t>
            </a:r>
            <a:r>
              <a:rPr lang="en-GB" dirty="0" err="1" smtClean="0">
                <a:solidFill>
                  <a:srgbClr val="0070C0"/>
                </a:solidFill>
              </a:rPr>
              <a:t>r</a:t>
            </a:r>
            <a:r>
              <a:rPr lang="en-GB" baseline="-25000" dirty="0" err="1" smtClean="0">
                <a:solidFill>
                  <a:srgbClr val="0070C0"/>
                </a:solidFill>
              </a:rPr>
              <a:t>T</a:t>
            </a:r>
            <a:r>
              <a:rPr lang="en-GB" dirty="0" smtClean="0">
                <a:solidFill>
                  <a:srgbClr val="0070C0"/>
                </a:solidFill>
              </a:rPr>
              <a:t>=4-6(8) </a:t>
            </a:r>
            <a:r>
              <a:rPr lang="en-GB" dirty="0" smtClean="0">
                <a:solidFill>
                  <a:srgbClr val="0070C0"/>
                </a:solidFill>
              </a:rPr>
              <a:t>mm</a:t>
            </a:r>
          </a:p>
          <a:p>
            <a:pPr lvl="1"/>
            <a:r>
              <a:rPr lang="en-GB" dirty="0" smtClean="0"/>
              <a:t>Beam </a:t>
            </a:r>
            <a:r>
              <a:rPr lang="en-GB" dirty="0" smtClean="0">
                <a:solidFill>
                  <a:srgbClr val="0070C0"/>
                </a:solidFill>
              </a:rPr>
              <a:t>1</a:t>
            </a:r>
            <a:r>
              <a:rPr lang="en-GB" dirty="0" smtClean="0">
                <a:solidFill>
                  <a:srgbClr val="0070C0"/>
                </a:solidFill>
                <a:latin typeface="Symbol" pitchFamily="18" charset="2"/>
              </a:rPr>
              <a:t>s</a:t>
            </a:r>
            <a:r>
              <a:rPr lang="en-GB" dirty="0" smtClean="0">
                <a:solidFill>
                  <a:srgbClr val="0070C0"/>
                </a:solidFill>
              </a:rPr>
              <a:t> =1-2 mm</a:t>
            </a:r>
          </a:p>
          <a:p>
            <a:r>
              <a:rPr lang="en-GB" dirty="0" smtClean="0"/>
              <a:t>Larger radiuses:</a:t>
            </a:r>
          </a:p>
          <a:p>
            <a:pPr lvl="1"/>
            <a:r>
              <a:rPr lang="en-GB" dirty="0" smtClean="0"/>
              <a:t>Advantage for low energy p+</a:t>
            </a:r>
          </a:p>
          <a:p>
            <a:pPr lvl="1"/>
            <a:r>
              <a:rPr lang="en-GB" dirty="0" smtClean="0"/>
              <a:t>Reduction of thermal stresses on target</a:t>
            </a:r>
          </a:p>
          <a:p>
            <a:pPr lvl="1"/>
            <a:r>
              <a:rPr lang="en-GB" i="1" dirty="0" smtClean="0"/>
              <a:t>Optics?</a:t>
            </a:r>
            <a:endParaRPr lang="en-GB" i="1" dirty="0"/>
          </a:p>
        </p:txBody>
      </p:sp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536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</a:t>
            </a:r>
            <a:r>
              <a:rPr lang="en-GB" dirty="0" err="1" smtClean="0"/>
              <a:t>dep</a:t>
            </a:r>
            <a:r>
              <a:rPr lang="en-GB" dirty="0" smtClean="0"/>
              <a:t> and peak temperature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4680520" cy="2448272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Evaluation:</a:t>
            </a:r>
            <a:endParaRPr lang="en-GB" dirty="0" smtClean="0"/>
          </a:p>
          <a:p>
            <a:pPr lvl="1"/>
            <a:r>
              <a:rPr lang="en-GB" dirty="0" smtClean="0"/>
              <a:t>400 GeV/c</a:t>
            </a:r>
          </a:p>
          <a:p>
            <a:pPr lvl="1"/>
            <a:r>
              <a:rPr lang="en-GB" dirty="0" smtClean="0"/>
              <a:t>Adiabatic, 7*10</a:t>
            </a:r>
            <a:r>
              <a:rPr lang="en-GB" baseline="30000" dirty="0" smtClean="0"/>
              <a:t>13</a:t>
            </a:r>
            <a:r>
              <a:rPr lang="en-GB" dirty="0" smtClean="0"/>
              <a:t> p/pulse</a:t>
            </a:r>
          </a:p>
          <a:p>
            <a:r>
              <a:rPr lang="en-GB" dirty="0" smtClean="0"/>
              <a:t>Peak </a:t>
            </a:r>
            <a:r>
              <a:rPr lang="en-GB" dirty="0" smtClean="0">
                <a:latin typeface="Symbol" pitchFamily="18" charset="2"/>
              </a:rPr>
              <a:t>D</a:t>
            </a:r>
            <a:r>
              <a:rPr lang="en-GB" dirty="0" smtClean="0"/>
              <a:t>T/pulse comparable to CNGS case </a:t>
            </a:r>
          </a:p>
          <a:p>
            <a:pPr lvl="1"/>
            <a:r>
              <a:rPr lang="en-GB" dirty="0" smtClean="0"/>
              <a:t>helped by larger beam size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644008" y="893222"/>
            <a:ext cx="4328160" cy="3246120"/>
            <a:chOff x="-383147" y="2888942"/>
            <a:chExt cx="4328160" cy="3246120"/>
          </a:xfrm>
        </p:grpSpPr>
        <p:pic>
          <p:nvPicPr>
            <p:cNvPr id="8" name="Picture 3" descr="G:\Workspaces\c\calviani\neutrino\LAGUNA\Oxford_meeting_July2012\plot\plot1stJuly\temp_4mm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3147" y="2888942"/>
              <a:ext cx="4328160" cy="32461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81385" y="3543801"/>
              <a:ext cx="200238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 mm radius</a:t>
              </a:r>
            </a:p>
            <a:p>
              <a:r>
                <a:rPr lang="en-GB" sz="1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2.5 mm FWHM</a:t>
              </a:r>
              <a:endParaRPr lang="en-US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24965" y="4200584"/>
              <a:ext cx="25788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Max </a:t>
              </a:r>
              <a:r>
                <a:rPr lang="en-GB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pitchFamily="18" charset="2"/>
                </a:rPr>
                <a:t>D</a:t>
              </a:r>
              <a:r>
                <a:rPr lang="en-GB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T~650 K </a:t>
              </a:r>
              <a:endParaRPr lang="en-GB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n-GB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(</a:t>
              </a:r>
              <a:r>
                <a:rPr lang="en-GB" sz="1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450 K for 8 mm radius case)</a:t>
              </a:r>
              <a:endPara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7" name="Content Placeholder 3"/>
          <p:cNvSpPr txBox="1">
            <a:spLocks/>
          </p:cNvSpPr>
          <p:nvPr/>
        </p:nvSpPr>
        <p:spPr>
          <a:xfrm>
            <a:off x="251521" y="4014065"/>
            <a:ext cx="8435279" cy="2160239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rgbClr val="0070C0"/>
                </a:solidFill>
              </a:rPr>
              <a:t>Target outside horn </a:t>
            </a:r>
            <a:r>
              <a:rPr lang="en-GB" dirty="0" smtClean="0"/>
              <a:t>is a major advantage</a:t>
            </a:r>
          </a:p>
          <a:p>
            <a:pPr lvl="1"/>
            <a:r>
              <a:rPr lang="en-GB" dirty="0" smtClean="0"/>
              <a:t>Degree of freedom in target/horn design</a:t>
            </a:r>
          </a:p>
          <a:p>
            <a:pPr lvl="1"/>
            <a:r>
              <a:rPr lang="en-GB" dirty="0" smtClean="0"/>
              <a:t>No problem of target/horn heat &amp; electrical insulation</a:t>
            </a:r>
          </a:p>
          <a:p>
            <a:pPr lvl="1"/>
            <a:r>
              <a:rPr lang="en-GB" b="1" dirty="0" smtClean="0"/>
              <a:t>Set </a:t>
            </a:r>
            <a:r>
              <a:rPr lang="en-GB" b="1" dirty="0" smtClean="0"/>
              <a:t>as a design constraint</a:t>
            </a:r>
          </a:p>
          <a:p>
            <a:r>
              <a:rPr lang="en-GB" dirty="0" smtClean="0"/>
              <a:t>50 GeV (</a:t>
            </a:r>
            <a:r>
              <a:rPr lang="en-GB" b="1" dirty="0" smtClean="0">
                <a:solidFill>
                  <a:srgbClr val="0070C0"/>
                </a:solidFill>
              </a:rPr>
              <a:t>2 MW</a:t>
            </a:r>
            <a:r>
              <a:rPr lang="en-GB" dirty="0" smtClean="0"/>
              <a:t>) phase will (probably) need a new optimization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 rot="1697406">
            <a:off x="5989496" y="4672625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206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Detailed studies to be conducted </a:t>
            </a:r>
          </a:p>
        </p:txBody>
      </p:sp>
      <p:pic>
        <p:nvPicPr>
          <p:cNvPr id="19" name="Picture 18" descr="EN-STI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40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Ideas on target cooling and constraints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179512" y="1412776"/>
            <a:ext cx="5688632" cy="2030269"/>
          </a:xfrm>
        </p:spPr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Target cooling </a:t>
            </a:r>
            <a:r>
              <a:rPr lang="en-GB" dirty="0" smtClean="0"/>
              <a:t>possibilities for </a:t>
            </a:r>
            <a:r>
              <a:rPr lang="en-GB" b="1" dirty="0" smtClean="0">
                <a:solidFill>
                  <a:srgbClr val="0070C0"/>
                </a:solidFill>
              </a:rPr>
              <a:t>750 kW</a:t>
            </a:r>
            <a:r>
              <a:rPr lang="en-GB" dirty="0" smtClean="0"/>
              <a:t> phase</a:t>
            </a:r>
          </a:p>
          <a:p>
            <a:pPr lvl="1"/>
            <a:r>
              <a:rPr lang="en-GB" dirty="0" smtClean="0"/>
              <a:t>Radiation cooling (a-la-CNGS)</a:t>
            </a:r>
          </a:p>
          <a:p>
            <a:pPr lvl="1"/>
            <a:r>
              <a:rPr lang="en-GB" dirty="0" smtClean="0"/>
              <a:t>Forced He cooling and radiation cooling</a:t>
            </a:r>
          </a:p>
          <a:p>
            <a:pPr lvl="1">
              <a:buFont typeface="Wingdings" pitchFamily="2" charset="2"/>
              <a:buChar char="v"/>
            </a:pPr>
            <a:r>
              <a:rPr lang="en-GB" dirty="0" smtClean="0"/>
              <a:t>Target should be operating at 700/800 ºC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20th September 2012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smtClean="0"/>
              <a:t>M. Calviani -- LAGUNA/LBNO DS General Meeting</a:t>
            </a:r>
            <a:endParaRPr lang="en-US" dirty="0"/>
          </a:p>
        </p:txBody>
      </p:sp>
      <p:pic>
        <p:nvPicPr>
          <p:cNvPr id="7" name="Picture 3" descr="G:\Projects\Equipements Damien\CNGS\Cible carbone\Montage tube alu+CC le 23-05 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180" y="1484784"/>
            <a:ext cx="2688299" cy="2016224"/>
          </a:xfrm>
          <a:prstGeom prst="rect">
            <a:avLst/>
          </a:prstGeom>
          <a:noFill/>
          <a:ln w="476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105" y="4239089"/>
            <a:ext cx="3555395" cy="176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296524" y="3789040"/>
            <a:ext cx="5355595" cy="247527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Radiation damage of graphite</a:t>
            </a:r>
          </a:p>
          <a:p>
            <a:pPr lvl="1"/>
            <a:r>
              <a:rPr lang="en-GB" dirty="0" smtClean="0"/>
              <a:t>Expected ~</a:t>
            </a:r>
            <a:r>
              <a:rPr lang="en-GB" dirty="0" smtClean="0"/>
              <a:t>0.3 </a:t>
            </a:r>
            <a:r>
              <a:rPr lang="en-GB" dirty="0" smtClean="0"/>
              <a:t>DPA/y @750 kW</a:t>
            </a:r>
          </a:p>
          <a:p>
            <a:pPr lvl="1"/>
            <a:r>
              <a:rPr lang="en-GB" dirty="0" smtClean="0"/>
              <a:t>At 600-1000 °C: </a:t>
            </a:r>
            <a:r>
              <a:rPr lang="en-GB" b="1" dirty="0" smtClean="0">
                <a:solidFill>
                  <a:srgbClr val="0070C0"/>
                </a:solidFill>
              </a:rPr>
              <a:t>dimension change </a:t>
            </a:r>
            <a:r>
              <a:rPr lang="en-GB" dirty="0" smtClean="0"/>
              <a:t>and </a:t>
            </a:r>
            <a:r>
              <a:rPr lang="en-GB" b="1" dirty="0" smtClean="0">
                <a:solidFill>
                  <a:srgbClr val="0070C0"/>
                </a:solidFill>
              </a:rPr>
              <a:t>thermal conductivity </a:t>
            </a:r>
            <a:r>
              <a:rPr lang="en-GB" dirty="0" smtClean="0"/>
              <a:t>are minimized</a:t>
            </a:r>
          </a:p>
          <a:p>
            <a:pPr lvl="1"/>
            <a:r>
              <a:rPr lang="en-GB" dirty="0" smtClean="0"/>
              <a:t>Also reduce H </a:t>
            </a:r>
            <a:r>
              <a:rPr lang="en-GB" dirty="0" err="1" smtClean="0"/>
              <a:t>embrittlement</a:t>
            </a:r>
            <a:endParaRPr lang="en-GB" dirty="0" smtClean="0"/>
          </a:p>
        </p:txBody>
      </p:sp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599" y="6394245"/>
            <a:ext cx="475057" cy="421912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480929"/>
            <a:ext cx="1008112" cy="248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606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fault Them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271</TotalTime>
  <Words>1319</Words>
  <Application>Microsoft Office PowerPoint</Application>
  <PresentationFormat>On-screen Show (4:3)</PresentationFormat>
  <Paragraphs>238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Symbol</vt:lpstr>
      <vt:lpstr>Bookman Old Style</vt:lpstr>
      <vt:lpstr>Wingdings 3</vt:lpstr>
      <vt:lpstr>Gill Sans MT</vt:lpstr>
      <vt:lpstr>Calibri</vt:lpstr>
      <vt:lpstr>Wingdings</vt:lpstr>
      <vt:lpstr>Default Theme</vt:lpstr>
      <vt:lpstr>LAGUNA/LBNO WP4:  secondary beam line status report</vt:lpstr>
      <vt:lpstr>Organization of the WG and activities</vt:lpstr>
      <vt:lpstr>Summary</vt:lpstr>
      <vt:lpstr>Physics optimization</vt:lpstr>
      <vt:lpstr>Neutrino production target optimization (1/2)</vt:lpstr>
      <vt:lpstr>Neutrino production target optimization (2/2)</vt:lpstr>
      <vt:lpstr>Target optimization: target/beam radius</vt:lpstr>
      <vt:lpstr>Energy dep and peak temperature</vt:lpstr>
      <vt:lpstr>Ideas on target cooling and constraints</vt:lpstr>
      <vt:lpstr>Summary on target optimization</vt:lpstr>
      <vt:lpstr>Horn/reflector studies</vt:lpstr>
      <vt:lpstr>Horn/reflector studies</vt:lpstr>
      <vt:lpstr>Horn/reflector shape studies</vt:lpstr>
      <vt:lpstr>Decay pipe</vt:lpstr>
      <vt:lpstr>Muons in the near detector and constrains</vt:lpstr>
      <vt:lpstr>m± fluence in the ND</vt:lpstr>
      <vt:lpstr>On-going work</vt:lpstr>
      <vt:lpstr>Potential configuration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LAGUNA/LBNO WP4:  secondary beam line status report</dc:title>
  <dc:creator>Marco Calviani</dc:creator>
  <cp:lastModifiedBy>Marco Calviani</cp:lastModifiedBy>
  <cp:revision>110</cp:revision>
  <dcterms:created xsi:type="dcterms:W3CDTF">2012-09-20T07:48:43Z</dcterms:created>
  <dcterms:modified xsi:type="dcterms:W3CDTF">2012-09-20T13:45:18Z</dcterms:modified>
</cp:coreProperties>
</file>