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042" r:id="rId1"/>
  </p:sldMasterIdLst>
  <p:notesMasterIdLst>
    <p:notesMasterId r:id="rId7"/>
  </p:notesMasterIdLst>
  <p:handoutMasterIdLst>
    <p:handoutMasterId r:id="rId8"/>
  </p:handoutMasterIdLst>
  <p:sldIdLst>
    <p:sldId id="257" r:id="rId2"/>
    <p:sldId id="568" r:id="rId3"/>
    <p:sldId id="566" r:id="rId4"/>
    <p:sldId id="567" r:id="rId5"/>
    <p:sldId id="569" r:id="rId6"/>
  </p:sldIdLst>
  <p:sldSz cx="9144000" cy="6858000" type="screen4x3"/>
  <p:notesSz cx="6729413" cy="9861550"/>
  <p:custDataLst>
    <p:tags r:id="rId1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808" y="-104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BAE2A80D-8213-0446-B0A9-8A52AA292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90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AD759079-B34C-7648-A14D-20B010192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80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37A6E6-659B-0646-B259-A2CB72526609}" type="slidenum">
              <a:rPr lang="en-US" sz="1200">
                <a:latin typeface="Helvetica" charset="0"/>
              </a:rPr>
              <a:pPr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2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3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4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-"/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775A11D-96B0-E041-8AE9-D7CD524CEB06}" type="slidenum">
              <a:rPr lang="en-US" sz="1200">
                <a:latin typeface="Helvetica" charset="0"/>
              </a:rPr>
              <a:pPr/>
              <a:t>5</a:t>
            </a:fld>
            <a:endParaRPr lang="en-US" sz="1200">
              <a:latin typeface="Helvetic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35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D27639-5404-FE45-943A-818854D11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9D8DCF-465A-2B4D-9364-D4C665D6C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0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CFD2FD-30F7-6247-96CA-CB0715D87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16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16862"/>
            <a:stretch>
              <a:fillRect/>
            </a:stretch>
          </p:blipFill>
          <p:spPr bwMode="auto">
            <a:xfrm>
              <a:off x="0" y="0"/>
              <a:ext cx="74676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42098E-D0AC-724D-B493-0559D8B00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54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40341"/>
            <a:ext cx="6904038" cy="14119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CE094B-D566-5A44-BF4E-C6633316A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3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9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3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415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1190625"/>
            <a:chOff x="0" y="0"/>
            <a:chExt cx="9144000" cy="1191256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0"/>
          <p:cNvGrpSpPr>
            <a:grpSpLocks/>
          </p:cNvGrpSpPr>
          <p:nvPr/>
        </p:nvGrpSpPr>
        <p:grpSpPr bwMode="auto">
          <a:xfrm flipV="1">
            <a:off x="0" y="4572000"/>
            <a:ext cx="9144000" cy="2286000"/>
            <a:chOff x="0" y="0"/>
            <a:chExt cx="9144000" cy="1191256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5555"/>
            <a:stretch>
              <a:fillRect/>
            </a:stretch>
          </p:blipFill>
          <p:spPr bwMode="auto">
            <a:xfrm>
              <a:off x="0" y="0"/>
              <a:ext cx="91440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0" y="923365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259138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4475EC0A-0403-5E4D-8C3C-168EEF06B1BB}" type="slidenum">
              <a:rPr lang="en-US"/>
              <a:pPr>
                <a:defRPr/>
              </a:pPr>
              <a:t>‹#›</a:t>
            </a:fld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010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F6EEC6-78E1-244C-AD2C-B51C86B4C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2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8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5675" y="2460625"/>
            <a:ext cx="3563938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" name="Picture 10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79463" y="2460625"/>
            <a:ext cx="3563937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2FFF74-6E50-044E-AA6B-DE4E1CB17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8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4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E8E436-BB1E-844C-93E5-FF5CAFAE1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1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A77D2C-37D3-454B-8A9E-B7E6D7936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2281BD-C989-AE44-8A74-EC9892E6E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2163" y="39688"/>
            <a:ext cx="6904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2163" y="1762125"/>
            <a:ext cx="7570787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fld id="{08A14B5C-CA5B-F54C-ABA1-93CD01389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475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15"/>
          <a:srcRect l="1" t="157" r="72346" b="91470"/>
          <a:stretch/>
        </p:blipFill>
        <p:spPr>
          <a:xfrm>
            <a:off x="0" y="0"/>
            <a:ext cx="2411760" cy="5160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86" r:id="rId1"/>
    <p:sldLayoutId id="2147485187" r:id="rId2"/>
    <p:sldLayoutId id="2147485188" r:id="rId3"/>
    <p:sldLayoutId id="2147485189" r:id="rId4"/>
    <p:sldLayoutId id="2147485190" r:id="rId5"/>
    <p:sldLayoutId id="2147485191" r:id="rId6"/>
    <p:sldLayoutId id="2147485192" r:id="rId7"/>
    <p:sldLayoutId id="2147485193" r:id="rId8"/>
    <p:sldLayoutId id="2147485194" r:id="rId9"/>
    <p:sldLayoutId id="2147485195" r:id="rId10"/>
    <p:sldLayoutId id="2147485196" r:id="rId11"/>
    <p:sldLayoutId id="2147485197" r:id="rId12"/>
    <p:sldLayoutId id="2147485198" r:id="rId13"/>
  </p:sldLayoutIdLst>
  <p:hf hdr="0"/>
  <p:txStyles>
    <p:titleStyle>
      <a:lvl1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Bookman Old Style"/>
          <a:ea typeface="ＭＳ Ｐゴシック" charset="-128"/>
          <a:cs typeface="Bookman Old Style"/>
        </a:defRPr>
      </a:lvl1pPr>
      <a:lvl2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BAABE3"/>
        </a:buClr>
        <a:buFont typeface="Candara" charset="0"/>
        <a:buChar char="•"/>
        <a:defRPr sz="28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6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4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2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0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" t="157" r="72346" b="91470"/>
          <a:stretch/>
        </p:blipFill>
        <p:spPr>
          <a:xfrm>
            <a:off x="0" y="-27384"/>
            <a:ext cx="5384800" cy="1152128"/>
          </a:xfrm>
          <a:prstGeom prst="rect">
            <a:avLst/>
          </a:prstGeom>
        </p:spPr>
      </p:pic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871712"/>
          </a:xfrm>
        </p:spPr>
        <p:txBody>
          <a:bodyPr/>
          <a:lstStyle/>
          <a:p>
            <a:pPr eaLnBrk="1" hangingPunct="1"/>
            <a:r>
              <a:rPr lang="en-US" sz="7200" b="1" dirty="0"/>
              <a:t>HP-PS </a:t>
            </a:r>
            <a:r>
              <a:rPr lang="en-US" sz="7200" b="1" dirty="0" smtClean="0"/>
              <a:t>design progress</a:t>
            </a:r>
            <a:endParaRPr lang="en-US" sz="7200" dirty="0">
              <a:latin typeface="Bernard MT Condensed" charset="0"/>
              <a:ea typeface="ＭＳ Ｐゴシック" charset="0"/>
            </a:endParaRPr>
          </a:p>
        </p:txBody>
      </p:sp>
      <p:sp>
        <p:nvSpPr>
          <p:cNvPr id="1843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0" y="3068960"/>
            <a:ext cx="9144000" cy="1512168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Yannis PAPAPHILIPPOU, CERN</a:t>
            </a:r>
          </a:p>
          <a:p>
            <a:pPr eaLnBrk="1" hangingPunct="1">
              <a:lnSpc>
                <a:spcPct val="90000"/>
              </a:lnSpc>
            </a:pPr>
            <a:endParaRPr lang="en-US" sz="3000" dirty="0" smtClean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Thanks to G. </a:t>
            </a:r>
            <a:r>
              <a:rPr lang="en-US" sz="30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Arduini</a:t>
            </a: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, M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. </a:t>
            </a:r>
            <a:r>
              <a:rPr lang="en-US" sz="3000" dirty="0" err="1">
                <a:latin typeface="Bookman Old Style" charset="0"/>
                <a:ea typeface="ＭＳ Ｐゴシック" charset="0"/>
                <a:cs typeface="Bookman Old Style" charset="0"/>
              </a:rPr>
              <a:t>Benedikt</a:t>
            </a: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, I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. </a:t>
            </a:r>
            <a:r>
              <a:rPr lang="en-US" sz="3000" dirty="0" err="1">
                <a:latin typeface="Bookman Old Style" charset="0"/>
                <a:ea typeface="ＭＳ Ｐゴシック" charset="0"/>
                <a:cs typeface="Bookman Old Style" charset="0"/>
              </a:rPr>
              <a:t>Efthymiopoulos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F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. </a:t>
            </a:r>
            <a:r>
              <a:rPr lang="en-US" sz="3000" dirty="0" err="1">
                <a:latin typeface="Bookman Old Style" charset="0"/>
                <a:ea typeface="ＭＳ Ｐゴシック" charset="0"/>
                <a:cs typeface="Bookman Old Style" charset="0"/>
              </a:rPr>
              <a:t>Gerigk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B. Goddard, R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. </a:t>
            </a:r>
            <a:r>
              <a:rPr lang="en-US" sz="3000" dirty="0" err="1">
                <a:latin typeface="Bookman Old Style" charset="0"/>
                <a:ea typeface="ＭＳ Ｐゴシック" charset="0"/>
                <a:cs typeface="Bookman Old Style" charset="0"/>
              </a:rPr>
              <a:t>Steerenberg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000" dirty="0" smtClean="0">
                <a:latin typeface="Bookman Old Style" charset="0"/>
                <a:ea typeface="ＭＳ Ｐゴシック" charset="0"/>
                <a:cs typeface="Bookman Old Style" charset="0"/>
              </a:rPr>
              <a:t>T</a:t>
            </a:r>
            <a:r>
              <a:rPr lang="en-US" sz="3000" dirty="0">
                <a:latin typeface="Bookman Old Style" charset="0"/>
                <a:ea typeface="ＭＳ Ｐゴシック" charset="0"/>
                <a:cs typeface="Bookman Old Style" charset="0"/>
              </a:rPr>
              <a:t>. </a:t>
            </a:r>
            <a:r>
              <a:rPr lang="en-US" sz="30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Zickler</a:t>
            </a:r>
            <a:endParaRPr lang="en-US" sz="3000" dirty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000" dirty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000" dirty="0">
              <a:latin typeface="Bookman Old Style" charset="0"/>
              <a:ea typeface="ＭＳ Ｐゴシック" charset="0"/>
              <a:cs typeface="Bookman Old Style" charset="0"/>
            </a:endParaRPr>
          </a:p>
        </p:txBody>
      </p:sp>
      <p:sp>
        <p:nvSpPr>
          <p:cNvPr id="18435" name="Rectangle 66"/>
          <p:cNvSpPr>
            <a:spLocks noChangeArrowheads="1"/>
          </p:cNvSpPr>
          <p:nvPr/>
        </p:nvSpPr>
        <p:spPr bwMode="auto">
          <a:xfrm>
            <a:off x="865188" y="4964113"/>
            <a:ext cx="260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`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564552" y="4941168"/>
            <a:ext cx="55989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 smtClean="0">
                <a:latin typeface="Bookman Old Style" charset="0"/>
                <a:cs typeface="Bookman Old Style" charset="0"/>
              </a:rPr>
              <a:t>LAGUNA-LBNO Design studies </a:t>
            </a:r>
          </a:p>
          <a:p>
            <a:pPr algn="ctr"/>
            <a:r>
              <a:rPr lang="en-US" sz="2800" dirty="0" smtClean="0">
                <a:latin typeface="Bookman Old Style" charset="0"/>
                <a:cs typeface="Bookman Old Style" charset="0"/>
              </a:rPr>
              <a:t>General Meeting</a:t>
            </a:r>
          </a:p>
          <a:p>
            <a:pPr algn="ctr"/>
            <a:r>
              <a:rPr lang="en-US" sz="2800" dirty="0" smtClean="0">
                <a:latin typeface="Bookman Old Style" charset="0"/>
                <a:cs typeface="Bookman Old Style" charset="0"/>
              </a:rPr>
              <a:t>20/09/2012</a:t>
            </a:r>
            <a:endParaRPr lang="en-US" sz="2800" dirty="0">
              <a:latin typeface="Bookman Old Style" charset="0"/>
              <a:cs typeface="Bookman Old Styl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2159496" y="16416"/>
            <a:ext cx="5940896" cy="38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latin typeface="Bookman Old Style"/>
                <a:ea typeface="ＭＳ Ｐゴシック" charset="-128"/>
                <a:cs typeface="Bookman Old Style"/>
              </a:defRPr>
            </a:lvl1pPr>
            <a:lvl2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Bookman Old Style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lnSpc>
                <a:spcPts val="60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Candara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/>
            <a:r>
              <a:rPr lang="en-US" sz="4800" smtClean="0">
                <a:latin typeface="Bookman Old Style" charset="0"/>
                <a:ea typeface="ＭＳ Ｐゴシック" charset="0"/>
              </a:rPr>
              <a:t>HP-PS parameters</a:t>
            </a:r>
            <a:endParaRPr lang="en-US" sz="48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0" y="5373216"/>
            <a:ext cx="918051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Clr>
                <a:srgbClr val="800080"/>
              </a:buClr>
              <a:buFont typeface="Wingdings" charset="2"/>
              <a:buChar char="q"/>
              <a:defRPr/>
            </a:pPr>
            <a:r>
              <a:rPr lang="en-US" dirty="0" smtClean="0"/>
              <a:t>Getting 2MW power not straight-forward (even with a fully dedicated </a:t>
            </a:r>
            <a:r>
              <a:rPr lang="en-US" dirty="0" err="1" smtClean="0"/>
              <a:t>linac</a:t>
            </a:r>
            <a:r>
              <a:rPr lang="en-US" dirty="0" smtClean="0"/>
              <a:t>)</a:t>
            </a:r>
          </a:p>
          <a:p>
            <a:pPr lvl="1">
              <a:buClr>
                <a:srgbClr val="800080"/>
              </a:buClr>
              <a:buFont typeface="Wingdings" charset="2"/>
              <a:buChar char="q"/>
              <a:defRPr/>
            </a:pPr>
            <a:r>
              <a:rPr lang="en-US" dirty="0" smtClean="0"/>
              <a:t>Ramp rate, space-charge, losses, acceptance, space (cost)</a:t>
            </a:r>
          </a:p>
          <a:p>
            <a:pPr>
              <a:spcBef>
                <a:spcPts val="600"/>
              </a:spcBef>
              <a:buClr>
                <a:srgbClr val="800080"/>
              </a:buClr>
              <a:buFont typeface="Wingdings" charset="2"/>
              <a:buChar char="q"/>
              <a:defRPr/>
            </a:pPr>
            <a:r>
              <a:rPr lang="en-US" dirty="0" smtClean="0"/>
              <a:t>The less constrained ring is the more costly one, i.e. high-energy, longest ring, with lowest repetition rate and with the closest parameters to PS2</a:t>
            </a:r>
          </a:p>
          <a:p>
            <a:pPr>
              <a:spcBef>
                <a:spcPts val="600"/>
              </a:spcBef>
              <a:buClr>
                <a:srgbClr val="800080"/>
              </a:buClr>
              <a:buFont typeface="Wingdings" charset="2"/>
              <a:buChar char="q"/>
              <a:defRPr/>
            </a:pPr>
            <a:r>
              <a:rPr lang="en-US" dirty="0" smtClean="0"/>
              <a:t>Last parameter iteration to be done considering super-ferric magnets with around 2.T peak field </a:t>
            </a:r>
          </a:p>
          <a:p>
            <a:pPr lvl="1">
              <a:buClr>
                <a:srgbClr val="800080"/>
              </a:buClr>
              <a:buFont typeface="Wingdings" charset="2"/>
              <a:buChar char="q"/>
              <a:defRPr/>
            </a:pPr>
            <a:r>
              <a:rPr lang="en-US" dirty="0"/>
              <a:t>R</a:t>
            </a:r>
            <a:r>
              <a:rPr lang="en-US" dirty="0" smtClean="0"/>
              <a:t>eduction in circumference, electrical consumption, normalized emittance, aperture, and thereby cost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770752"/>
              </p:ext>
            </p:extLst>
          </p:nvPr>
        </p:nvGraphicFramePr>
        <p:xfrm>
          <a:off x="35496" y="587856"/>
          <a:ext cx="9048419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641"/>
                <a:gridCol w="2051194"/>
                <a:gridCol w="957580"/>
                <a:gridCol w="968817"/>
                <a:gridCol w="944880"/>
                <a:gridCol w="970280"/>
                <a:gridCol w="9580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Parameters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PS2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HP-</a:t>
                      </a:r>
                      <a:r>
                        <a:rPr lang="en-US" sz="2000" b="1" dirty="0" err="1" smtClean="0"/>
                        <a:t>PSa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HP-</a:t>
                      </a:r>
                      <a:r>
                        <a:rPr lang="en-US" sz="2000" dirty="0" err="1" smtClean="0"/>
                        <a:t>PS</a:t>
                      </a:r>
                      <a:r>
                        <a:rPr lang="en-US" sz="2000" baseline="0" dirty="0" err="1" smtClean="0"/>
                        <a:t>b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HP-PS</a:t>
                      </a:r>
                      <a:r>
                        <a:rPr lang="en-US" sz="2000" baseline="0" dirty="0" smtClean="0"/>
                        <a:t>c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HP-</a:t>
                      </a:r>
                      <a:r>
                        <a:rPr lang="en-US" sz="2000" dirty="0" err="1" smtClean="0"/>
                        <a:t>PSd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HP-</a:t>
                      </a:r>
                      <a:r>
                        <a:rPr lang="en-US" sz="2000" dirty="0" err="1" smtClean="0"/>
                        <a:t>PSe</a:t>
                      </a:r>
                      <a:endParaRPr lang="en-US" sz="2000" dirty="0"/>
                    </a:p>
                  </a:txBody>
                  <a:tcPr/>
                </a:tc>
              </a:tr>
              <a:tr h="13798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Circumference [m]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1346.4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1256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1009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763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1256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</a:tr>
              <a:tr h="1516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Symmetry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2-fold</a:t>
                      </a:r>
                      <a:endParaRPr lang="en-US" sz="12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r>
                        <a:rPr lang="en-US" sz="1200" b="1" baseline="0" dirty="0" smtClean="0"/>
                        <a:t> / 4</a:t>
                      </a:r>
                      <a:r>
                        <a:rPr lang="en-US" sz="1200" b="1" dirty="0" smtClean="0"/>
                        <a:t>-fold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Power [MW]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0.37</a:t>
                      </a:r>
                      <a:endParaRPr 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Repetition rate</a:t>
                      </a:r>
                      <a:r>
                        <a:rPr lang="en-US" sz="1200" baseline="0" dirty="0" smtClean="0"/>
                        <a:t> [Hz]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0.42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1.0</a:t>
                      </a:r>
                      <a:endParaRPr lang="en-US" sz="1200" b="1" dirty="0"/>
                    </a:p>
                  </a:txBody>
                  <a:tcPr/>
                </a:tc>
              </a:tr>
              <a:tr h="1438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Kinetic Energy @ inj./ext. [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]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4/50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4/50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4/40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4/30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4/50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/>
                </a:tc>
              </a:tr>
              <a:tr h="133008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Protons/pulse [10</a:t>
                      </a:r>
                      <a:r>
                        <a:rPr lang="en-US" sz="1200" baseline="30000" dirty="0" smtClean="0"/>
                        <a:t>14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1.25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1.9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2.5</a:t>
                      </a:r>
                      <a:endParaRPr lang="en-US" sz="1200" b="1" dirty="0"/>
                    </a:p>
                  </a:txBody>
                  <a:tcPr/>
                </a:tc>
              </a:tr>
              <a:tr h="1222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Dipole</a:t>
                      </a:r>
                      <a:r>
                        <a:rPr lang="en-US" sz="1200" baseline="0" dirty="0" smtClean="0"/>
                        <a:t> ramp rate [T/s]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6.1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4.0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3.1</a:t>
                      </a:r>
                      <a:endParaRPr lang="en-US" sz="1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Bending field @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inj</a:t>
                      </a:r>
                      <a:r>
                        <a:rPr lang="en-US" sz="1200" baseline="0" dirty="0" smtClean="0"/>
                        <a:t>/ext. [T]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0.17/1.7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0.17/1.7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0.21/1.7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0.27/1.7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0.17/1.7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Fractional beam loss [10</a:t>
                      </a:r>
                      <a:r>
                        <a:rPr lang="en-US" sz="1200" baseline="30000" dirty="0" smtClean="0"/>
                        <a:t>-4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6.5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6.5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/>
                </a:tc>
              </a:tr>
              <a:tr h="1425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Space-charge tune-shift H/V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-0.13/-0.2</a:t>
                      </a:r>
                      <a:endParaRPr 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-0.2/-0.2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</a:tr>
              <a:tr h="1317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Lattice type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NMC arc,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doublet</a:t>
                      </a:r>
                      <a:r>
                        <a:rPr lang="en-US" sz="1200" baseline="0" dirty="0" smtClean="0"/>
                        <a:t> LSS and DS </a:t>
                      </a:r>
                      <a:endParaRPr lang="en-US" sz="12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Resonant NMC arc, doublet LSS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Norm. emit. H/V [</a:t>
                      </a:r>
                      <a:r>
                        <a:rPr lang="el-GR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m]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9/6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6.8/6.7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8.6/8.5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11/11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10.5/10.3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13.7/13.4</a:t>
                      </a:r>
                      <a:endParaRPr lang="en-US" sz="1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</a:t>
                      </a:r>
                      <a:r>
                        <a:rPr lang="en-US" sz="1200" baseline="0" dirty="0" smtClean="0"/>
                        <a:t> beta H/V [m]</a:t>
                      </a:r>
                      <a:endParaRPr lang="en-US" sz="1200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60/60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Max. dispersion [m]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3.2</a:t>
                      </a:r>
                      <a:endParaRPr lang="en-US" sz="12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</a:t>
                      </a:r>
                      <a:endParaRPr lang="en-US" sz="12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Dipole Gap height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120</a:t>
                      </a:r>
                    </a:p>
                  </a:txBody>
                  <a:tcPr/>
                </a:tc>
              </a:tr>
              <a:tr h="130304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Rms</a:t>
                      </a:r>
                      <a:r>
                        <a:rPr lang="en-US" sz="1200" dirty="0" smtClean="0"/>
                        <a:t> electrical Power</a:t>
                      </a:r>
                      <a:r>
                        <a:rPr lang="en-US" sz="1200" baseline="0" dirty="0" smtClean="0"/>
                        <a:t> [MW]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17.0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800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404664"/>
            <a:ext cx="7488832" cy="104789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7200" dirty="0" smtClean="0"/>
              <a:t>Layout and lattice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68052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Design based and adapted from PS2</a:t>
            </a:r>
            <a:endParaRPr lang="en-US" sz="2400" dirty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3 or 4-fold symmetric ring to accommodate in separate LSS injection/collimation, extraction and RF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NMC lattice necessary to avoid transition and reduce losses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Use resonant NMC cells to increase filling factor (no DS)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Doublet LSS leave more space for BT equipment, collimation and RF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2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88832" cy="97589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dirty="0" smtClean="0"/>
              <a:t>Example: </a:t>
            </a:r>
            <a:br>
              <a:rPr lang="en-US" sz="6000" dirty="0" smtClean="0"/>
            </a:br>
            <a:r>
              <a:rPr lang="en-US" sz="6000" dirty="0" smtClean="0"/>
              <a:t>Resonant NMC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4572000" cy="4464496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Starting from PS2 resonant arc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5 NMC arc cells with horizontal phase advance tuned to 8</a:t>
            </a:r>
            <a:r>
              <a:rPr lang="el-GR" sz="2400" dirty="0" smtClean="0"/>
              <a:t>π</a:t>
            </a: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Due to space constraints can only achieve 46GeV for dipole field of 1.7T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Not an issue for slightly shorter long straight sections and higher field magnets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Limited tunability (provided only by LSS in the horizontal plane)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Very good non-linear dynamics performance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896" y="2132856"/>
            <a:ext cx="4612968" cy="367240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2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88832" cy="9758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6000" dirty="0" smtClean="0"/>
              <a:t>Next steps for 2012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352928" cy="504056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Finalize parameters for super-ferric magnet option</a:t>
            </a:r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r>
              <a:rPr lang="en-US" sz="2400" dirty="0" smtClean="0"/>
              <a:t>Produce a first order optics design and layout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Arc, LSSs for injection/extraction, collimation and </a:t>
            </a:r>
            <a:r>
              <a:rPr lang="en-US" sz="2200" dirty="0" smtClean="0"/>
              <a:t>RF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Tunes, chromaticity, correction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Magnet parameters</a:t>
            </a:r>
            <a:endParaRPr lang="en-US" sz="2200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Start discussion on RF system parameters</a:t>
            </a:r>
            <a:endParaRPr lang="en-US" sz="2000" dirty="0" smtClean="0"/>
          </a:p>
          <a:p>
            <a:pPr lvl="1">
              <a:buFont typeface="Wingdings" charset="2"/>
              <a:buChar char="q"/>
              <a:defRPr/>
            </a:pPr>
            <a:r>
              <a:rPr lang="en-US" sz="2200" dirty="0" smtClean="0"/>
              <a:t>Adapt PS2 </a:t>
            </a:r>
            <a:r>
              <a:rPr lang="en-US" sz="2200" dirty="0" smtClean="0"/>
              <a:t>collimation </a:t>
            </a:r>
            <a:endParaRPr lang="en-US" sz="2200" dirty="0" smtClean="0"/>
          </a:p>
          <a:p>
            <a:pPr>
              <a:buFont typeface="Wingdings" charset="2"/>
              <a:buChar char="q"/>
              <a:defRPr/>
            </a:pPr>
            <a:r>
              <a:rPr lang="en-US" sz="2400" dirty="0" smtClean="0"/>
              <a:t>Design progress followed in monthly (or bi</a:t>
            </a:r>
            <a:r>
              <a:rPr lang="en-US" sz="2400" dirty="0" smtClean="0"/>
              <a:t>-weekly) </a:t>
            </a:r>
            <a:r>
              <a:rPr lang="en-US" sz="2400" dirty="0" smtClean="0"/>
              <a:t>meetings</a:t>
            </a:r>
          </a:p>
          <a:p>
            <a:pPr>
              <a:buFont typeface="Wingdings" charset="2"/>
              <a:buChar char="q"/>
              <a:defRPr/>
            </a:pPr>
            <a:r>
              <a:rPr lang="en-US" sz="2400" dirty="0" smtClean="0"/>
              <a:t>The “players”: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000" dirty="0" smtClean="0"/>
              <a:t>J. </a:t>
            </a:r>
            <a:r>
              <a:rPr lang="en-US" sz="2000" dirty="0" err="1" smtClean="0"/>
              <a:t>Alabau-Gonsalvo</a:t>
            </a:r>
            <a:r>
              <a:rPr lang="en-US" sz="2000" dirty="0" smtClean="0"/>
              <a:t>, A. </a:t>
            </a:r>
            <a:r>
              <a:rPr lang="en-US" sz="2000" dirty="0" err="1" smtClean="0"/>
              <a:t>Alekou</a:t>
            </a:r>
            <a:r>
              <a:rPr lang="en-US" sz="2000" dirty="0" smtClean="0"/>
              <a:t>, F. Antoniou, YP (ABP) 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000" dirty="0" smtClean="0"/>
              <a:t>B. Goddard, A. </a:t>
            </a:r>
            <a:r>
              <a:rPr lang="en-US" sz="2000" dirty="0" err="1" smtClean="0"/>
              <a:t>Parfenova</a:t>
            </a:r>
            <a:r>
              <a:rPr lang="en-US" sz="2000" dirty="0" smtClean="0"/>
              <a:t> (BT)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000" dirty="0" smtClean="0"/>
              <a:t>I</a:t>
            </a:r>
            <a:r>
              <a:rPr lang="en-US" sz="2000" dirty="0"/>
              <a:t>. </a:t>
            </a:r>
            <a:r>
              <a:rPr lang="en-US" sz="2000" dirty="0" err="1" smtClean="0"/>
              <a:t>Efthymiopoulos</a:t>
            </a:r>
            <a:r>
              <a:rPr lang="en-US" sz="2000" dirty="0" smtClean="0"/>
              <a:t>, C. </a:t>
            </a:r>
            <a:r>
              <a:rPr lang="en-US" sz="2000" dirty="0" err="1" smtClean="0"/>
              <a:t>Lazaridis</a:t>
            </a:r>
            <a:r>
              <a:rPr lang="en-US" sz="2000" dirty="0" smtClean="0"/>
              <a:t> </a:t>
            </a:r>
            <a:r>
              <a:rPr lang="en-US" sz="2000" dirty="0"/>
              <a:t>(MEF</a:t>
            </a:r>
            <a:r>
              <a:rPr lang="en-US" sz="2000" dirty="0" smtClean="0"/>
              <a:t>) 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000" dirty="0" smtClean="0"/>
              <a:t>M. </a:t>
            </a:r>
            <a:r>
              <a:rPr lang="en-US" sz="2000" dirty="0" err="1" smtClean="0"/>
              <a:t>Benedikt</a:t>
            </a:r>
            <a:r>
              <a:rPr lang="en-US" sz="2000" dirty="0" smtClean="0"/>
              <a:t>, R. </a:t>
            </a:r>
            <a:r>
              <a:rPr lang="en-US" sz="2000" dirty="0" err="1" smtClean="0"/>
              <a:t>Steerenberg</a:t>
            </a:r>
            <a:r>
              <a:rPr lang="en-US" sz="2000" dirty="0" smtClean="0"/>
              <a:t>, </a:t>
            </a:r>
            <a:r>
              <a:rPr lang="en-US" sz="2000" dirty="0" smtClean="0"/>
              <a:t>Fellow (</a:t>
            </a:r>
            <a:r>
              <a:rPr lang="en-US" sz="2000" dirty="0" smtClean="0"/>
              <a:t>OP)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sz="2000" dirty="0" smtClean="0"/>
              <a:t>F. </a:t>
            </a:r>
            <a:r>
              <a:rPr lang="en-US" sz="2000" dirty="0" err="1" smtClean="0"/>
              <a:t>Gerigk</a:t>
            </a:r>
            <a:r>
              <a:rPr lang="en-US" sz="2000" dirty="0" smtClean="0"/>
              <a:t>, E. </a:t>
            </a:r>
            <a:r>
              <a:rPr lang="en-US" sz="2000" dirty="0" err="1" smtClean="0"/>
              <a:t>Chapochnikova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/>
              <a:t>RF)</a:t>
            </a: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  <a:p>
            <a:pPr>
              <a:spcBef>
                <a:spcPts val="600"/>
              </a:spcBef>
              <a:buFont typeface="Wingdings" charset="2"/>
              <a:buChar char="q"/>
              <a:defRPr/>
            </a:pPr>
            <a:endParaRPr lang="en-US" sz="2400" dirty="0" smtClean="0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323850" y="6211888"/>
            <a:ext cx="8724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 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20/09/2012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LAGUNA-LBNO DS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E094B-D566-5A44-BF4E-C6633316A6D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4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52289</TotalTime>
  <Words>686</Words>
  <Application>Microsoft Macintosh PowerPoint</Application>
  <PresentationFormat>On-screen Show (4:3)</PresentationFormat>
  <Paragraphs>150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Infusion</vt:lpstr>
      <vt:lpstr>HP-PS design progress</vt:lpstr>
      <vt:lpstr>PowerPoint Presentation</vt:lpstr>
      <vt:lpstr>Layout and lattice</vt:lpstr>
      <vt:lpstr>Example:  Resonant NMC</vt:lpstr>
      <vt:lpstr>Next steps for 2012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Ioannis Papapaphilippou</cp:lastModifiedBy>
  <cp:revision>2056</cp:revision>
  <cp:lastPrinted>2001-01-29T19:54:41Z</cp:lastPrinted>
  <dcterms:created xsi:type="dcterms:W3CDTF">2010-07-28T07:47:37Z</dcterms:created>
  <dcterms:modified xsi:type="dcterms:W3CDTF">2012-09-20T15:32:19Z</dcterms:modified>
</cp:coreProperties>
</file>