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0"/>
  </p:notesMasterIdLst>
  <p:sldIdLst>
    <p:sldId id="410" r:id="rId2"/>
    <p:sldId id="404" r:id="rId3"/>
    <p:sldId id="405" r:id="rId4"/>
    <p:sldId id="406" r:id="rId5"/>
    <p:sldId id="408" r:id="rId6"/>
    <p:sldId id="407" r:id="rId7"/>
    <p:sldId id="412" r:id="rId8"/>
    <p:sldId id="41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garty" initials="seamu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3300"/>
    <a:srgbClr val="33CC33"/>
    <a:srgbClr val="3333CC"/>
    <a:srgbClr val="000099"/>
    <a:srgbClr val="FFCCFF"/>
    <a:srgbClr val="FF0000"/>
    <a:srgbClr val="003399"/>
    <a:srgbClr val="3366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4" autoAdjust="0"/>
    <p:restoredTop sz="94746" autoAdjust="0"/>
  </p:normalViewPr>
  <p:slideViewPr>
    <p:cSldViewPr>
      <p:cViewPr varScale="1">
        <p:scale>
          <a:sx n="109" d="100"/>
          <a:sy n="109" d="100"/>
        </p:scale>
        <p:origin x="-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F37C3-2461-43C1-A71B-FF0415DDCD8E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6D25A-F356-483E-8B19-C92A6DE331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57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76800" y="6356350"/>
            <a:ext cx="2895600" cy="365125"/>
          </a:xfrm>
        </p:spPr>
        <p:txBody>
          <a:bodyPr/>
          <a:lstStyle/>
          <a:p>
            <a:r>
              <a:rPr lang="en-US" smtClean="0"/>
              <a:t>CNAO, Pavia, 19 October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356350"/>
            <a:ext cx="4267200" cy="365125"/>
          </a:xfrm>
        </p:spPr>
        <p:txBody>
          <a:bodyPr/>
          <a:lstStyle>
            <a:lvl1pPr algn="l">
              <a:defRPr sz="1300"/>
            </a:lvl1pPr>
          </a:lstStyle>
          <a:p>
            <a:r>
              <a:rPr lang="en-US" smtClean="0"/>
              <a:t>M. Silari - The ARDENT ITN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400800"/>
            <a:ext cx="2362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1300325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G:\Users\s\silari\Documents\Private\DOC\EU FP\ITN ARDENT\Logos\Logo_Marie-Curie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28600"/>
            <a:ext cx="927818" cy="9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CNAO, Pavia, 19 October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M. Silari - The ARDENT ITN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</p:sldLayoutIdLst>
  <p:transition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The ARDENT ITN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CNAO, Pavia, 19 October 2012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200" y="228600"/>
            <a:ext cx="8991600" cy="2962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600" dirty="0" smtClean="0"/>
              <a:t>ARDENT</a:t>
            </a:r>
            <a:br>
              <a:rPr lang="en-US" sz="3600" dirty="0" smtClean="0"/>
            </a:br>
            <a:r>
              <a:rPr lang="en-US" sz="2500" dirty="0" smtClean="0"/>
              <a:t>February 2012 – January 2016</a:t>
            </a:r>
          </a:p>
          <a:p>
            <a:pPr algn="ctr">
              <a:spcAft>
                <a:spcPts val="1200"/>
              </a:spcAft>
            </a:pPr>
            <a:r>
              <a:rPr lang="en-US" sz="2500" u="sng" dirty="0" smtClean="0">
                <a:solidFill>
                  <a:srgbClr val="FF0000"/>
                </a:solidFill>
              </a:rPr>
              <a:t>A</a:t>
            </a:r>
            <a:r>
              <a:rPr lang="en-US" sz="2500" dirty="0" smtClean="0"/>
              <a:t>dvanced </a:t>
            </a:r>
            <a:r>
              <a:rPr lang="en-US" sz="2500" u="sng" dirty="0" smtClean="0">
                <a:solidFill>
                  <a:srgbClr val="FF0000"/>
                </a:solidFill>
              </a:rPr>
              <a:t>R</a:t>
            </a:r>
            <a:r>
              <a:rPr lang="en-US" sz="2500" dirty="0" smtClean="0"/>
              <a:t>adiation </a:t>
            </a:r>
            <a:r>
              <a:rPr lang="en-US" sz="2500" u="sng" dirty="0" smtClean="0">
                <a:solidFill>
                  <a:srgbClr val="FF0000"/>
                </a:solidFill>
              </a:rPr>
              <a:t>D</a:t>
            </a:r>
            <a:r>
              <a:rPr lang="en-US" sz="2500" dirty="0" smtClean="0"/>
              <a:t>osimetry </a:t>
            </a:r>
            <a:r>
              <a:rPr lang="en-US" sz="2500" u="sng" dirty="0" smtClean="0">
                <a:solidFill>
                  <a:srgbClr val="FF0000"/>
                </a:solidFill>
              </a:rPr>
              <a:t>E</a:t>
            </a:r>
            <a:r>
              <a:rPr lang="en-US" sz="2500" dirty="0" smtClean="0"/>
              <a:t>uropean </a:t>
            </a:r>
            <a:r>
              <a:rPr lang="en-US" sz="2500" u="sng" dirty="0" smtClean="0">
                <a:solidFill>
                  <a:srgbClr val="FF0000"/>
                </a:solidFill>
              </a:rPr>
              <a:t>N</a:t>
            </a:r>
            <a:r>
              <a:rPr lang="en-US" sz="2500" dirty="0" smtClean="0"/>
              <a:t>etwork </a:t>
            </a:r>
            <a:r>
              <a:rPr lang="en-US" sz="2500" u="sng" dirty="0" smtClean="0">
                <a:solidFill>
                  <a:srgbClr val="FF0000"/>
                </a:solidFill>
              </a:rPr>
              <a:t>T</a:t>
            </a:r>
            <a:r>
              <a:rPr lang="en-US" sz="2500" dirty="0" smtClean="0"/>
              <a:t>raining initiative</a:t>
            </a:r>
          </a:p>
          <a:p>
            <a:pPr algn="ctr">
              <a:spcAft>
                <a:spcPts val="300"/>
              </a:spcAft>
            </a:pPr>
            <a:r>
              <a:rPr lang="en-US" sz="2600" dirty="0" smtClean="0"/>
              <a:t>Marie Curie Initial Training Network under EU FP7 – 4 M€ </a:t>
            </a:r>
            <a:br>
              <a:rPr lang="en-US" sz="2600" dirty="0" smtClean="0"/>
            </a:br>
            <a:r>
              <a:rPr lang="en-US" sz="2600" dirty="0" smtClean="0">
                <a:solidFill>
                  <a:srgbClr val="00FFFF"/>
                </a:solidFill>
              </a:rPr>
              <a:t>7 (8) Full Partners</a:t>
            </a:r>
            <a:r>
              <a:rPr lang="en-US" sz="2600" dirty="0" smtClean="0"/>
              <a:t> and 5 Associate Partners</a:t>
            </a:r>
          </a:p>
          <a:p>
            <a:pPr algn="ctr"/>
            <a:r>
              <a:rPr lang="en-US" sz="2600" dirty="0" smtClean="0"/>
              <a:t>Coordinator: CERN, Scientist-in-Charge: Dr. M. Silari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1000" y="3429000"/>
            <a:ext cx="4724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FFFF"/>
                </a:solidFill>
              </a:rPr>
              <a:t>CERN (coordinator), Switzerland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AIT Vienna, Austria / </a:t>
            </a:r>
            <a:r>
              <a:rPr lang="en-US" dirty="0" err="1" smtClean="0">
                <a:solidFill>
                  <a:srgbClr val="00FFFF"/>
                </a:solidFill>
              </a:rPr>
              <a:t>Siebersdorf</a:t>
            </a:r>
            <a:r>
              <a:rPr lang="en-US" dirty="0" smtClean="0">
                <a:solidFill>
                  <a:srgbClr val="00FFFF"/>
                </a:solidFill>
              </a:rPr>
              <a:t> Laboratories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CTU- IAEP Prague, Czech Republic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IBA Dosimetry, </a:t>
            </a:r>
            <a:r>
              <a:rPr lang="de-DE" dirty="0" smtClean="0">
                <a:solidFill>
                  <a:srgbClr val="00FFFF"/>
                </a:solidFill>
              </a:rPr>
              <a:t>Schwarzenbruck, </a:t>
            </a:r>
            <a:r>
              <a:rPr lang="en-US" dirty="0" smtClean="0">
                <a:solidFill>
                  <a:srgbClr val="00FFFF"/>
                </a:solidFill>
              </a:rPr>
              <a:t>Germany</a:t>
            </a:r>
          </a:p>
          <a:p>
            <a:r>
              <a:rPr lang="en-US" dirty="0" err="1" smtClean="0">
                <a:solidFill>
                  <a:srgbClr val="00FFFF"/>
                </a:solidFill>
              </a:rPr>
              <a:t>Jablotron</a:t>
            </a:r>
            <a:r>
              <a:rPr lang="en-US" dirty="0" smtClean="0">
                <a:solidFill>
                  <a:srgbClr val="00FFFF"/>
                </a:solidFill>
              </a:rPr>
              <a:t>, Prague, Czech Republic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MI.AM, Milano, Italy</a:t>
            </a:r>
          </a:p>
          <a:p>
            <a:r>
              <a:rPr lang="en-US" dirty="0" err="1" smtClean="0">
                <a:solidFill>
                  <a:srgbClr val="00FFFF"/>
                </a:solidFill>
              </a:rPr>
              <a:t>Politecnico</a:t>
            </a:r>
            <a:r>
              <a:rPr lang="en-US" dirty="0" smtClean="0">
                <a:solidFill>
                  <a:srgbClr val="00FFFF"/>
                </a:solidFill>
              </a:rPr>
              <a:t>, of Milano, Italy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05400" y="3429000"/>
            <a:ext cx="388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 Microelectronics, Italy</a:t>
            </a:r>
          </a:p>
          <a:p>
            <a:r>
              <a:rPr lang="en-US" dirty="0" smtClean="0"/>
              <a:t>University of Erlangen, Germany</a:t>
            </a:r>
          </a:p>
          <a:p>
            <a:r>
              <a:rPr lang="en-US" dirty="0" smtClean="0"/>
              <a:t>University of Houston, USA</a:t>
            </a:r>
          </a:p>
          <a:p>
            <a:r>
              <a:rPr lang="en-US" dirty="0" smtClean="0"/>
              <a:t>University of Ontario, Canada</a:t>
            </a:r>
          </a:p>
          <a:p>
            <a:r>
              <a:rPr lang="en-US" dirty="0" smtClean="0"/>
              <a:t>University of Wollongong, Australia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1300325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053" y="5850426"/>
            <a:ext cx="680635" cy="476444"/>
          </a:xfrm>
          <a:prstGeom prst="rect">
            <a:avLst/>
          </a:prstGeom>
          <a:noFill/>
        </p:spPr>
      </p:pic>
      <p:pic>
        <p:nvPicPr>
          <p:cNvPr id="1028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8106" y="5855267"/>
            <a:ext cx="708592" cy="479616"/>
          </a:xfrm>
          <a:prstGeom prst="rect">
            <a:avLst/>
          </a:prstGeom>
          <a:noFill/>
        </p:spPr>
      </p:pic>
      <p:pic>
        <p:nvPicPr>
          <p:cNvPr id="1029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10462" y="5853507"/>
            <a:ext cx="680635" cy="476444"/>
          </a:xfrm>
          <a:prstGeom prst="rect">
            <a:avLst/>
          </a:prstGeom>
          <a:noFill/>
        </p:spPr>
      </p:pic>
      <p:pic>
        <p:nvPicPr>
          <p:cNvPr id="1030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1031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1032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1033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1034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1035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1036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12328" y="5855267"/>
            <a:ext cx="680635" cy="476444"/>
          </a:xfrm>
          <a:prstGeom prst="rect">
            <a:avLst/>
          </a:prstGeom>
          <a:noFill/>
        </p:spPr>
      </p:pic>
      <p:pic>
        <p:nvPicPr>
          <p:cNvPr id="1037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00909" y="5855266"/>
            <a:ext cx="680635" cy="476444"/>
          </a:xfrm>
          <a:prstGeom prst="rect">
            <a:avLst/>
          </a:prstGeom>
          <a:noFill/>
        </p:spPr>
      </p:pic>
      <p:pic>
        <p:nvPicPr>
          <p:cNvPr id="1038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88210" y="5855266"/>
            <a:ext cx="680635" cy="476444"/>
          </a:xfrm>
          <a:prstGeom prst="rect">
            <a:avLst/>
          </a:prstGeom>
          <a:noFill/>
        </p:spPr>
      </p:pic>
      <p:pic>
        <p:nvPicPr>
          <p:cNvPr id="1026" name="Picture 2" descr="G:\Users\s\silari\Documents\Private\DOC\EU FP\ITN ARDENT\Logos\Logo_Marie-Curie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00" y="228600"/>
            <a:ext cx="927818" cy="9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Silari - The ARDENT ITN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CNAO, Pavia, 19 October 2012</a:t>
            </a:r>
            <a:endParaRPr lang="en-US" dirty="0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228600" y="1753612"/>
            <a:ext cx="8382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GB" sz="24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hree main technologies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60363" marR="0" lvl="0" indent="-3603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gas detectors [e.g., gas electron multipliers (GEM), tissue equivalent proportional counters (TEPC)]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60363" marR="0" lvl="0" indent="-3603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solid state detectors [e.g.,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Medipix,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silicon micro-dosimeters]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60363" marR="0" lvl="0" indent="-3603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track detector techniques [e.g., CR-39,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nano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-dosimeters]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24000" y="228600"/>
            <a:ext cx="6477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Development of advanced instrumentation for radiation monitoring</a:t>
            </a:r>
            <a:endParaRPr lang="en-GB" sz="2800" b="1" dirty="0" smtClean="0">
              <a:solidFill>
                <a:srgbClr val="FFFF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" y="5105400"/>
            <a:ext cx="8229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rgbClr val="FF0000"/>
                </a:solidFill>
              </a:rPr>
              <a:t>We can still add detectors / technologies we think are worth investigating!</a:t>
            </a:r>
            <a:endParaRPr lang="en-US" sz="2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The ARDENT ITN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324600" cy="838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Objectives &amp; Applications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CNAO, Pavia, 19 October 2012</a:t>
            </a:r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152400" y="1371600"/>
            <a:ext cx="8686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0363" lvl="0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4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Main objectives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Radiation </a:t>
            </a:r>
            <a:r>
              <a:rPr lang="en-GB" sz="2400" dirty="0" err="1" smtClean="0">
                <a:ea typeface="Times New Roman" pitchFamily="18" charset="0"/>
                <a:cs typeface="Times New Roman" pitchFamily="18" charset="0"/>
              </a:rPr>
              <a:t>dosimetry</a:t>
            </a:r>
            <a:endParaRPr lang="en-GB" sz="2400" dirty="0" smtClean="0"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Micro- and </a:t>
            </a:r>
            <a:r>
              <a:rPr lang="en-GB" sz="2400" dirty="0" err="1" smtClean="0">
                <a:ea typeface="Times New Roman" pitchFamily="18" charset="0"/>
                <a:cs typeface="Times New Roman" pitchFamily="18" charset="0"/>
              </a:rPr>
              <a:t>nano-dosimetry</a:t>
            </a:r>
            <a:endParaRPr lang="en-GB" sz="2400" dirty="0" smtClean="0">
              <a:solidFill>
                <a:srgbClr val="FFFF00"/>
              </a:solidFill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Photon and neutron spectrometry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Applications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Characterization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of radiation fields at particle accelerators (research, industry, medical)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Characterization of radiation fields on-board aircrafts and in space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/>
              <a:t>Assessment of secondary dose to RT patient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/>
              <a:t>Measurement of properties of clinical </a:t>
            </a:r>
            <a:r>
              <a:rPr lang="en-GB" sz="2400" dirty="0" err="1" smtClean="0"/>
              <a:t>hadron</a:t>
            </a:r>
            <a:r>
              <a:rPr lang="en-GB" sz="2400" dirty="0" smtClean="0"/>
              <a:t> beams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Silari - The ARDENT ITN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77000" cy="4873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Researcher Recruitment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CNAO, Pavia, 19 October 2012</a:t>
            </a:r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152400" y="1407616"/>
            <a:ext cx="8839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0363" lvl="0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4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15 Early Stage Researchers (ESR), 9 already recruited</a:t>
            </a:r>
          </a:p>
          <a:p>
            <a:pPr marL="444500" lvl="1" indent="-26193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4 at CERN: </a:t>
            </a:r>
            <a:r>
              <a:rPr lang="en-GB" sz="2000" dirty="0" smtClean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Eleni Aza (Gr), Erik Frojd (</a:t>
            </a:r>
            <a:r>
              <a:rPr lang="en-GB" sz="2000" dirty="0" err="1" smtClean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Sw</a:t>
            </a:r>
            <a:r>
              <a:rPr lang="en-GB" sz="2000" dirty="0" smtClean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), Stuart George (UK), Silvia Puddu (I)</a:t>
            </a:r>
          </a:p>
          <a:p>
            <a:pPr marL="444500" lvl="1" indent="-26193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2 ait </a:t>
            </a:r>
            <a:r>
              <a:rPr lang="en-GB" sz="2400" dirty="0" err="1" smtClean="0">
                <a:ea typeface="Times New Roman" pitchFamily="18" charset="0"/>
                <a:cs typeface="Times New Roman" pitchFamily="18" charset="0"/>
              </a:rPr>
              <a:t>AIT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 / SL, Vienna</a:t>
            </a:r>
            <a:endParaRPr lang="en-GB" sz="2400" dirty="0" smtClean="0">
              <a:solidFill>
                <a:srgbClr val="FFFF00"/>
              </a:solidFill>
              <a:ea typeface="Times New Roman" pitchFamily="18" charset="0"/>
              <a:cs typeface="Times New Roman" pitchFamily="18" charset="0"/>
            </a:endParaRPr>
          </a:p>
          <a:p>
            <a:pPr marL="444500" lvl="1" indent="-26193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3 at CTU, Prague</a:t>
            </a:r>
            <a:r>
              <a:rPr lang="en-US" sz="2400" dirty="0"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Benedikt Bergmann (DE)</a:t>
            </a:r>
            <a:endParaRPr lang="en-US" sz="2000" dirty="0" smtClean="0">
              <a:solidFill>
                <a:srgbClr val="FFC000"/>
              </a:solidFill>
              <a:ea typeface="Times New Roman" pitchFamily="18" charset="0"/>
              <a:cs typeface="Times New Roman" pitchFamily="18" charset="0"/>
            </a:endParaRPr>
          </a:p>
          <a:p>
            <a:pPr marL="444500" lvl="1" indent="-26193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at IBA </a:t>
            </a:r>
            <a:r>
              <a:rPr kumimoji="0" lang="en-US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Dosimetry, </a:t>
            </a:r>
            <a:r>
              <a:rPr lang="en-GB" sz="2400" dirty="0" err="1" smtClean="0"/>
              <a:t>Schwarzenbruck</a:t>
            </a:r>
            <a:endParaRPr lang="en-GB" sz="2400" dirty="0" smtClean="0"/>
          </a:p>
          <a:p>
            <a:pPr marL="444500" lvl="1" indent="-26193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at </a:t>
            </a:r>
            <a:r>
              <a:rPr kumimoji="0" lang="en-GB" sz="240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Jablotron</a:t>
            </a: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>
                <a:ea typeface="Times New Roman" pitchFamily="18" charset="0"/>
                <a:cs typeface="Times New Roman" pitchFamily="18" charset="0"/>
              </a:rPr>
              <a:t>Prague: </a:t>
            </a:r>
            <a:r>
              <a:rPr lang="en-GB" sz="2000" dirty="0" err="1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Vijayaragavan</a:t>
            </a:r>
            <a:r>
              <a:rPr lang="en-GB" sz="2000" dirty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Viswanathan</a:t>
            </a:r>
            <a:r>
              <a:rPr lang="en-GB" sz="2000" dirty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 (India)</a:t>
            </a:r>
            <a:endParaRPr kumimoji="0" lang="en-GB" sz="2000" u="none" strike="noStrike" cap="none" normalizeH="0" dirty="0" smtClean="0">
              <a:ln>
                <a:noFill/>
              </a:ln>
              <a:solidFill>
                <a:srgbClr val="FFC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444500" lvl="1" indent="-26193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baseline="0" dirty="0" smtClean="0">
                <a:ea typeface="Times New Roman" pitchFamily="18" charset="0"/>
                <a:cs typeface="Times New Roman" pitchFamily="18" charset="0"/>
              </a:rPr>
              <a:t>1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 at MI.AM, </a:t>
            </a:r>
            <a:r>
              <a:rPr lang="en-GB" sz="2400" dirty="0">
                <a:ea typeface="Times New Roman" pitchFamily="18" charset="0"/>
                <a:cs typeface="Times New Roman" pitchFamily="18" charset="0"/>
              </a:rPr>
              <a:t>Milano: </a:t>
            </a:r>
            <a:r>
              <a:rPr lang="en-GB" sz="2000" dirty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Alvin </a:t>
            </a:r>
            <a:r>
              <a:rPr lang="en-GB" sz="2000" dirty="0" err="1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Sashala</a:t>
            </a:r>
            <a:r>
              <a:rPr lang="en-GB" sz="2000" dirty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Naik</a:t>
            </a:r>
            <a:r>
              <a:rPr lang="en-GB" sz="2000" dirty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 (Mauritius)</a:t>
            </a:r>
            <a:endParaRPr lang="en-GB" sz="2000" dirty="0" smtClean="0">
              <a:solidFill>
                <a:srgbClr val="FFC000"/>
              </a:solidFill>
              <a:ea typeface="Times New Roman" pitchFamily="18" charset="0"/>
              <a:cs typeface="Times New Roman" pitchFamily="18" charset="0"/>
            </a:endParaRPr>
          </a:p>
          <a:p>
            <a:pPr marL="444500" lvl="1" indent="-26193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at the </a:t>
            </a:r>
            <a:r>
              <a:rPr kumimoji="0" lang="en-GB" sz="240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Politecnico</a:t>
            </a: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>
                <a:ea typeface="Times New Roman" pitchFamily="18" charset="0"/>
                <a:cs typeface="Times New Roman" pitchFamily="18" charset="0"/>
              </a:rPr>
              <a:t>Milano: </a:t>
            </a:r>
            <a:r>
              <a:rPr lang="en-GB" sz="2000" dirty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Chris Cassell (AU</a:t>
            </a:r>
            <a:r>
              <a:rPr lang="en-GB" sz="2000" dirty="0" smtClean="0">
                <a:solidFill>
                  <a:srgbClr val="FFC000"/>
                </a:solidFill>
                <a:ea typeface="Times New Roman" pitchFamily="18" charset="0"/>
                <a:cs typeface="Times New Roman" pitchFamily="18" charset="0"/>
              </a:rPr>
              <a:t>), Eleni Sagia (Gr)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Up to 1/3 of time can be spent on secondments</a:t>
            </a: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Work performed within the project to be used for PhD</a:t>
            </a: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Generous training allowance for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researchers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The ARDENT ITN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0" y="427038"/>
            <a:ext cx="6477000" cy="4873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Work Packages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CNAO, Pavia, 19 October 2012</a:t>
            </a:r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152400" y="1788616"/>
            <a:ext cx="8686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0363" lvl="0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4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Seven Work Packages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WP1: gas detectors 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(Sofia Rollet, AIT, Vienna)</a:t>
            </a:r>
            <a:endParaRPr lang="en-GB" sz="2400" i="1" dirty="0" smtClean="0"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WP2: solid state detectors </a:t>
            </a:r>
            <a:r>
              <a:rPr lang="en-GB" sz="2400" i="1" dirty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(Zdenek 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Vykydal, 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CTU, 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Prague)</a:t>
            </a:r>
            <a:endParaRPr lang="en-GB" sz="2400" dirty="0" smtClean="0">
              <a:solidFill>
                <a:srgbClr val="FFFF00"/>
              </a:solidFill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WP3: track detectors </a:t>
            </a:r>
            <a:r>
              <a:rPr lang="en-GB" sz="2400" i="1" dirty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(Marco 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Caresana, </a:t>
            </a:r>
            <a:r>
              <a:rPr lang="en-GB" sz="2400" i="1" dirty="0" err="1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Politecnico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, Milano)</a:t>
            </a:r>
            <a:endParaRPr lang="en-US" sz="2400" dirty="0" smtClean="0"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WP4: instrument inter-comparison 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(Matteo Magistris, CERN) </a:t>
            </a:r>
            <a:endParaRPr lang="en-GB" sz="2400" dirty="0" smtClean="0"/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WP5: training</a:t>
            </a:r>
          </a:p>
          <a:p>
            <a:pPr marL="1260475" lvl="2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Wingdings" pitchFamily="2" charset="2"/>
              <a:buChar char="v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Individual training programs</a:t>
            </a:r>
          </a:p>
          <a:p>
            <a:pPr marL="1260475" lvl="2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Wingdings" pitchFamily="2" charset="2"/>
              <a:buChar char="v"/>
            </a:pP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Network-wide training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baseline="0" dirty="0" smtClean="0">
                <a:ea typeface="Times New Roman" pitchFamily="18" charset="0"/>
                <a:cs typeface="Times New Roman" pitchFamily="18" charset="0"/>
              </a:rPr>
              <a:t>WP6: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 dissemination and outreach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WP7: ITN management</a:t>
            </a:r>
            <a:endParaRPr kumimoji="0" lang="en-US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The ARDENT ITN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CNAO, Pavia, 19 October 2012</a:t>
            </a:r>
            <a:endParaRPr lang="en-US"/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097" name="Group 1"/>
          <p:cNvGrpSpPr>
            <a:grpSpLocks noChangeAspect="1"/>
          </p:cNvGrpSpPr>
          <p:nvPr/>
        </p:nvGrpSpPr>
        <p:grpSpPr bwMode="auto">
          <a:xfrm>
            <a:off x="914400" y="1781746"/>
            <a:ext cx="7580429" cy="2637854"/>
            <a:chOff x="1007" y="1617"/>
            <a:chExt cx="9786" cy="3405"/>
          </a:xfrm>
        </p:grpSpPr>
        <p:sp>
          <p:nvSpPr>
            <p:cNvPr id="4125" name="AutoShape 29"/>
            <p:cNvSpPr>
              <a:spLocks noChangeAspect="1" noChangeArrowheads="1" noTextEdit="1"/>
            </p:cNvSpPr>
            <p:nvPr/>
          </p:nvSpPr>
          <p:spPr bwMode="auto">
            <a:xfrm>
              <a:off x="1007" y="1617"/>
              <a:ext cx="9786" cy="34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122" name="Group 26"/>
            <p:cNvGrpSpPr>
              <a:grpSpLocks/>
            </p:cNvGrpSpPr>
            <p:nvPr/>
          </p:nvGrpSpPr>
          <p:grpSpPr bwMode="auto">
            <a:xfrm>
              <a:off x="4315" y="1682"/>
              <a:ext cx="3216" cy="744"/>
              <a:chOff x="4440" y="2409"/>
              <a:chExt cx="2982" cy="744"/>
            </a:xfrm>
          </p:grpSpPr>
          <p:sp>
            <p:nvSpPr>
              <p:cNvPr id="4124" name="AutoShape 28"/>
              <p:cNvSpPr>
                <a:spLocks noChangeArrowheads="1"/>
              </p:cNvSpPr>
              <p:nvPr/>
            </p:nvSpPr>
            <p:spPr bwMode="auto">
              <a:xfrm>
                <a:off x="4440" y="2409"/>
                <a:ext cx="2982" cy="74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3" name="Text Box 27"/>
              <p:cNvSpPr txBox="1">
                <a:spLocks noChangeArrowheads="1"/>
              </p:cNvSpPr>
              <p:nvPr/>
            </p:nvSpPr>
            <p:spPr bwMode="auto">
              <a:xfrm>
                <a:off x="4656" y="2570"/>
                <a:ext cx="2645" cy="44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Supervisory Board (SB)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19" name="Group 23"/>
            <p:cNvGrpSpPr>
              <a:grpSpLocks/>
            </p:cNvGrpSpPr>
            <p:nvPr/>
          </p:nvGrpSpPr>
          <p:grpSpPr bwMode="auto">
            <a:xfrm>
              <a:off x="1344" y="4138"/>
              <a:ext cx="2961" cy="741"/>
              <a:chOff x="2811" y="4091"/>
              <a:chExt cx="2150" cy="848"/>
            </a:xfrm>
          </p:grpSpPr>
          <p:sp>
            <p:nvSpPr>
              <p:cNvPr id="4121" name="AutoShape 25"/>
              <p:cNvSpPr>
                <a:spLocks noChangeArrowheads="1"/>
              </p:cNvSpPr>
              <p:nvPr/>
            </p:nvSpPr>
            <p:spPr bwMode="auto">
              <a:xfrm>
                <a:off x="2811" y="4091"/>
                <a:ext cx="2150" cy="84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0" name="Text Box 24"/>
              <p:cNvSpPr txBox="1">
                <a:spLocks noChangeArrowheads="1"/>
              </p:cNvSpPr>
              <p:nvPr/>
            </p:nvSpPr>
            <p:spPr bwMode="auto">
              <a:xfrm>
                <a:off x="2923" y="4219"/>
                <a:ext cx="1852" cy="58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2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Technical Training Board</a:t>
                </a: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2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(Leaders WP 1-4)</a:t>
                </a: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16" name="Group 20"/>
            <p:cNvGrpSpPr>
              <a:grpSpLocks/>
            </p:cNvGrpSpPr>
            <p:nvPr/>
          </p:nvGrpSpPr>
          <p:grpSpPr bwMode="auto">
            <a:xfrm>
              <a:off x="1344" y="2765"/>
              <a:ext cx="2396" cy="698"/>
              <a:chOff x="1344" y="2765"/>
              <a:chExt cx="2396" cy="698"/>
            </a:xfrm>
          </p:grpSpPr>
          <p:sp>
            <p:nvSpPr>
              <p:cNvPr id="4118" name="AutoShape 22"/>
              <p:cNvSpPr>
                <a:spLocks noChangeArrowheads="1"/>
              </p:cNvSpPr>
              <p:nvPr/>
            </p:nvSpPr>
            <p:spPr bwMode="auto">
              <a:xfrm>
                <a:off x="1344" y="2765"/>
                <a:ext cx="2396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7" name="Text Box 21"/>
              <p:cNvSpPr txBox="1">
                <a:spLocks noChangeArrowheads="1"/>
              </p:cNvSpPr>
              <p:nvPr/>
            </p:nvSpPr>
            <p:spPr bwMode="auto">
              <a:xfrm>
                <a:off x="1400" y="2843"/>
                <a:ext cx="2153" cy="5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CH" sz="12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Administrative support unit (CERN)</a:t>
                </a:r>
                <a:endParaRPr kumimoji="0" lang="fr-CH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13" name="Group 17"/>
            <p:cNvGrpSpPr>
              <a:grpSpLocks/>
            </p:cNvGrpSpPr>
            <p:nvPr/>
          </p:nvGrpSpPr>
          <p:grpSpPr bwMode="auto">
            <a:xfrm>
              <a:off x="8408" y="2765"/>
              <a:ext cx="2032" cy="698"/>
              <a:chOff x="8444" y="2813"/>
              <a:chExt cx="2032" cy="698"/>
            </a:xfrm>
          </p:grpSpPr>
          <p:sp>
            <p:nvSpPr>
              <p:cNvPr id="4115" name="AutoShape 19"/>
              <p:cNvSpPr>
                <a:spLocks noChangeArrowheads="1"/>
              </p:cNvSpPr>
              <p:nvPr/>
            </p:nvSpPr>
            <p:spPr bwMode="auto">
              <a:xfrm>
                <a:off x="8444" y="2813"/>
                <a:ext cx="2032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4" name="Text Box 18"/>
              <p:cNvSpPr txBox="1">
                <a:spLocks noChangeArrowheads="1"/>
              </p:cNvSpPr>
              <p:nvPr/>
            </p:nvSpPr>
            <p:spPr bwMode="auto">
              <a:xfrm>
                <a:off x="8464" y="2880"/>
                <a:ext cx="1983" cy="51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2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Selection Committees</a:t>
                </a: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>
              <a:off x="5904" y="3640"/>
              <a:ext cx="1" cy="4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1" name="Line 15"/>
            <p:cNvSpPr>
              <a:spLocks noChangeShapeType="1"/>
            </p:cNvSpPr>
            <p:nvPr/>
          </p:nvSpPr>
          <p:spPr bwMode="auto">
            <a:xfrm flipH="1">
              <a:off x="4305" y="3640"/>
              <a:ext cx="1456" cy="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 rot="5400000" flipV="1">
              <a:off x="4144" y="2648"/>
              <a:ext cx="1" cy="7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107" name="Group 11"/>
            <p:cNvGrpSpPr>
              <a:grpSpLocks/>
            </p:cNvGrpSpPr>
            <p:nvPr/>
          </p:nvGrpSpPr>
          <p:grpSpPr bwMode="auto">
            <a:xfrm>
              <a:off x="7479" y="4166"/>
              <a:ext cx="2623" cy="701"/>
              <a:chOff x="7527" y="4069"/>
              <a:chExt cx="2120" cy="858"/>
            </a:xfrm>
          </p:grpSpPr>
          <p:sp>
            <p:nvSpPr>
              <p:cNvPr id="4109" name="AutoShape 13"/>
              <p:cNvSpPr>
                <a:spLocks noChangeArrowheads="1"/>
              </p:cNvSpPr>
              <p:nvPr/>
            </p:nvSpPr>
            <p:spPr bwMode="auto">
              <a:xfrm>
                <a:off x="7527" y="4069"/>
                <a:ext cx="2120" cy="85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8" name="Text Box 12"/>
              <p:cNvSpPr txBox="1">
                <a:spLocks noChangeArrowheads="1"/>
              </p:cNvSpPr>
              <p:nvPr/>
            </p:nvSpPr>
            <p:spPr bwMode="auto">
              <a:xfrm>
                <a:off x="7630" y="4142"/>
                <a:ext cx="1879" cy="7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2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Dissemination and Outreach Board (WP 6)</a:t>
                </a: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04" name="Group 8"/>
            <p:cNvGrpSpPr>
              <a:grpSpLocks/>
            </p:cNvGrpSpPr>
            <p:nvPr/>
          </p:nvGrpSpPr>
          <p:grpSpPr bwMode="auto">
            <a:xfrm>
              <a:off x="4610" y="4126"/>
              <a:ext cx="2566" cy="753"/>
              <a:chOff x="4805" y="4126"/>
              <a:chExt cx="2566" cy="753"/>
            </a:xfrm>
          </p:grpSpPr>
          <p:sp>
            <p:nvSpPr>
              <p:cNvPr id="4106" name="AutoShape 10"/>
              <p:cNvSpPr>
                <a:spLocks noChangeArrowheads="1"/>
              </p:cNvSpPr>
              <p:nvPr/>
            </p:nvSpPr>
            <p:spPr bwMode="auto">
              <a:xfrm>
                <a:off x="4805" y="4126"/>
                <a:ext cx="2566" cy="753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5" name="Text Box 9"/>
              <p:cNvSpPr txBox="1">
                <a:spLocks noChangeArrowheads="1"/>
              </p:cNvSpPr>
              <p:nvPr/>
            </p:nvSpPr>
            <p:spPr bwMode="auto">
              <a:xfrm>
                <a:off x="4829" y="4254"/>
                <a:ext cx="2504" cy="5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2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Training Board</a:t>
                </a: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2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(WP 5)</a:t>
                </a: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03" name="Line 7"/>
            <p:cNvSpPr>
              <a:spLocks noChangeShapeType="1"/>
            </p:cNvSpPr>
            <p:nvPr/>
          </p:nvSpPr>
          <p:spPr bwMode="auto">
            <a:xfrm>
              <a:off x="6122" y="3647"/>
              <a:ext cx="1249" cy="4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auto">
            <a:xfrm rot="16200000" flipH="1" flipV="1">
              <a:off x="7852" y="2513"/>
              <a:ext cx="1" cy="9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4520" y="2813"/>
              <a:ext cx="2784" cy="744"/>
              <a:chOff x="4544" y="2717"/>
              <a:chExt cx="2784" cy="744"/>
            </a:xfrm>
          </p:grpSpPr>
          <p:sp>
            <p:nvSpPr>
              <p:cNvPr id="4101" name="AutoShape 5"/>
              <p:cNvSpPr>
                <a:spLocks noChangeArrowheads="1"/>
              </p:cNvSpPr>
              <p:nvPr/>
            </p:nvSpPr>
            <p:spPr bwMode="auto">
              <a:xfrm>
                <a:off x="4544" y="2717"/>
                <a:ext cx="2784" cy="74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0" name="Text Box 4"/>
              <p:cNvSpPr txBox="1">
                <a:spLocks noChangeArrowheads="1"/>
              </p:cNvSpPr>
              <p:nvPr/>
            </p:nvSpPr>
            <p:spPr bwMode="auto">
              <a:xfrm>
                <a:off x="4625" y="2818"/>
                <a:ext cx="2662" cy="58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2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ITN Management Office</a:t>
                </a: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200" b="1" i="1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Scientist in Charge</a:t>
                </a: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98" name="Line 2"/>
            <p:cNvSpPr>
              <a:spLocks noChangeShapeType="1"/>
            </p:cNvSpPr>
            <p:nvPr/>
          </p:nvSpPr>
          <p:spPr bwMode="auto">
            <a:xfrm>
              <a:off x="5905" y="2481"/>
              <a:ext cx="1" cy="3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524000" y="3810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ARDENT Structure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352800" y="4796135"/>
            <a:ext cx="2882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 smtClean="0"/>
              <a:t>http://cern.ch/ardent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The ARDENT ITN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CNAO, Pavia, 19 October 2012</a:t>
            </a:r>
            <a:endParaRPr lang="en-US"/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66900"/>
              </p:ext>
            </p:extLst>
          </p:nvPr>
        </p:nvGraphicFramePr>
        <p:xfrm>
          <a:off x="685800" y="1803400"/>
          <a:ext cx="8001001" cy="26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206"/>
                <a:gridCol w="3608294"/>
                <a:gridCol w="705971"/>
                <a:gridCol w="1770529"/>
                <a:gridCol w="1524001"/>
              </a:tblGrid>
              <a:tr h="370840">
                <a:tc>
                  <a:txBody>
                    <a:bodyPr/>
                    <a:lstStyle/>
                    <a:p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j-lt"/>
                          <a:ea typeface="Times New Roman"/>
                          <a:cs typeface="Times New Roman"/>
                        </a:rPr>
                        <a:t>Main training events &amp; conferences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j-lt"/>
                          <a:ea typeface="Times New Roman"/>
                          <a:cs typeface="Times New Roman"/>
                        </a:rPr>
                        <a:t>WP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j-lt"/>
                          <a:ea typeface="Times New Roman"/>
                          <a:cs typeface="Times New Roman"/>
                        </a:rPr>
                        <a:t>Lead Institution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j-lt"/>
                          <a:ea typeface="Times New Roman"/>
                          <a:cs typeface="Times New Roman"/>
                        </a:rPr>
                        <a:t>Project month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Kick-off meeting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CERN</a:t>
                      </a:r>
                      <a:endParaRPr lang="en-US" sz="16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GB" sz="1600" baseline="300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Workshop and training course (Instrumentation &amp; dosimetry 1)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AIT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600" baseline="300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nd</a:t>
                      </a: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Workshop and training course (Instrumentation &amp; dosimetry 2)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POLIMI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(150</a:t>
                      </a:r>
                      <a:r>
                        <a:rPr lang="en-GB" sz="1600" baseline="30000" dirty="0" smtClean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GB" sz="1600" baseline="0" dirty="0" smtClean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Anniversary)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600" dirty="0">
                        <a:solidFill>
                          <a:srgbClr val="0070C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GB" sz="1600" baseline="30000" dirty="0">
                          <a:latin typeface="+mj-lt"/>
                          <a:ea typeface="Times New Roman"/>
                          <a:cs typeface="Times New Roman"/>
                        </a:rPr>
                        <a:t>rd</a:t>
                      </a: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 Workshop and training course (Instrumentation &amp; dosimetry 3)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IBA</a:t>
                      </a:r>
                      <a:endParaRPr lang="en-US" sz="16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34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GB" sz="1600" baseline="30000" dirty="0">
                          <a:latin typeface="+mj-lt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 Workshop and training course (Instrumentation &amp; dosimetry 4)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CTU</a:t>
                      </a:r>
                      <a:endParaRPr lang="en-US" sz="16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j-lt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524000" y="3810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Annual workshops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5800" y="478149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Training Course at the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Workshop in Vienna is DOSIMETRY</a:t>
            </a:r>
          </a:p>
          <a:p>
            <a:pPr algn="ctr"/>
            <a:r>
              <a:rPr lang="en-US" sz="2000" dirty="0" smtClean="0"/>
              <a:t>Training Course at the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Workshop in Milano probably MICRODOSIMETRY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3428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Silari - The ARDENT ITN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CNAO, Pavia, 19 October 2012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324600" cy="838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Potential synergies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1472148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EURADOS</a:t>
            </a:r>
            <a:r>
              <a:rPr lang="en-US" sz="2400" dirty="0" smtClean="0"/>
              <a:t> Working Groups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  6  computational dosimetry   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  9  medical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11  high-energy radiation fields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C000"/>
                </a:solidFill>
              </a:rPr>
              <a:t>CERN-HERMES </a:t>
            </a:r>
            <a:r>
              <a:rPr lang="en-US" sz="2400" dirty="0" smtClean="0"/>
              <a:t>network between Greek universities and institutions and CERN groups involved in radiation physics/dosimetry/detectors/medical applications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C000"/>
                </a:solidFill>
              </a:rPr>
              <a:t>CNAO ?</a:t>
            </a:r>
            <a:endParaRPr lang="en-US" sz="19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9890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5940</TotalTime>
  <Words>663</Words>
  <Application>Microsoft Office PowerPoint</Application>
  <PresentationFormat>On-screen Show (4:3)</PresentationFormat>
  <Paragraphs>134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Objectives &amp; Applications</vt:lpstr>
      <vt:lpstr>Researcher Recruitment</vt:lpstr>
      <vt:lpstr>Work Packages</vt:lpstr>
      <vt:lpstr>PowerPoint Presentation</vt:lpstr>
      <vt:lpstr>PowerPoint Presentation</vt:lpstr>
      <vt:lpstr>Potential synergies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silari</dc:creator>
  <cp:lastModifiedBy>Silari</cp:lastModifiedBy>
  <cp:revision>708</cp:revision>
  <dcterms:created xsi:type="dcterms:W3CDTF">2011-04-19T19:49:00Z</dcterms:created>
  <dcterms:modified xsi:type="dcterms:W3CDTF">2012-10-08T16:40:12Z</dcterms:modified>
</cp:coreProperties>
</file>