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78A0E-5353-0E48-BA65-4DC578EC5E17}" type="datetimeFigureOut">
              <a:rPr lang="en-US" smtClean="0"/>
              <a:t>12/04/2013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07197-AAE0-3546-90C7-1D7CBE467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45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D9831-5824-9748-AD63-EB0901B8EC04}" type="datetimeFigureOut">
              <a:rPr lang="en-US" smtClean="0"/>
              <a:t>12/04/2013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E5560-E5DC-D94C-908F-6CDBE8F05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70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694EDB-C9FD-2B48-8DC6-59A55FA21AB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7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0D0FF-FF5E-B64C-BBBF-040D28EAA5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AEEF6-6232-1C4C-A4D5-FC75422FA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8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8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D27CE-3E8A-E84B-AF07-BF18AAB255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A5D5C-C438-0A42-B89B-0571B2B1B3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3AA68-04C3-9140-A2A7-2EE196B66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16B60-6611-004B-B893-C1678AAAD9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695AB-CCAB-CA4C-8B68-EAF15E1112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89EF9-9019-4144-B830-312431BF6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03522-8517-984A-9912-D4C9580D7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2A8D6-1493-3849-8CAC-011D67BD56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Geoff Hall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F6B1D-C450-7940-BD59-C4A0E175F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</a:t>
            </a:r>
            <a:r>
              <a:rPr lang="en-GB" dirty="0" smtClean="0"/>
              <a:t>level</a:t>
            </a:r>
          </a:p>
          <a:p>
            <a:pPr lvl="3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9600"/>
            <a:ext cx="2133600" cy="161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ea typeface="ＭＳ Ｐゴシック" pitchFamily="-106" charset="-128"/>
                <a:cs typeface="ＭＳ Ｐゴシック" pitchFamily="-106" charset="-128"/>
              </a:rPr>
              <a:t>Geoff Hall</a:t>
            </a:r>
            <a:endParaRPr lang="en-US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9600"/>
            <a:ext cx="2895600" cy="161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600"/>
            <a:ext cx="2133600" cy="1619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131186-A37D-DD4F-94BA-70F6FD9173BD}" type="slidenum">
              <a:rPr lang="en-US">
                <a:ea typeface="ＭＳ Ｐゴシック" pitchFamily="-106" charset="-128"/>
                <a:cs typeface="ＭＳ Ｐゴシック" pitchFamily="-106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00009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000090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444500" indent="-2667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1800" kern="1200">
          <a:solidFill>
            <a:srgbClr val="000090"/>
          </a:solidFill>
          <a:latin typeface="+mn-lt"/>
          <a:ea typeface="ＭＳ Ｐゴシック" pitchFamily="-110" charset="-128"/>
          <a:cs typeface="+mn-cs"/>
        </a:defRPr>
      </a:lvl2pPr>
      <a:lvl3pPr marL="723900" indent="-2794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168400" indent="-2667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1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9"/>
          <p:cNvSpPr>
            <a:spLocks noGrp="1"/>
          </p:cNvSpPr>
          <p:nvPr>
            <p:ph type="ctrTitle"/>
          </p:nvPr>
        </p:nvSpPr>
        <p:spPr>
          <a:xfrm>
            <a:off x="667037" y="743049"/>
            <a:ext cx="8153400" cy="912015"/>
          </a:xfrm>
        </p:spPr>
        <p:txBody>
          <a:bodyPr/>
          <a:lstStyle/>
          <a:p>
            <a:pPr defTabSz="444500"/>
            <a:r>
              <a:rPr lang="en-US" dirty="0" smtClean="0"/>
              <a:t>AIDA Advisory Committee</a:t>
            </a:r>
            <a:endParaRPr lang="en-US" dirty="0" smtClean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9939" name="Subtitle 10"/>
          <p:cNvSpPr>
            <a:spLocks noGrp="1"/>
          </p:cNvSpPr>
          <p:nvPr>
            <p:ph type="subTitle" idx="1"/>
          </p:nvPr>
        </p:nvSpPr>
        <p:spPr>
          <a:xfrm>
            <a:off x="1027633" y="2198523"/>
            <a:ext cx="4555617" cy="2514600"/>
          </a:xfrm>
        </p:spPr>
        <p:txBody>
          <a:bodyPr/>
          <a:lstStyle/>
          <a:p>
            <a:pPr algn="l">
              <a:buFont typeface="Wingdings" pitchFamily="-106" charset="2"/>
              <a:buNone/>
              <a:tabLst>
                <a:tab pos="1974850" algn="l"/>
              </a:tabLst>
            </a:pPr>
            <a: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>Present in Frascati:</a:t>
            </a:r>
          </a:p>
          <a:p>
            <a:pPr algn="l">
              <a:buFont typeface="Wingdings" pitchFamily="-106" charset="2"/>
              <a:buNone/>
              <a:tabLst>
                <a:tab pos="1974850" algn="l"/>
              </a:tabLst>
            </a:pPr>
            <a:endParaRPr lang="en-US" sz="2000" dirty="0" smtClean="0">
              <a:solidFill>
                <a:srgbClr val="800000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algn="l">
              <a:buFont typeface="Wingdings" pitchFamily="-106" charset="2"/>
              <a:buNone/>
              <a:tabLst>
                <a:tab pos="1974850" algn="l"/>
              </a:tabLst>
            </a:pPr>
            <a: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>Alan Bross 	FNAL</a:t>
            </a:r>
          </a:p>
          <a:p>
            <a:pPr algn="l">
              <a:buFont typeface="Wingdings" pitchFamily="-106" charset="2"/>
              <a:buNone/>
              <a:tabLst>
                <a:tab pos="1974850" algn="l"/>
              </a:tabLst>
            </a:pPr>
            <a: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>Geoff Hall	Imperial College</a:t>
            </a:r>
          </a:p>
          <a:p>
            <a:pPr algn="l">
              <a:buFont typeface="Wingdings" pitchFamily="-106" charset="2"/>
              <a:buNone/>
              <a:tabLst>
                <a:tab pos="1974850" algn="l"/>
              </a:tabLst>
            </a:pPr>
            <a:r>
              <a:rPr lang="en-US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>John Harvey 	CERN</a:t>
            </a:r>
            <a:endParaRPr lang="en-US" sz="2000" dirty="0" smtClean="0">
              <a:solidFill>
                <a:srgbClr val="800000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algn="l">
              <a:tabLst>
                <a:tab pos="1974850" algn="l"/>
              </a:tabLst>
            </a:pPr>
            <a:r>
              <a:rPr lang="en-US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>Peter Jenni 	CERN</a:t>
            </a:r>
            <a:endParaRPr lang="en-US" dirty="0">
              <a:solidFill>
                <a:srgbClr val="800000"/>
              </a:solidFill>
              <a:ea typeface="ＭＳ Ｐゴシック" pitchFamily="-106" charset="-128"/>
              <a:cs typeface="ＭＳ Ｐゴシック" pitchFamily="-106" charset="-128"/>
            </a:endParaRPr>
          </a:p>
          <a:p>
            <a:pPr algn="l">
              <a:buFont typeface="Wingdings" pitchFamily="-106" charset="2"/>
              <a:buNone/>
            </a:pPr>
            <a: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/>
            </a:r>
            <a:b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</a:br>
            <a: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  <a:t/>
            </a:r>
            <a:br>
              <a:rPr lang="en-US" sz="2000" dirty="0" smtClean="0">
                <a:solidFill>
                  <a:srgbClr val="800000"/>
                </a:solidFill>
                <a:ea typeface="ＭＳ Ｐゴシック" pitchFamily="-106" charset="-128"/>
                <a:cs typeface="ＭＳ Ｐゴシック" pitchFamily="-106" charset="-128"/>
              </a:rPr>
            </a:br>
            <a:endParaRPr lang="en-US" sz="2000" dirty="0" smtClean="0">
              <a:solidFill>
                <a:srgbClr val="800000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 rot="10800000" flipV="1">
            <a:off x="1017588" y="1618552"/>
            <a:ext cx="7821612" cy="36512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9" name="TextBox 8"/>
          <p:cNvSpPr txBox="1"/>
          <p:nvPr/>
        </p:nvSpPr>
        <p:spPr>
          <a:xfrm>
            <a:off x="7406934" y="5987534"/>
            <a:ext cx="143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ea typeface="ＭＳ Ｐゴシック" pitchFamily="-106" charset="-128"/>
                <a:cs typeface="ＭＳ Ｐゴシック" pitchFamily="-106" charset="-128"/>
              </a:rPr>
              <a:t>12 April 2013</a:t>
            </a:r>
            <a:endParaRPr lang="en-US" dirty="0">
              <a:solidFill>
                <a:prstClr val="black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D0FF-FF5E-B64C-BBBF-040D28EAA5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715962"/>
          </a:xfrm>
        </p:spPr>
        <p:txBody>
          <a:bodyPr/>
          <a:lstStyle/>
          <a:p>
            <a:r>
              <a:rPr lang="en-US" dirty="0" smtClean="0"/>
              <a:t>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Our mandate – now defined</a:t>
            </a:r>
            <a:endParaRPr lang="en-US" dirty="0"/>
          </a:p>
          <a:p>
            <a:pPr lvl="1"/>
            <a:r>
              <a:rPr lang="en-US" sz="2000" dirty="0"/>
              <a:t>Monitoring </a:t>
            </a:r>
            <a:r>
              <a:rPr lang="en-US" sz="2000" dirty="0" smtClean="0"/>
              <a:t>scientific </a:t>
            </a:r>
            <a:r>
              <a:rPr lang="en-US" sz="2000" dirty="0"/>
              <a:t>and technical activities and advising the AIDA </a:t>
            </a:r>
            <a:r>
              <a:rPr lang="en-US" sz="2000" dirty="0" smtClean="0"/>
              <a:t>management on deliverables &amp; milestones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 smtClean="0"/>
              <a:t>Recommendations to </a:t>
            </a:r>
            <a:r>
              <a:rPr lang="en-US" sz="2000" dirty="0"/>
              <a:t>AIDA management about </a:t>
            </a:r>
            <a:r>
              <a:rPr lang="en-US" sz="2000" dirty="0" smtClean="0"/>
              <a:t>scientific or technical choices</a:t>
            </a:r>
          </a:p>
          <a:p>
            <a:pPr lvl="2"/>
            <a:r>
              <a:rPr lang="en-US" sz="2000" dirty="0" smtClean="0"/>
              <a:t> </a:t>
            </a:r>
            <a:r>
              <a:rPr lang="en-US" sz="2000" dirty="0"/>
              <a:t>or actions to be taken with </a:t>
            </a:r>
            <a:r>
              <a:rPr lang="en-US" sz="2000" dirty="0" smtClean="0"/>
              <a:t>partners and </a:t>
            </a:r>
            <a:r>
              <a:rPr lang="en-US" sz="2000" dirty="0"/>
              <a:t>Work Packages. </a:t>
            </a:r>
          </a:p>
          <a:p>
            <a:pPr lvl="1"/>
            <a:r>
              <a:rPr lang="en-US" sz="2000" dirty="0" smtClean="0"/>
              <a:t>On </a:t>
            </a:r>
            <a:r>
              <a:rPr lang="en-US" sz="2000" dirty="0"/>
              <a:t>request of </a:t>
            </a:r>
            <a:r>
              <a:rPr lang="en-US" sz="2000" dirty="0" smtClean="0"/>
              <a:t>AIDA </a:t>
            </a:r>
            <a:r>
              <a:rPr lang="en-US" sz="2000" dirty="0"/>
              <a:t>management, participating </a:t>
            </a:r>
            <a:r>
              <a:rPr lang="en-US" sz="2000" dirty="0" smtClean="0"/>
              <a:t>in AIDA </a:t>
            </a:r>
            <a:r>
              <a:rPr lang="en-US" sz="2000" dirty="0"/>
              <a:t>internal </a:t>
            </a:r>
            <a:r>
              <a:rPr lang="en-US" sz="2000" dirty="0" smtClean="0"/>
              <a:t>review</a:t>
            </a:r>
            <a:endParaRPr lang="en-US" sz="2000" dirty="0"/>
          </a:p>
          <a:p>
            <a:pPr lvl="1"/>
            <a:r>
              <a:rPr lang="en-US" sz="2000" dirty="0" smtClean="0"/>
              <a:t>Providing </a:t>
            </a:r>
            <a:r>
              <a:rPr lang="en-US" sz="2000" dirty="0"/>
              <a:t>a short document after each SAC </a:t>
            </a:r>
            <a:r>
              <a:rPr lang="en-US" sz="2000" dirty="0" smtClean="0"/>
              <a:t>meeting</a:t>
            </a:r>
            <a:endParaRPr lang="en-US" sz="2000" dirty="0"/>
          </a:p>
          <a:p>
            <a:pPr lvl="2"/>
            <a:r>
              <a:rPr lang="en-US" sz="2000" dirty="0" smtClean="0"/>
              <a:t> </a:t>
            </a:r>
            <a:r>
              <a:rPr lang="en-US" sz="2000" dirty="0"/>
              <a:t>reporting at the AIDA </a:t>
            </a:r>
            <a:r>
              <a:rPr lang="en-US" sz="2000" dirty="0" smtClean="0"/>
              <a:t>plenary </a:t>
            </a:r>
            <a:r>
              <a:rPr lang="en-US" sz="2000" dirty="0"/>
              <a:t>meeting </a:t>
            </a:r>
          </a:p>
          <a:p>
            <a:pPr lvl="1"/>
            <a:r>
              <a:rPr lang="en-US" sz="2000" dirty="0" smtClean="0"/>
              <a:t>Participate in </a:t>
            </a:r>
            <a:r>
              <a:rPr lang="en-US" sz="2000" dirty="0"/>
              <a:t>strategy discussion about the continuation of AIDA within the European framework Horizon 2020</a:t>
            </a:r>
            <a:r>
              <a:rPr lang="en-US" sz="2000" dirty="0" smtClean="0"/>
              <a:t>.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715962"/>
          </a:xfrm>
        </p:spPr>
        <p:txBody>
          <a:bodyPr/>
          <a:lstStyle/>
          <a:p>
            <a:r>
              <a:rPr lang="en-US" dirty="0" smtClean="0"/>
              <a:t>Overall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43000"/>
            <a:ext cx="8541711" cy="5416600"/>
          </a:xfrm>
        </p:spPr>
        <p:txBody>
          <a:bodyPr/>
          <a:lstStyle/>
          <a:p>
            <a:r>
              <a:rPr lang="en-US" sz="2400" dirty="0" smtClean="0"/>
              <a:t>Management</a:t>
            </a:r>
          </a:p>
          <a:p>
            <a:pPr lvl="1"/>
            <a:r>
              <a:rPr lang="en-US" sz="2200" dirty="0" smtClean="0"/>
              <a:t>Large, complex project - which is a challenge</a:t>
            </a:r>
          </a:p>
          <a:p>
            <a:pPr lvl="2"/>
            <a:r>
              <a:rPr lang="en-US" sz="2200" dirty="0" smtClean="0"/>
              <a:t>funding and resources rely significantly on other support</a:t>
            </a:r>
          </a:p>
          <a:p>
            <a:pPr lvl="1"/>
            <a:r>
              <a:rPr lang="en-US" sz="2200" dirty="0" smtClean="0"/>
              <a:t>Second annual report delivered</a:t>
            </a:r>
          </a:p>
          <a:p>
            <a:pPr lvl="1"/>
            <a:r>
              <a:rPr lang="en-US" sz="2200" dirty="0" smtClean="0"/>
              <a:t>Financial reports are being submitted in timely manner</a:t>
            </a:r>
          </a:p>
          <a:p>
            <a:pPr lvl="2"/>
            <a:r>
              <a:rPr lang="en-US" sz="2200" dirty="0" smtClean="0"/>
              <a:t>not a small achievement</a:t>
            </a:r>
            <a:r>
              <a:rPr lang="en-US" sz="2200" dirty="0" smtClean="0"/>
              <a:t>!</a:t>
            </a:r>
          </a:p>
          <a:p>
            <a:pPr lvl="1"/>
            <a:r>
              <a:rPr lang="en-US" sz="2200" dirty="0" smtClean="0"/>
              <a:t>Milestones and deliverables</a:t>
            </a:r>
          </a:p>
          <a:p>
            <a:pPr lvl="2"/>
            <a:r>
              <a:rPr lang="en-US" sz="2200" dirty="0" smtClean="0"/>
              <a:t>generally on schedule</a:t>
            </a:r>
          </a:p>
          <a:p>
            <a:pPr lvl="3"/>
            <a:r>
              <a:rPr lang="en-US" sz="2200" dirty="0" smtClean="0"/>
              <a:t>it would be surprising if some were not delayed</a:t>
            </a:r>
            <a:endParaRPr lang="en-US" sz="2200" dirty="0"/>
          </a:p>
          <a:p>
            <a:pPr lvl="2"/>
            <a:r>
              <a:rPr lang="en-US" sz="2200" dirty="0" smtClean="0"/>
              <a:t>PM team has identified a few places to concentrate</a:t>
            </a:r>
          </a:p>
          <a:p>
            <a:pPr lvl="3"/>
            <a:r>
              <a:rPr lang="en-US" sz="2200" dirty="0" smtClean="0"/>
              <a:t>ensure to react constructively</a:t>
            </a:r>
          </a:p>
          <a:p>
            <a:pPr lvl="1"/>
            <a:r>
              <a:rPr lang="en-US" sz="2200" dirty="0" smtClean="0"/>
              <a:t>Present meeting informative and interesting</a:t>
            </a:r>
          </a:p>
          <a:p>
            <a:pPr lvl="2"/>
            <a:r>
              <a:rPr lang="en-US" sz="2200" dirty="0" smtClean="0"/>
              <a:t>a lot of excellent progress has been reported</a:t>
            </a:r>
          </a:p>
          <a:p>
            <a:pPr lvl="3"/>
            <a:endParaRPr lang="en-US" sz="2400" dirty="0" smtClean="0"/>
          </a:p>
          <a:p>
            <a:pPr lvl="1"/>
            <a:endParaRPr lang="en-US" sz="2200" dirty="0" smtClean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39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Provisional feedback from 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</a:t>
            </a:r>
            <a:r>
              <a:rPr lang="en-US" sz="2400" dirty="0" smtClean="0"/>
              <a:t>any deliverables come in final year</a:t>
            </a:r>
          </a:p>
          <a:p>
            <a:pPr lvl="1"/>
            <a:r>
              <a:rPr lang="en-US" sz="2200" dirty="0" smtClean="0"/>
              <a:t>be careful to anticipate them</a:t>
            </a:r>
          </a:p>
          <a:p>
            <a:r>
              <a:rPr lang="en-US" sz="2400" dirty="0" smtClean="0"/>
              <a:t>Recording </a:t>
            </a:r>
            <a:r>
              <a:rPr lang="en-US" sz="2400" dirty="0" smtClean="0"/>
              <a:t>progress  - (</a:t>
            </a:r>
            <a:r>
              <a:rPr lang="en-US" sz="2400" i="1" dirty="0" smtClean="0"/>
              <a:t>deliverables and milestones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lvl="1"/>
            <a:r>
              <a:rPr lang="en-US" sz="2200" dirty="0" smtClean="0"/>
              <a:t>modest level of documentation is really important</a:t>
            </a:r>
          </a:p>
          <a:p>
            <a:pPr lvl="2"/>
            <a:r>
              <a:rPr lang="en-US" sz="2200" dirty="0" smtClean="0"/>
              <a:t>not just evidence, but ensuring project outcomes are valuable to wider community</a:t>
            </a:r>
          </a:p>
          <a:p>
            <a:pPr lvl="2"/>
            <a:r>
              <a:rPr lang="en-US" sz="2200" dirty="0" smtClean="0"/>
              <a:t>suggest </a:t>
            </a:r>
            <a:r>
              <a:rPr lang="en-US" sz="2200" b="1" u="sng" dirty="0" smtClean="0"/>
              <a:t>short</a:t>
            </a:r>
            <a:r>
              <a:rPr lang="en-US" sz="2200" dirty="0" smtClean="0"/>
              <a:t> reports with standard template</a:t>
            </a:r>
          </a:p>
          <a:p>
            <a:r>
              <a:rPr lang="en-US" sz="2400" dirty="0" smtClean="0"/>
              <a:t>Clearly some aspirations are affected by CERN test beam availability</a:t>
            </a:r>
          </a:p>
          <a:p>
            <a:pPr lvl="1"/>
            <a:r>
              <a:rPr lang="en-US" sz="2000" dirty="0" smtClean="0"/>
              <a:t>reformulate some final objectives, taking this into account</a:t>
            </a:r>
          </a:p>
          <a:p>
            <a:pPr lvl="1"/>
            <a:r>
              <a:rPr lang="en-US" sz="2000" dirty="0" smtClean="0"/>
              <a:t>record the impact of decisions outside project control</a:t>
            </a:r>
          </a:p>
          <a:p>
            <a:pPr lvl="1"/>
            <a:r>
              <a:rPr lang="en-US" sz="2000" dirty="0" smtClean="0"/>
              <a:t>draw attention to the importance for AIDA 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8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Projects like this need long term commitments</a:t>
            </a:r>
          </a:p>
          <a:p>
            <a:pPr lvl="1"/>
            <a:r>
              <a:rPr lang="en-US" sz="2200" dirty="0" smtClean="0"/>
              <a:t>but in an environment where resources are available for </a:t>
            </a:r>
            <a:r>
              <a:rPr lang="en-US" sz="2200" dirty="0"/>
              <a:t>limited </a:t>
            </a:r>
            <a:r>
              <a:rPr lang="en-US" sz="2200" dirty="0" smtClean="0"/>
              <a:t>term</a:t>
            </a:r>
          </a:p>
          <a:p>
            <a:pPr lvl="1"/>
            <a:r>
              <a:rPr lang="en-US" sz="2200" dirty="0" smtClean="0"/>
              <a:t>try to </a:t>
            </a:r>
            <a:r>
              <a:rPr lang="en-US" sz="2200" dirty="0" err="1" smtClean="0"/>
              <a:t>maximise</a:t>
            </a:r>
            <a:r>
              <a:rPr lang="en-US" sz="2200" dirty="0" smtClean="0"/>
              <a:t> opportunities for </a:t>
            </a:r>
            <a:r>
              <a:rPr lang="en-US" sz="2200" dirty="0" smtClean="0"/>
              <a:t>follow-on project</a:t>
            </a:r>
            <a:endParaRPr lang="en-US" sz="2200" dirty="0" smtClean="0"/>
          </a:p>
          <a:p>
            <a:pPr lvl="2"/>
            <a:r>
              <a:rPr lang="en-US" sz="2200" dirty="0" smtClean="0"/>
              <a:t>therefore important to develop strategy for </a:t>
            </a:r>
            <a:r>
              <a:rPr lang="en-US" sz="2200" dirty="0" smtClean="0"/>
              <a:t>this</a:t>
            </a:r>
            <a:endParaRPr lang="en-US" sz="2200" dirty="0" smtClean="0"/>
          </a:p>
          <a:p>
            <a:pPr lvl="2"/>
            <a:r>
              <a:rPr lang="en-US" sz="2200" dirty="0" err="1" smtClean="0"/>
              <a:t>recognise</a:t>
            </a:r>
            <a:r>
              <a:rPr lang="en-US" sz="2200" dirty="0" smtClean="0"/>
              <a:t> the need to meet EU objectives, which are not just scientific or technical</a:t>
            </a:r>
          </a:p>
          <a:p>
            <a:pPr lvl="3"/>
            <a:r>
              <a:rPr lang="en-US" sz="2200" dirty="0" smtClean="0">
                <a:solidFill>
                  <a:srgbClr val="000090"/>
                </a:solidFill>
              </a:rPr>
              <a:t>networking, enhancements to existing infrastructure and capabilities, impact on European industry,…</a:t>
            </a:r>
          </a:p>
          <a:p>
            <a:pPr lvl="3"/>
            <a:r>
              <a:rPr lang="en-US" sz="2200" dirty="0" smtClean="0">
                <a:solidFill>
                  <a:srgbClr val="000090"/>
                </a:solidFill>
              </a:rPr>
              <a:t>visible record of achievements is vital</a:t>
            </a:r>
          </a:p>
          <a:p>
            <a:pPr lvl="3"/>
            <a:r>
              <a:rPr lang="en-US" sz="2200" dirty="0" smtClean="0">
                <a:solidFill>
                  <a:srgbClr val="000090"/>
                </a:solidFill>
              </a:rPr>
              <a:t>short summary reports - and links to publications -  essential</a:t>
            </a:r>
          </a:p>
          <a:p>
            <a:pPr lvl="3"/>
            <a:r>
              <a:rPr lang="en-US" sz="2200" dirty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</a:rPr>
              <a:t>with acknowledgements to AIDA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D5C-C438-0A42-B89B-0571B2B1B31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14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349</Words>
  <Application>Microsoft Macintosh PowerPoint</Application>
  <PresentationFormat>On-screen Show (4:3)</PresentationFormat>
  <Paragraphs>60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AIDA Advisory Committee</vt:lpstr>
      <vt:lpstr>Mandate</vt:lpstr>
      <vt:lpstr>Overall status</vt:lpstr>
      <vt:lpstr>Provisional feedback from AC</vt:lpstr>
      <vt:lpstr>Future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AIDA Advisory Committee</dc:title>
  <dc:creator>Geoff Hall</dc:creator>
  <cp:lastModifiedBy>Geoff Hall</cp:lastModifiedBy>
  <cp:revision>22</cp:revision>
  <dcterms:created xsi:type="dcterms:W3CDTF">2012-03-29T20:59:15Z</dcterms:created>
  <dcterms:modified xsi:type="dcterms:W3CDTF">2013-04-12T07:22:12Z</dcterms:modified>
</cp:coreProperties>
</file>