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5" r:id="rId2"/>
    <p:sldId id="276" r:id="rId3"/>
    <p:sldId id="271" r:id="rId4"/>
    <p:sldId id="283" r:id="rId5"/>
    <p:sldId id="279" r:id="rId6"/>
    <p:sldId id="277" r:id="rId7"/>
    <p:sldId id="281" r:id="rId8"/>
    <p:sldId id="280" r:id="rId9"/>
    <p:sldId id="272" r:id="rId10"/>
    <p:sldId id="284" r:id="rId11"/>
    <p:sldId id="285" r:id="rId12"/>
    <p:sldId id="274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878" y="-8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% of EC contribution to be paid after      </a:t>
            </a:r>
          </a:p>
          <a:p>
            <a:pPr>
              <a:defRPr/>
            </a:pPr>
            <a:r>
              <a:rPr lang="en-US" dirty="0" smtClean="0"/>
              <a:t> P1 report, including</a:t>
            </a:r>
            <a:r>
              <a:rPr lang="en-US" baseline="0" dirty="0" smtClean="0"/>
              <a:t> the pre-financing</a:t>
            </a:r>
            <a:endParaRPr lang="en-US" dirty="0"/>
          </a:p>
        </c:rich>
      </c:tx>
      <c:layout>
        <c:manualLayout>
          <c:xMode val="edge"/>
          <c:yMode val="edge"/>
          <c:x val="0.20132148254195498"/>
          <c:y val="3.508771929824561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% of EC paid</c:v>
                </c:pt>
              </c:strCache>
            </c:strRef>
          </c:tx>
          <c:invertIfNegative val="0"/>
          <c:cat>
            <c:strRef>
              <c:f>Feuil1!$A$2:$A$40</c:f>
              <c:strCache>
                <c:ptCount val="38"/>
                <c:pt idx="0">
                  <c:v>CERN</c:v>
                </c:pt>
                <c:pt idx="1">
                  <c:v>OEAW</c:v>
                </c:pt>
                <c:pt idx="2">
                  <c:v>UCL</c:v>
                </c:pt>
                <c:pt idx="3">
                  <c:v>ULB</c:v>
                </c:pt>
                <c:pt idx="4">
                  <c:v>INRNE</c:v>
                </c:pt>
                <c:pt idx="5">
                  <c:v>IPASCR</c:v>
                </c:pt>
                <c:pt idx="6">
                  <c:v>CEA</c:v>
                </c:pt>
                <c:pt idx="7">
                  <c:v>CNRS</c:v>
                </c:pt>
                <c:pt idx="8">
                  <c:v>DESY</c:v>
                </c:pt>
                <c:pt idx="9">
                  <c:v>KIT</c:v>
                </c:pt>
                <c:pt idx="10">
                  <c:v>MPG-MPP</c:v>
                </c:pt>
                <c:pt idx="11">
                  <c:v>UBONN</c:v>
                </c:pt>
                <c:pt idx="12">
                  <c:v>Wuppertal</c:v>
                </c:pt>
                <c:pt idx="13">
                  <c:v>NTUA</c:v>
                </c:pt>
                <c:pt idx="14">
                  <c:v>MTA KFKI</c:v>
                </c:pt>
                <c:pt idx="15">
                  <c:v>TAU</c:v>
                </c:pt>
                <c:pt idx="16">
                  <c:v>Weizmann</c:v>
                </c:pt>
                <c:pt idx="17">
                  <c:v>INFN</c:v>
                </c:pt>
                <c:pt idx="18">
                  <c:v>VU</c:v>
                </c:pt>
                <c:pt idx="19">
                  <c:v>FOM</c:v>
                </c:pt>
                <c:pt idx="20">
                  <c:v>UiB</c:v>
                </c:pt>
                <c:pt idx="21">
                  <c:v>AGH-UST</c:v>
                </c:pt>
                <c:pt idx="22">
                  <c:v>IFJPAN</c:v>
                </c:pt>
                <c:pt idx="23">
                  <c:v>JSI</c:v>
                </c:pt>
                <c:pt idx="24">
                  <c:v>CSIC</c:v>
                </c:pt>
                <c:pt idx="25">
                  <c:v>UB</c:v>
                </c:pt>
                <c:pt idx="26">
                  <c:v>UU</c:v>
                </c:pt>
                <c:pt idx="27">
                  <c:v>Ulund</c:v>
                </c:pt>
                <c:pt idx="28">
                  <c:v>UNIGE</c:v>
                </c:pt>
                <c:pt idx="29">
                  <c:v>RHUL</c:v>
                </c:pt>
                <c:pt idx="30">
                  <c:v>STFC</c:v>
                </c:pt>
                <c:pt idx="31">
                  <c:v>UCAM</c:v>
                </c:pt>
                <c:pt idx="32">
                  <c:v>UNIGLA</c:v>
                </c:pt>
                <c:pt idx="33">
                  <c:v>UNILIV</c:v>
                </c:pt>
                <c:pt idx="34">
                  <c:v>UNIBRIS</c:v>
                </c:pt>
                <c:pt idx="35">
                  <c:v>UOXF</c:v>
                </c:pt>
                <c:pt idx="36">
                  <c:v>USFD</c:v>
                </c:pt>
                <c:pt idx="37">
                  <c:v>UNIMAN</c:v>
                </c:pt>
              </c:strCache>
            </c:strRef>
          </c:cat>
          <c:val>
            <c:numRef>
              <c:f>Feuil1!$B$2:$B$40</c:f>
              <c:numCache>
                <c:formatCode>General</c:formatCode>
                <c:ptCount val="39"/>
                <c:pt idx="0">
                  <c:v>84.02</c:v>
                </c:pt>
                <c:pt idx="1">
                  <c:v>85</c:v>
                </c:pt>
                <c:pt idx="2">
                  <c:v>68.099999999999994</c:v>
                </c:pt>
                <c:pt idx="3">
                  <c:v>55</c:v>
                </c:pt>
                <c:pt idx="4">
                  <c:v>79.19</c:v>
                </c:pt>
                <c:pt idx="5">
                  <c:v>65.56</c:v>
                </c:pt>
                <c:pt idx="6">
                  <c:v>83.11999999999999</c:v>
                </c:pt>
                <c:pt idx="7">
                  <c:v>85</c:v>
                </c:pt>
                <c:pt idx="8">
                  <c:v>74.81</c:v>
                </c:pt>
                <c:pt idx="9">
                  <c:v>85</c:v>
                </c:pt>
                <c:pt idx="10">
                  <c:v>85</c:v>
                </c:pt>
                <c:pt idx="11">
                  <c:v>85</c:v>
                </c:pt>
                <c:pt idx="12">
                  <c:v>84.83</c:v>
                </c:pt>
                <c:pt idx="13">
                  <c:v>85</c:v>
                </c:pt>
                <c:pt idx="14">
                  <c:v>75.290000000000006</c:v>
                </c:pt>
                <c:pt idx="15">
                  <c:v>85</c:v>
                </c:pt>
                <c:pt idx="16">
                  <c:v>85</c:v>
                </c:pt>
                <c:pt idx="17">
                  <c:v>85</c:v>
                </c:pt>
                <c:pt idx="18">
                  <c:v>85</c:v>
                </c:pt>
                <c:pt idx="19">
                  <c:v>75.459999999999994</c:v>
                </c:pt>
                <c:pt idx="20">
                  <c:v>70.099999999999994</c:v>
                </c:pt>
                <c:pt idx="21">
                  <c:v>56.02</c:v>
                </c:pt>
                <c:pt idx="22">
                  <c:v>85</c:v>
                </c:pt>
                <c:pt idx="23">
                  <c:v>85</c:v>
                </c:pt>
                <c:pt idx="24">
                  <c:v>85</c:v>
                </c:pt>
                <c:pt idx="25">
                  <c:v>85</c:v>
                </c:pt>
                <c:pt idx="26">
                  <c:v>57.190000000000012</c:v>
                </c:pt>
                <c:pt idx="27">
                  <c:v>85</c:v>
                </c:pt>
                <c:pt idx="28">
                  <c:v>70.010000000000005</c:v>
                </c:pt>
                <c:pt idx="29">
                  <c:v>63.33</c:v>
                </c:pt>
                <c:pt idx="30">
                  <c:v>35.480000000000004</c:v>
                </c:pt>
                <c:pt idx="31">
                  <c:v>58.46</c:v>
                </c:pt>
                <c:pt idx="32">
                  <c:v>100</c:v>
                </c:pt>
                <c:pt idx="33">
                  <c:v>59.4</c:v>
                </c:pt>
                <c:pt idx="34">
                  <c:v>85</c:v>
                </c:pt>
                <c:pt idx="35">
                  <c:v>55</c:v>
                </c:pt>
                <c:pt idx="36">
                  <c:v>79.7</c:v>
                </c:pt>
                <c:pt idx="37">
                  <c:v>70.099999999999994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956352"/>
        <c:axId val="71957888"/>
      </c:barChart>
      <c:catAx>
        <c:axId val="719563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aseline="0"/>
            </a:pPr>
            <a:endParaRPr lang="en-US"/>
          </a:p>
        </c:txPr>
        <c:crossAx val="71957888"/>
        <c:crosses val="autoZero"/>
        <c:auto val="1"/>
        <c:lblAlgn val="ctr"/>
        <c:lblOffset val="100"/>
        <c:noMultiLvlLbl val="0"/>
      </c:catAx>
      <c:valAx>
        <c:axId val="71957888"/>
        <c:scaling>
          <c:orientation val="minMax"/>
          <c:max val="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956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D5CCB6C-7D3A-481A-A8A8-97AEDC522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1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latin typeface="Arial" charset="0"/>
                <a:ea typeface="ＭＳ Ｐゴシック" charset="0"/>
              </a:rPr>
              <a:t>AIDA is co-funded by the European Commission within the Framework Programme 7 Capacities Specific Programme,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F8FAEB-B66E-4499-9BCD-FC10AB81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365BF-3932-43D8-940E-E05ED3433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D5E48-3D19-4410-AFBE-68CC88E0F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2967B-2CEC-4DC1-AD92-2FF1547C3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4C81C-DB5A-4A54-B74C-F7314D2CF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CEE9E-1B39-499C-A2DD-EA7AAD99A8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32ACF-0529-4BC5-A2D2-9298C9E0D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C786-E82E-44FE-9493-B1C5E1027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E08AC-CED9-4B64-82D5-FDAF649BC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67594-7737-4816-A178-0CEE03B33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3DE47-4E61-424A-B6CA-A1C7B22CE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AIDA StCom meeting, 19 Sept 2011</a:t>
            </a: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914400"/>
            <a:ext cx="685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99F959C1-4A87-49B2-B914-32FEBBAF8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7" r:id="rId2"/>
    <p:sldLayoutId id="2147483736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0" r:id="rId9"/>
    <p:sldLayoutId id="2147483729" r:id="rId10"/>
    <p:sldLayoutId id="2147483728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3200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AIDA Governing Board meeting</a:t>
            </a:r>
          </a:p>
          <a:p>
            <a:pPr algn="ctr">
              <a:buFontTx/>
              <a:buNone/>
            </a:pPr>
            <a:r>
              <a:rPr lang="en-US" sz="2400" dirty="0" smtClean="0"/>
              <a:t>12 April 2012, INFN-LNF</a:t>
            </a:r>
          </a:p>
          <a:p>
            <a:pPr algn="ctr">
              <a:buFontTx/>
              <a:buNone/>
            </a:pPr>
            <a:endParaRPr lang="en-US" sz="2400" dirty="0" smtClean="0"/>
          </a:p>
          <a:p>
            <a:pPr algn="ctr">
              <a:buFontTx/>
              <a:buNone/>
            </a:pPr>
            <a:r>
              <a:rPr lang="en-US" b="1" dirty="0" smtClean="0"/>
              <a:t>Overview of the use of resources by M18 and the financial situation of the beneficiaries</a:t>
            </a:r>
          </a:p>
          <a:p>
            <a:pPr algn="ctr">
              <a:buFontTx/>
              <a:buNone/>
            </a:pPr>
            <a:endParaRPr lang="en-US" b="1" dirty="0"/>
          </a:p>
          <a:p>
            <a:pPr algn="ctr">
              <a:buFontTx/>
              <a:buNone/>
            </a:pPr>
            <a:r>
              <a:rPr lang="en-US" sz="2400" i="1" dirty="0" smtClean="0"/>
              <a:t>S. Stavrev, CERN</a:t>
            </a:r>
          </a:p>
          <a:p>
            <a:pPr algn="ctr">
              <a:buFontTx/>
              <a:buNone/>
            </a:pPr>
            <a:r>
              <a:rPr lang="en-US" sz="2400" i="1" dirty="0" smtClean="0"/>
              <a:t>Administrative Manager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7221FA-9BEB-42FE-AA6A-8E702576385A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10</a:t>
            </a:fld>
            <a:endParaRPr lang="en-US"/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381000" y="14478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At M12, STFC </a:t>
            </a:r>
            <a:r>
              <a:rPr lang="en-US" sz="2000" b="1" dirty="0">
                <a:solidFill>
                  <a:srgbClr val="FF0000"/>
                </a:solidFill>
              </a:rPr>
              <a:t>did not provide </a:t>
            </a:r>
            <a:r>
              <a:rPr lang="en-US" sz="2000" dirty="0">
                <a:solidFill>
                  <a:schemeClr val="accent2"/>
                </a:solidFill>
              </a:rPr>
              <a:t>the required Internal Resource </a:t>
            </a:r>
            <a:r>
              <a:rPr lang="en-US" sz="2000" dirty="0" err="1">
                <a:solidFill>
                  <a:schemeClr val="accent2"/>
                </a:solidFill>
              </a:rPr>
              <a:t>Utilisation</a:t>
            </a:r>
            <a:r>
              <a:rPr lang="en-US" sz="2000" dirty="0">
                <a:solidFill>
                  <a:schemeClr val="accent2"/>
                </a:solidFill>
              </a:rPr>
              <a:t> Summary 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At M18 (P1 reporting), STFC </a:t>
            </a:r>
            <a:r>
              <a:rPr lang="en-US" sz="2000" b="1" dirty="0">
                <a:solidFill>
                  <a:srgbClr val="FF0000"/>
                </a:solidFill>
              </a:rPr>
              <a:t>did not provide </a:t>
            </a:r>
            <a:r>
              <a:rPr lang="en-US" sz="2000" dirty="0">
                <a:solidFill>
                  <a:schemeClr val="accent2"/>
                </a:solidFill>
              </a:rPr>
              <a:t>the required Internal Resource </a:t>
            </a:r>
            <a:r>
              <a:rPr lang="en-US" sz="2000" dirty="0" err="1">
                <a:solidFill>
                  <a:schemeClr val="accent2"/>
                </a:solidFill>
              </a:rPr>
              <a:t>Utilisation</a:t>
            </a:r>
            <a:r>
              <a:rPr lang="en-US" sz="2000" dirty="0">
                <a:solidFill>
                  <a:schemeClr val="accent2"/>
                </a:solidFill>
              </a:rPr>
              <a:t> Summary 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At M18 (P1 reporting), STFC </a:t>
            </a:r>
            <a:r>
              <a:rPr lang="en-US" sz="2000" b="1" dirty="0">
                <a:solidFill>
                  <a:srgbClr val="FF0000"/>
                </a:solidFill>
              </a:rPr>
              <a:t>reported zero costs </a:t>
            </a:r>
            <a:r>
              <a:rPr lang="en-US" sz="2000" dirty="0">
                <a:solidFill>
                  <a:schemeClr val="accent2"/>
                </a:solidFill>
              </a:rPr>
              <a:t>and claimed zero costs to the EC (official Financial Statement</a:t>
            </a:r>
            <a:r>
              <a:rPr lang="en-US" sz="2000" dirty="0" smtClean="0">
                <a:solidFill>
                  <a:schemeClr val="accent2"/>
                </a:solidFill>
              </a:rPr>
              <a:t>)</a:t>
            </a: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Despite several attempts, the management team has not been able to obtain from STFC any information about </a:t>
            </a:r>
            <a:r>
              <a:rPr lang="en-US" sz="2000" b="1" dirty="0" smtClean="0">
                <a:solidFill>
                  <a:srgbClr val="FF0000"/>
                </a:solidFill>
              </a:rPr>
              <a:t>the status of the resources used so far </a:t>
            </a:r>
            <a:r>
              <a:rPr lang="en-US" sz="2000" dirty="0" smtClean="0">
                <a:solidFill>
                  <a:schemeClr val="accent2"/>
                </a:solidFill>
              </a:rPr>
              <a:t>in WP2, WP3 and WP8.</a:t>
            </a:r>
          </a:p>
          <a:p>
            <a:pPr algn="l" eaLnBrk="0" hangingPunct="0">
              <a:spcBef>
                <a:spcPts val="1200"/>
              </a:spcBef>
              <a:spcAft>
                <a:spcPts val="1200"/>
              </a:spcAft>
            </a:pPr>
            <a:endParaRPr lang="en-US" sz="2000" dirty="0" smtClean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</a:t>
            </a:r>
            <a:r>
              <a:rPr lang="en-US" dirty="0">
                <a:latin typeface="Arial" pitchFamily="34" charset="0"/>
                <a:ea typeface="ＭＳ Ｐゴシック" charset="-128"/>
              </a:rPr>
              <a:t>A</a:t>
            </a:r>
            <a:r>
              <a:rPr lang="en-US" dirty="0" smtClean="0">
                <a:latin typeface="Arial" pitchFamily="34" charset="0"/>
                <a:ea typeface="ＭＳ Ｐゴシック" charset="-128"/>
              </a:rPr>
              <a:t>pril 2012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362200" y="152400"/>
            <a:ext cx="6477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sz="3000" kern="0" dirty="0" smtClean="0"/>
              <a:t>Special case: STFC              </a:t>
            </a:r>
            <a:r>
              <a:rPr lang="en-US" sz="1800" kern="0" dirty="0"/>
              <a:t>2</a:t>
            </a:r>
            <a:r>
              <a:rPr lang="en-US" sz="1800" kern="0" dirty="0" smtClean="0"/>
              <a:t>/3</a:t>
            </a:r>
          </a:p>
        </p:txBody>
      </p:sp>
    </p:spTree>
    <p:extLst>
      <p:ext uri="{BB962C8B-B14F-4D97-AF65-F5344CB8AC3E}">
        <p14:creationId xmlns:p14="http://schemas.microsoft.com/office/powerpoint/2010/main" val="41945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11</a:t>
            </a:fld>
            <a:endParaRPr lang="en-US"/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381000" y="990600"/>
            <a:ext cx="8458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0" hangingPunct="0">
              <a:spcBef>
                <a:spcPts val="800"/>
              </a:spcBef>
              <a:spcAft>
                <a:spcPts val="800"/>
              </a:spcAft>
            </a:pPr>
            <a:r>
              <a:rPr lang="en-US" sz="2400" dirty="0" smtClean="0">
                <a:solidFill>
                  <a:schemeClr val="accent2"/>
                </a:solidFill>
              </a:rPr>
              <a:t>Recently, STFC has made the following statements</a:t>
            </a:r>
            <a:endParaRPr lang="en-US" sz="2400" b="1" dirty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Their commitments and man-power (53 p-m) to WP2 </a:t>
            </a:r>
            <a:r>
              <a:rPr lang="en-US" sz="2000" dirty="0">
                <a:solidFill>
                  <a:schemeClr val="accent2"/>
                </a:solidFill>
              </a:rPr>
              <a:t>and WP3 </a:t>
            </a:r>
            <a:r>
              <a:rPr lang="en-US" sz="2000" b="1" dirty="0" smtClean="0">
                <a:solidFill>
                  <a:srgbClr val="FF0000"/>
                </a:solidFill>
              </a:rPr>
              <a:t>remain as foreseen</a:t>
            </a:r>
            <a:r>
              <a:rPr lang="en-US" sz="2000" dirty="0" smtClean="0">
                <a:solidFill>
                  <a:schemeClr val="accent2"/>
                </a:solidFill>
              </a:rPr>
              <a:t>;</a:t>
            </a:r>
          </a:p>
          <a:p>
            <a:pPr marL="342900" indent="-342900" algn="l" eaLnBrk="0" hangingPunct="0">
              <a:spcBef>
                <a:spcPts val="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Their commitment </a:t>
            </a:r>
            <a:r>
              <a:rPr lang="en-US" sz="2000" b="1" dirty="0" smtClean="0">
                <a:solidFill>
                  <a:srgbClr val="FF0000"/>
                </a:solidFill>
              </a:rPr>
              <a:t>to WP8 deliverables remain</a:t>
            </a:r>
            <a:r>
              <a:rPr lang="en-US" sz="2000" dirty="0" smtClean="0">
                <a:solidFill>
                  <a:schemeClr val="accent2"/>
                </a:solidFill>
              </a:rPr>
              <a:t>. However, they will not be able to provide the necessary </a:t>
            </a:r>
            <a:r>
              <a:rPr lang="en-US" sz="2000" b="1" dirty="0" smtClean="0">
                <a:solidFill>
                  <a:srgbClr val="FF0000"/>
                </a:solidFill>
              </a:rPr>
              <a:t>matching funds </a:t>
            </a:r>
            <a:r>
              <a:rPr lang="en-US" sz="2000" dirty="0" smtClean="0">
                <a:solidFill>
                  <a:schemeClr val="accent2"/>
                </a:solidFill>
              </a:rPr>
              <a:t>for the committed man-power (54 p-m).</a:t>
            </a:r>
          </a:p>
          <a:p>
            <a:pPr marL="342900" indent="-342900" algn="l" eaLnBrk="0" hangingPunct="0">
              <a:spcBef>
                <a:spcPts val="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A few months ago, the Task leader of 8.4 was considering re-allocating </a:t>
            </a:r>
            <a:r>
              <a:rPr lang="en-US" sz="2000" b="1" dirty="0" smtClean="0">
                <a:solidFill>
                  <a:srgbClr val="FF0000"/>
                </a:solidFill>
              </a:rPr>
              <a:t>~ 100 k€ EC funding </a:t>
            </a:r>
            <a:r>
              <a:rPr lang="en-US" sz="2000" dirty="0" smtClean="0">
                <a:solidFill>
                  <a:schemeClr val="accent2"/>
                </a:solidFill>
              </a:rPr>
              <a:t>to other partners in the task (WP). </a:t>
            </a:r>
          </a:p>
          <a:p>
            <a:pPr marL="342900" indent="-342900" algn="l" eaLnBrk="0" hangingPunct="0">
              <a:spcBef>
                <a:spcPts val="80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Recently, STFC have changed their mind and would like to </a:t>
            </a:r>
            <a:r>
              <a:rPr lang="en-US" sz="2000" b="1" dirty="0" smtClean="0">
                <a:solidFill>
                  <a:srgbClr val="FF0000"/>
                </a:solidFill>
              </a:rPr>
              <a:t>keep and use the EC funding</a:t>
            </a:r>
            <a:r>
              <a:rPr lang="en-US" sz="2000" dirty="0" smtClean="0">
                <a:solidFill>
                  <a:schemeClr val="accent2"/>
                </a:solidFill>
              </a:rPr>
              <a:t> in WP8.4 for performing irradiation tests on epoxies.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2012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5410200"/>
            <a:ext cx="8305800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accent2"/>
                </a:solidFill>
              </a:rPr>
              <a:t>Main principle of AIDA funding: </a:t>
            </a:r>
            <a:r>
              <a:rPr lang="en-US" sz="2000" b="1" dirty="0" smtClean="0">
                <a:solidFill>
                  <a:srgbClr val="FF0000"/>
                </a:solidFill>
              </a:rPr>
              <a:t>each partner has to provide the necessary matching funds</a:t>
            </a:r>
            <a:r>
              <a:rPr lang="en-US" sz="2000" dirty="0" smtClean="0">
                <a:solidFill>
                  <a:schemeClr val="accent2"/>
                </a:solidFill>
              </a:rPr>
              <a:t> (40-60% of the full costs on average) in order to receive and use the EC funding. 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362200" y="152400"/>
            <a:ext cx="64770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sz="3000" kern="0" dirty="0" smtClean="0"/>
              <a:t>Special case: STFC              </a:t>
            </a:r>
            <a:r>
              <a:rPr lang="en-US" sz="1800" kern="0" dirty="0" smtClean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265641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438400" y="76200"/>
            <a:ext cx="6172200" cy="8382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2800" dirty="0" smtClean="0"/>
              <a:t>Proposal to the Governing Board </a:t>
            </a:r>
            <a:r>
              <a:rPr lang="en-US" sz="2400" i="1" dirty="0" smtClean="0"/>
              <a:t>(subject to “electronic” voting)</a:t>
            </a:r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12</a:t>
            </a:fld>
            <a:endParaRPr lang="en-US"/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>
                <a:solidFill>
                  <a:schemeClr val="accent2"/>
                </a:solidFill>
              </a:rPr>
              <a:t>T</a:t>
            </a:r>
            <a:r>
              <a:rPr lang="en-US" sz="2200" dirty="0" smtClean="0">
                <a:solidFill>
                  <a:schemeClr val="accent2"/>
                </a:solidFill>
              </a:rPr>
              <a:t>he principle of AIDA funding should be applied to STFC </a:t>
            </a:r>
            <a:r>
              <a:rPr lang="en-US" sz="2200" b="1" dirty="0" smtClean="0">
                <a:solidFill>
                  <a:srgbClr val="FF0000"/>
                </a:solidFill>
              </a:rPr>
              <a:t>without exception</a:t>
            </a:r>
            <a:r>
              <a:rPr lang="en-US" sz="2200" dirty="0" smtClean="0">
                <a:solidFill>
                  <a:schemeClr val="accent2"/>
                </a:solidFill>
              </a:rPr>
              <a:t>.  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2"/>
                </a:solidFill>
              </a:rPr>
              <a:t>The management team to inform STFC that in case they will not be able </a:t>
            </a:r>
            <a:r>
              <a:rPr lang="en-US" sz="2200" b="1" dirty="0" smtClean="0">
                <a:solidFill>
                  <a:srgbClr val="FF0000"/>
                </a:solidFill>
              </a:rPr>
              <a:t>to provide the necessary matching funds </a:t>
            </a:r>
            <a:r>
              <a:rPr lang="en-US" sz="2200" dirty="0" smtClean="0">
                <a:solidFill>
                  <a:schemeClr val="accent2"/>
                </a:solidFill>
              </a:rPr>
              <a:t>in WP8, they should estimate the fraction of EC funding which will remain “available” and should </a:t>
            </a:r>
            <a:r>
              <a:rPr lang="en-US" sz="2200" b="1" dirty="0" smtClean="0">
                <a:solidFill>
                  <a:srgbClr val="FF0000"/>
                </a:solidFill>
              </a:rPr>
              <a:t>make a proposal for re-allocation </a:t>
            </a:r>
            <a:r>
              <a:rPr lang="en-US" sz="2200" dirty="0" smtClean="0">
                <a:solidFill>
                  <a:schemeClr val="accent2"/>
                </a:solidFill>
              </a:rPr>
              <a:t>of this funding to other partner(s) in the task (WP</a:t>
            </a:r>
            <a:r>
              <a:rPr lang="en-US" sz="2200" smtClean="0">
                <a:solidFill>
                  <a:schemeClr val="accent2"/>
                </a:solidFill>
              </a:rPr>
              <a:t>) a.s.a.p.</a:t>
            </a:r>
            <a:endParaRPr lang="en-US" sz="2200" dirty="0" smtClean="0">
              <a:solidFill>
                <a:schemeClr val="accent2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2"/>
                </a:solidFill>
              </a:rPr>
              <a:t>At the latest at the time of the P2 reporting (M36), STFC has to provide an estimate of the resources used</a:t>
            </a:r>
            <a:r>
              <a:rPr lang="en-US" sz="2200" b="1" dirty="0" smtClean="0">
                <a:solidFill>
                  <a:srgbClr val="FF0000"/>
                </a:solidFill>
              </a:rPr>
              <a:t> since the start of the project for WP2, WP3 and WP8</a:t>
            </a:r>
            <a:r>
              <a:rPr lang="en-US" sz="2200" dirty="0" smtClean="0">
                <a:solidFill>
                  <a:schemeClr val="accent2"/>
                </a:solidFill>
              </a:rPr>
              <a:t>.</a:t>
            </a: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accent2"/>
                </a:solidFill>
              </a:rPr>
              <a:t>In case </a:t>
            </a:r>
            <a:r>
              <a:rPr lang="en-US" sz="2200" b="1" dirty="0" smtClean="0">
                <a:solidFill>
                  <a:srgbClr val="FF0000"/>
                </a:solidFill>
              </a:rPr>
              <a:t>of evidence that the resources in WP2 and WP3 </a:t>
            </a:r>
            <a:r>
              <a:rPr lang="en-US" sz="2200" dirty="0" smtClean="0">
                <a:solidFill>
                  <a:schemeClr val="accent2"/>
                </a:solidFill>
              </a:rPr>
              <a:t>have not and will not be used as planned, part of the EC funding for STFC may be allocated to other partner(s) in those WPs.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Footer Placeholder 3"/>
          <p:cNvSpPr txBox="1">
            <a:spLocks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April 2012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3429000" y="152400"/>
            <a:ext cx="20574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Content</a:t>
            </a: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2</a:t>
            </a:fld>
            <a:endParaRPr lang="en-US"/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381000" y="1143000"/>
            <a:ext cx="8610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</a:pPr>
            <a:r>
              <a:rPr lang="en-US" sz="2400" dirty="0" smtClean="0">
                <a:solidFill>
                  <a:schemeClr val="accent2"/>
                </a:solidFill>
              </a:rPr>
              <a:t>   </a:t>
            </a: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chemeClr val="accent2"/>
                </a:solidFill>
              </a:rPr>
              <a:t>P</a:t>
            </a:r>
            <a:r>
              <a:rPr lang="en-US" sz="2400" dirty="0" smtClean="0">
                <a:solidFill>
                  <a:schemeClr val="accent2"/>
                </a:solidFill>
              </a:rPr>
              <a:t>ayments of EC funding to the Consortium</a:t>
            </a: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</a:rPr>
              <a:t>Principles of financial reporting to the EC</a:t>
            </a:r>
            <a:endParaRPr lang="en-US" sz="2400" dirty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</a:rPr>
              <a:t>Use of resources by M18 per Work Package</a:t>
            </a:r>
          </a:p>
          <a:p>
            <a:pPr marL="342900" indent="-342900" algn="l" eaLnBrk="0" hangingPunct="0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accent2"/>
                </a:solidFill>
              </a:rPr>
              <a:t>Use of resources by M18 by the beneficiaries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 algn="l" eaLnBrk="0" hangingPunct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000" dirty="0" smtClean="0">
                <a:solidFill>
                  <a:schemeClr val="accent2"/>
                </a:solidFill>
              </a:rPr>
              <a:t>Partners that seem to over-use or under-use resources by M18</a:t>
            </a:r>
          </a:p>
          <a:p>
            <a:pPr marL="342900" indent="-342900" algn="l" eaLnBrk="0" hangingPunct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US" sz="2000" dirty="0" smtClean="0">
                <a:solidFill>
                  <a:schemeClr val="accent2"/>
                </a:solidFill>
              </a:rPr>
              <a:t>Special case of STFC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942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95075E-020E-449C-A6EE-080185E81DE0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600"/>
              <a:t>EU payments for AIDA</a:t>
            </a:r>
            <a:r>
              <a:rPr lang="en-US"/>
              <a:t>      </a:t>
            </a:r>
            <a:endParaRPr lang="en-US" sz="18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90600"/>
            <a:ext cx="8424862" cy="33480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1800" dirty="0"/>
              <a:t>Pre-financing = </a:t>
            </a:r>
            <a:r>
              <a:rPr lang="en-GB" sz="1800" b="1" dirty="0" smtClean="0">
                <a:solidFill>
                  <a:srgbClr val="FF0000"/>
                </a:solidFill>
              </a:rPr>
              <a:t>60 %</a:t>
            </a:r>
            <a:r>
              <a:rPr lang="en-GB" sz="1800" dirty="0" smtClean="0"/>
              <a:t>, </a:t>
            </a:r>
            <a:r>
              <a:rPr lang="en-GB" sz="1800" dirty="0"/>
              <a:t>of which 5% withheld (for FP7 Guarantee Fund, to be reimbursed at the end</a:t>
            </a:r>
            <a:r>
              <a:rPr lang="en-GB" sz="1800" dirty="0" smtClean="0"/>
              <a:t>).</a:t>
            </a:r>
            <a:endParaRPr lang="en-GB" sz="1800" dirty="0"/>
          </a:p>
          <a:p>
            <a:pPr>
              <a:lnSpc>
                <a:spcPct val="120000"/>
              </a:lnSpc>
            </a:pPr>
            <a:r>
              <a:rPr lang="en-GB" sz="1800" dirty="0"/>
              <a:t>Effective pre-financing </a:t>
            </a:r>
            <a:r>
              <a:rPr lang="en-GB" sz="1800" dirty="0" smtClean="0"/>
              <a:t>= </a:t>
            </a:r>
            <a:r>
              <a:rPr lang="en-GB" sz="1800" b="1" dirty="0" smtClean="0">
                <a:solidFill>
                  <a:srgbClr val="FF0000"/>
                </a:solidFill>
              </a:rPr>
              <a:t>55%</a:t>
            </a:r>
            <a:r>
              <a:rPr lang="en-GB" sz="1800" dirty="0" smtClean="0"/>
              <a:t> </a:t>
            </a:r>
            <a:r>
              <a:rPr lang="en-GB" sz="1800" dirty="0"/>
              <a:t>of the 8 M</a:t>
            </a:r>
            <a:r>
              <a:rPr lang="en-GB" sz="1800" dirty="0">
                <a:cs typeface="Arial" charset="0"/>
              </a:rPr>
              <a:t>€</a:t>
            </a:r>
            <a:r>
              <a:rPr lang="en-GB" sz="1800" dirty="0"/>
              <a:t> of which 60</a:t>
            </a:r>
            <a:r>
              <a:rPr lang="en-GB" sz="1800" dirty="0" smtClean="0"/>
              <a:t>% was paid (pro-rata </a:t>
            </a:r>
            <a:r>
              <a:rPr lang="en-GB" sz="1800" dirty="0"/>
              <a:t>to project </a:t>
            </a:r>
            <a:r>
              <a:rPr lang="en-GB" sz="1800" dirty="0" smtClean="0"/>
              <a:t>share) </a:t>
            </a:r>
            <a:r>
              <a:rPr lang="en-GB" sz="1800" dirty="0"/>
              <a:t>to each participant </a:t>
            </a:r>
            <a:r>
              <a:rPr lang="en-GB" sz="1800" dirty="0" smtClean="0"/>
              <a:t>at the start, and </a:t>
            </a:r>
            <a:r>
              <a:rPr lang="en-GB" sz="1800" dirty="0"/>
              <a:t>the other 40% </a:t>
            </a:r>
            <a:r>
              <a:rPr lang="en-GB" sz="1800" dirty="0" smtClean="0"/>
              <a:t>were distributed </a:t>
            </a:r>
            <a:r>
              <a:rPr lang="en-GB" sz="1800" dirty="0"/>
              <a:t>after the 1st Annual GB </a:t>
            </a:r>
            <a:r>
              <a:rPr lang="en-GB" sz="1800" dirty="0" smtClean="0"/>
              <a:t>meeting (or after the M18 reporting). </a:t>
            </a:r>
            <a:endParaRPr lang="en-GB" sz="1800" dirty="0"/>
          </a:p>
          <a:p>
            <a:pPr>
              <a:lnSpc>
                <a:spcPct val="120000"/>
              </a:lnSpc>
            </a:pPr>
            <a:r>
              <a:rPr lang="en-GB" sz="1800" dirty="0"/>
              <a:t>Second EC </a:t>
            </a:r>
            <a:r>
              <a:rPr lang="en-GB" sz="1800" dirty="0" smtClean="0"/>
              <a:t>payment: at M(18+3+5) = reimbursement </a:t>
            </a:r>
            <a:r>
              <a:rPr lang="en-GB" sz="1800" dirty="0"/>
              <a:t>of costs for the first Reporting </a:t>
            </a:r>
            <a:r>
              <a:rPr lang="en-GB" sz="1800" dirty="0" smtClean="0"/>
              <a:t>Period </a:t>
            </a:r>
            <a:r>
              <a:rPr lang="en-GB" sz="1800" b="1" dirty="0">
                <a:solidFill>
                  <a:srgbClr val="FF0000"/>
                </a:solidFill>
              </a:rPr>
              <a:t>~ </a:t>
            </a:r>
            <a:r>
              <a:rPr lang="en-GB" sz="1800" b="1" dirty="0" smtClean="0">
                <a:solidFill>
                  <a:srgbClr val="FF0000"/>
                </a:solidFill>
              </a:rPr>
              <a:t>24%</a:t>
            </a:r>
            <a:r>
              <a:rPr lang="en-GB" sz="1800" dirty="0"/>
              <a:t> 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Third EC payment </a:t>
            </a:r>
            <a:r>
              <a:rPr lang="en-GB" sz="1800" dirty="0" smtClean="0"/>
              <a:t>limited </a:t>
            </a:r>
            <a:r>
              <a:rPr lang="en-GB" sz="1800" dirty="0"/>
              <a:t>by </a:t>
            </a:r>
            <a:r>
              <a:rPr lang="en-GB" sz="1800" dirty="0" smtClean="0"/>
              <a:t>85% </a:t>
            </a:r>
            <a:r>
              <a:rPr lang="en-GB" sz="1800" dirty="0"/>
              <a:t>of the 8 M</a:t>
            </a:r>
            <a:r>
              <a:rPr lang="en-GB" sz="1800" dirty="0" smtClean="0">
                <a:cs typeface="Arial" charset="0"/>
              </a:rPr>
              <a:t>€: at M(36+2+3) 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~ </a:t>
            </a:r>
            <a:r>
              <a:rPr lang="en-GB" sz="1800" b="1" dirty="0" smtClean="0">
                <a:solidFill>
                  <a:srgbClr val="FF0000"/>
                </a:solidFill>
                <a:cs typeface="Arial" charset="0"/>
              </a:rPr>
              <a:t>6%</a:t>
            </a:r>
            <a:endParaRPr lang="en-GB" sz="1800" b="1" dirty="0">
              <a:solidFill>
                <a:srgbClr val="FF0000"/>
              </a:solidFill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GB" sz="1800" dirty="0">
                <a:cs typeface="Arial" charset="0"/>
              </a:rPr>
              <a:t>Final EC payment </a:t>
            </a:r>
            <a:r>
              <a:rPr lang="en-GB" sz="1800" dirty="0"/>
              <a:t>(</a:t>
            </a:r>
            <a:r>
              <a:rPr lang="en-GB" sz="1800" b="1" dirty="0">
                <a:solidFill>
                  <a:srgbClr val="FF0000"/>
                </a:solidFill>
              </a:rPr>
              <a:t>10% + 5%)</a:t>
            </a:r>
            <a:r>
              <a:rPr lang="en-GB" sz="1800" dirty="0"/>
              <a:t> – after the Final Report is approved</a:t>
            </a:r>
          </a:p>
        </p:txBody>
      </p:sp>
      <p:sp>
        <p:nvSpPr>
          <p:cNvPr id="31748" name="AutoShape 4"/>
          <p:cNvSpPr>
            <a:spLocks/>
          </p:cNvSpPr>
          <p:nvPr/>
        </p:nvSpPr>
        <p:spPr bwMode="auto">
          <a:xfrm rot="5400000">
            <a:off x="6875463" y="4921250"/>
            <a:ext cx="287338" cy="1944687"/>
          </a:xfrm>
          <a:prstGeom prst="rightBrace">
            <a:avLst>
              <a:gd name="adj1" fmla="val 564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574675" y="5299075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87338" y="5407025"/>
            <a:ext cx="501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 dirty="0"/>
              <a:t>M1</a:t>
            </a:r>
            <a:endParaRPr lang="en-US" sz="1800" dirty="0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2970213" y="5407025"/>
            <a:ext cx="628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/>
              <a:t>M18</a:t>
            </a:r>
            <a:endParaRPr lang="en-US" sz="1800"/>
          </a:p>
        </p:txBody>
      </p:sp>
      <p:sp>
        <p:nvSpPr>
          <p:cNvPr id="31752" name="AutoShape 8"/>
          <p:cNvSpPr>
            <a:spLocks/>
          </p:cNvSpPr>
          <p:nvPr/>
        </p:nvSpPr>
        <p:spPr bwMode="auto">
          <a:xfrm rot="5400000">
            <a:off x="1763713" y="4687888"/>
            <a:ext cx="287337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1006475" y="6019800"/>
            <a:ext cx="2160588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>
                <a:solidFill>
                  <a:schemeClr val="accent2"/>
                </a:solidFill>
              </a:rPr>
              <a:t>1st Reporting Period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49300" y="4794250"/>
            <a:ext cx="646331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 dirty="0" smtClean="0">
                <a:solidFill>
                  <a:srgbClr val="CC3300"/>
                </a:solidFill>
              </a:rPr>
              <a:t>55%</a:t>
            </a:r>
            <a:endParaRPr lang="fr-CH" sz="1800" dirty="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3803650" y="4776788"/>
            <a:ext cx="646331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 dirty="0" smtClean="0">
                <a:solidFill>
                  <a:srgbClr val="CC3300"/>
                </a:solidFill>
              </a:rPr>
              <a:t>24%</a:t>
            </a:r>
            <a:endParaRPr lang="fr-CH" sz="1800" dirty="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3311525" y="5303838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707063" y="5407025"/>
            <a:ext cx="628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/>
              <a:t>M36</a:t>
            </a:r>
            <a:endParaRPr lang="en-US" sz="1800"/>
          </a:p>
        </p:txBody>
      </p:sp>
      <p:sp>
        <p:nvSpPr>
          <p:cNvPr id="31758" name="AutoShape 14"/>
          <p:cNvSpPr>
            <a:spLocks/>
          </p:cNvSpPr>
          <p:nvPr/>
        </p:nvSpPr>
        <p:spPr bwMode="auto">
          <a:xfrm rot="5400000">
            <a:off x="4643438" y="4686300"/>
            <a:ext cx="287338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3886200" y="6019800"/>
            <a:ext cx="2160588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>
                <a:solidFill>
                  <a:schemeClr val="accent2"/>
                </a:solidFill>
              </a:rPr>
              <a:t>2nd Reporting Period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941763" y="5407025"/>
            <a:ext cx="633507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 dirty="0" smtClean="0"/>
              <a:t>M26</a:t>
            </a:r>
            <a:endParaRPr lang="en-US" sz="1800" dirty="0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>
            <a:off x="4246563" y="5227638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6046788" y="5299075"/>
            <a:ext cx="18732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7578725" y="5407025"/>
            <a:ext cx="628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/>
              <a:t>M48</a:t>
            </a:r>
            <a:endParaRPr lang="en-US" sz="1800"/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6191250" y="5948363"/>
            <a:ext cx="2160588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>
                <a:solidFill>
                  <a:schemeClr val="accent2"/>
                </a:solidFill>
              </a:rPr>
              <a:t>3rd Reporting Period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6637338" y="4794250"/>
            <a:ext cx="518091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 dirty="0">
                <a:solidFill>
                  <a:srgbClr val="CC3300"/>
                </a:solidFill>
              </a:rPr>
              <a:t>6</a:t>
            </a:r>
            <a:r>
              <a:rPr lang="fr-CH" sz="1800" dirty="0" smtClean="0">
                <a:solidFill>
                  <a:srgbClr val="CC3300"/>
                </a:solidFill>
              </a:rPr>
              <a:t>%</a:t>
            </a:r>
            <a:endParaRPr lang="fr-CH" sz="1800" dirty="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6642100" y="5424488"/>
            <a:ext cx="6286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/>
              <a:t>M42</a:t>
            </a:r>
            <a:endParaRPr lang="en-US" sz="1800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6929438" y="5227638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68" name="Text Box 24"/>
          <p:cNvSpPr txBox="1">
            <a:spLocks noChangeArrowheads="1"/>
          </p:cNvSpPr>
          <p:nvPr/>
        </p:nvSpPr>
        <p:spPr bwMode="auto">
          <a:xfrm>
            <a:off x="7848600" y="4794250"/>
            <a:ext cx="682625" cy="379413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sz="1800">
                <a:solidFill>
                  <a:srgbClr val="CC3300"/>
                </a:solidFill>
              </a:rPr>
              <a:t>10%</a:t>
            </a:r>
            <a:endParaRPr lang="fr-CH" sz="180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7920038" y="5286376"/>
            <a:ext cx="719137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>
            <a:off x="8639175" y="5208588"/>
            <a:ext cx="0" cy="14287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>
            <a:off x="1006475" y="5208588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757238" y="5416550"/>
            <a:ext cx="5016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/>
              <a:t>M3</a:t>
            </a:r>
            <a:endParaRPr lang="en-US" sz="1800"/>
          </a:p>
        </p:txBody>
      </p:sp>
      <p:sp>
        <p:nvSpPr>
          <p:cNvPr id="31773" name="Text Box 29"/>
          <p:cNvSpPr txBox="1">
            <a:spLocks noChangeArrowheads="1"/>
          </p:cNvSpPr>
          <p:nvPr/>
        </p:nvSpPr>
        <p:spPr bwMode="auto">
          <a:xfrm>
            <a:off x="142875" y="4794250"/>
            <a:ext cx="527050" cy="379413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>
                <a:solidFill>
                  <a:srgbClr val="CC3300"/>
                </a:solidFill>
              </a:rPr>
              <a:t>5%</a:t>
            </a:r>
            <a:endParaRPr lang="fr-CH" sz="180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 flipV="1">
            <a:off x="358775" y="4545013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5" name="Line 31"/>
          <p:cNvSpPr>
            <a:spLocks noChangeShapeType="1"/>
          </p:cNvSpPr>
          <p:nvPr/>
        </p:nvSpPr>
        <p:spPr bwMode="auto">
          <a:xfrm>
            <a:off x="358775" y="4545013"/>
            <a:ext cx="8497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6" name="Line 32"/>
          <p:cNvSpPr>
            <a:spLocks noChangeShapeType="1"/>
          </p:cNvSpPr>
          <p:nvPr/>
        </p:nvSpPr>
        <p:spPr bwMode="auto">
          <a:xfrm>
            <a:off x="8856663" y="4545013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777" name="Text Box 33"/>
          <p:cNvSpPr txBox="1">
            <a:spLocks noChangeArrowheads="1"/>
          </p:cNvSpPr>
          <p:nvPr/>
        </p:nvSpPr>
        <p:spPr bwMode="auto">
          <a:xfrm>
            <a:off x="8604250" y="4776788"/>
            <a:ext cx="527050" cy="379412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fr-CH" sz="1800">
                <a:solidFill>
                  <a:srgbClr val="CC3300"/>
                </a:solidFill>
              </a:rPr>
              <a:t>5%</a:t>
            </a:r>
            <a:endParaRPr lang="fr-CH" sz="1800">
              <a:solidFill>
                <a:srgbClr val="CC3300"/>
              </a:solidFill>
              <a:cs typeface="Arial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2760661" y="152400"/>
            <a:ext cx="5159377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EC funding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 for AIDA = 8 M€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95075E-020E-449C-A6EE-080185E81DE0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600" dirty="0"/>
              <a:t>EU payments for AIDA</a:t>
            </a:r>
            <a:r>
              <a:rPr lang="en-US" dirty="0"/>
              <a:t>      </a:t>
            </a:r>
            <a:endParaRPr lang="en-US" sz="1800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410200"/>
            <a:ext cx="8424862" cy="914400"/>
          </a:xfrm>
          <a:ln w="28575">
            <a:solidFill>
              <a:srgbClr val="FF0000"/>
            </a:solidFill>
          </a:ln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Note</a:t>
            </a:r>
            <a:r>
              <a:rPr lang="en-US" sz="1800" b="1" dirty="0" smtClean="0"/>
              <a:t>: </a:t>
            </a:r>
            <a:r>
              <a:rPr lang="en-US" sz="1800" dirty="0" smtClean="0"/>
              <a:t>the fact that the Consortium has received ~ 80% of the EC funding already does NOT mean that the corresponding resources have been used and justified. </a:t>
            </a:r>
            <a:endParaRPr lang="en-US" sz="1800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2760661" y="152400"/>
            <a:ext cx="5159377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EC funding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 to beneficiaries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8" name="Graphique 6"/>
          <p:cNvGraphicFramePr/>
          <p:nvPr>
            <p:extLst>
              <p:ext uri="{D42A27DB-BD31-4B8C-83A1-F6EECF244321}">
                <p14:modId xmlns:p14="http://schemas.microsoft.com/office/powerpoint/2010/main" val="3758260950"/>
              </p:ext>
            </p:extLst>
          </p:nvPr>
        </p:nvGraphicFramePr>
        <p:xfrm>
          <a:off x="685800" y="1066800"/>
          <a:ext cx="75438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85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95075E-020E-449C-A6EE-080185E81DE0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600"/>
              <a:t>EU payments for AIDA</a:t>
            </a:r>
            <a:r>
              <a:rPr lang="en-US"/>
              <a:t>      </a:t>
            </a:r>
            <a:endParaRPr lang="en-US" sz="18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424862" cy="3886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1800" dirty="0" smtClean="0"/>
              <a:t>EC funding for AIDA (8 M</a:t>
            </a:r>
            <a:r>
              <a:rPr lang="en-GB" sz="1800" dirty="0" smtClean="0">
                <a:cs typeface="Arial" charset="0"/>
              </a:rPr>
              <a:t>€) ~ </a:t>
            </a:r>
            <a:r>
              <a:rPr lang="en-GB" sz="1800" b="1" dirty="0" smtClean="0">
                <a:solidFill>
                  <a:srgbClr val="FF0000"/>
                </a:solidFill>
                <a:cs typeface="Arial" charset="0"/>
              </a:rPr>
              <a:t>31%</a:t>
            </a:r>
            <a:r>
              <a:rPr lang="en-GB" sz="1800" dirty="0" smtClean="0">
                <a:cs typeface="Arial" charset="0"/>
              </a:rPr>
              <a:t> of the full costs (</a:t>
            </a:r>
            <a:r>
              <a:rPr lang="en-GB" sz="1800" dirty="0" smtClean="0"/>
              <a:t>26 M</a:t>
            </a:r>
            <a:r>
              <a:rPr lang="en-GB" sz="1800" dirty="0" smtClean="0">
                <a:cs typeface="Arial" charset="0"/>
              </a:rPr>
              <a:t>€).</a:t>
            </a:r>
            <a:endParaRPr lang="en-GB" sz="1800" dirty="0" smtClean="0"/>
          </a:p>
          <a:p>
            <a:pPr>
              <a:lnSpc>
                <a:spcPct val="120000"/>
              </a:lnSpc>
            </a:pPr>
            <a:r>
              <a:rPr lang="en-GB" sz="1800" dirty="0" smtClean="0"/>
              <a:t>Special agreement with the EC to apply “</a:t>
            </a:r>
            <a:r>
              <a:rPr lang="en-GB" sz="1800" b="1" dirty="0" smtClean="0">
                <a:solidFill>
                  <a:srgbClr val="FF0000"/>
                </a:solidFill>
              </a:rPr>
              <a:t>partial cost reporting</a:t>
            </a:r>
            <a:r>
              <a:rPr lang="en-GB" sz="1800" dirty="0" smtClean="0"/>
              <a:t>”, i.e. to report officially to the EC only a fraction of the full costs, sufficient to justify the EC contribution. </a:t>
            </a:r>
          </a:p>
          <a:p>
            <a:pPr>
              <a:lnSpc>
                <a:spcPct val="120000"/>
              </a:lnSpc>
            </a:pPr>
            <a:r>
              <a:rPr lang="en-GB" sz="1800" dirty="0" smtClean="0"/>
              <a:t>This allows flexibility for the partners to select which costs to report, and at the level of the consortium AIDA has to justify (as minimum) </a:t>
            </a:r>
            <a:r>
              <a:rPr lang="en-GB" sz="1800" b="1" dirty="0" smtClean="0">
                <a:solidFill>
                  <a:srgbClr val="FF0000"/>
                </a:solidFill>
              </a:rPr>
              <a:t>13-14 M</a:t>
            </a:r>
            <a:r>
              <a:rPr lang="en-GB" sz="1800" b="1" dirty="0" smtClean="0">
                <a:solidFill>
                  <a:srgbClr val="FF0000"/>
                </a:solidFill>
                <a:cs typeface="Arial" charset="0"/>
              </a:rPr>
              <a:t>€ </a:t>
            </a:r>
            <a:r>
              <a:rPr lang="en-GB" sz="1800" dirty="0" smtClean="0">
                <a:cs typeface="Arial" charset="0"/>
              </a:rPr>
              <a:t>to receive the </a:t>
            </a:r>
            <a:r>
              <a:rPr lang="en-GB" sz="1800" dirty="0" smtClean="0"/>
              <a:t>8 M</a:t>
            </a:r>
            <a:r>
              <a:rPr lang="en-GB" sz="1800" dirty="0" smtClean="0">
                <a:cs typeface="Arial" charset="0"/>
              </a:rPr>
              <a:t>€ from the EC.</a:t>
            </a:r>
            <a:endParaRPr lang="en-GB" sz="1800" dirty="0" smtClean="0"/>
          </a:p>
          <a:p>
            <a:pPr>
              <a:lnSpc>
                <a:spcPct val="120000"/>
              </a:lnSpc>
            </a:pPr>
            <a:r>
              <a:rPr lang="en-GB" sz="1800" dirty="0" smtClean="0"/>
              <a:t>Simplification in the financial reporting and verification for the beneficiaries, for the Coordinator, and for the EC.</a:t>
            </a:r>
          </a:p>
          <a:p>
            <a:pPr>
              <a:lnSpc>
                <a:spcPct val="120000"/>
              </a:lnSpc>
            </a:pPr>
            <a:r>
              <a:rPr lang="en-GB" sz="1800" dirty="0" smtClean="0"/>
              <a:t>This cost reporting model </a:t>
            </a:r>
            <a:r>
              <a:rPr lang="en-GB" sz="1800" b="1" dirty="0" smtClean="0">
                <a:solidFill>
                  <a:srgbClr val="FF0000"/>
                </a:solidFill>
              </a:rPr>
              <a:t>is not mandatory</a:t>
            </a:r>
            <a:r>
              <a:rPr lang="en-GB" sz="1800" dirty="0" smtClean="0"/>
              <a:t>: some partners still select or prefer to report their full costs.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2760661" y="152400"/>
            <a:ext cx="5446713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Financial reporting</a:t>
            </a:r>
            <a:r>
              <a:rPr kumimoji="0" lang="en-US" sz="30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ＭＳ Ｐゴシック" charset="0"/>
              </a:rPr>
              <a:t> to the EC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5082671"/>
            <a:ext cx="8305800" cy="10895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GB" sz="1800" b="1" dirty="0">
                <a:solidFill>
                  <a:schemeClr val="accent2"/>
                </a:solidFill>
              </a:rPr>
              <a:t>At M18 (end of P1):</a:t>
            </a:r>
          </a:p>
          <a:p>
            <a:pPr marL="285750" indent="-2857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GB" sz="1800" dirty="0" smtClean="0">
                <a:solidFill>
                  <a:srgbClr val="FF0000"/>
                </a:solidFill>
              </a:rPr>
              <a:t>Full </a:t>
            </a:r>
            <a:r>
              <a:rPr lang="en-GB" sz="1800" dirty="0">
                <a:solidFill>
                  <a:srgbClr val="FF0000"/>
                </a:solidFill>
              </a:rPr>
              <a:t>estimated costs of </a:t>
            </a:r>
            <a:r>
              <a:rPr lang="en-GB" sz="1800" b="1" dirty="0">
                <a:solidFill>
                  <a:srgbClr val="FF0000"/>
                </a:solidFill>
              </a:rPr>
              <a:t>~ 9 M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€</a:t>
            </a:r>
          </a:p>
          <a:p>
            <a:pPr marL="285750" indent="-2857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GB" sz="1800" dirty="0" smtClean="0">
                <a:solidFill>
                  <a:srgbClr val="FF0000"/>
                </a:solidFill>
                <a:cs typeface="Arial" charset="0"/>
              </a:rPr>
              <a:t>Costs </a:t>
            </a:r>
            <a:r>
              <a:rPr lang="en-GB" sz="1800" dirty="0">
                <a:solidFill>
                  <a:srgbClr val="FF0000"/>
                </a:solidFill>
                <a:cs typeface="Arial" charset="0"/>
              </a:rPr>
              <a:t>reported to the EC 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~ 6 </a:t>
            </a:r>
            <a:r>
              <a:rPr lang="en-GB" sz="1800" b="1" dirty="0">
                <a:solidFill>
                  <a:srgbClr val="FF0000"/>
                </a:solidFill>
              </a:rPr>
              <a:t>M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€, </a:t>
            </a:r>
            <a:r>
              <a:rPr lang="en-GB" sz="1800" dirty="0">
                <a:solidFill>
                  <a:srgbClr val="FF0000"/>
                </a:solidFill>
                <a:cs typeface="Arial" charset="0"/>
              </a:rPr>
              <a:t>of which 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1.9 </a:t>
            </a:r>
            <a:r>
              <a:rPr lang="en-GB" sz="1800" b="1" dirty="0">
                <a:solidFill>
                  <a:srgbClr val="FF0000"/>
                </a:solidFill>
              </a:rPr>
              <a:t>M</a:t>
            </a:r>
            <a:r>
              <a:rPr lang="en-GB" sz="1800" b="1" dirty="0">
                <a:solidFill>
                  <a:srgbClr val="FF0000"/>
                </a:solidFill>
                <a:cs typeface="Arial" charset="0"/>
              </a:rPr>
              <a:t>€</a:t>
            </a:r>
            <a:r>
              <a:rPr lang="en-GB" sz="1800" dirty="0">
                <a:solidFill>
                  <a:srgbClr val="FF0000"/>
                </a:solidFill>
                <a:cs typeface="Arial" charset="0"/>
              </a:rPr>
              <a:t> claimed for reimbursement 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5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667000" y="152400"/>
            <a:ext cx="60198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Use of resources by M18 per WP</a:t>
            </a: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14399" y="1078468"/>
            <a:ext cx="75438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Normalized full costs (including matching funds and overheads)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599" y="4876800"/>
            <a:ext cx="8111331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/>
                </a:solidFill>
              </a:rPr>
              <a:t>WP3 </a:t>
            </a:r>
            <a:r>
              <a:rPr lang="en-US" sz="1800" b="1" dirty="0">
                <a:solidFill>
                  <a:schemeClr val="accent2"/>
                </a:solidFill>
              </a:rPr>
              <a:t>(under-spending), </a:t>
            </a:r>
            <a:r>
              <a:rPr lang="en-US" sz="1800" dirty="0">
                <a:solidFill>
                  <a:schemeClr val="accent2"/>
                </a:solidFill>
              </a:rPr>
              <a:t>where the first year was focused on the definition of the </a:t>
            </a:r>
            <a:r>
              <a:rPr lang="en-US" sz="1800" dirty="0" err="1">
                <a:solidFill>
                  <a:schemeClr val="accent2"/>
                </a:solidFill>
              </a:rPr>
              <a:t>programme</a:t>
            </a:r>
            <a:r>
              <a:rPr lang="en-US" sz="1800" dirty="0">
                <a:solidFill>
                  <a:schemeClr val="accent2"/>
                </a:solidFill>
              </a:rPr>
              <a:t> of work, and most activities </a:t>
            </a:r>
            <a:r>
              <a:rPr lang="en-US" sz="1800" dirty="0" smtClean="0">
                <a:solidFill>
                  <a:schemeClr val="accent2"/>
                </a:solidFill>
              </a:rPr>
              <a:t>started in Y2 only;</a:t>
            </a:r>
            <a:endParaRPr lang="en-US" sz="1800" dirty="0">
              <a:solidFill>
                <a:schemeClr val="accent2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accent2"/>
                </a:solidFill>
              </a:rPr>
              <a:t>•   </a:t>
            </a:r>
            <a:r>
              <a:rPr lang="en-US" sz="1800" b="1" dirty="0" smtClean="0">
                <a:solidFill>
                  <a:schemeClr val="accent2"/>
                </a:solidFill>
              </a:rPr>
              <a:t>WP4 </a:t>
            </a:r>
            <a:r>
              <a:rPr lang="en-US" sz="1800" b="1" dirty="0">
                <a:solidFill>
                  <a:schemeClr val="accent2"/>
                </a:solidFill>
              </a:rPr>
              <a:t>(over-spending), </a:t>
            </a:r>
            <a:r>
              <a:rPr lang="en-US" sz="1800" dirty="0">
                <a:solidFill>
                  <a:schemeClr val="accent2"/>
                </a:solidFill>
              </a:rPr>
              <a:t>where more man-power than foreseen will be used;</a:t>
            </a:r>
          </a:p>
          <a:p>
            <a:pPr algn="l">
              <a:spcAft>
                <a:spcPts val="600"/>
              </a:spcAft>
            </a:pPr>
            <a:r>
              <a:rPr lang="en-US" sz="1800" dirty="0" smtClean="0">
                <a:solidFill>
                  <a:schemeClr val="accent2"/>
                </a:solidFill>
              </a:rPr>
              <a:t>•   </a:t>
            </a:r>
            <a:r>
              <a:rPr lang="en-US" sz="1800" b="1" dirty="0" smtClean="0">
                <a:solidFill>
                  <a:schemeClr val="accent2"/>
                </a:solidFill>
              </a:rPr>
              <a:t>WP7 </a:t>
            </a:r>
            <a:r>
              <a:rPr lang="en-US" sz="1800" b="1" dirty="0">
                <a:solidFill>
                  <a:schemeClr val="accent2"/>
                </a:solidFill>
              </a:rPr>
              <a:t>(over-spending), </a:t>
            </a:r>
            <a:r>
              <a:rPr lang="en-US" sz="1800" dirty="0">
                <a:solidFill>
                  <a:schemeClr val="accent2"/>
                </a:solidFill>
              </a:rPr>
              <a:t>where more local staff has been </a:t>
            </a:r>
            <a:r>
              <a:rPr lang="en-US" sz="1800" dirty="0" smtClean="0">
                <a:solidFill>
                  <a:schemeClr val="accent2"/>
                </a:solidFill>
              </a:rPr>
              <a:t>necessary.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4" y="1676399"/>
            <a:ext cx="8473176" cy="298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997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0" y="1066800"/>
            <a:ext cx="7848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Normalized full costs (including matching funds and overheads)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" y="1524000"/>
            <a:ext cx="911396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4495800"/>
            <a:ext cx="8686800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200"/>
              </a:spcAft>
            </a:pPr>
            <a:r>
              <a:rPr lang="en-US" b="1" u="sng" dirty="0" smtClean="0"/>
              <a:t>Over-spending at M18</a:t>
            </a:r>
            <a:r>
              <a:rPr lang="en-US" b="1" dirty="0" smtClean="0"/>
              <a:t>: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MPP</a:t>
            </a:r>
            <a:r>
              <a:rPr lang="en-US" dirty="0" smtClean="0"/>
              <a:t> (man-power): using mainly PhD students (low cost)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NTUA</a:t>
            </a:r>
            <a:r>
              <a:rPr lang="en-US" dirty="0" smtClean="0"/>
              <a:t> (man-power): using much more man-power than foreseen (a few p-</a:t>
            </a:r>
            <a:r>
              <a:rPr lang="en-US" dirty="0" err="1" smtClean="0"/>
              <a:t>ms</a:t>
            </a:r>
            <a:r>
              <a:rPr lang="en-US" dirty="0" smtClean="0"/>
              <a:t> only)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TAU</a:t>
            </a:r>
            <a:r>
              <a:rPr lang="en-US" dirty="0" smtClean="0"/>
              <a:t> (man-power and budget): </a:t>
            </a:r>
            <a:r>
              <a:rPr lang="en-US" dirty="0"/>
              <a:t>using much more man-power than foreseen (additional </a:t>
            </a:r>
            <a:r>
              <a:rPr lang="en-US" dirty="0" smtClean="0"/>
              <a:t>matching </a:t>
            </a:r>
            <a:r>
              <a:rPr lang="en-US" dirty="0"/>
              <a:t>funds</a:t>
            </a:r>
            <a:r>
              <a:rPr lang="en-US" dirty="0" smtClean="0"/>
              <a:t>)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Weizmann</a:t>
            </a:r>
            <a:r>
              <a:rPr lang="en-US" dirty="0"/>
              <a:t> (</a:t>
            </a:r>
            <a:r>
              <a:rPr lang="en-US" dirty="0" smtClean="0"/>
              <a:t>man-power): using </a:t>
            </a:r>
            <a:r>
              <a:rPr lang="en-US" dirty="0"/>
              <a:t>much more man-power than foreseen (additional matching funds</a:t>
            </a:r>
            <a:r>
              <a:rPr lang="en-US" dirty="0" smtClean="0"/>
              <a:t>)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IFJ PAN </a:t>
            </a:r>
            <a:r>
              <a:rPr lang="en-US" dirty="0" smtClean="0"/>
              <a:t>(man-power): using much more man-power than foreseen (additional matching funds)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UNIGLA</a:t>
            </a:r>
            <a:r>
              <a:rPr lang="en-US" dirty="0" smtClean="0"/>
              <a:t> (man-power and budget): terminated; used much more resources than committed.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MTA KFKI </a:t>
            </a:r>
            <a:r>
              <a:rPr lang="en-US" dirty="0" smtClean="0"/>
              <a:t>(man-power and budget): terminated (just 1 p-m)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38200" y="152400"/>
            <a:ext cx="78486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buFontTx/>
              <a:buNone/>
            </a:pPr>
            <a:r>
              <a:rPr lang="en-US" sz="3000" kern="0" dirty="0" smtClean="0"/>
              <a:t>Use of resources by M18 per beneficiary  </a:t>
            </a:r>
            <a:r>
              <a:rPr lang="en-US" sz="1600" kern="0" dirty="0"/>
              <a:t>1</a:t>
            </a:r>
            <a:r>
              <a:rPr lang="en-US" sz="1600" kern="0" dirty="0" smtClean="0"/>
              <a:t>/2</a:t>
            </a:r>
          </a:p>
        </p:txBody>
      </p:sp>
    </p:spTree>
    <p:extLst>
      <p:ext uri="{BB962C8B-B14F-4D97-AF65-F5344CB8AC3E}">
        <p14:creationId xmlns:p14="http://schemas.microsoft.com/office/powerpoint/2010/main" val="10957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838200" y="152400"/>
            <a:ext cx="78486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Use of resources by M18 per beneficiary  </a:t>
            </a:r>
            <a:r>
              <a:rPr lang="en-US" sz="1600" dirty="0" smtClean="0"/>
              <a:t>2/2</a:t>
            </a: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838200" y="914400"/>
            <a:ext cx="7848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Normalized full costs (including matching funds and overheads)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2013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" y="1295400"/>
            <a:ext cx="9113967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350" y="4316690"/>
            <a:ext cx="8115300" cy="2236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200"/>
              </a:spcAft>
            </a:pPr>
            <a:r>
              <a:rPr lang="en-US" b="1" u="sng" dirty="0" smtClean="0"/>
              <a:t>Under-spending at M18</a:t>
            </a:r>
            <a:r>
              <a:rPr lang="en-US" b="1" dirty="0" smtClean="0"/>
              <a:t>: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IPASCR</a:t>
            </a:r>
            <a:r>
              <a:rPr lang="en-US" dirty="0" smtClean="0"/>
              <a:t>: will ramp up activities in P2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FOM</a:t>
            </a:r>
            <a:r>
              <a:rPr lang="en-US" dirty="0" smtClean="0"/>
              <a:t>: will ramp up activities in P2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err="1" smtClean="0">
                <a:solidFill>
                  <a:srgbClr val="FF0000"/>
                </a:solidFill>
              </a:rPr>
              <a:t>UiB</a:t>
            </a:r>
            <a:r>
              <a:rPr lang="en-US" dirty="0" smtClean="0"/>
              <a:t>:  delayed recruitment, issue with matching funds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AGH-US</a:t>
            </a:r>
            <a:r>
              <a:rPr lang="en-US" dirty="0" smtClean="0"/>
              <a:t>T: will ramp up activities in P2.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UU</a:t>
            </a:r>
            <a:r>
              <a:rPr lang="en-US" dirty="0" smtClean="0"/>
              <a:t>: will ramp up activities in P2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UNIGE</a:t>
            </a:r>
            <a:r>
              <a:rPr lang="en-US" dirty="0" smtClean="0"/>
              <a:t>: will ramp up activities in P2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STFC</a:t>
            </a:r>
            <a:r>
              <a:rPr lang="en-US" dirty="0" smtClean="0"/>
              <a:t>: </a:t>
            </a:r>
            <a:r>
              <a:rPr lang="en-US" u="sng" dirty="0" smtClean="0"/>
              <a:t>special case</a:t>
            </a:r>
          </a:p>
          <a:p>
            <a:pPr marL="285750" indent="-285750" algn="l">
              <a:spcAft>
                <a:spcPts val="200"/>
              </a:spcAft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</a:rPr>
              <a:t>UNIMAN</a:t>
            </a:r>
            <a:r>
              <a:rPr lang="en-US" dirty="0" smtClean="0"/>
              <a:t>: partner as of M13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7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2362200" y="152400"/>
            <a:ext cx="6477000" cy="685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3000" dirty="0" smtClean="0"/>
              <a:t>Special case: STFC              </a:t>
            </a:r>
            <a:r>
              <a:rPr lang="en-US" sz="1800" dirty="0" smtClean="0"/>
              <a:t>1/3</a:t>
            </a:r>
          </a:p>
        </p:txBody>
      </p:sp>
      <p:sp>
        <p:nvSpPr>
          <p:cNvPr id="22531" name="Footer Placeholder 3"/>
          <p:cNvSpPr txBox="1">
            <a:spLocks noGrp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532" name="Slide Number Placeholder 4"/>
          <p:cNvSpPr txBox="1">
            <a:spLocks noGrp="1"/>
          </p:cNvSpPr>
          <p:nvPr/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A93A9F-6BD2-4DFA-8C1C-A469C4AF6265}" type="slidenum">
              <a:rPr lang="en-US"/>
              <a:pPr algn="r"/>
              <a:t>9</a:t>
            </a:fld>
            <a:endParaRPr lang="en-US"/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381000" y="1143000"/>
            <a:ext cx="8458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Expected commitments of STFC in AIDA (following withdrawal from WP4):</a:t>
            </a:r>
          </a:p>
          <a:p>
            <a:pPr algn="l" eaLnBrk="0" hangingPunct="0">
              <a:spcBef>
                <a:spcPts val="1200"/>
              </a:spcBef>
              <a:spcAft>
                <a:spcPts val="1200"/>
              </a:spcAft>
            </a:pPr>
            <a:endParaRPr lang="en-US" sz="2000" dirty="0" smtClean="0">
              <a:solidFill>
                <a:schemeClr val="accent2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n-US" sz="2000" dirty="0" smtClean="0">
              <a:solidFill>
                <a:schemeClr val="accent2"/>
              </a:solidFill>
            </a:endParaRPr>
          </a:p>
          <a:p>
            <a:pPr algn="l" eaLnBrk="0" hangingPunct="0">
              <a:spcBef>
                <a:spcPts val="1200"/>
              </a:spcBef>
              <a:spcAft>
                <a:spcPts val="1200"/>
              </a:spcAft>
            </a:pPr>
            <a:endParaRPr lang="en-US" sz="500" dirty="0" smtClean="0">
              <a:solidFill>
                <a:schemeClr val="accent2"/>
              </a:solidFill>
            </a:endParaRPr>
          </a:p>
          <a:p>
            <a:pPr algn="l" eaLnBrk="0" hangingPunct="0">
              <a:spcBef>
                <a:spcPts val="800"/>
              </a:spcBef>
              <a:spcAft>
                <a:spcPts val="800"/>
              </a:spcAft>
            </a:pPr>
            <a:endParaRPr lang="en-US" sz="2000" dirty="0" smtClean="0">
              <a:solidFill>
                <a:schemeClr val="accent2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2"/>
                </a:solidFill>
              </a:rPr>
              <a:t>At present, STFC’s </a:t>
            </a:r>
            <a:r>
              <a:rPr lang="en-US" sz="2000" dirty="0">
                <a:solidFill>
                  <a:schemeClr val="accent2"/>
                </a:solidFill>
              </a:rPr>
              <a:t>technical contribution to WP2 </a:t>
            </a:r>
            <a:r>
              <a:rPr lang="en-US" sz="2000" dirty="0" smtClean="0">
                <a:solidFill>
                  <a:schemeClr val="accent2"/>
                </a:solidFill>
              </a:rPr>
              <a:t>and WP3 appears limited </a:t>
            </a:r>
            <a:r>
              <a:rPr lang="en-US" sz="2000" dirty="0" smtClean="0">
                <a:solidFill>
                  <a:schemeClr val="accent2"/>
                </a:solidFill>
              </a:rPr>
              <a:t>– some activities in WP2; WP3 unclear. </a:t>
            </a:r>
            <a:endParaRPr lang="en-US" sz="2000" dirty="0">
              <a:solidFill>
                <a:schemeClr val="accent2"/>
              </a:solidFill>
            </a:endParaRPr>
          </a:p>
          <a:p>
            <a:pPr marL="342900" indent="-342900" algn="l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STFC is a task leader of Task 8.4 in WP8.  </a:t>
            </a:r>
            <a:r>
              <a:rPr lang="en-US" sz="2000" dirty="0" smtClean="0">
                <a:solidFill>
                  <a:schemeClr val="accent2"/>
                </a:solidFill>
              </a:rPr>
              <a:t>                                      After </a:t>
            </a:r>
            <a:r>
              <a:rPr lang="en-US" sz="2000" dirty="0">
                <a:solidFill>
                  <a:schemeClr val="accent2"/>
                </a:solidFill>
              </a:rPr>
              <a:t>a slow start, task activities are now progressing.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EE08AC-CED9-4B64-82D5-FDAF649BCEE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477000"/>
            <a:ext cx="9144000" cy="381000"/>
          </a:xfrm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charset="-128"/>
              </a:rPr>
              <a:t>AIDA Governing Board meeting, 12  April 2012</a:t>
            </a:r>
            <a:endParaRPr lang="en-GB" dirty="0" smtClean="0">
              <a:latin typeface="Arial" pitchFamily="34" charset="0"/>
              <a:ea typeface="ＭＳ Ｐゴシック" charset="-12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912739"/>
              </p:ext>
            </p:extLst>
          </p:nvPr>
        </p:nvGraphicFramePr>
        <p:xfrm>
          <a:off x="838200" y="1981200"/>
          <a:ext cx="5638802" cy="180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295401"/>
                <a:gridCol w="1447800"/>
                <a:gridCol w="17526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>
                          <a:solidFill>
                            <a:schemeClr val="accent2"/>
                          </a:solidFill>
                        </a:rPr>
                        <a:t>Work-package </a:t>
                      </a:r>
                      <a:endParaRPr lang="en-US" noProof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>
                          <a:solidFill>
                            <a:schemeClr val="accent2"/>
                          </a:solidFill>
                        </a:rPr>
                        <a:t>Man-power</a:t>
                      </a:r>
                      <a:endParaRPr lang="en-US" noProof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>
                          <a:solidFill>
                            <a:schemeClr val="accent2"/>
                          </a:solidFill>
                        </a:rPr>
                        <a:t>Full      costs</a:t>
                      </a:r>
                      <a:endParaRPr lang="en-US" noProof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>
                          <a:solidFill>
                            <a:schemeClr val="accent2"/>
                          </a:solidFill>
                        </a:rPr>
                        <a:t>EC contribution</a:t>
                      </a:r>
                      <a:endParaRPr lang="en-US" noProof="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WP2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38 p-m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457 k€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77 k€ </a:t>
                      </a:r>
                      <a:endParaRPr lang="en-US" noProof="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WP3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15 p-m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188 k€ 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45 k€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WP8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54 p-m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787 k€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250 k€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DA Master style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5794</TotalTime>
  <Words>1358</Words>
  <Application>Microsoft Office PowerPoint</Application>
  <PresentationFormat>On-screen Show (4:3)</PresentationFormat>
  <Paragraphs>152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AIDA Master style</vt:lpstr>
      <vt:lpstr>PowerPoint Presentation</vt:lpstr>
      <vt:lpstr>PowerPoint Presentation</vt:lpstr>
      <vt:lpstr>EU payments for AIDA      </vt:lpstr>
      <vt:lpstr>EU payments for AIDA      </vt:lpstr>
      <vt:lpstr>EU payments for AIDA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katebrad</dc:creator>
  <cp:lastModifiedBy>Svetlomir Stavrev</cp:lastModifiedBy>
  <cp:revision>221</cp:revision>
  <dcterms:created xsi:type="dcterms:W3CDTF">2011-01-21T10:01:26Z</dcterms:created>
  <dcterms:modified xsi:type="dcterms:W3CDTF">2013-04-12T05:59:56Z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