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839" r:id="rId2"/>
    <p:sldId id="775" r:id="rId3"/>
    <p:sldId id="841" r:id="rId4"/>
    <p:sldId id="843" r:id="rId5"/>
    <p:sldId id="809" r:id="rId6"/>
    <p:sldId id="812" r:id="rId7"/>
    <p:sldId id="861" r:id="rId8"/>
    <p:sldId id="828" r:id="rId9"/>
    <p:sldId id="868" r:id="rId10"/>
    <p:sldId id="874" r:id="rId11"/>
    <p:sldId id="875" r:id="rId12"/>
    <p:sldId id="877" r:id="rId13"/>
    <p:sldId id="878" r:id="rId14"/>
    <p:sldId id="876" r:id="rId15"/>
    <p:sldId id="880" r:id="rId16"/>
    <p:sldId id="852" r:id="rId17"/>
    <p:sldId id="885" r:id="rId18"/>
    <p:sldId id="882" r:id="rId19"/>
    <p:sldId id="853" r:id="rId20"/>
    <p:sldId id="860" r:id="rId21"/>
    <p:sldId id="864" r:id="rId22"/>
    <p:sldId id="831" r:id="rId23"/>
    <p:sldId id="832" r:id="rId24"/>
    <p:sldId id="883" r:id="rId25"/>
    <p:sldId id="884" r:id="rId26"/>
    <p:sldId id="833" r:id="rId27"/>
    <p:sldId id="834" r:id="rId28"/>
    <p:sldId id="836" r:id="rId29"/>
    <p:sldId id="850" r:id="rId30"/>
    <p:sldId id="855" r:id="rId31"/>
    <p:sldId id="856" r:id="rId32"/>
    <p:sldId id="857" r:id="rId33"/>
    <p:sldId id="881" r:id="rId34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buClr>
        <a:srgbClr val="008080"/>
      </a:buClr>
      <a:buFont typeface="Wingdings" charset="0"/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1pPr>
    <a:lvl2pPr marL="457200" algn="ctr" rtl="0" fontAlgn="base">
      <a:spcBef>
        <a:spcPct val="50000"/>
      </a:spcBef>
      <a:spcAft>
        <a:spcPct val="0"/>
      </a:spcAft>
      <a:buClr>
        <a:srgbClr val="008080"/>
      </a:buClr>
      <a:buFont typeface="Wingdings" charset="0"/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2pPr>
    <a:lvl3pPr marL="914400" algn="ctr" rtl="0" fontAlgn="base">
      <a:spcBef>
        <a:spcPct val="50000"/>
      </a:spcBef>
      <a:spcAft>
        <a:spcPct val="0"/>
      </a:spcAft>
      <a:buClr>
        <a:srgbClr val="008080"/>
      </a:buClr>
      <a:buFont typeface="Wingdings" charset="0"/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3pPr>
    <a:lvl4pPr marL="1371600" algn="ctr" rtl="0" fontAlgn="base">
      <a:spcBef>
        <a:spcPct val="50000"/>
      </a:spcBef>
      <a:spcAft>
        <a:spcPct val="0"/>
      </a:spcAft>
      <a:buClr>
        <a:srgbClr val="008080"/>
      </a:buClr>
      <a:buFont typeface="Wingdings" charset="0"/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4pPr>
    <a:lvl5pPr marL="1828800" algn="ctr" rtl="0" fontAlgn="base">
      <a:spcBef>
        <a:spcPct val="50000"/>
      </a:spcBef>
      <a:spcAft>
        <a:spcPct val="0"/>
      </a:spcAft>
      <a:buClr>
        <a:srgbClr val="008080"/>
      </a:buClr>
      <a:buFont typeface="Wingdings" charset="0"/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 Unicode MS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FF0D"/>
    <a:srgbClr val="CC0099"/>
    <a:srgbClr val="CC0066"/>
    <a:srgbClr val="66CCFF"/>
    <a:srgbClr val="00CC99"/>
    <a:srgbClr val="CC3399"/>
    <a:srgbClr val="008080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8" autoAdjust="0"/>
    <p:restoredTop sz="94536" autoAdjust="0"/>
  </p:normalViewPr>
  <p:slideViewPr>
    <p:cSldViewPr>
      <p:cViewPr>
        <p:scale>
          <a:sx n="90" d="100"/>
          <a:sy n="90" d="100"/>
        </p:scale>
        <p:origin x="-1032" y="-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586" y="-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Relationship Id="rId2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fld id="{4840D4C2-A86B-3840-8A0B-2C80967D3E0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212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fld id="{7F73D168-68C7-2A4F-BAFD-76CA7677D7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24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6D6B28-14C8-9048-A4A3-985961C509D7}" type="slidenum">
              <a:rPr lang="en-US"/>
              <a:pPr/>
              <a:t>1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D4D844-9530-EA4F-84AF-DD99E7E5797D}" type="slidenum">
              <a:rPr lang="en-US"/>
              <a:pPr/>
              <a:t>32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53055A-8DB1-974A-9482-E68E06CA9429}" type="slidenum">
              <a:rPr lang="en-US"/>
              <a:pPr/>
              <a:t>33</a:t>
            </a:fld>
            <a:endParaRPr lang="en-U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BECA6-DF86-DC4B-A350-4FEA3CDA4E49}" type="slidenum">
              <a:rPr lang="en-US"/>
              <a:pPr/>
              <a:t>2</a:t>
            </a:fld>
            <a:endParaRPr lang="en-US"/>
          </a:p>
        </p:txBody>
      </p:sp>
      <p:sp>
        <p:nvSpPr>
          <p:cNvPr id="118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5BCEC6-05E8-BF44-ADE4-F6CF7E213EEE}" type="slidenum">
              <a:rPr lang="en-US"/>
              <a:pPr/>
              <a:t>3</a:t>
            </a:fld>
            <a:endParaRPr lang="en-US"/>
          </a:p>
        </p:txBody>
      </p:sp>
      <p:sp>
        <p:nvSpPr>
          <p:cNvPr id="103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23D7A-FA36-D74A-AEFD-E0C5103F3EAC}" type="slidenum">
              <a:rPr lang="en-US"/>
              <a:pPr/>
              <a:t>4</a:t>
            </a:fld>
            <a:endParaRPr lang="en-US"/>
          </a:p>
        </p:txBody>
      </p:sp>
      <p:sp>
        <p:nvSpPr>
          <p:cNvPr id="104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4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29AE2A-2FDD-5344-97B5-438AD54B970D}" type="slidenum">
              <a:rPr lang="en-US"/>
              <a:pPr/>
              <a:t>5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6DD205-5139-104F-9082-6364038418A4}" type="slidenum">
              <a:rPr lang="en-US"/>
              <a:pPr/>
              <a:t>8</a:t>
            </a:fld>
            <a:endParaRPr lang="en-US"/>
          </a:p>
        </p:txBody>
      </p:sp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3D168-68C7-2A4F-BAFD-76CA7677D71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2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F83000-D7FA-EC4C-99F4-A4F32F9126C5}" type="slidenum">
              <a:rPr lang="en-US"/>
              <a:pPr/>
              <a:t>24</a:t>
            </a:fld>
            <a:endParaRPr lang="en-US"/>
          </a:p>
        </p:txBody>
      </p:sp>
      <p:sp>
        <p:nvSpPr>
          <p:cNvPr id="102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A8A348-1005-AE47-8E6B-8C456AA5E3CE}" type="slidenum">
              <a:rPr lang="en-US"/>
              <a:pPr/>
              <a:t>31</a:t>
            </a:fld>
            <a:endParaRPr lang="en-US"/>
          </a:p>
        </p:txBody>
      </p:sp>
      <p:sp>
        <p:nvSpPr>
          <p:cNvPr id="108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78D5CE-6C14-5C44-B00D-ED345DBA3E4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41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EF443D-0D5E-9844-A435-9F30532A314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60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9BD80C-EC0E-FB4D-B988-F33B2FA6CC7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989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A6A9AF-C156-A54A-908A-3DBB0A95811E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852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F965C2-2BA3-5647-9F21-C9DC6F7CBEB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89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0EB5C1-F88F-924C-9672-75BC26ECE63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5646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0B4AD6-CFC0-5543-A136-BD1BC8C29FC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9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13D161-B0CD-414F-A996-E6D93C098AC3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263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24ED69-991C-8C42-8930-4A3AA188160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843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FB5F0E-AEB3-1347-867F-7CE22F96AE63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35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089BF8-2270-0D49-90D0-4B8852B3223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910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576263" cy="6858000"/>
          </a:xfrm>
          <a:prstGeom prst="rect">
            <a:avLst/>
          </a:prstGeom>
          <a:gradFill rotWithShape="1">
            <a:gsLst>
              <a:gs pos="0">
                <a:srgbClr val="8DD6CE">
                  <a:gamma/>
                  <a:shade val="85882"/>
                  <a:invGamma/>
                  <a:alpha val="78000"/>
                </a:srgbClr>
              </a:gs>
              <a:gs pos="100000">
                <a:srgbClr val="8DD6CE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258888" y="765175"/>
            <a:ext cx="7772400" cy="0"/>
          </a:xfrm>
          <a:prstGeom prst="line">
            <a:avLst/>
          </a:prstGeom>
          <a:noFill/>
          <a:ln w="38100">
            <a:solidFill>
              <a:srgbClr val="0066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 rot="16200000">
            <a:off x="-2924968" y="3693150"/>
            <a:ext cx="64373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hangingPunct="0">
              <a:buClrTx/>
              <a:buFontTx/>
              <a:buNone/>
            </a:pPr>
            <a:r>
              <a:rPr lang="de-DE" b="1" dirty="0">
                <a:solidFill>
                  <a:schemeClr val="bg1"/>
                </a:solidFill>
                <a:latin typeface="Arial Unicode MS" charset="0"/>
              </a:rPr>
              <a:t>A. Macchiolo, </a:t>
            </a:r>
            <a:r>
              <a:rPr lang="de-DE" b="1" dirty="0" smtClean="0">
                <a:solidFill>
                  <a:schemeClr val="bg1"/>
                </a:solidFill>
                <a:latin typeface="Arial Unicode MS" charset="0"/>
              </a:rPr>
              <a:t>WP3</a:t>
            </a:r>
            <a:r>
              <a:rPr lang="de-DE" b="1" baseline="0" dirty="0" smtClean="0">
                <a:solidFill>
                  <a:schemeClr val="bg1"/>
                </a:solidFill>
                <a:latin typeface="Arial Unicode MS" charset="0"/>
              </a:rPr>
              <a:t> AIDA Meeting </a:t>
            </a:r>
            <a:r>
              <a:rPr lang="de-DE" b="1" baseline="0" dirty="0" err="1" smtClean="0">
                <a:solidFill>
                  <a:schemeClr val="bg1"/>
                </a:solidFill>
                <a:latin typeface="Arial Unicode MS" charset="0"/>
              </a:rPr>
              <a:t>Frascati</a:t>
            </a:r>
            <a:r>
              <a:rPr lang="de-DE" b="1" baseline="0" dirty="0" smtClean="0">
                <a:solidFill>
                  <a:schemeClr val="bg1"/>
                </a:solidFill>
                <a:latin typeface="Arial Unicode MS" charset="0"/>
              </a:rPr>
              <a:t> 10 April 2013</a:t>
            </a:r>
            <a:endParaRPr lang="en-US" b="1" dirty="0">
              <a:solidFill>
                <a:schemeClr val="bg1"/>
              </a:solidFill>
            </a:endParaRPr>
          </a:p>
          <a:p>
            <a:pPr algn="ctr" eaLnBrk="0" hangingPunct="0">
              <a:buClrTx/>
              <a:buFontTx/>
              <a:buNone/>
            </a:pPr>
            <a:endParaRPr lang="en-US" b="1" dirty="0">
              <a:solidFill>
                <a:schemeClr val="bg1"/>
              </a:solidFill>
              <a:latin typeface="Arial Unicode MS" charset="0"/>
              <a:ea typeface="Arial Unicode MS" charset="0"/>
              <a:cs typeface="Arial" charset="0"/>
            </a:endParaRPr>
          </a:p>
        </p:txBody>
      </p:sp>
      <p:pic>
        <p:nvPicPr>
          <p:cNvPr id="20494" name="Picture 14" descr="MPP_logo_weiss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34"/>
          <a:stretch>
            <a:fillRect/>
          </a:stretch>
        </p:blipFill>
        <p:spPr bwMode="auto">
          <a:xfrm>
            <a:off x="-252413" y="0"/>
            <a:ext cx="1295401" cy="88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49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800">
                <a:solidFill>
                  <a:srgbClr val="008080"/>
                </a:solidFill>
                <a:latin typeface="+mn-lt"/>
              </a:defRPr>
            </a:lvl1pPr>
          </a:lstStyle>
          <a:p>
            <a:fld id="{53A0A10A-E68E-924D-8AB0-725AD9F31EC7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lnSpc>
          <a:spcPct val="130000"/>
        </a:lnSpc>
        <a:spcBef>
          <a:spcPct val="20000"/>
        </a:spcBef>
        <a:spcAft>
          <a:spcPct val="2000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charset="0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wmf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jpeg"/><Relationship Id="rId12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6.emf"/><Relationship Id="rId10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35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36.emf"/><Relationship Id="rId7" Type="http://schemas.openxmlformats.org/officeDocument/2006/relationships/image" Target="../media/image37.png"/><Relationship Id="rId8" Type="http://schemas.openxmlformats.org/officeDocument/2006/relationships/image" Target="../media/image7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hyperlink" Target="http://arxiv.org/abs/1202.6497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9.wmf"/><Relationship Id="rId5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7" Type="http://schemas.microsoft.com/office/2007/relationships/hdphoto" Target="../media/hdphoto1.wdp"/><Relationship Id="rId8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14.png"/><Relationship Id="rId5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20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2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2.wmf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E7CF9-E4A4-CA4D-848A-75B0E9758040}" type="slidenum">
              <a:rPr lang="de-DE"/>
              <a:pPr/>
              <a:t>1</a:t>
            </a:fld>
            <a:endParaRPr lang="de-DE"/>
          </a:p>
        </p:txBody>
      </p:sp>
      <p:sp>
        <p:nvSpPr>
          <p:cNvPr id="1252354" name="Text Box 2"/>
          <p:cNvSpPr txBox="1">
            <a:spLocks noChangeArrowheads="1"/>
          </p:cNvSpPr>
          <p:nvPr/>
        </p:nvSpPr>
        <p:spPr bwMode="auto">
          <a:xfrm>
            <a:off x="1671638" y="8096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it-IT" sz="1800" b="0">
              <a:latin typeface="Arial" charset="0"/>
            </a:endParaRPr>
          </a:p>
        </p:txBody>
      </p:sp>
      <p:sp>
        <p:nvSpPr>
          <p:cNvPr id="1252355" name="Text Box 3"/>
          <p:cNvSpPr txBox="1">
            <a:spLocks noChangeArrowheads="1"/>
          </p:cNvSpPr>
          <p:nvPr/>
        </p:nvSpPr>
        <p:spPr bwMode="auto">
          <a:xfrm>
            <a:off x="971550" y="2133600"/>
            <a:ext cx="7704138" cy="165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de-DE" sz="1800" b="0">
                <a:solidFill>
                  <a:srgbClr val="006666"/>
                </a:solidFill>
              </a:rPr>
              <a:t>Anna Macchiolo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de-DE" sz="800" b="0">
              <a:solidFill>
                <a:srgbClr val="006666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800" b="0">
                <a:solidFill>
                  <a:srgbClr val="006666"/>
                </a:solidFill>
              </a:rPr>
              <a:t>L. Andricek, M. Beimforde, H.G. Moser, R. Nisius, R.H. Richter, P. Weigell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200" b="0">
              <a:solidFill>
                <a:srgbClr val="006666"/>
              </a:solidFill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endParaRPr lang="en-US" sz="1000" b="0">
              <a:solidFill>
                <a:srgbClr val="006666"/>
              </a:solidFill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sz="1600" b="0"/>
              <a:t>Max-Planck-Institut für Physik &amp; MPI Halbleiterlabor (HLL)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endParaRPr lang="en-US" sz="1600" b="0"/>
          </a:p>
          <a:p>
            <a:pPr algn="ctr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sz="1600" b="0"/>
              <a:t>Munich</a:t>
            </a:r>
          </a:p>
        </p:txBody>
      </p:sp>
      <p:sp>
        <p:nvSpPr>
          <p:cNvPr id="1252356" name="Text Box 4"/>
          <p:cNvSpPr txBox="1">
            <a:spLocks noChangeArrowheads="1"/>
          </p:cNvSpPr>
          <p:nvPr/>
        </p:nvSpPr>
        <p:spPr bwMode="auto">
          <a:xfrm>
            <a:off x="684213" y="981075"/>
            <a:ext cx="84597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de-DE" sz="2400" b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Update on the measurements of the FE-I3 modules interconnected with SLID</a:t>
            </a:r>
            <a:endParaRPr lang="en-US" sz="2400" b="0" u="sng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52357" name="Text Box 5"/>
          <p:cNvSpPr txBox="1">
            <a:spLocks noChangeArrowheads="1"/>
          </p:cNvSpPr>
          <p:nvPr/>
        </p:nvSpPr>
        <p:spPr bwMode="auto">
          <a:xfrm>
            <a:off x="1835150" y="4149725"/>
            <a:ext cx="2808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de-DE" sz="2000" b="0">
                <a:solidFill>
                  <a:srgbClr val="006666"/>
                </a:solidFill>
              </a:rPr>
              <a:t>In collaboration with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600" b="0"/>
          </a:p>
        </p:txBody>
      </p:sp>
      <p:pic>
        <p:nvPicPr>
          <p:cNvPr id="1252358" name="Picture 6" descr="emftlogo_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49725"/>
            <a:ext cx="2232025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2359" name="Text Box 7"/>
          <p:cNvSpPr txBox="1">
            <a:spLocks noChangeArrowheads="1"/>
          </p:cNvSpPr>
          <p:nvPr/>
        </p:nvSpPr>
        <p:spPr bwMode="auto">
          <a:xfrm>
            <a:off x="971550" y="6381750"/>
            <a:ext cx="7704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0"/>
              <a:t>Second TIPP Conference on ….</a:t>
            </a:r>
          </a:p>
        </p:txBody>
      </p:sp>
      <p:pic>
        <p:nvPicPr>
          <p:cNvPr id="125236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52361" name="Text Box 9"/>
          <p:cNvSpPr txBox="1">
            <a:spLocks noChangeArrowheads="1"/>
          </p:cNvSpPr>
          <p:nvPr/>
        </p:nvSpPr>
        <p:spPr bwMode="auto">
          <a:xfrm>
            <a:off x="1043608" y="1268760"/>
            <a:ext cx="7704138" cy="120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de-DE" sz="2000" b="0" dirty="0">
                <a:solidFill>
                  <a:schemeClr val="bg1"/>
                </a:solidFill>
              </a:rPr>
              <a:t>Anna </a:t>
            </a:r>
            <a:r>
              <a:rPr lang="de-DE" sz="2000" b="0" dirty="0" smtClean="0">
                <a:solidFill>
                  <a:schemeClr val="bg1"/>
                </a:solidFill>
              </a:rPr>
              <a:t>Macchiolo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de-DE" sz="2000" b="0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600" b="0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600" b="0" dirty="0">
              <a:solidFill>
                <a:schemeClr val="bg1"/>
              </a:solidFill>
            </a:endParaRPr>
          </a:p>
        </p:txBody>
      </p:sp>
      <p:sp>
        <p:nvSpPr>
          <p:cNvPr id="1252362" name="Rectangle 10"/>
          <p:cNvSpPr>
            <a:spLocks noChangeArrowheads="1"/>
          </p:cNvSpPr>
          <p:nvPr/>
        </p:nvSpPr>
        <p:spPr bwMode="auto">
          <a:xfrm>
            <a:off x="107950" y="515938"/>
            <a:ext cx="932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4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3D Integration activities at MPP</a:t>
            </a:r>
            <a:endParaRPr lang="en-US" sz="2400" b="0" u="sng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52363" name="Rectangle 11"/>
          <p:cNvSpPr>
            <a:spLocks noChangeArrowheads="1"/>
          </p:cNvSpPr>
          <p:nvPr/>
        </p:nvSpPr>
        <p:spPr bwMode="auto">
          <a:xfrm>
            <a:off x="792088" y="6350168"/>
            <a:ext cx="79563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0"/>
              </a:spcBef>
              <a:buClrTx/>
            </a:pPr>
            <a:r>
              <a:rPr lang="en-US" sz="1800" b="1" dirty="0" smtClean="0"/>
              <a:t>AIDA  General Meeting 10 April 2013</a:t>
            </a:r>
            <a:endParaRPr lang="en-US" sz="1800" b="1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6027729" y="4221088"/>
            <a:ext cx="30972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de-DE" sz="1200" dirty="0">
                <a:solidFill>
                  <a:schemeClr val="bg2"/>
                </a:solidFill>
                <a:latin typeface="Frutiger LT Com 55 Roman" charset="0"/>
              </a:rPr>
              <a:t>© Fraunhofer EMFT / Bernd Mueller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1700808"/>
            <a:ext cx="896448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ClrTx/>
              <a:buFontTx/>
              <a:buNone/>
            </a:pPr>
            <a:endParaRPr lang="de-DE" sz="2000" dirty="0">
              <a:solidFill>
                <a:srgbClr val="006666"/>
              </a:solidFill>
              <a:latin typeface="Arial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bg1"/>
                </a:solidFill>
              </a:rPr>
              <a:t>L. </a:t>
            </a:r>
            <a:r>
              <a:rPr lang="en-US" sz="2000" b="1" dirty="0" err="1" smtClean="0">
                <a:solidFill>
                  <a:schemeClr val="bg1"/>
                </a:solidFill>
              </a:rPr>
              <a:t>Andricek</a:t>
            </a:r>
            <a:r>
              <a:rPr lang="en-US" sz="2000" b="1" dirty="0" smtClean="0">
                <a:solidFill>
                  <a:schemeClr val="bg1"/>
                </a:solidFill>
              </a:rPr>
              <a:t>, </a:t>
            </a:r>
            <a:r>
              <a:rPr lang="en-US" sz="2000" b="1" dirty="0">
                <a:solidFill>
                  <a:schemeClr val="bg1"/>
                </a:solidFill>
              </a:rPr>
              <a:t>H.G. Moser, R. </a:t>
            </a:r>
            <a:r>
              <a:rPr lang="en-US" sz="2000" b="1" dirty="0" err="1">
                <a:solidFill>
                  <a:schemeClr val="bg1"/>
                </a:solidFill>
              </a:rPr>
              <a:t>Nisius</a:t>
            </a:r>
            <a:r>
              <a:rPr lang="en-US" sz="2000" b="1" dirty="0">
                <a:solidFill>
                  <a:schemeClr val="bg1"/>
                </a:solidFill>
              </a:rPr>
              <a:t>, R.H. Richter, S. </a:t>
            </a:r>
            <a:r>
              <a:rPr lang="en-US" sz="2000" b="1" dirty="0" err="1">
                <a:solidFill>
                  <a:schemeClr val="bg1"/>
                </a:solidFill>
              </a:rPr>
              <a:t>Terzo</a:t>
            </a:r>
            <a:r>
              <a:rPr lang="en-US" sz="2000" b="1" dirty="0">
                <a:solidFill>
                  <a:schemeClr val="bg1"/>
                </a:solidFill>
              </a:rPr>
              <a:t>, P. </a:t>
            </a:r>
            <a:r>
              <a:rPr lang="en-US" sz="2000" b="1" dirty="0" err="1">
                <a:solidFill>
                  <a:schemeClr val="bg1"/>
                </a:solidFill>
              </a:rPr>
              <a:t>Weigell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bg1"/>
                </a:solidFill>
              </a:rPr>
              <a:t>Max-Planck-Institut </a:t>
            </a:r>
            <a:r>
              <a:rPr lang="en-US" sz="2000" b="1" dirty="0" err="1">
                <a:solidFill>
                  <a:schemeClr val="bg1"/>
                </a:solidFill>
              </a:rPr>
              <a:t>für</a:t>
            </a:r>
            <a:r>
              <a:rPr lang="en-US" sz="2000" b="1" dirty="0">
                <a:solidFill>
                  <a:schemeClr val="bg1"/>
                </a:solidFill>
              </a:rPr>
              <a:t> Physik &amp; </a:t>
            </a:r>
            <a:r>
              <a:rPr lang="en-US" sz="2000" b="1" dirty="0" smtClean="0">
                <a:solidFill>
                  <a:schemeClr val="bg1"/>
                </a:solidFill>
              </a:rPr>
              <a:t>MPI Semiconductor Laboratory, </a:t>
            </a:r>
            <a:r>
              <a:rPr lang="en-US" sz="2000" b="1" dirty="0">
                <a:solidFill>
                  <a:schemeClr val="bg1"/>
                </a:solidFill>
              </a:rPr>
              <a:t>Munich</a:t>
            </a:r>
          </a:p>
        </p:txBody>
      </p:sp>
      <p:pic>
        <p:nvPicPr>
          <p:cNvPr id="15" name="Picture 26" descr="emftlogo_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229200"/>
            <a:ext cx="309092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44208" y="4797152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 collaboration with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84163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51"/>
          <p:cNvSpPr>
            <a:spLocks noChangeArrowheads="1"/>
          </p:cNvSpPr>
          <p:nvPr/>
        </p:nvSpPr>
        <p:spPr bwMode="auto">
          <a:xfrm>
            <a:off x="3084711" y="2565400"/>
            <a:ext cx="5519737" cy="2244725"/>
          </a:xfrm>
          <a:prstGeom prst="rect">
            <a:avLst/>
          </a:prstGeom>
          <a:solidFill>
            <a:srgbClr val="DDDDDD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5446" name="Rectangle 150"/>
          <p:cNvSpPr>
            <a:spLocks noChangeArrowheads="1"/>
          </p:cNvSpPr>
          <p:nvPr/>
        </p:nvSpPr>
        <p:spPr bwMode="auto">
          <a:xfrm>
            <a:off x="3075186" y="2868613"/>
            <a:ext cx="5529262" cy="1966912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0" name="Group 9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41" name="AutoShape 10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2" name="AutoShape 11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3" name="AutoShape 12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1511" name="Group 18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38" name="AutoShape 19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9" name="AutoShape 20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0" name="AutoShape 21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2" name="Rectangle 135"/>
          <p:cNvSpPr>
            <a:spLocks noChangeArrowheads="1"/>
          </p:cNvSpPr>
          <p:nvPr/>
        </p:nvSpPr>
        <p:spPr bwMode="auto">
          <a:xfrm>
            <a:off x="2236788" y="5953125"/>
            <a:ext cx="6907212" cy="1682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3" name="Rectangle 137"/>
          <p:cNvSpPr>
            <a:spLocks noChangeArrowheads="1"/>
          </p:cNvSpPr>
          <p:nvPr/>
        </p:nvSpPr>
        <p:spPr bwMode="auto">
          <a:xfrm>
            <a:off x="4710311" y="2786063"/>
            <a:ext cx="422275" cy="21002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4" name="Rectangle 139"/>
          <p:cNvSpPr>
            <a:spLocks noChangeArrowheads="1"/>
          </p:cNvSpPr>
          <p:nvPr/>
        </p:nvSpPr>
        <p:spPr bwMode="auto">
          <a:xfrm>
            <a:off x="555486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5" name="Group 173"/>
          <p:cNvGrpSpPr>
            <a:grpSpLocks/>
          </p:cNvGrpSpPr>
          <p:nvPr/>
        </p:nvGrpSpPr>
        <p:grpSpPr bwMode="auto">
          <a:xfrm>
            <a:off x="3541911" y="2582863"/>
            <a:ext cx="4448175" cy="2293937"/>
            <a:chOff x="2027" y="1627"/>
            <a:chExt cx="2802" cy="1445"/>
          </a:xfrm>
        </p:grpSpPr>
        <p:sp>
          <p:nvSpPr>
            <p:cNvPr id="21536" name="Rectangle 136"/>
            <p:cNvSpPr>
              <a:spLocks noChangeArrowheads="1"/>
            </p:cNvSpPr>
            <p:nvPr/>
          </p:nvSpPr>
          <p:spPr bwMode="auto">
            <a:xfrm>
              <a:off x="2027" y="1627"/>
              <a:ext cx="266" cy="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7" name="Rectangle 140"/>
            <p:cNvSpPr>
              <a:spLocks noChangeArrowheads="1"/>
            </p:cNvSpPr>
            <p:nvPr/>
          </p:nvSpPr>
          <p:spPr bwMode="auto">
            <a:xfrm>
              <a:off x="4563" y="1627"/>
              <a:ext cx="266" cy="1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7" name="Rectangle 142"/>
          <p:cNvSpPr>
            <a:spLocks noChangeArrowheads="1"/>
          </p:cNvSpPr>
          <p:nvPr/>
        </p:nvSpPr>
        <p:spPr bwMode="auto">
          <a:xfrm>
            <a:off x="639941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8" name="Freeform 143"/>
          <p:cNvSpPr>
            <a:spLocks/>
          </p:cNvSpPr>
          <p:nvPr/>
        </p:nvSpPr>
        <p:spPr bwMode="auto">
          <a:xfrm>
            <a:off x="3541911" y="2557463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9" name="Freeform 144"/>
          <p:cNvSpPr>
            <a:spLocks/>
          </p:cNvSpPr>
          <p:nvPr/>
        </p:nvSpPr>
        <p:spPr bwMode="auto">
          <a:xfrm>
            <a:off x="47103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0" name="Freeform 145"/>
          <p:cNvSpPr>
            <a:spLocks/>
          </p:cNvSpPr>
          <p:nvPr/>
        </p:nvSpPr>
        <p:spPr bwMode="auto">
          <a:xfrm>
            <a:off x="55485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1" name="Freeform 146"/>
          <p:cNvSpPr>
            <a:spLocks/>
          </p:cNvSpPr>
          <p:nvPr/>
        </p:nvSpPr>
        <p:spPr bwMode="auto">
          <a:xfrm>
            <a:off x="6394648" y="2786063"/>
            <a:ext cx="414338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62369 w 261"/>
              <a:gd name="T5" fmla="*/ 2147483647 h 1456"/>
              <a:gd name="T6" fmla="*/ 657762369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2" name="Freeform 147"/>
          <p:cNvSpPr>
            <a:spLocks/>
          </p:cNvSpPr>
          <p:nvPr/>
        </p:nvSpPr>
        <p:spPr bwMode="auto">
          <a:xfrm>
            <a:off x="7567811" y="2565400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4" name="Line 155"/>
          <p:cNvSpPr>
            <a:spLocks noChangeShapeType="1"/>
          </p:cNvSpPr>
          <p:nvPr/>
        </p:nvSpPr>
        <p:spPr bwMode="auto">
          <a:xfrm>
            <a:off x="4702373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5" name="Line 156"/>
          <p:cNvSpPr>
            <a:spLocks noChangeShapeType="1"/>
          </p:cNvSpPr>
          <p:nvPr/>
        </p:nvSpPr>
        <p:spPr bwMode="auto">
          <a:xfrm>
            <a:off x="55485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6" name="Line 157"/>
          <p:cNvSpPr>
            <a:spLocks noChangeShapeType="1"/>
          </p:cNvSpPr>
          <p:nvPr/>
        </p:nvSpPr>
        <p:spPr bwMode="auto">
          <a:xfrm>
            <a:off x="63867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7" name="Line 163"/>
          <p:cNvSpPr>
            <a:spLocks noChangeShapeType="1"/>
          </p:cNvSpPr>
          <p:nvPr/>
        </p:nvSpPr>
        <p:spPr bwMode="auto">
          <a:xfrm flipV="1">
            <a:off x="3075186" y="4876800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8" name="Line 164"/>
          <p:cNvSpPr>
            <a:spLocks noChangeShapeType="1"/>
          </p:cNvSpPr>
          <p:nvPr/>
        </p:nvSpPr>
        <p:spPr bwMode="auto">
          <a:xfrm flipV="1">
            <a:off x="7359848" y="4868863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9" name="Freeform 165"/>
          <p:cNvSpPr>
            <a:spLocks/>
          </p:cNvSpPr>
          <p:nvPr/>
        </p:nvSpPr>
        <p:spPr bwMode="auto">
          <a:xfrm>
            <a:off x="3084711" y="4876800"/>
            <a:ext cx="5502275" cy="128588"/>
          </a:xfrm>
          <a:custGeom>
            <a:avLst/>
            <a:gdLst>
              <a:gd name="T0" fmla="*/ 0 w 3466"/>
              <a:gd name="T1" fmla="*/ 204134244 h 81"/>
              <a:gd name="T2" fmla="*/ 1975802500 w 3466"/>
              <a:gd name="T3" fmla="*/ 204134244 h 81"/>
              <a:gd name="T4" fmla="*/ 2056447500 w 3466"/>
              <a:gd name="T5" fmla="*/ 0 h 81"/>
              <a:gd name="T6" fmla="*/ 2147483647 w 3466"/>
              <a:gd name="T7" fmla="*/ 0 h 81"/>
              <a:gd name="T8" fmla="*/ 2147483647 w 3466"/>
              <a:gd name="T9" fmla="*/ 0 h 81"/>
              <a:gd name="T10" fmla="*/ 2147483647 w 3466"/>
              <a:gd name="T11" fmla="*/ 68045277 h 81"/>
              <a:gd name="T12" fmla="*/ 2147483647 w 3466"/>
              <a:gd name="T13" fmla="*/ 68045277 h 81"/>
              <a:gd name="T14" fmla="*/ 2147483647 w 3466"/>
              <a:gd name="T15" fmla="*/ 0 h 81"/>
              <a:gd name="T16" fmla="*/ 2147483647 w 3466"/>
              <a:gd name="T17" fmla="*/ 0 h 81"/>
              <a:gd name="T18" fmla="*/ 2147483647 w 3466"/>
              <a:gd name="T19" fmla="*/ 80645314 h 81"/>
              <a:gd name="T20" fmla="*/ 2147483647 w 3466"/>
              <a:gd name="T21" fmla="*/ 80645314 h 81"/>
              <a:gd name="T22" fmla="*/ 2147483647 w 3466"/>
              <a:gd name="T23" fmla="*/ 12601624 h 81"/>
              <a:gd name="T24" fmla="*/ 2147483647 w 3466"/>
              <a:gd name="T25" fmla="*/ 12601624 h 81"/>
              <a:gd name="T26" fmla="*/ 2147483647 w 3466"/>
              <a:gd name="T27" fmla="*/ 40322657 h 81"/>
              <a:gd name="T28" fmla="*/ 2147483647 w 3466"/>
              <a:gd name="T29" fmla="*/ 52924281 h 81"/>
              <a:gd name="T30" fmla="*/ 2147483647 w 3466"/>
              <a:gd name="T31" fmla="*/ 12601624 h 81"/>
              <a:gd name="T32" fmla="*/ 2147483647 w 3466"/>
              <a:gd name="T33" fmla="*/ 0 h 81"/>
              <a:gd name="T34" fmla="*/ 2147483647 w 3466"/>
              <a:gd name="T35" fmla="*/ 173892251 h 81"/>
              <a:gd name="T36" fmla="*/ 2147483647 w 3466"/>
              <a:gd name="T37" fmla="*/ 153730923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66" h="81">
                <a:moveTo>
                  <a:pt x="0" y="81"/>
                </a:moveTo>
                <a:lnTo>
                  <a:pt x="784" y="81"/>
                </a:lnTo>
                <a:lnTo>
                  <a:pt x="816" y="0"/>
                </a:lnTo>
                <a:lnTo>
                  <a:pt x="885" y="0"/>
                </a:lnTo>
                <a:lnTo>
                  <a:pt x="954" y="0"/>
                </a:lnTo>
                <a:lnTo>
                  <a:pt x="1013" y="27"/>
                </a:lnTo>
                <a:lnTo>
                  <a:pt x="1312" y="27"/>
                </a:lnTo>
                <a:lnTo>
                  <a:pt x="1360" y="0"/>
                </a:lnTo>
                <a:lnTo>
                  <a:pt x="1477" y="0"/>
                </a:lnTo>
                <a:lnTo>
                  <a:pt x="1546" y="32"/>
                </a:lnTo>
                <a:lnTo>
                  <a:pt x="1818" y="32"/>
                </a:lnTo>
                <a:lnTo>
                  <a:pt x="1877" y="5"/>
                </a:lnTo>
                <a:lnTo>
                  <a:pt x="2016" y="5"/>
                </a:lnTo>
                <a:lnTo>
                  <a:pt x="2058" y="16"/>
                </a:lnTo>
                <a:lnTo>
                  <a:pt x="2357" y="21"/>
                </a:lnTo>
                <a:lnTo>
                  <a:pt x="2405" y="5"/>
                </a:lnTo>
                <a:lnTo>
                  <a:pt x="2661" y="0"/>
                </a:lnTo>
                <a:lnTo>
                  <a:pt x="2688" y="69"/>
                </a:lnTo>
                <a:lnTo>
                  <a:pt x="3466" y="61"/>
                </a:lnTo>
              </a:path>
            </a:pathLst>
          </a:custGeom>
          <a:noFill/>
          <a:ln w="1270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Text Box 167"/>
          <p:cNvSpPr txBox="1">
            <a:spLocks noChangeArrowheads="1"/>
          </p:cNvSpPr>
          <p:nvPr/>
        </p:nvSpPr>
        <p:spPr bwMode="auto">
          <a:xfrm>
            <a:off x="611560" y="620688"/>
            <a:ext cx="2448272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sz="1200" dirty="0"/>
          </a:p>
          <a:p>
            <a:pPr eaLnBrk="1" hangingPunct="1"/>
            <a:r>
              <a:rPr lang="en-GB" sz="2000" dirty="0" smtClean="0">
                <a:solidFill>
                  <a:srgbClr val="008080"/>
                </a:solidFill>
                <a:latin typeface="Arial Unicode MS"/>
                <a:cs typeface="Arial Unicode MS"/>
              </a:rPr>
              <a:t>Process steps:</a:t>
            </a: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 smtClean="0"/>
              <a:t>Thin with CMP until the opening of the trenches</a:t>
            </a:r>
          </a:p>
        </p:txBody>
      </p:sp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Design concept of ICVs on the backside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8" name="Text Box 168"/>
          <p:cNvSpPr txBox="1">
            <a:spLocks noChangeArrowheads="1"/>
          </p:cNvSpPr>
          <p:nvPr/>
        </p:nvSpPr>
        <p:spPr bwMode="auto">
          <a:xfrm>
            <a:off x="4572000" y="2060848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Backside</a:t>
            </a:r>
            <a:endParaRPr lang="en-GB" sz="1800" dirty="0">
              <a:latin typeface="Arial Unicode MS"/>
              <a:cs typeface="Arial Unicode MS"/>
            </a:endParaRPr>
          </a:p>
        </p:txBody>
      </p:sp>
      <p:sp>
        <p:nvSpPr>
          <p:cNvPr id="39" name="Text Box 168"/>
          <p:cNvSpPr txBox="1">
            <a:spLocks noChangeArrowheads="1"/>
          </p:cNvSpPr>
          <p:nvPr/>
        </p:nvSpPr>
        <p:spPr bwMode="auto">
          <a:xfrm>
            <a:off x="4644008" y="5229200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Front-side</a:t>
            </a:r>
            <a:endParaRPr lang="en-GB" sz="1800" dirty="0">
              <a:latin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3917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46" name="Rectangle 150"/>
          <p:cNvSpPr>
            <a:spLocks noChangeArrowheads="1"/>
          </p:cNvSpPr>
          <p:nvPr/>
        </p:nvSpPr>
        <p:spPr bwMode="auto">
          <a:xfrm>
            <a:off x="3075186" y="2868613"/>
            <a:ext cx="5529262" cy="1966912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0" name="Group 9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41" name="AutoShape 10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2" name="AutoShape 11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3" name="AutoShape 12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1511" name="Group 18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38" name="AutoShape 19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9" name="AutoShape 20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0" name="AutoShape 21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2" name="Rectangle 135"/>
          <p:cNvSpPr>
            <a:spLocks noChangeArrowheads="1"/>
          </p:cNvSpPr>
          <p:nvPr/>
        </p:nvSpPr>
        <p:spPr bwMode="auto">
          <a:xfrm>
            <a:off x="2236788" y="5953125"/>
            <a:ext cx="6907212" cy="1682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3" name="Rectangle 137"/>
          <p:cNvSpPr>
            <a:spLocks noChangeArrowheads="1"/>
          </p:cNvSpPr>
          <p:nvPr/>
        </p:nvSpPr>
        <p:spPr bwMode="auto">
          <a:xfrm>
            <a:off x="4710311" y="2786063"/>
            <a:ext cx="422275" cy="21002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4" name="Rectangle 139"/>
          <p:cNvSpPr>
            <a:spLocks noChangeArrowheads="1"/>
          </p:cNvSpPr>
          <p:nvPr/>
        </p:nvSpPr>
        <p:spPr bwMode="auto">
          <a:xfrm>
            <a:off x="555486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5" name="Group 173"/>
          <p:cNvGrpSpPr>
            <a:grpSpLocks/>
          </p:cNvGrpSpPr>
          <p:nvPr/>
        </p:nvGrpSpPr>
        <p:grpSpPr bwMode="auto">
          <a:xfrm>
            <a:off x="3541911" y="2582863"/>
            <a:ext cx="4448175" cy="2293937"/>
            <a:chOff x="2027" y="1627"/>
            <a:chExt cx="2802" cy="1445"/>
          </a:xfrm>
        </p:grpSpPr>
        <p:sp>
          <p:nvSpPr>
            <p:cNvPr id="21536" name="Rectangle 136"/>
            <p:cNvSpPr>
              <a:spLocks noChangeArrowheads="1"/>
            </p:cNvSpPr>
            <p:nvPr/>
          </p:nvSpPr>
          <p:spPr bwMode="auto">
            <a:xfrm>
              <a:off x="2027" y="1627"/>
              <a:ext cx="266" cy="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7" name="Rectangle 140"/>
            <p:cNvSpPr>
              <a:spLocks noChangeArrowheads="1"/>
            </p:cNvSpPr>
            <p:nvPr/>
          </p:nvSpPr>
          <p:spPr bwMode="auto">
            <a:xfrm>
              <a:off x="4563" y="1627"/>
              <a:ext cx="266" cy="1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7" name="Rectangle 142"/>
          <p:cNvSpPr>
            <a:spLocks noChangeArrowheads="1"/>
          </p:cNvSpPr>
          <p:nvPr/>
        </p:nvSpPr>
        <p:spPr bwMode="auto">
          <a:xfrm>
            <a:off x="639941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8" name="Freeform 143"/>
          <p:cNvSpPr>
            <a:spLocks/>
          </p:cNvSpPr>
          <p:nvPr/>
        </p:nvSpPr>
        <p:spPr bwMode="auto">
          <a:xfrm>
            <a:off x="3541911" y="2557463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9" name="Freeform 144"/>
          <p:cNvSpPr>
            <a:spLocks/>
          </p:cNvSpPr>
          <p:nvPr/>
        </p:nvSpPr>
        <p:spPr bwMode="auto">
          <a:xfrm>
            <a:off x="47103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0" name="Freeform 145"/>
          <p:cNvSpPr>
            <a:spLocks/>
          </p:cNvSpPr>
          <p:nvPr/>
        </p:nvSpPr>
        <p:spPr bwMode="auto">
          <a:xfrm>
            <a:off x="55485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1" name="Freeform 146"/>
          <p:cNvSpPr>
            <a:spLocks/>
          </p:cNvSpPr>
          <p:nvPr/>
        </p:nvSpPr>
        <p:spPr bwMode="auto">
          <a:xfrm>
            <a:off x="6394648" y="2786063"/>
            <a:ext cx="414338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62369 w 261"/>
              <a:gd name="T5" fmla="*/ 2147483647 h 1456"/>
              <a:gd name="T6" fmla="*/ 657762369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2" name="Freeform 147"/>
          <p:cNvSpPr>
            <a:spLocks/>
          </p:cNvSpPr>
          <p:nvPr/>
        </p:nvSpPr>
        <p:spPr bwMode="auto">
          <a:xfrm>
            <a:off x="7567811" y="2565400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4" name="Line 155"/>
          <p:cNvSpPr>
            <a:spLocks noChangeShapeType="1"/>
          </p:cNvSpPr>
          <p:nvPr/>
        </p:nvSpPr>
        <p:spPr bwMode="auto">
          <a:xfrm>
            <a:off x="4702373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5" name="Line 156"/>
          <p:cNvSpPr>
            <a:spLocks noChangeShapeType="1"/>
          </p:cNvSpPr>
          <p:nvPr/>
        </p:nvSpPr>
        <p:spPr bwMode="auto">
          <a:xfrm>
            <a:off x="55485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6" name="Line 157"/>
          <p:cNvSpPr>
            <a:spLocks noChangeShapeType="1"/>
          </p:cNvSpPr>
          <p:nvPr/>
        </p:nvSpPr>
        <p:spPr bwMode="auto">
          <a:xfrm>
            <a:off x="63867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7" name="Line 163"/>
          <p:cNvSpPr>
            <a:spLocks noChangeShapeType="1"/>
          </p:cNvSpPr>
          <p:nvPr/>
        </p:nvSpPr>
        <p:spPr bwMode="auto">
          <a:xfrm flipV="1">
            <a:off x="3075186" y="4876800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8" name="Line 164"/>
          <p:cNvSpPr>
            <a:spLocks noChangeShapeType="1"/>
          </p:cNvSpPr>
          <p:nvPr/>
        </p:nvSpPr>
        <p:spPr bwMode="auto">
          <a:xfrm flipV="1">
            <a:off x="7359848" y="4868863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9" name="Freeform 165"/>
          <p:cNvSpPr>
            <a:spLocks/>
          </p:cNvSpPr>
          <p:nvPr/>
        </p:nvSpPr>
        <p:spPr bwMode="auto">
          <a:xfrm>
            <a:off x="3084711" y="4876800"/>
            <a:ext cx="5502275" cy="128588"/>
          </a:xfrm>
          <a:custGeom>
            <a:avLst/>
            <a:gdLst>
              <a:gd name="T0" fmla="*/ 0 w 3466"/>
              <a:gd name="T1" fmla="*/ 204134244 h 81"/>
              <a:gd name="T2" fmla="*/ 1975802500 w 3466"/>
              <a:gd name="T3" fmla="*/ 204134244 h 81"/>
              <a:gd name="T4" fmla="*/ 2056447500 w 3466"/>
              <a:gd name="T5" fmla="*/ 0 h 81"/>
              <a:gd name="T6" fmla="*/ 2147483647 w 3466"/>
              <a:gd name="T7" fmla="*/ 0 h 81"/>
              <a:gd name="T8" fmla="*/ 2147483647 w 3466"/>
              <a:gd name="T9" fmla="*/ 0 h 81"/>
              <a:gd name="T10" fmla="*/ 2147483647 w 3466"/>
              <a:gd name="T11" fmla="*/ 68045277 h 81"/>
              <a:gd name="T12" fmla="*/ 2147483647 w 3466"/>
              <a:gd name="T13" fmla="*/ 68045277 h 81"/>
              <a:gd name="T14" fmla="*/ 2147483647 w 3466"/>
              <a:gd name="T15" fmla="*/ 0 h 81"/>
              <a:gd name="T16" fmla="*/ 2147483647 w 3466"/>
              <a:gd name="T17" fmla="*/ 0 h 81"/>
              <a:gd name="T18" fmla="*/ 2147483647 w 3466"/>
              <a:gd name="T19" fmla="*/ 80645314 h 81"/>
              <a:gd name="T20" fmla="*/ 2147483647 w 3466"/>
              <a:gd name="T21" fmla="*/ 80645314 h 81"/>
              <a:gd name="T22" fmla="*/ 2147483647 w 3466"/>
              <a:gd name="T23" fmla="*/ 12601624 h 81"/>
              <a:gd name="T24" fmla="*/ 2147483647 w 3466"/>
              <a:gd name="T25" fmla="*/ 12601624 h 81"/>
              <a:gd name="T26" fmla="*/ 2147483647 w 3466"/>
              <a:gd name="T27" fmla="*/ 40322657 h 81"/>
              <a:gd name="T28" fmla="*/ 2147483647 w 3466"/>
              <a:gd name="T29" fmla="*/ 52924281 h 81"/>
              <a:gd name="T30" fmla="*/ 2147483647 w 3466"/>
              <a:gd name="T31" fmla="*/ 12601624 h 81"/>
              <a:gd name="T32" fmla="*/ 2147483647 w 3466"/>
              <a:gd name="T33" fmla="*/ 0 h 81"/>
              <a:gd name="T34" fmla="*/ 2147483647 w 3466"/>
              <a:gd name="T35" fmla="*/ 173892251 h 81"/>
              <a:gd name="T36" fmla="*/ 2147483647 w 3466"/>
              <a:gd name="T37" fmla="*/ 153730923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66" h="81">
                <a:moveTo>
                  <a:pt x="0" y="81"/>
                </a:moveTo>
                <a:lnTo>
                  <a:pt x="784" y="81"/>
                </a:lnTo>
                <a:lnTo>
                  <a:pt x="816" y="0"/>
                </a:lnTo>
                <a:lnTo>
                  <a:pt x="885" y="0"/>
                </a:lnTo>
                <a:lnTo>
                  <a:pt x="954" y="0"/>
                </a:lnTo>
                <a:lnTo>
                  <a:pt x="1013" y="27"/>
                </a:lnTo>
                <a:lnTo>
                  <a:pt x="1312" y="27"/>
                </a:lnTo>
                <a:lnTo>
                  <a:pt x="1360" y="0"/>
                </a:lnTo>
                <a:lnTo>
                  <a:pt x="1477" y="0"/>
                </a:lnTo>
                <a:lnTo>
                  <a:pt x="1546" y="32"/>
                </a:lnTo>
                <a:lnTo>
                  <a:pt x="1818" y="32"/>
                </a:lnTo>
                <a:lnTo>
                  <a:pt x="1877" y="5"/>
                </a:lnTo>
                <a:lnTo>
                  <a:pt x="2016" y="5"/>
                </a:lnTo>
                <a:lnTo>
                  <a:pt x="2058" y="16"/>
                </a:lnTo>
                <a:lnTo>
                  <a:pt x="2357" y="21"/>
                </a:lnTo>
                <a:lnTo>
                  <a:pt x="2405" y="5"/>
                </a:lnTo>
                <a:lnTo>
                  <a:pt x="2661" y="0"/>
                </a:lnTo>
                <a:lnTo>
                  <a:pt x="2688" y="69"/>
                </a:lnTo>
                <a:lnTo>
                  <a:pt x="3466" y="61"/>
                </a:lnTo>
              </a:path>
            </a:pathLst>
          </a:custGeom>
          <a:noFill/>
          <a:ln w="1270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Text Box 167"/>
          <p:cNvSpPr txBox="1">
            <a:spLocks noChangeArrowheads="1"/>
          </p:cNvSpPr>
          <p:nvPr/>
        </p:nvSpPr>
        <p:spPr bwMode="auto">
          <a:xfrm>
            <a:off x="611560" y="620688"/>
            <a:ext cx="2448272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sz="1200" dirty="0"/>
          </a:p>
          <a:p>
            <a:pPr eaLnBrk="1" hangingPunct="1"/>
            <a:r>
              <a:rPr lang="en-GB" sz="2000" dirty="0" smtClean="0">
                <a:solidFill>
                  <a:srgbClr val="008080"/>
                </a:solidFill>
                <a:latin typeface="Arial Unicode MS"/>
                <a:cs typeface="Arial Unicode MS"/>
              </a:rPr>
              <a:t>Process steps:</a:t>
            </a:r>
            <a:endParaRPr lang="en-GB" sz="2000" dirty="0">
              <a:solidFill>
                <a:srgbClr val="008080"/>
              </a:solidFill>
              <a:latin typeface="Arial Unicode MS"/>
              <a:cs typeface="Arial Unicode MS"/>
            </a:endParaRP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/>
              <a:t>Thin with CMP </a:t>
            </a:r>
            <a:r>
              <a:rPr lang="en-GB" sz="1600" dirty="0" smtClean="0"/>
              <a:t>until the </a:t>
            </a:r>
            <a:r>
              <a:rPr lang="en-GB" sz="1600" dirty="0"/>
              <a:t>opening of the </a:t>
            </a:r>
            <a:r>
              <a:rPr lang="en-GB" sz="1600" dirty="0" smtClean="0"/>
              <a:t>trenches</a:t>
            </a: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 smtClean="0"/>
              <a:t>Etch silicon down to the oxide of the ICV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Design concept of ICVs on the backside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7" name="Text Box 168"/>
          <p:cNvSpPr txBox="1">
            <a:spLocks noChangeArrowheads="1"/>
          </p:cNvSpPr>
          <p:nvPr/>
        </p:nvSpPr>
        <p:spPr bwMode="auto">
          <a:xfrm>
            <a:off x="4572000" y="1988840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Backside</a:t>
            </a:r>
            <a:endParaRPr lang="en-GB" sz="1800" dirty="0">
              <a:latin typeface="Arial Unicode MS"/>
              <a:cs typeface="Arial Unicode MS"/>
            </a:endParaRPr>
          </a:p>
        </p:txBody>
      </p:sp>
      <p:sp>
        <p:nvSpPr>
          <p:cNvPr id="38" name="Text Box 168"/>
          <p:cNvSpPr txBox="1">
            <a:spLocks noChangeArrowheads="1"/>
          </p:cNvSpPr>
          <p:nvPr/>
        </p:nvSpPr>
        <p:spPr bwMode="auto">
          <a:xfrm>
            <a:off x="4644008" y="5157192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Front-side</a:t>
            </a:r>
            <a:endParaRPr lang="en-GB" sz="1800" dirty="0">
              <a:latin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43159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054975" y="5988050"/>
            <a:ext cx="9509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200" smtClean="0">
                <a:cs typeface="+mn-cs"/>
              </a:rPr>
              <a:t>19.02.2013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12763" y="895350"/>
            <a:ext cx="82851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23888" indent="-1762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algn="l" eaLnBrk="1" hangingPunct="1">
              <a:spcBef>
                <a:spcPct val="50000"/>
              </a:spcBef>
              <a:buFont typeface="Wingdings" charset="2"/>
              <a:buChar char="q"/>
              <a:defRPr/>
            </a:pPr>
            <a:r>
              <a:rPr lang="en-GB" sz="1600" dirty="0" smtClean="0">
                <a:solidFill>
                  <a:schemeClr val="tx2"/>
                </a:solidFill>
                <a:cs typeface="+mn-cs"/>
              </a:rPr>
              <a:t>TSV preparation from back side</a:t>
            </a:r>
          </a:p>
          <a:p>
            <a:pPr marL="733425" lvl="1" indent="-285750" algn="l" eaLnBrk="1" hangingPunct="1">
              <a:spcBef>
                <a:spcPct val="50000"/>
              </a:spcBef>
              <a:buFont typeface="Wingdings" charset="2"/>
              <a:buChar char="q"/>
              <a:defRPr/>
            </a:pPr>
            <a:r>
              <a:rPr lang="en-GB" sz="1600" dirty="0" smtClean="0">
                <a:solidFill>
                  <a:schemeClr val="tx2"/>
                </a:solidFill>
                <a:cs typeface="+mn-cs"/>
              </a:rPr>
              <a:t>High selectivity of silicon etch </a:t>
            </a:r>
            <a:r>
              <a:rPr lang="en-GB" sz="1600" dirty="0" err="1" smtClean="0">
                <a:solidFill>
                  <a:schemeClr val="tx2"/>
                </a:solidFill>
                <a:cs typeface="+mn-cs"/>
              </a:rPr>
              <a:t>doesn</a:t>
            </a:r>
            <a:r>
              <a:rPr lang="ja-JP" altLang="en-GB" sz="1600" dirty="0" smtClean="0">
                <a:solidFill>
                  <a:schemeClr val="tx2"/>
                </a:solidFill>
                <a:cs typeface="+mn-cs"/>
              </a:rPr>
              <a:t>’</a:t>
            </a:r>
            <a:r>
              <a:rPr lang="en-GB" sz="1600" dirty="0" smtClean="0">
                <a:solidFill>
                  <a:schemeClr val="tx2"/>
                </a:solidFill>
                <a:cs typeface="+mn-cs"/>
              </a:rPr>
              <a:t>t touch isolation oxide of TSV</a:t>
            </a:r>
          </a:p>
        </p:txBody>
      </p:sp>
      <p:pic>
        <p:nvPicPr>
          <p:cNvPr id="19460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77072"/>
            <a:ext cx="2879725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01" y="1772816"/>
            <a:ext cx="2410704" cy="222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410704" cy="222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27"/>
          <p:cNvSpPr txBox="1">
            <a:spLocks noChangeArrowheads="1"/>
          </p:cNvSpPr>
          <p:nvPr/>
        </p:nvSpPr>
        <p:spPr bwMode="auto">
          <a:xfrm>
            <a:off x="971600" y="4653136"/>
            <a:ext cx="511643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algn="l" eaLnBrk="1" hangingPunct="1">
              <a:buFont typeface="Wingdings" charset="2"/>
              <a:buChar char="q"/>
              <a:defRPr/>
            </a:pPr>
            <a:r>
              <a:rPr lang="en-GB" sz="1600" dirty="0" smtClean="0">
                <a:solidFill>
                  <a:schemeClr val="tx2"/>
                </a:solidFill>
                <a:latin typeface="Arial Unicode MS"/>
                <a:cs typeface="Arial Unicode MS"/>
              </a:rPr>
              <a:t>TSV preparation from back side shows different etch depths between TSVs and trench (due to bowed shape of trench).  This results in specific topology:</a:t>
            </a:r>
          </a:p>
          <a:p>
            <a:pPr marL="285750" indent="-285750" algn="l" eaLnBrk="1" hangingPunct="1">
              <a:buFont typeface="Wingdings" charset="2"/>
              <a:buChar char="q"/>
              <a:defRPr/>
            </a:pPr>
            <a:endParaRPr lang="en-GB" sz="1600" dirty="0" smtClean="0">
              <a:solidFill>
                <a:schemeClr val="tx2"/>
              </a:solidFill>
              <a:latin typeface="Arial Unicode MS"/>
              <a:cs typeface="Arial Unicode MS"/>
            </a:endParaRPr>
          </a:p>
          <a:p>
            <a:pPr marL="285750" indent="-285750" algn="l" eaLnBrk="1" hangingPunct="1">
              <a:buFont typeface="Wingdings" charset="2"/>
              <a:buChar char="q"/>
              <a:defRPr/>
            </a:pPr>
            <a:r>
              <a:rPr lang="en-GB" sz="1600" dirty="0" smtClean="0">
                <a:solidFill>
                  <a:schemeClr val="tx2"/>
                </a:solidFill>
                <a:latin typeface="Arial Unicode MS"/>
                <a:cs typeface="Arial Unicode MS"/>
              </a:rPr>
              <a:t>Trench height is about 3 µm higher (deeper) than TSV height (TSV height: &lt; 1.0 µm)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Status of ICVs on the backside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0416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2763" y="895350"/>
            <a:ext cx="82851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23888" indent="-1762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algn="l" eaLnBrk="1" hangingPunct="1">
              <a:spcBef>
                <a:spcPct val="50000"/>
              </a:spcBef>
              <a:buFont typeface="Wingdings" charset="2"/>
              <a:buChar char="q"/>
              <a:defRPr/>
            </a:pPr>
            <a:r>
              <a:rPr lang="en-US" sz="1600" dirty="0" smtClean="0">
                <a:solidFill>
                  <a:schemeClr val="tx2"/>
                </a:solidFill>
                <a:cs typeface="+mn-cs"/>
              </a:rPr>
              <a:t>TSV preparation from back side</a:t>
            </a:r>
          </a:p>
          <a:p>
            <a:pPr marL="447675" lvl="1" indent="0" algn="l" eaLnBrk="1" hangingPunct="1">
              <a:spcBef>
                <a:spcPct val="50000"/>
              </a:spcBef>
              <a:defRPr/>
            </a:pPr>
            <a:r>
              <a:rPr lang="en-US" sz="1600" dirty="0" smtClean="0">
                <a:solidFill>
                  <a:schemeClr val="tx2"/>
                </a:solidFill>
                <a:cs typeface="+mn-cs"/>
                <a:sym typeface="Wingdings"/>
              </a:rPr>
              <a:t> </a:t>
            </a:r>
            <a:r>
              <a:rPr lang="en-GB" sz="1600" dirty="0" smtClean="0">
                <a:solidFill>
                  <a:schemeClr val="tx2"/>
                </a:solidFill>
                <a:cs typeface="+mn-cs"/>
              </a:rPr>
              <a:t>Additional CMP process necessary to cut down isolation trench</a:t>
            </a:r>
          </a:p>
        </p:txBody>
      </p:sp>
      <p:pic>
        <p:nvPicPr>
          <p:cNvPr id="20484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4108027" cy="3783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54" b="48682"/>
          <a:stretch>
            <a:fillRect/>
          </a:stretch>
        </p:blipFill>
        <p:spPr bwMode="auto">
          <a:xfrm>
            <a:off x="4995863" y="1774825"/>
            <a:ext cx="4010025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63" t="71164" r="8646" b="1744"/>
          <a:stretch>
            <a:fillRect/>
          </a:stretch>
        </p:blipFill>
        <p:spPr bwMode="auto">
          <a:xfrm>
            <a:off x="4973638" y="4465638"/>
            <a:ext cx="16827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27"/>
          <p:cNvSpPr txBox="1">
            <a:spLocks noChangeArrowheads="1"/>
          </p:cNvSpPr>
          <p:nvPr/>
        </p:nvSpPr>
        <p:spPr bwMode="auto">
          <a:xfrm>
            <a:off x="6444208" y="4503738"/>
            <a:ext cx="2699792" cy="1569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Wingdings" charset="2"/>
              <a:buChar char="q"/>
              <a:defRPr/>
            </a:pPr>
            <a:r>
              <a:rPr lang="en-GB" sz="1600" dirty="0" smtClean="0">
                <a:solidFill>
                  <a:schemeClr val="tx2"/>
                </a:solidFill>
                <a:cs typeface="+mn-cs"/>
              </a:rPr>
              <a:t>TSV preparation results in specific topology due to CMP selectivity:</a:t>
            </a:r>
          </a:p>
          <a:p>
            <a:pPr eaLnBrk="1" hangingPunct="1">
              <a:defRPr/>
            </a:pPr>
            <a:r>
              <a:rPr lang="en-GB" sz="1600" dirty="0" smtClean="0">
                <a:solidFill>
                  <a:schemeClr val="tx2"/>
                </a:solidFill>
                <a:cs typeface="+mn-cs"/>
              </a:rPr>
              <a:t>trench height: 375 nm</a:t>
            </a:r>
          </a:p>
          <a:p>
            <a:pPr eaLnBrk="1" hangingPunct="1">
              <a:defRPr/>
            </a:pPr>
            <a:r>
              <a:rPr lang="en-GB" sz="1600" dirty="0" smtClean="0">
                <a:solidFill>
                  <a:schemeClr val="tx2"/>
                </a:solidFill>
                <a:cs typeface="+mn-cs"/>
              </a:rPr>
              <a:t>TSV height: &lt; 1.0 µm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Status of ICVs on the backside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6397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46" name="Rectangle 150"/>
          <p:cNvSpPr>
            <a:spLocks noChangeArrowheads="1"/>
          </p:cNvSpPr>
          <p:nvPr/>
        </p:nvSpPr>
        <p:spPr bwMode="auto">
          <a:xfrm>
            <a:off x="3075186" y="2868613"/>
            <a:ext cx="5529262" cy="1966912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0" name="Group 9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41" name="AutoShape 10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2" name="AutoShape 11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3" name="AutoShape 12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1511" name="Group 18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38" name="AutoShape 19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9" name="AutoShape 20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0" name="AutoShape 21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2" name="Rectangle 135"/>
          <p:cNvSpPr>
            <a:spLocks noChangeArrowheads="1"/>
          </p:cNvSpPr>
          <p:nvPr/>
        </p:nvSpPr>
        <p:spPr bwMode="auto">
          <a:xfrm>
            <a:off x="2236788" y="5953125"/>
            <a:ext cx="6907212" cy="1682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3" name="Rectangle 137"/>
          <p:cNvSpPr>
            <a:spLocks noChangeArrowheads="1"/>
          </p:cNvSpPr>
          <p:nvPr/>
        </p:nvSpPr>
        <p:spPr bwMode="auto">
          <a:xfrm>
            <a:off x="4710311" y="2786063"/>
            <a:ext cx="422275" cy="21002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4" name="Rectangle 139"/>
          <p:cNvSpPr>
            <a:spLocks noChangeArrowheads="1"/>
          </p:cNvSpPr>
          <p:nvPr/>
        </p:nvSpPr>
        <p:spPr bwMode="auto">
          <a:xfrm>
            <a:off x="555486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5" name="Group 173"/>
          <p:cNvGrpSpPr>
            <a:grpSpLocks/>
          </p:cNvGrpSpPr>
          <p:nvPr/>
        </p:nvGrpSpPr>
        <p:grpSpPr bwMode="auto">
          <a:xfrm>
            <a:off x="3541911" y="2582863"/>
            <a:ext cx="4448175" cy="2293937"/>
            <a:chOff x="2027" y="1627"/>
            <a:chExt cx="2802" cy="1445"/>
          </a:xfrm>
        </p:grpSpPr>
        <p:sp>
          <p:nvSpPr>
            <p:cNvPr id="21536" name="Rectangle 136"/>
            <p:cNvSpPr>
              <a:spLocks noChangeArrowheads="1"/>
            </p:cNvSpPr>
            <p:nvPr/>
          </p:nvSpPr>
          <p:spPr bwMode="auto">
            <a:xfrm>
              <a:off x="2027" y="1627"/>
              <a:ext cx="266" cy="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7" name="Rectangle 140"/>
            <p:cNvSpPr>
              <a:spLocks noChangeArrowheads="1"/>
            </p:cNvSpPr>
            <p:nvPr/>
          </p:nvSpPr>
          <p:spPr bwMode="auto">
            <a:xfrm>
              <a:off x="4563" y="1627"/>
              <a:ext cx="266" cy="1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7" name="Rectangle 142"/>
          <p:cNvSpPr>
            <a:spLocks noChangeArrowheads="1"/>
          </p:cNvSpPr>
          <p:nvPr/>
        </p:nvSpPr>
        <p:spPr bwMode="auto">
          <a:xfrm>
            <a:off x="639941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8" name="Freeform 143"/>
          <p:cNvSpPr>
            <a:spLocks/>
          </p:cNvSpPr>
          <p:nvPr/>
        </p:nvSpPr>
        <p:spPr bwMode="auto">
          <a:xfrm>
            <a:off x="3541911" y="2557463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9" name="Freeform 144"/>
          <p:cNvSpPr>
            <a:spLocks/>
          </p:cNvSpPr>
          <p:nvPr/>
        </p:nvSpPr>
        <p:spPr bwMode="auto">
          <a:xfrm>
            <a:off x="47103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0" name="Freeform 145"/>
          <p:cNvSpPr>
            <a:spLocks/>
          </p:cNvSpPr>
          <p:nvPr/>
        </p:nvSpPr>
        <p:spPr bwMode="auto">
          <a:xfrm>
            <a:off x="55485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1" name="Freeform 146"/>
          <p:cNvSpPr>
            <a:spLocks/>
          </p:cNvSpPr>
          <p:nvPr/>
        </p:nvSpPr>
        <p:spPr bwMode="auto">
          <a:xfrm>
            <a:off x="6394648" y="2786063"/>
            <a:ext cx="414338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62369 w 261"/>
              <a:gd name="T5" fmla="*/ 2147483647 h 1456"/>
              <a:gd name="T6" fmla="*/ 657762369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2" name="Freeform 147"/>
          <p:cNvSpPr>
            <a:spLocks/>
          </p:cNvSpPr>
          <p:nvPr/>
        </p:nvSpPr>
        <p:spPr bwMode="auto">
          <a:xfrm>
            <a:off x="7567811" y="2565400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4" name="Line 155"/>
          <p:cNvSpPr>
            <a:spLocks noChangeShapeType="1"/>
          </p:cNvSpPr>
          <p:nvPr/>
        </p:nvSpPr>
        <p:spPr bwMode="auto">
          <a:xfrm>
            <a:off x="4702373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5" name="Line 156"/>
          <p:cNvSpPr>
            <a:spLocks noChangeShapeType="1"/>
          </p:cNvSpPr>
          <p:nvPr/>
        </p:nvSpPr>
        <p:spPr bwMode="auto">
          <a:xfrm>
            <a:off x="55485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6" name="Line 157"/>
          <p:cNvSpPr>
            <a:spLocks noChangeShapeType="1"/>
          </p:cNvSpPr>
          <p:nvPr/>
        </p:nvSpPr>
        <p:spPr bwMode="auto">
          <a:xfrm>
            <a:off x="63867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7" name="Line 163"/>
          <p:cNvSpPr>
            <a:spLocks noChangeShapeType="1"/>
          </p:cNvSpPr>
          <p:nvPr/>
        </p:nvSpPr>
        <p:spPr bwMode="auto">
          <a:xfrm flipV="1">
            <a:off x="3075186" y="4876800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8" name="Line 164"/>
          <p:cNvSpPr>
            <a:spLocks noChangeShapeType="1"/>
          </p:cNvSpPr>
          <p:nvPr/>
        </p:nvSpPr>
        <p:spPr bwMode="auto">
          <a:xfrm flipV="1">
            <a:off x="7359848" y="4868863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9" name="Freeform 165"/>
          <p:cNvSpPr>
            <a:spLocks/>
          </p:cNvSpPr>
          <p:nvPr/>
        </p:nvSpPr>
        <p:spPr bwMode="auto">
          <a:xfrm>
            <a:off x="3084711" y="4876800"/>
            <a:ext cx="5502275" cy="128588"/>
          </a:xfrm>
          <a:custGeom>
            <a:avLst/>
            <a:gdLst>
              <a:gd name="T0" fmla="*/ 0 w 3466"/>
              <a:gd name="T1" fmla="*/ 204134244 h 81"/>
              <a:gd name="T2" fmla="*/ 1975802500 w 3466"/>
              <a:gd name="T3" fmla="*/ 204134244 h 81"/>
              <a:gd name="T4" fmla="*/ 2056447500 w 3466"/>
              <a:gd name="T5" fmla="*/ 0 h 81"/>
              <a:gd name="T6" fmla="*/ 2147483647 w 3466"/>
              <a:gd name="T7" fmla="*/ 0 h 81"/>
              <a:gd name="T8" fmla="*/ 2147483647 w 3466"/>
              <a:gd name="T9" fmla="*/ 0 h 81"/>
              <a:gd name="T10" fmla="*/ 2147483647 w 3466"/>
              <a:gd name="T11" fmla="*/ 68045277 h 81"/>
              <a:gd name="T12" fmla="*/ 2147483647 w 3466"/>
              <a:gd name="T13" fmla="*/ 68045277 h 81"/>
              <a:gd name="T14" fmla="*/ 2147483647 w 3466"/>
              <a:gd name="T15" fmla="*/ 0 h 81"/>
              <a:gd name="T16" fmla="*/ 2147483647 w 3466"/>
              <a:gd name="T17" fmla="*/ 0 h 81"/>
              <a:gd name="T18" fmla="*/ 2147483647 w 3466"/>
              <a:gd name="T19" fmla="*/ 80645314 h 81"/>
              <a:gd name="T20" fmla="*/ 2147483647 w 3466"/>
              <a:gd name="T21" fmla="*/ 80645314 h 81"/>
              <a:gd name="T22" fmla="*/ 2147483647 w 3466"/>
              <a:gd name="T23" fmla="*/ 12601624 h 81"/>
              <a:gd name="T24" fmla="*/ 2147483647 w 3466"/>
              <a:gd name="T25" fmla="*/ 12601624 h 81"/>
              <a:gd name="T26" fmla="*/ 2147483647 w 3466"/>
              <a:gd name="T27" fmla="*/ 40322657 h 81"/>
              <a:gd name="T28" fmla="*/ 2147483647 w 3466"/>
              <a:gd name="T29" fmla="*/ 52924281 h 81"/>
              <a:gd name="T30" fmla="*/ 2147483647 w 3466"/>
              <a:gd name="T31" fmla="*/ 12601624 h 81"/>
              <a:gd name="T32" fmla="*/ 2147483647 w 3466"/>
              <a:gd name="T33" fmla="*/ 0 h 81"/>
              <a:gd name="T34" fmla="*/ 2147483647 w 3466"/>
              <a:gd name="T35" fmla="*/ 173892251 h 81"/>
              <a:gd name="T36" fmla="*/ 2147483647 w 3466"/>
              <a:gd name="T37" fmla="*/ 153730923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66" h="81">
                <a:moveTo>
                  <a:pt x="0" y="81"/>
                </a:moveTo>
                <a:lnTo>
                  <a:pt x="784" y="81"/>
                </a:lnTo>
                <a:lnTo>
                  <a:pt x="816" y="0"/>
                </a:lnTo>
                <a:lnTo>
                  <a:pt x="885" y="0"/>
                </a:lnTo>
                <a:lnTo>
                  <a:pt x="954" y="0"/>
                </a:lnTo>
                <a:lnTo>
                  <a:pt x="1013" y="27"/>
                </a:lnTo>
                <a:lnTo>
                  <a:pt x="1312" y="27"/>
                </a:lnTo>
                <a:lnTo>
                  <a:pt x="1360" y="0"/>
                </a:lnTo>
                <a:lnTo>
                  <a:pt x="1477" y="0"/>
                </a:lnTo>
                <a:lnTo>
                  <a:pt x="1546" y="32"/>
                </a:lnTo>
                <a:lnTo>
                  <a:pt x="1818" y="32"/>
                </a:lnTo>
                <a:lnTo>
                  <a:pt x="1877" y="5"/>
                </a:lnTo>
                <a:lnTo>
                  <a:pt x="2016" y="5"/>
                </a:lnTo>
                <a:lnTo>
                  <a:pt x="2058" y="16"/>
                </a:lnTo>
                <a:lnTo>
                  <a:pt x="2357" y="21"/>
                </a:lnTo>
                <a:lnTo>
                  <a:pt x="2405" y="5"/>
                </a:lnTo>
                <a:lnTo>
                  <a:pt x="2661" y="0"/>
                </a:lnTo>
                <a:lnTo>
                  <a:pt x="2688" y="69"/>
                </a:lnTo>
                <a:lnTo>
                  <a:pt x="3466" y="61"/>
                </a:lnTo>
              </a:path>
            </a:pathLst>
          </a:custGeom>
          <a:noFill/>
          <a:ln w="1270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3" name="Group 171"/>
          <p:cNvGrpSpPr>
            <a:grpSpLocks/>
          </p:cNvGrpSpPr>
          <p:nvPr/>
        </p:nvGrpSpPr>
        <p:grpSpPr bwMode="auto">
          <a:xfrm>
            <a:off x="3096270" y="2514600"/>
            <a:ext cx="5364162" cy="352425"/>
            <a:chOff x="1733" y="1584"/>
            <a:chExt cx="3379" cy="222"/>
          </a:xfrm>
        </p:grpSpPr>
        <p:sp>
          <p:nvSpPr>
            <p:cNvPr id="34" name="Freeform 160"/>
            <p:cNvSpPr>
              <a:spLocks/>
            </p:cNvSpPr>
            <p:nvPr/>
          </p:nvSpPr>
          <p:spPr bwMode="auto">
            <a:xfrm>
              <a:off x="1733" y="1584"/>
              <a:ext cx="2059" cy="219"/>
            </a:xfrm>
            <a:custGeom>
              <a:avLst/>
              <a:gdLst>
                <a:gd name="T0" fmla="*/ 0 w 2059"/>
                <a:gd name="T1" fmla="*/ 189 h 219"/>
                <a:gd name="T2" fmla="*/ 235 w 2059"/>
                <a:gd name="T3" fmla="*/ 189 h 219"/>
                <a:gd name="T4" fmla="*/ 235 w 2059"/>
                <a:gd name="T5" fmla="*/ 2 h 219"/>
                <a:gd name="T6" fmla="*/ 347 w 2059"/>
                <a:gd name="T7" fmla="*/ 0 h 219"/>
                <a:gd name="T8" fmla="*/ 416 w 2059"/>
                <a:gd name="T9" fmla="*/ 219 h 219"/>
                <a:gd name="T10" fmla="*/ 496 w 2059"/>
                <a:gd name="T11" fmla="*/ 0 h 219"/>
                <a:gd name="T12" fmla="*/ 603 w 2059"/>
                <a:gd name="T13" fmla="*/ 2 h 219"/>
                <a:gd name="T14" fmla="*/ 603 w 2059"/>
                <a:gd name="T15" fmla="*/ 194 h 219"/>
                <a:gd name="T16" fmla="*/ 966 w 2059"/>
                <a:gd name="T17" fmla="*/ 194 h 219"/>
                <a:gd name="T18" fmla="*/ 971 w 2059"/>
                <a:gd name="T19" fmla="*/ 125 h 219"/>
                <a:gd name="T20" fmla="*/ 1334 w 2059"/>
                <a:gd name="T21" fmla="*/ 125 h 219"/>
                <a:gd name="T22" fmla="*/ 1334 w 2059"/>
                <a:gd name="T23" fmla="*/ 199 h 219"/>
                <a:gd name="T24" fmla="*/ 1494 w 2059"/>
                <a:gd name="T25" fmla="*/ 199 h 219"/>
                <a:gd name="T26" fmla="*/ 1504 w 2059"/>
                <a:gd name="T27" fmla="*/ 114 h 219"/>
                <a:gd name="T28" fmla="*/ 1851 w 2059"/>
                <a:gd name="T29" fmla="*/ 114 h 219"/>
                <a:gd name="T30" fmla="*/ 1862 w 2059"/>
                <a:gd name="T31" fmla="*/ 199 h 219"/>
                <a:gd name="T32" fmla="*/ 2059 w 2059"/>
                <a:gd name="T33" fmla="*/ 194 h 2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59" h="219">
                  <a:moveTo>
                    <a:pt x="0" y="189"/>
                  </a:moveTo>
                  <a:lnTo>
                    <a:pt x="235" y="189"/>
                  </a:lnTo>
                  <a:lnTo>
                    <a:pt x="235" y="2"/>
                  </a:lnTo>
                  <a:lnTo>
                    <a:pt x="347" y="0"/>
                  </a:lnTo>
                  <a:lnTo>
                    <a:pt x="416" y="219"/>
                  </a:lnTo>
                  <a:lnTo>
                    <a:pt x="496" y="0"/>
                  </a:lnTo>
                  <a:lnTo>
                    <a:pt x="603" y="2"/>
                  </a:lnTo>
                  <a:lnTo>
                    <a:pt x="603" y="194"/>
                  </a:lnTo>
                  <a:lnTo>
                    <a:pt x="966" y="194"/>
                  </a:lnTo>
                  <a:lnTo>
                    <a:pt x="971" y="125"/>
                  </a:lnTo>
                  <a:lnTo>
                    <a:pt x="1334" y="125"/>
                  </a:lnTo>
                  <a:lnTo>
                    <a:pt x="1334" y="199"/>
                  </a:lnTo>
                  <a:lnTo>
                    <a:pt x="1494" y="199"/>
                  </a:lnTo>
                  <a:lnTo>
                    <a:pt x="1504" y="114"/>
                  </a:lnTo>
                  <a:lnTo>
                    <a:pt x="1851" y="114"/>
                  </a:lnTo>
                  <a:lnTo>
                    <a:pt x="1862" y="199"/>
                  </a:lnTo>
                  <a:lnTo>
                    <a:pt x="2059" y="194"/>
                  </a:lnTo>
                </a:path>
              </a:pathLst>
            </a:custGeom>
            <a:noFill/>
            <a:ln w="1270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66"/>
            <p:cNvSpPr>
              <a:spLocks/>
            </p:cNvSpPr>
            <p:nvPr/>
          </p:nvSpPr>
          <p:spPr bwMode="auto">
            <a:xfrm flipH="1">
              <a:off x="3053" y="1587"/>
              <a:ext cx="2059" cy="219"/>
            </a:xfrm>
            <a:custGeom>
              <a:avLst/>
              <a:gdLst>
                <a:gd name="T0" fmla="*/ 0 w 2059"/>
                <a:gd name="T1" fmla="*/ 189 h 219"/>
                <a:gd name="T2" fmla="*/ 235 w 2059"/>
                <a:gd name="T3" fmla="*/ 189 h 219"/>
                <a:gd name="T4" fmla="*/ 235 w 2059"/>
                <a:gd name="T5" fmla="*/ 2 h 219"/>
                <a:gd name="T6" fmla="*/ 347 w 2059"/>
                <a:gd name="T7" fmla="*/ 0 h 219"/>
                <a:gd name="T8" fmla="*/ 416 w 2059"/>
                <a:gd name="T9" fmla="*/ 219 h 219"/>
                <a:gd name="T10" fmla="*/ 496 w 2059"/>
                <a:gd name="T11" fmla="*/ 0 h 219"/>
                <a:gd name="T12" fmla="*/ 603 w 2059"/>
                <a:gd name="T13" fmla="*/ 2 h 219"/>
                <a:gd name="T14" fmla="*/ 603 w 2059"/>
                <a:gd name="T15" fmla="*/ 194 h 219"/>
                <a:gd name="T16" fmla="*/ 966 w 2059"/>
                <a:gd name="T17" fmla="*/ 194 h 219"/>
                <a:gd name="T18" fmla="*/ 971 w 2059"/>
                <a:gd name="T19" fmla="*/ 125 h 219"/>
                <a:gd name="T20" fmla="*/ 1334 w 2059"/>
                <a:gd name="T21" fmla="*/ 125 h 219"/>
                <a:gd name="T22" fmla="*/ 1334 w 2059"/>
                <a:gd name="T23" fmla="*/ 199 h 219"/>
                <a:gd name="T24" fmla="*/ 1494 w 2059"/>
                <a:gd name="T25" fmla="*/ 199 h 219"/>
                <a:gd name="T26" fmla="*/ 1504 w 2059"/>
                <a:gd name="T27" fmla="*/ 114 h 219"/>
                <a:gd name="T28" fmla="*/ 1851 w 2059"/>
                <a:gd name="T29" fmla="*/ 114 h 219"/>
                <a:gd name="T30" fmla="*/ 1862 w 2059"/>
                <a:gd name="T31" fmla="*/ 199 h 219"/>
                <a:gd name="T32" fmla="*/ 2059 w 2059"/>
                <a:gd name="T33" fmla="*/ 194 h 2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59" h="219">
                  <a:moveTo>
                    <a:pt x="0" y="189"/>
                  </a:moveTo>
                  <a:lnTo>
                    <a:pt x="235" y="189"/>
                  </a:lnTo>
                  <a:lnTo>
                    <a:pt x="235" y="2"/>
                  </a:lnTo>
                  <a:lnTo>
                    <a:pt x="347" y="0"/>
                  </a:lnTo>
                  <a:lnTo>
                    <a:pt x="416" y="219"/>
                  </a:lnTo>
                  <a:lnTo>
                    <a:pt x="496" y="0"/>
                  </a:lnTo>
                  <a:lnTo>
                    <a:pt x="603" y="2"/>
                  </a:lnTo>
                  <a:lnTo>
                    <a:pt x="603" y="194"/>
                  </a:lnTo>
                  <a:lnTo>
                    <a:pt x="966" y="194"/>
                  </a:lnTo>
                  <a:lnTo>
                    <a:pt x="971" y="125"/>
                  </a:lnTo>
                  <a:lnTo>
                    <a:pt x="1334" y="125"/>
                  </a:lnTo>
                  <a:lnTo>
                    <a:pt x="1334" y="199"/>
                  </a:lnTo>
                  <a:lnTo>
                    <a:pt x="1494" y="199"/>
                  </a:lnTo>
                  <a:lnTo>
                    <a:pt x="1504" y="114"/>
                  </a:lnTo>
                  <a:lnTo>
                    <a:pt x="1851" y="114"/>
                  </a:lnTo>
                  <a:lnTo>
                    <a:pt x="1862" y="199"/>
                  </a:lnTo>
                  <a:lnTo>
                    <a:pt x="2059" y="194"/>
                  </a:lnTo>
                </a:path>
              </a:pathLst>
            </a:custGeom>
            <a:noFill/>
            <a:ln w="12700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Text Box 167"/>
          <p:cNvSpPr txBox="1">
            <a:spLocks noChangeArrowheads="1"/>
          </p:cNvSpPr>
          <p:nvPr/>
        </p:nvSpPr>
        <p:spPr bwMode="auto">
          <a:xfrm>
            <a:off x="611560" y="620688"/>
            <a:ext cx="2448272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sz="1200" dirty="0"/>
          </a:p>
          <a:p>
            <a:pPr eaLnBrk="1" hangingPunct="1"/>
            <a:r>
              <a:rPr lang="en-GB" sz="2000" dirty="0" smtClean="0">
                <a:solidFill>
                  <a:srgbClr val="008080"/>
                </a:solidFill>
                <a:latin typeface="Arial Unicode MS"/>
                <a:cs typeface="Arial Unicode MS"/>
              </a:rPr>
              <a:t>Process steps:</a:t>
            </a:r>
            <a:endParaRPr lang="en-GB" sz="2000" dirty="0">
              <a:solidFill>
                <a:srgbClr val="008080"/>
              </a:solidFill>
              <a:latin typeface="Arial Unicode MS"/>
              <a:cs typeface="Arial Unicode MS"/>
            </a:endParaRP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/>
              <a:t>Thin with CMP </a:t>
            </a:r>
            <a:r>
              <a:rPr lang="en-GB" sz="1600" dirty="0" smtClean="0"/>
              <a:t>until the </a:t>
            </a:r>
            <a:r>
              <a:rPr lang="en-GB" sz="1600" dirty="0"/>
              <a:t>opening of the </a:t>
            </a:r>
            <a:r>
              <a:rPr lang="en-GB" sz="1600" dirty="0" smtClean="0"/>
              <a:t>trenches</a:t>
            </a: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 smtClean="0"/>
              <a:t>Etch silicon down to the oxide of the ICV</a:t>
            </a: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/>
              <a:t>Additional layer of isolation oxide including opening within </a:t>
            </a:r>
            <a:r>
              <a:rPr lang="en-GB" sz="1600" dirty="0" smtClean="0"/>
              <a:t>trenches</a:t>
            </a:r>
          </a:p>
        </p:txBody>
      </p:sp>
      <p:sp>
        <p:nvSpPr>
          <p:cNvPr id="38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Design concept of ICVs on the backside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1" name="Text Box 168"/>
          <p:cNvSpPr txBox="1">
            <a:spLocks noChangeArrowheads="1"/>
          </p:cNvSpPr>
          <p:nvPr/>
        </p:nvSpPr>
        <p:spPr bwMode="auto">
          <a:xfrm>
            <a:off x="4572000" y="2060848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Backside</a:t>
            </a:r>
            <a:endParaRPr lang="en-GB" sz="1800" dirty="0">
              <a:latin typeface="Arial Unicode MS"/>
              <a:cs typeface="Arial Unicode MS"/>
            </a:endParaRPr>
          </a:p>
        </p:txBody>
      </p:sp>
      <p:sp>
        <p:nvSpPr>
          <p:cNvPr id="42" name="Text Box 168"/>
          <p:cNvSpPr txBox="1">
            <a:spLocks noChangeArrowheads="1"/>
          </p:cNvSpPr>
          <p:nvPr/>
        </p:nvSpPr>
        <p:spPr bwMode="auto">
          <a:xfrm>
            <a:off x="4644008" y="5229200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Front-side</a:t>
            </a:r>
            <a:endParaRPr lang="en-GB" sz="1800" dirty="0">
              <a:latin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0115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46" name="Rectangle 150"/>
          <p:cNvSpPr>
            <a:spLocks noChangeArrowheads="1"/>
          </p:cNvSpPr>
          <p:nvPr/>
        </p:nvSpPr>
        <p:spPr bwMode="auto">
          <a:xfrm>
            <a:off x="3075186" y="2868613"/>
            <a:ext cx="5529262" cy="1966912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0" name="Group 9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41" name="AutoShape 10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2" name="AutoShape 11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3" name="AutoShape 12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1511" name="Group 18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38" name="AutoShape 19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9" name="AutoShape 20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0" name="AutoShape 21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2" name="Rectangle 135"/>
          <p:cNvSpPr>
            <a:spLocks noChangeArrowheads="1"/>
          </p:cNvSpPr>
          <p:nvPr/>
        </p:nvSpPr>
        <p:spPr bwMode="auto">
          <a:xfrm>
            <a:off x="2236788" y="5953125"/>
            <a:ext cx="6907212" cy="1682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5" name="Group 173"/>
          <p:cNvGrpSpPr>
            <a:grpSpLocks/>
          </p:cNvGrpSpPr>
          <p:nvPr/>
        </p:nvGrpSpPr>
        <p:grpSpPr bwMode="auto">
          <a:xfrm>
            <a:off x="3541911" y="2582863"/>
            <a:ext cx="4448175" cy="2293937"/>
            <a:chOff x="2027" y="1627"/>
            <a:chExt cx="2802" cy="1445"/>
          </a:xfrm>
        </p:grpSpPr>
        <p:sp>
          <p:nvSpPr>
            <p:cNvPr id="21536" name="Rectangle 136"/>
            <p:cNvSpPr>
              <a:spLocks noChangeArrowheads="1"/>
            </p:cNvSpPr>
            <p:nvPr/>
          </p:nvSpPr>
          <p:spPr bwMode="auto">
            <a:xfrm>
              <a:off x="2027" y="1627"/>
              <a:ext cx="266" cy="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7" name="Rectangle 140"/>
            <p:cNvSpPr>
              <a:spLocks noChangeArrowheads="1"/>
            </p:cNvSpPr>
            <p:nvPr/>
          </p:nvSpPr>
          <p:spPr bwMode="auto">
            <a:xfrm>
              <a:off x="4563" y="1627"/>
              <a:ext cx="266" cy="1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8" name="Freeform 143"/>
          <p:cNvSpPr>
            <a:spLocks/>
          </p:cNvSpPr>
          <p:nvPr/>
        </p:nvSpPr>
        <p:spPr bwMode="auto">
          <a:xfrm>
            <a:off x="3541911" y="2557463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9" name="Freeform 144"/>
          <p:cNvSpPr>
            <a:spLocks/>
          </p:cNvSpPr>
          <p:nvPr/>
        </p:nvSpPr>
        <p:spPr bwMode="auto">
          <a:xfrm>
            <a:off x="47103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0" name="Freeform 145"/>
          <p:cNvSpPr>
            <a:spLocks/>
          </p:cNvSpPr>
          <p:nvPr/>
        </p:nvSpPr>
        <p:spPr bwMode="auto">
          <a:xfrm>
            <a:off x="55485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1" name="Freeform 146"/>
          <p:cNvSpPr>
            <a:spLocks/>
          </p:cNvSpPr>
          <p:nvPr/>
        </p:nvSpPr>
        <p:spPr bwMode="auto">
          <a:xfrm>
            <a:off x="6394648" y="2786063"/>
            <a:ext cx="414338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62369 w 261"/>
              <a:gd name="T5" fmla="*/ 2147483647 h 1456"/>
              <a:gd name="T6" fmla="*/ 657762369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2" name="Freeform 147"/>
          <p:cNvSpPr>
            <a:spLocks/>
          </p:cNvSpPr>
          <p:nvPr/>
        </p:nvSpPr>
        <p:spPr bwMode="auto">
          <a:xfrm>
            <a:off x="7567811" y="2565400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7" name="Line 163"/>
          <p:cNvSpPr>
            <a:spLocks noChangeShapeType="1"/>
          </p:cNvSpPr>
          <p:nvPr/>
        </p:nvSpPr>
        <p:spPr bwMode="auto">
          <a:xfrm flipV="1">
            <a:off x="3075186" y="4876800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8" name="Line 164"/>
          <p:cNvSpPr>
            <a:spLocks noChangeShapeType="1"/>
          </p:cNvSpPr>
          <p:nvPr/>
        </p:nvSpPr>
        <p:spPr bwMode="auto">
          <a:xfrm flipV="1">
            <a:off x="7359848" y="4868863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9" name="Freeform 165"/>
          <p:cNvSpPr>
            <a:spLocks/>
          </p:cNvSpPr>
          <p:nvPr/>
        </p:nvSpPr>
        <p:spPr bwMode="auto">
          <a:xfrm>
            <a:off x="3084711" y="4876800"/>
            <a:ext cx="5502275" cy="128588"/>
          </a:xfrm>
          <a:custGeom>
            <a:avLst/>
            <a:gdLst>
              <a:gd name="T0" fmla="*/ 0 w 3466"/>
              <a:gd name="T1" fmla="*/ 204134244 h 81"/>
              <a:gd name="T2" fmla="*/ 1975802500 w 3466"/>
              <a:gd name="T3" fmla="*/ 204134244 h 81"/>
              <a:gd name="T4" fmla="*/ 2056447500 w 3466"/>
              <a:gd name="T5" fmla="*/ 0 h 81"/>
              <a:gd name="T6" fmla="*/ 2147483647 w 3466"/>
              <a:gd name="T7" fmla="*/ 0 h 81"/>
              <a:gd name="T8" fmla="*/ 2147483647 w 3466"/>
              <a:gd name="T9" fmla="*/ 0 h 81"/>
              <a:gd name="T10" fmla="*/ 2147483647 w 3466"/>
              <a:gd name="T11" fmla="*/ 68045277 h 81"/>
              <a:gd name="T12" fmla="*/ 2147483647 w 3466"/>
              <a:gd name="T13" fmla="*/ 68045277 h 81"/>
              <a:gd name="T14" fmla="*/ 2147483647 w 3466"/>
              <a:gd name="T15" fmla="*/ 0 h 81"/>
              <a:gd name="T16" fmla="*/ 2147483647 w 3466"/>
              <a:gd name="T17" fmla="*/ 0 h 81"/>
              <a:gd name="T18" fmla="*/ 2147483647 w 3466"/>
              <a:gd name="T19" fmla="*/ 80645314 h 81"/>
              <a:gd name="T20" fmla="*/ 2147483647 w 3466"/>
              <a:gd name="T21" fmla="*/ 80645314 h 81"/>
              <a:gd name="T22" fmla="*/ 2147483647 w 3466"/>
              <a:gd name="T23" fmla="*/ 12601624 h 81"/>
              <a:gd name="T24" fmla="*/ 2147483647 w 3466"/>
              <a:gd name="T25" fmla="*/ 12601624 h 81"/>
              <a:gd name="T26" fmla="*/ 2147483647 w 3466"/>
              <a:gd name="T27" fmla="*/ 40322657 h 81"/>
              <a:gd name="T28" fmla="*/ 2147483647 w 3466"/>
              <a:gd name="T29" fmla="*/ 52924281 h 81"/>
              <a:gd name="T30" fmla="*/ 2147483647 w 3466"/>
              <a:gd name="T31" fmla="*/ 12601624 h 81"/>
              <a:gd name="T32" fmla="*/ 2147483647 w 3466"/>
              <a:gd name="T33" fmla="*/ 0 h 81"/>
              <a:gd name="T34" fmla="*/ 2147483647 w 3466"/>
              <a:gd name="T35" fmla="*/ 173892251 h 81"/>
              <a:gd name="T36" fmla="*/ 2147483647 w 3466"/>
              <a:gd name="T37" fmla="*/ 153730923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66" h="81">
                <a:moveTo>
                  <a:pt x="0" y="81"/>
                </a:moveTo>
                <a:lnTo>
                  <a:pt x="784" y="81"/>
                </a:lnTo>
                <a:lnTo>
                  <a:pt x="816" y="0"/>
                </a:lnTo>
                <a:lnTo>
                  <a:pt x="885" y="0"/>
                </a:lnTo>
                <a:lnTo>
                  <a:pt x="954" y="0"/>
                </a:lnTo>
                <a:lnTo>
                  <a:pt x="1013" y="27"/>
                </a:lnTo>
                <a:lnTo>
                  <a:pt x="1312" y="27"/>
                </a:lnTo>
                <a:lnTo>
                  <a:pt x="1360" y="0"/>
                </a:lnTo>
                <a:lnTo>
                  <a:pt x="1477" y="0"/>
                </a:lnTo>
                <a:lnTo>
                  <a:pt x="1546" y="32"/>
                </a:lnTo>
                <a:lnTo>
                  <a:pt x="1818" y="32"/>
                </a:lnTo>
                <a:lnTo>
                  <a:pt x="1877" y="5"/>
                </a:lnTo>
                <a:lnTo>
                  <a:pt x="2016" y="5"/>
                </a:lnTo>
                <a:lnTo>
                  <a:pt x="2058" y="16"/>
                </a:lnTo>
                <a:lnTo>
                  <a:pt x="2357" y="21"/>
                </a:lnTo>
                <a:lnTo>
                  <a:pt x="2405" y="5"/>
                </a:lnTo>
                <a:lnTo>
                  <a:pt x="2661" y="0"/>
                </a:lnTo>
                <a:lnTo>
                  <a:pt x="2688" y="69"/>
                </a:lnTo>
                <a:lnTo>
                  <a:pt x="3466" y="61"/>
                </a:lnTo>
              </a:path>
            </a:pathLst>
          </a:custGeom>
          <a:noFill/>
          <a:ln w="1270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31" name="Text Box 167"/>
          <p:cNvSpPr txBox="1">
            <a:spLocks noChangeArrowheads="1"/>
          </p:cNvSpPr>
          <p:nvPr/>
        </p:nvSpPr>
        <p:spPr bwMode="auto">
          <a:xfrm>
            <a:off x="611560" y="620688"/>
            <a:ext cx="2448272" cy="603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sz="1200" dirty="0"/>
          </a:p>
          <a:p>
            <a:pPr eaLnBrk="1" hangingPunct="1"/>
            <a:r>
              <a:rPr lang="en-GB" sz="2000" dirty="0" smtClean="0">
                <a:solidFill>
                  <a:srgbClr val="008080"/>
                </a:solidFill>
                <a:latin typeface="Arial Unicode MS"/>
                <a:cs typeface="Arial Unicode MS"/>
              </a:rPr>
              <a:t>Process steps:</a:t>
            </a:r>
            <a:endParaRPr lang="en-GB" sz="2000" dirty="0">
              <a:solidFill>
                <a:srgbClr val="008080"/>
              </a:solidFill>
              <a:latin typeface="Arial Unicode MS"/>
              <a:cs typeface="Arial Unicode MS"/>
            </a:endParaRP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/>
              <a:t>Thin with CMP </a:t>
            </a:r>
            <a:r>
              <a:rPr lang="en-GB" sz="1600" dirty="0" smtClean="0"/>
              <a:t>until the </a:t>
            </a:r>
            <a:r>
              <a:rPr lang="en-GB" sz="1600" dirty="0"/>
              <a:t>opening of the </a:t>
            </a:r>
            <a:r>
              <a:rPr lang="en-GB" sz="1600" dirty="0" smtClean="0"/>
              <a:t>trenches</a:t>
            </a: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 smtClean="0"/>
              <a:t>Etch silicon down to the oxide of the ICV</a:t>
            </a: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>
                <a:solidFill>
                  <a:schemeClr val="accent6"/>
                </a:solidFill>
              </a:rPr>
              <a:t>Additional layer of isolation oxide including opening within </a:t>
            </a:r>
            <a:r>
              <a:rPr lang="en-GB" sz="1600" dirty="0" smtClean="0">
                <a:solidFill>
                  <a:schemeClr val="accent6"/>
                </a:solidFill>
              </a:rPr>
              <a:t>trenches</a:t>
            </a: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 smtClean="0">
                <a:solidFill>
                  <a:schemeClr val="accent6"/>
                </a:solidFill>
              </a:rPr>
              <a:t>Access to metallic core of TSV by dry etching (if not already done by the dry etch of oxide before)</a:t>
            </a:r>
            <a:endParaRPr lang="en-GB" sz="1600" dirty="0" smtClean="0">
              <a:solidFill>
                <a:schemeClr val="accent6"/>
              </a:solidFill>
              <a:latin typeface="Arial Unicode MS"/>
              <a:cs typeface="Arial Unicode MS"/>
            </a:endParaRPr>
          </a:p>
          <a:p>
            <a:pPr algn="l" eaLnBrk="1" hangingPunct="1">
              <a:buFont typeface="Wingdings" charset="2"/>
              <a:buAutoNum type="arabicPlain"/>
            </a:pPr>
            <a:r>
              <a:rPr lang="en-GB" sz="1600" dirty="0">
                <a:solidFill>
                  <a:schemeClr val="accent6"/>
                </a:solidFill>
              </a:rPr>
              <a:t>Metallization including lithography, aluminium etch and resist strip</a:t>
            </a:r>
            <a:endParaRPr lang="en-GB" sz="1600" dirty="0" smtClean="0">
              <a:solidFill>
                <a:schemeClr val="accent6"/>
              </a:solidFill>
            </a:endParaRPr>
          </a:p>
        </p:txBody>
      </p:sp>
      <p:sp>
        <p:nvSpPr>
          <p:cNvPr id="21532" name="Text Box 168"/>
          <p:cNvSpPr txBox="1">
            <a:spLocks noChangeArrowheads="1"/>
          </p:cNvSpPr>
          <p:nvPr/>
        </p:nvSpPr>
        <p:spPr bwMode="auto">
          <a:xfrm>
            <a:off x="4572000" y="2060848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Backside</a:t>
            </a:r>
            <a:endParaRPr lang="en-GB" sz="1800" dirty="0">
              <a:latin typeface="Arial Unicode MS"/>
              <a:cs typeface="Arial Unicode MS"/>
            </a:endParaRPr>
          </a:p>
        </p:txBody>
      </p:sp>
      <p:sp>
        <p:nvSpPr>
          <p:cNvPr id="40" name="Text Box 168"/>
          <p:cNvSpPr txBox="1">
            <a:spLocks noChangeArrowheads="1"/>
          </p:cNvSpPr>
          <p:nvPr/>
        </p:nvSpPr>
        <p:spPr bwMode="auto">
          <a:xfrm>
            <a:off x="4644008" y="5229200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Front-side</a:t>
            </a:r>
            <a:endParaRPr lang="en-GB" sz="1800" dirty="0">
              <a:latin typeface="Arial Unicode MS"/>
              <a:cs typeface="Arial Unicode MS"/>
            </a:endParaRPr>
          </a:p>
        </p:txBody>
      </p:sp>
      <p:grpSp>
        <p:nvGrpSpPr>
          <p:cNvPr id="36" name="Group 47"/>
          <p:cNvGrpSpPr>
            <a:grpSpLocks/>
          </p:cNvGrpSpPr>
          <p:nvPr/>
        </p:nvGrpSpPr>
        <p:grpSpPr bwMode="auto">
          <a:xfrm>
            <a:off x="3084711" y="2451423"/>
            <a:ext cx="5519737" cy="617537"/>
            <a:chOff x="1739" y="1499"/>
            <a:chExt cx="3477" cy="389"/>
          </a:xfrm>
        </p:grpSpPr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1739" y="1499"/>
              <a:ext cx="1840" cy="384"/>
            </a:xfrm>
            <a:custGeom>
              <a:avLst/>
              <a:gdLst>
                <a:gd name="T0" fmla="*/ 0 w 1840"/>
                <a:gd name="T1" fmla="*/ 208 h 384"/>
                <a:gd name="T2" fmla="*/ 160 w 1840"/>
                <a:gd name="T3" fmla="*/ 202 h 384"/>
                <a:gd name="T4" fmla="*/ 186 w 1840"/>
                <a:gd name="T5" fmla="*/ 10 h 384"/>
                <a:gd name="T6" fmla="*/ 325 w 1840"/>
                <a:gd name="T7" fmla="*/ 5 h 384"/>
                <a:gd name="T8" fmla="*/ 405 w 1840"/>
                <a:gd name="T9" fmla="*/ 80 h 384"/>
                <a:gd name="T10" fmla="*/ 485 w 1840"/>
                <a:gd name="T11" fmla="*/ 0 h 384"/>
                <a:gd name="T12" fmla="*/ 629 w 1840"/>
                <a:gd name="T13" fmla="*/ 0 h 384"/>
                <a:gd name="T14" fmla="*/ 661 w 1840"/>
                <a:gd name="T15" fmla="*/ 213 h 384"/>
                <a:gd name="T16" fmla="*/ 805 w 1840"/>
                <a:gd name="T17" fmla="*/ 202 h 384"/>
                <a:gd name="T18" fmla="*/ 826 w 1840"/>
                <a:gd name="T19" fmla="*/ 282 h 384"/>
                <a:gd name="T20" fmla="*/ 986 w 1840"/>
                <a:gd name="T21" fmla="*/ 272 h 384"/>
                <a:gd name="T22" fmla="*/ 1034 w 1840"/>
                <a:gd name="T23" fmla="*/ 245 h 384"/>
                <a:gd name="T24" fmla="*/ 1109 w 1840"/>
                <a:gd name="T25" fmla="*/ 293 h 384"/>
                <a:gd name="T26" fmla="*/ 1157 w 1840"/>
                <a:gd name="T27" fmla="*/ 378 h 384"/>
                <a:gd name="T28" fmla="*/ 1226 w 1840"/>
                <a:gd name="T29" fmla="*/ 272 h 384"/>
                <a:gd name="T30" fmla="*/ 1301 w 1840"/>
                <a:gd name="T31" fmla="*/ 250 h 384"/>
                <a:gd name="T32" fmla="*/ 1365 w 1840"/>
                <a:gd name="T33" fmla="*/ 272 h 384"/>
                <a:gd name="T34" fmla="*/ 1488 w 1840"/>
                <a:gd name="T35" fmla="*/ 266 h 384"/>
                <a:gd name="T36" fmla="*/ 1562 w 1840"/>
                <a:gd name="T37" fmla="*/ 245 h 384"/>
                <a:gd name="T38" fmla="*/ 1621 w 1840"/>
                <a:gd name="T39" fmla="*/ 277 h 384"/>
                <a:gd name="T40" fmla="*/ 1674 w 1840"/>
                <a:gd name="T41" fmla="*/ 384 h 384"/>
                <a:gd name="T42" fmla="*/ 1776 w 1840"/>
                <a:gd name="T43" fmla="*/ 245 h 384"/>
                <a:gd name="T44" fmla="*/ 1840 w 1840"/>
                <a:gd name="T45" fmla="*/ 245 h 3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40" h="384">
                  <a:moveTo>
                    <a:pt x="0" y="208"/>
                  </a:moveTo>
                  <a:lnTo>
                    <a:pt x="160" y="202"/>
                  </a:lnTo>
                  <a:lnTo>
                    <a:pt x="186" y="10"/>
                  </a:lnTo>
                  <a:lnTo>
                    <a:pt x="325" y="5"/>
                  </a:lnTo>
                  <a:lnTo>
                    <a:pt x="405" y="80"/>
                  </a:lnTo>
                  <a:lnTo>
                    <a:pt x="485" y="0"/>
                  </a:lnTo>
                  <a:lnTo>
                    <a:pt x="629" y="0"/>
                  </a:lnTo>
                  <a:lnTo>
                    <a:pt x="661" y="213"/>
                  </a:lnTo>
                  <a:lnTo>
                    <a:pt x="805" y="202"/>
                  </a:lnTo>
                  <a:lnTo>
                    <a:pt x="826" y="282"/>
                  </a:lnTo>
                  <a:lnTo>
                    <a:pt x="986" y="272"/>
                  </a:lnTo>
                  <a:lnTo>
                    <a:pt x="1034" y="245"/>
                  </a:lnTo>
                  <a:lnTo>
                    <a:pt x="1109" y="293"/>
                  </a:lnTo>
                  <a:lnTo>
                    <a:pt x="1157" y="378"/>
                  </a:lnTo>
                  <a:lnTo>
                    <a:pt x="1226" y="272"/>
                  </a:lnTo>
                  <a:lnTo>
                    <a:pt x="1301" y="250"/>
                  </a:lnTo>
                  <a:lnTo>
                    <a:pt x="1365" y="272"/>
                  </a:lnTo>
                  <a:lnTo>
                    <a:pt x="1488" y="266"/>
                  </a:lnTo>
                  <a:lnTo>
                    <a:pt x="1562" y="245"/>
                  </a:lnTo>
                  <a:lnTo>
                    <a:pt x="1621" y="277"/>
                  </a:lnTo>
                  <a:lnTo>
                    <a:pt x="1674" y="384"/>
                  </a:lnTo>
                  <a:lnTo>
                    <a:pt x="1776" y="245"/>
                  </a:lnTo>
                  <a:lnTo>
                    <a:pt x="1840" y="245"/>
                  </a:lnTo>
                </a:path>
              </a:pathLst>
            </a:custGeom>
            <a:noFill/>
            <a:ln w="1270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3490" y="1500"/>
              <a:ext cx="1726" cy="388"/>
            </a:xfrm>
            <a:custGeom>
              <a:avLst/>
              <a:gdLst>
                <a:gd name="T0" fmla="*/ 1726 w 1726"/>
                <a:gd name="T1" fmla="*/ 196 h 388"/>
                <a:gd name="T2" fmla="*/ 1461 w 1726"/>
                <a:gd name="T3" fmla="*/ 197 h 388"/>
                <a:gd name="T4" fmla="*/ 1435 w 1726"/>
                <a:gd name="T5" fmla="*/ 5 h 388"/>
                <a:gd name="T6" fmla="*/ 1411 w 1726"/>
                <a:gd name="T7" fmla="*/ 9 h 388"/>
                <a:gd name="T8" fmla="*/ 1296 w 1726"/>
                <a:gd name="T9" fmla="*/ 0 h 388"/>
                <a:gd name="T10" fmla="*/ 1209 w 1726"/>
                <a:gd name="T11" fmla="*/ 116 h 388"/>
                <a:gd name="T12" fmla="*/ 1145 w 1726"/>
                <a:gd name="T13" fmla="*/ 4 h 388"/>
                <a:gd name="T14" fmla="*/ 990 w 1726"/>
                <a:gd name="T15" fmla="*/ 20 h 388"/>
                <a:gd name="T16" fmla="*/ 960 w 1726"/>
                <a:gd name="T17" fmla="*/ 208 h 388"/>
                <a:gd name="T18" fmla="*/ 857 w 1726"/>
                <a:gd name="T19" fmla="*/ 201 h 388"/>
                <a:gd name="T20" fmla="*/ 830 w 1726"/>
                <a:gd name="T21" fmla="*/ 271 h 388"/>
                <a:gd name="T22" fmla="*/ 635 w 1726"/>
                <a:gd name="T23" fmla="*/ 267 h 388"/>
                <a:gd name="T24" fmla="*/ 587 w 1726"/>
                <a:gd name="T25" fmla="*/ 240 h 388"/>
                <a:gd name="T26" fmla="*/ 512 w 1726"/>
                <a:gd name="T27" fmla="*/ 288 h 388"/>
                <a:gd name="T28" fmla="*/ 462 w 1726"/>
                <a:gd name="T29" fmla="*/ 388 h 388"/>
                <a:gd name="T30" fmla="*/ 395 w 1726"/>
                <a:gd name="T31" fmla="*/ 267 h 388"/>
                <a:gd name="T32" fmla="*/ 329 w 1726"/>
                <a:gd name="T33" fmla="*/ 249 h 388"/>
                <a:gd name="T34" fmla="*/ 265 w 1726"/>
                <a:gd name="T35" fmla="*/ 276 h 388"/>
                <a:gd name="T36" fmla="*/ 126 w 1726"/>
                <a:gd name="T37" fmla="*/ 271 h 388"/>
                <a:gd name="T38" fmla="*/ 59 w 1726"/>
                <a:gd name="T39" fmla="*/ 240 h 388"/>
                <a:gd name="T40" fmla="*/ 0 w 1726"/>
                <a:gd name="T41" fmla="*/ 272 h 3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6" h="388">
                  <a:moveTo>
                    <a:pt x="1726" y="196"/>
                  </a:moveTo>
                  <a:lnTo>
                    <a:pt x="1461" y="197"/>
                  </a:lnTo>
                  <a:lnTo>
                    <a:pt x="1435" y="5"/>
                  </a:lnTo>
                  <a:lnTo>
                    <a:pt x="1411" y="9"/>
                  </a:lnTo>
                  <a:lnTo>
                    <a:pt x="1296" y="0"/>
                  </a:lnTo>
                  <a:lnTo>
                    <a:pt x="1209" y="116"/>
                  </a:lnTo>
                  <a:lnTo>
                    <a:pt x="1145" y="4"/>
                  </a:lnTo>
                  <a:lnTo>
                    <a:pt x="990" y="20"/>
                  </a:lnTo>
                  <a:lnTo>
                    <a:pt x="960" y="208"/>
                  </a:lnTo>
                  <a:lnTo>
                    <a:pt x="857" y="201"/>
                  </a:lnTo>
                  <a:lnTo>
                    <a:pt x="830" y="271"/>
                  </a:lnTo>
                  <a:lnTo>
                    <a:pt x="635" y="267"/>
                  </a:lnTo>
                  <a:lnTo>
                    <a:pt x="587" y="240"/>
                  </a:lnTo>
                  <a:lnTo>
                    <a:pt x="512" y="288"/>
                  </a:lnTo>
                  <a:lnTo>
                    <a:pt x="462" y="388"/>
                  </a:lnTo>
                  <a:lnTo>
                    <a:pt x="395" y="267"/>
                  </a:lnTo>
                  <a:lnTo>
                    <a:pt x="329" y="249"/>
                  </a:lnTo>
                  <a:lnTo>
                    <a:pt x="265" y="276"/>
                  </a:lnTo>
                  <a:lnTo>
                    <a:pt x="126" y="271"/>
                  </a:lnTo>
                  <a:lnTo>
                    <a:pt x="59" y="240"/>
                  </a:lnTo>
                  <a:lnTo>
                    <a:pt x="0" y="272"/>
                  </a:lnTo>
                </a:path>
              </a:pathLst>
            </a:custGeom>
            <a:noFill/>
            <a:ln w="1270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Freeform 34"/>
          <p:cNvSpPr>
            <a:spLocks/>
          </p:cNvSpPr>
          <p:nvPr/>
        </p:nvSpPr>
        <p:spPr bwMode="auto">
          <a:xfrm>
            <a:off x="3093914" y="2577281"/>
            <a:ext cx="1262062" cy="347663"/>
          </a:xfrm>
          <a:custGeom>
            <a:avLst/>
            <a:gdLst>
              <a:gd name="T0" fmla="*/ 0 w 795"/>
              <a:gd name="T1" fmla="*/ 476311010 h 219"/>
              <a:gd name="T2" fmla="*/ 592235690 w 795"/>
              <a:gd name="T3" fmla="*/ 476311010 h 219"/>
              <a:gd name="T4" fmla="*/ 592235690 w 795"/>
              <a:gd name="T5" fmla="*/ 5040320 h 219"/>
              <a:gd name="T6" fmla="*/ 874493079 w 795"/>
              <a:gd name="T7" fmla="*/ 0 h 219"/>
              <a:gd name="T8" fmla="*/ 1048384585 w 795"/>
              <a:gd name="T9" fmla="*/ 551915806 h 219"/>
              <a:gd name="T10" fmla="*/ 1249997005 w 795"/>
              <a:gd name="T11" fmla="*/ 0 h 219"/>
              <a:gd name="T12" fmla="*/ 1519652823 w 795"/>
              <a:gd name="T13" fmla="*/ 5040320 h 219"/>
              <a:gd name="T14" fmla="*/ 1519652823 w 795"/>
              <a:gd name="T15" fmla="*/ 488911016 h 219"/>
              <a:gd name="T16" fmla="*/ 2003522631 w 795"/>
              <a:gd name="T17" fmla="*/ 483870696 h 2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95" h="219">
                <a:moveTo>
                  <a:pt x="0" y="189"/>
                </a:moveTo>
                <a:lnTo>
                  <a:pt x="235" y="189"/>
                </a:lnTo>
                <a:lnTo>
                  <a:pt x="235" y="2"/>
                </a:lnTo>
                <a:lnTo>
                  <a:pt x="347" y="0"/>
                </a:lnTo>
                <a:lnTo>
                  <a:pt x="416" y="219"/>
                </a:lnTo>
                <a:lnTo>
                  <a:pt x="496" y="0"/>
                </a:lnTo>
                <a:lnTo>
                  <a:pt x="603" y="2"/>
                </a:lnTo>
                <a:lnTo>
                  <a:pt x="603" y="194"/>
                </a:lnTo>
                <a:lnTo>
                  <a:pt x="795" y="192"/>
                </a:ln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7126362" y="2577281"/>
            <a:ext cx="1262062" cy="347663"/>
          </a:xfrm>
          <a:custGeom>
            <a:avLst/>
            <a:gdLst>
              <a:gd name="T0" fmla="*/ 0 w 795"/>
              <a:gd name="T1" fmla="*/ 476311010 h 219"/>
              <a:gd name="T2" fmla="*/ 592235690 w 795"/>
              <a:gd name="T3" fmla="*/ 476311010 h 219"/>
              <a:gd name="T4" fmla="*/ 592235690 w 795"/>
              <a:gd name="T5" fmla="*/ 5040320 h 219"/>
              <a:gd name="T6" fmla="*/ 874493079 w 795"/>
              <a:gd name="T7" fmla="*/ 0 h 219"/>
              <a:gd name="T8" fmla="*/ 1048384585 w 795"/>
              <a:gd name="T9" fmla="*/ 551915806 h 219"/>
              <a:gd name="T10" fmla="*/ 1249997005 w 795"/>
              <a:gd name="T11" fmla="*/ 0 h 219"/>
              <a:gd name="T12" fmla="*/ 1519652823 w 795"/>
              <a:gd name="T13" fmla="*/ 5040320 h 219"/>
              <a:gd name="T14" fmla="*/ 1519652823 w 795"/>
              <a:gd name="T15" fmla="*/ 488911016 h 219"/>
              <a:gd name="T16" fmla="*/ 2003522631 w 795"/>
              <a:gd name="T17" fmla="*/ 483870696 h 2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95" h="219">
                <a:moveTo>
                  <a:pt x="0" y="189"/>
                </a:moveTo>
                <a:lnTo>
                  <a:pt x="235" y="189"/>
                </a:lnTo>
                <a:lnTo>
                  <a:pt x="235" y="2"/>
                </a:lnTo>
                <a:lnTo>
                  <a:pt x="347" y="0"/>
                </a:lnTo>
                <a:lnTo>
                  <a:pt x="416" y="219"/>
                </a:lnTo>
                <a:lnTo>
                  <a:pt x="496" y="0"/>
                </a:lnTo>
                <a:lnTo>
                  <a:pt x="603" y="2"/>
                </a:lnTo>
                <a:lnTo>
                  <a:pt x="603" y="194"/>
                </a:lnTo>
                <a:lnTo>
                  <a:pt x="795" y="192"/>
                </a:lnTo>
              </a:path>
            </a:pathLst>
          </a:cu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28"/>
          <p:cNvSpPr>
            <a:spLocks/>
          </p:cNvSpPr>
          <p:nvPr/>
        </p:nvSpPr>
        <p:spPr bwMode="auto">
          <a:xfrm>
            <a:off x="4716016" y="2841625"/>
            <a:ext cx="390525" cy="2009775"/>
          </a:xfrm>
          <a:custGeom>
            <a:avLst/>
            <a:gdLst>
              <a:gd name="T0" fmla="*/ 12601575 w 246"/>
              <a:gd name="T1" fmla="*/ 11697686 h 1314"/>
              <a:gd name="T2" fmla="*/ 302418750 w 246"/>
              <a:gd name="T3" fmla="*/ 315819164 h 1314"/>
              <a:gd name="T4" fmla="*/ 612398763 w 246"/>
              <a:gd name="T5" fmla="*/ 11697686 h 1314"/>
              <a:gd name="T6" fmla="*/ 619958438 w 246"/>
              <a:gd name="T7" fmla="*/ 2147483647 h 1314"/>
              <a:gd name="T8" fmla="*/ 7561263 w 246"/>
              <a:gd name="T9" fmla="*/ 2147483647 h 1314"/>
              <a:gd name="T10" fmla="*/ 12601575 w 246"/>
              <a:gd name="T11" fmla="*/ 11697686 h 13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6" h="1314">
                <a:moveTo>
                  <a:pt x="5" y="5"/>
                </a:moveTo>
                <a:cubicBezTo>
                  <a:pt x="45" y="5"/>
                  <a:pt x="80" y="135"/>
                  <a:pt x="120" y="135"/>
                </a:cubicBezTo>
                <a:cubicBezTo>
                  <a:pt x="160" y="135"/>
                  <a:pt x="207" y="0"/>
                  <a:pt x="243" y="5"/>
                </a:cubicBezTo>
                <a:cubicBezTo>
                  <a:pt x="243" y="1235"/>
                  <a:pt x="246" y="442"/>
                  <a:pt x="246" y="1314"/>
                </a:cubicBezTo>
                <a:cubicBezTo>
                  <a:pt x="11" y="1309"/>
                  <a:pt x="243" y="1311"/>
                  <a:pt x="3" y="1314"/>
                </a:cubicBezTo>
                <a:cubicBezTo>
                  <a:pt x="0" y="1095"/>
                  <a:pt x="3" y="1222"/>
                  <a:pt x="5" y="5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39"/>
          <p:cNvSpPr>
            <a:spLocks/>
          </p:cNvSpPr>
          <p:nvPr/>
        </p:nvSpPr>
        <p:spPr bwMode="auto">
          <a:xfrm>
            <a:off x="5549454" y="2844800"/>
            <a:ext cx="390525" cy="2009775"/>
          </a:xfrm>
          <a:custGeom>
            <a:avLst/>
            <a:gdLst>
              <a:gd name="T0" fmla="*/ 12601575 w 246"/>
              <a:gd name="T1" fmla="*/ 11697686 h 1314"/>
              <a:gd name="T2" fmla="*/ 302418750 w 246"/>
              <a:gd name="T3" fmla="*/ 315819164 h 1314"/>
              <a:gd name="T4" fmla="*/ 612398763 w 246"/>
              <a:gd name="T5" fmla="*/ 11697686 h 1314"/>
              <a:gd name="T6" fmla="*/ 619958438 w 246"/>
              <a:gd name="T7" fmla="*/ 2147483647 h 1314"/>
              <a:gd name="T8" fmla="*/ 7561263 w 246"/>
              <a:gd name="T9" fmla="*/ 2147483647 h 1314"/>
              <a:gd name="T10" fmla="*/ 12601575 w 246"/>
              <a:gd name="T11" fmla="*/ 11697686 h 13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6" h="1314">
                <a:moveTo>
                  <a:pt x="5" y="5"/>
                </a:moveTo>
                <a:cubicBezTo>
                  <a:pt x="45" y="5"/>
                  <a:pt x="80" y="135"/>
                  <a:pt x="120" y="135"/>
                </a:cubicBezTo>
                <a:cubicBezTo>
                  <a:pt x="160" y="135"/>
                  <a:pt x="207" y="0"/>
                  <a:pt x="243" y="5"/>
                </a:cubicBezTo>
                <a:cubicBezTo>
                  <a:pt x="243" y="1235"/>
                  <a:pt x="246" y="442"/>
                  <a:pt x="246" y="1314"/>
                </a:cubicBezTo>
                <a:cubicBezTo>
                  <a:pt x="11" y="1309"/>
                  <a:pt x="243" y="1311"/>
                  <a:pt x="3" y="1314"/>
                </a:cubicBezTo>
                <a:cubicBezTo>
                  <a:pt x="0" y="1095"/>
                  <a:pt x="3" y="1222"/>
                  <a:pt x="5" y="5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40"/>
          <p:cNvSpPr>
            <a:spLocks/>
          </p:cNvSpPr>
          <p:nvPr/>
        </p:nvSpPr>
        <p:spPr bwMode="auto">
          <a:xfrm>
            <a:off x="6392416" y="2847975"/>
            <a:ext cx="390525" cy="2009775"/>
          </a:xfrm>
          <a:custGeom>
            <a:avLst/>
            <a:gdLst>
              <a:gd name="T0" fmla="*/ 12601575 w 246"/>
              <a:gd name="T1" fmla="*/ 11697686 h 1314"/>
              <a:gd name="T2" fmla="*/ 302418750 w 246"/>
              <a:gd name="T3" fmla="*/ 315819164 h 1314"/>
              <a:gd name="T4" fmla="*/ 612398763 w 246"/>
              <a:gd name="T5" fmla="*/ 11697686 h 1314"/>
              <a:gd name="T6" fmla="*/ 619958438 w 246"/>
              <a:gd name="T7" fmla="*/ 2147483647 h 1314"/>
              <a:gd name="T8" fmla="*/ 7561263 w 246"/>
              <a:gd name="T9" fmla="*/ 2147483647 h 1314"/>
              <a:gd name="T10" fmla="*/ 12601575 w 246"/>
              <a:gd name="T11" fmla="*/ 11697686 h 13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6" h="1314">
                <a:moveTo>
                  <a:pt x="5" y="5"/>
                </a:moveTo>
                <a:cubicBezTo>
                  <a:pt x="45" y="5"/>
                  <a:pt x="80" y="135"/>
                  <a:pt x="120" y="135"/>
                </a:cubicBezTo>
                <a:cubicBezTo>
                  <a:pt x="160" y="135"/>
                  <a:pt x="207" y="0"/>
                  <a:pt x="243" y="5"/>
                </a:cubicBezTo>
                <a:cubicBezTo>
                  <a:pt x="243" y="1235"/>
                  <a:pt x="246" y="442"/>
                  <a:pt x="246" y="1314"/>
                </a:cubicBezTo>
                <a:cubicBezTo>
                  <a:pt x="11" y="1309"/>
                  <a:pt x="243" y="1311"/>
                  <a:pt x="3" y="1314"/>
                </a:cubicBezTo>
                <a:cubicBezTo>
                  <a:pt x="0" y="1095"/>
                  <a:pt x="3" y="1222"/>
                  <a:pt x="5" y="5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52"/>
          <p:cNvSpPr>
            <a:spLocks/>
          </p:cNvSpPr>
          <p:nvPr/>
        </p:nvSpPr>
        <p:spPr bwMode="auto">
          <a:xfrm>
            <a:off x="3533403" y="2562225"/>
            <a:ext cx="390525" cy="2309813"/>
          </a:xfrm>
          <a:custGeom>
            <a:avLst/>
            <a:gdLst>
              <a:gd name="T0" fmla="*/ 2147483647 w 246"/>
              <a:gd name="T1" fmla="*/ 2147483647 h 1455"/>
              <a:gd name="T2" fmla="*/ 2147483647 w 246"/>
              <a:gd name="T3" fmla="*/ 2147483647 h 1455"/>
              <a:gd name="T4" fmla="*/ 2147483647 w 246"/>
              <a:gd name="T5" fmla="*/ 2147483647 h 1455"/>
              <a:gd name="T6" fmla="*/ 2147483647 w 246"/>
              <a:gd name="T7" fmla="*/ 2147483647 h 1455"/>
              <a:gd name="T8" fmla="*/ 2147483647 w 246"/>
              <a:gd name="T9" fmla="*/ 2147483647 h 1455"/>
              <a:gd name="T10" fmla="*/ 2147483647 w 246"/>
              <a:gd name="T11" fmla="*/ 2147483647 h 145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6" h="1455">
                <a:moveTo>
                  <a:pt x="5" y="6"/>
                </a:moveTo>
                <a:cubicBezTo>
                  <a:pt x="45" y="6"/>
                  <a:pt x="83" y="279"/>
                  <a:pt x="123" y="279"/>
                </a:cubicBezTo>
                <a:cubicBezTo>
                  <a:pt x="163" y="279"/>
                  <a:pt x="189" y="0"/>
                  <a:pt x="243" y="6"/>
                </a:cubicBezTo>
                <a:cubicBezTo>
                  <a:pt x="243" y="1368"/>
                  <a:pt x="246" y="489"/>
                  <a:pt x="246" y="1455"/>
                </a:cubicBezTo>
                <a:cubicBezTo>
                  <a:pt x="11" y="1449"/>
                  <a:pt x="243" y="1452"/>
                  <a:pt x="3" y="1455"/>
                </a:cubicBezTo>
                <a:cubicBezTo>
                  <a:pt x="0" y="1212"/>
                  <a:pt x="3" y="1353"/>
                  <a:pt x="5" y="6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52"/>
          <p:cNvSpPr>
            <a:spLocks/>
          </p:cNvSpPr>
          <p:nvPr/>
        </p:nvSpPr>
        <p:spPr bwMode="auto">
          <a:xfrm>
            <a:off x="7596336" y="2564904"/>
            <a:ext cx="390525" cy="2309813"/>
          </a:xfrm>
          <a:custGeom>
            <a:avLst/>
            <a:gdLst>
              <a:gd name="T0" fmla="*/ 2147483647 w 246"/>
              <a:gd name="T1" fmla="*/ 2147483647 h 1455"/>
              <a:gd name="T2" fmla="*/ 2147483647 w 246"/>
              <a:gd name="T3" fmla="*/ 2147483647 h 1455"/>
              <a:gd name="T4" fmla="*/ 2147483647 w 246"/>
              <a:gd name="T5" fmla="*/ 2147483647 h 1455"/>
              <a:gd name="T6" fmla="*/ 2147483647 w 246"/>
              <a:gd name="T7" fmla="*/ 2147483647 h 1455"/>
              <a:gd name="T8" fmla="*/ 2147483647 w 246"/>
              <a:gd name="T9" fmla="*/ 2147483647 h 1455"/>
              <a:gd name="T10" fmla="*/ 2147483647 w 246"/>
              <a:gd name="T11" fmla="*/ 2147483647 h 145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6" h="1455">
                <a:moveTo>
                  <a:pt x="5" y="6"/>
                </a:moveTo>
                <a:cubicBezTo>
                  <a:pt x="45" y="6"/>
                  <a:pt x="83" y="279"/>
                  <a:pt x="123" y="279"/>
                </a:cubicBezTo>
                <a:cubicBezTo>
                  <a:pt x="163" y="279"/>
                  <a:pt x="189" y="0"/>
                  <a:pt x="243" y="6"/>
                </a:cubicBezTo>
                <a:cubicBezTo>
                  <a:pt x="243" y="1368"/>
                  <a:pt x="246" y="489"/>
                  <a:pt x="246" y="1455"/>
                </a:cubicBezTo>
                <a:cubicBezTo>
                  <a:pt x="11" y="1449"/>
                  <a:pt x="243" y="1452"/>
                  <a:pt x="3" y="1455"/>
                </a:cubicBezTo>
                <a:cubicBezTo>
                  <a:pt x="0" y="1212"/>
                  <a:pt x="3" y="1353"/>
                  <a:pt x="5" y="6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Design concept of ICVs on the backside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8" name="Left Arrow 47"/>
          <p:cNvSpPr/>
          <p:nvPr/>
        </p:nvSpPr>
        <p:spPr bwMode="auto">
          <a:xfrm>
            <a:off x="3347864" y="6021288"/>
            <a:ext cx="864096" cy="360040"/>
          </a:xfrm>
          <a:prstGeom prst="leftArrow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10800000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SzTx/>
              <a:buFont typeface="Wingdings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601199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8080"/>
                </a:solidFill>
              </a:rPr>
              <a:t>Steps 3-5 have still to be achieved</a:t>
            </a:r>
            <a:endParaRPr lang="en-US" sz="1800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6A9AF-C156-A54A-908A-3DBB0A95811E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ICVs on the FE-I4 chip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9512" y="4581128"/>
            <a:ext cx="8712968" cy="222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1600" dirty="0"/>
          </a:p>
          <a:p>
            <a:pPr lvl="1" algn="l">
              <a:spcBef>
                <a:spcPct val="0"/>
              </a:spcBef>
              <a:buClr>
                <a:srgbClr val="006666"/>
              </a:buClr>
              <a:buFont typeface="Wingdings" charset="0"/>
              <a:buChar char="q"/>
            </a:pPr>
            <a:r>
              <a:rPr lang="en-US" sz="1600" dirty="0"/>
              <a:t>  Difficult to apply </a:t>
            </a:r>
            <a:r>
              <a:rPr lang="en-US" sz="1600" dirty="0" smtClean="0"/>
              <a:t>the ICV process developed for the FE-I3 chip : in the FE-I4 chip a </a:t>
            </a:r>
            <a:r>
              <a:rPr lang="en-US" sz="1600" dirty="0"/>
              <a:t>stack of different metal layers </a:t>
            </a:r>
            <a:r>
              <a:rPr lang="en-US" sz="1600" dirty="0" smtClean="0"/>
              <a:t>and filling </a:t>
            </a:r>
            <a:r>
              <a:rPr lang="en-US" sz="1600" dirty="0"/>
              <a:t>structures for many metal layers </a:t>
            </a:r>
            <a:r>
              <a:rPr lang="en-US" sz="1600" dirty="0" smtClean="0"/>
              <a:t> are </a:t>
            </a:r>
            <a:r>
              <a:rPr lang="en-US" sz="1600" dirty="0"/>
              <a:t>present all over the wire bonding pads</a:t>
            </a:r>
            <a:endParaRPr lang="en-US" sz="1600" dirty="0" smtClean="0"/>
          </a:p>
          <a:p>
            <a:pPr lvl="1" algn="l">
              <a:spcBef>
                <a:spcPct val="0"/>
              </a:spcBef>
              <a:buClr>
                <a:srgbClr val="006666"/>
              </a:buClr>
              <a:buFont typeface="Wingdings" charset="0"/>
              <a:buChar char="q"/>
            </a:pPr>
            <a:endParaRPr lang="en-US" sz="1600" dirty="0"/>
          </a:p>
          <a:p>
            <a:pPr lvl="1" algn="l">
              <a:spcBef>
                <a:spcPct val="0"/>
              </a:spcBef>
              <a:buClr>
                <a:srgbClr val="006666"/>
              </a:buClr>
              <a:buFont typeface="Wingdings" charset="0"/>
              <a:buChar char="q"/>
            </a:pPr>
            <a:r>
              <a:rPr lang="en-US" sz="1600" dirty="0" smtClean="0"/>
              <a:t> EMFT is setting up a process to etch ICVs from the back-side, still with a reduced cross-section, around 10x30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.  The total </a:t>
            </a:r>
            <a:r>
              <a:rPr lang="en-US" sz="1600" dirty="0" smtClean="0"/>
              <a:t>FE-I4 wafer thickness will be below 150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m. </a:t>
            </a:r>
            <a:r>
              <a:rPr lang="en-US" sz="1600" dirty="0" smtClean="0"/>
              <a:t>An aggressive thinning will be performed only locally, below the wire bonding pad. </a:t>
            </a:r>
          </a:p>
          <a:p>
            <a:pPr lvl="1" algn="l">
              <a:spcBef>
                <a:spcPct val="0"/>
              </a:spcBef>
              <a:buClr>
                <a:srgbClr val="006666"/>
              </a:buClr>
            </a:pPr>
            <a:endParaRPr lang="en-US" sz="1600" baseline="30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836712"/>
            <a:ext cx="6850208" cy="36262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12360" y="1412776"/>
            <a:ext cx="1331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Metal stack on the FE-I4 wire bonding pad 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 bwMode="auto">
          <a:xfrm>
            <a:off x="3707904" y="4005064"/>
            <a:ext cx="360040" cy="36004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SzTx/>
              <a:buFont typeface="Wingdings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4437112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M1 has to be contacted through the ICV from the backside 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8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4ED69-991C-8C42-8930-4A3AA188160D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5" name="Group 4"/>
          <p:cNvGrpSpPr/>
          <p:nvPr/>
        </p:nvGrpSpPr>
        <p:grpSpPr>
          <a:xfrm>
            <a:off x="2894632" y="1124744"/>
            <a:ext cx="6141864" cy="4994548"/>
            <a:chOff x="2339752" y="882648"/>
            <a:chExt cx="6645920" cy="57407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9752" y="882648"/>
              <a:ext cx="6645920" cy="57407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2339752" y="4149080"/>
              <a:ext cx="864096" cy="9361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10800000"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8080"/>
                </a:buClr>
                <a:buSzTx/>
                <a:buFont typeface="Wingdings" charset="0"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charset="0"/>
                <a:ea typeface="ＭＳ Ｐゴシック" charset="0"/>
                <a:cs typeface="Arial Unicode MS" charset="0"/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>
            <a:off x="4139952" y="1556792"/>
            <a:ext cx="0" cy="72008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2339752" y="2132856"/>
            <a:ext cx="792088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55576" y="1700808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venir Medium"/>
                <a:cs typeface="Avenir Medium"/>
              </a:rPr>
              <a:t>Polysilicon</a:t>
            </a:r>
            <a:r>
              <a:rPr lang="en-US" sz="1600" dirty="0" smtClean="0">
                <a:latin typeface="Avenir Medium"/>
                <a:cs typeface="Avenir Medium"/>
              </a:rPr>
              <a:t> layer</a:t>
            </a:r>
            <a:endParaRPr lang="en-US" sz="1600" dirty="0">
              <a:latin typeface="Avenir Medium"/>
              <a:cs typeface="Avenir Medium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ICVs on the FE-I4 chip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11560" y="4797152"/>
            <a:ext cx="403244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/>
              <a:t> </a:t>
            </a:r>
            <a:r>
              <a:rPr lang="en-US" sz="1600" dirty="0" smtClean="0"/>
              <a:t>TSV have to be placed between the opening of the poly-silicon layer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en-US" sz="1600" dirty="0" smtClean="0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/>
              <a:t> </a:t>
            </a:r>
            <a:r>
              <a:rPr lang="en-US" sz="1600" dirty="0" smtClean="0"/>
              <a:t>Most </a:t>
            </a:r>
            <a:r>
              <a:rPr lang="en-US" sz="1600" dirty="0" err="1" smtClean="0"/>
              <a:t>difficoult</a:t>
            </a:r>
            <a:r>
              <a:rPr lang="en-US" sz="1600" dirty="0" smtClean="0"/>
              <a:t> step is the etching of the silicon oxide beneath M1 through the ICV</a:t>
            </a:r>
            <a:endParaRPr lang="en-US" sz="1600" dirty="0"/>
          </a:p>
          <a:p>
            <a:pPr algn="l">
              <a:spcBef>
                <a:spcPct val="0"/>
              </a:spcBef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17733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A0895-E50D-964B-8FE0-730A8458DA1B}" type="slidenum">
              <a:rPr lang="de-DE"/>
              <a:pPr/>
              <a:t>18</a:t>
            </a:fld>
            <a:endParaRPr lang="de-DE"/>
          </a:p>
        </p:txBody>
      </p:sp>
      <p:sp>
        <p:nvSpPr>
          <p:cNvPr id="1212418" name="Rectangle 2"/>
          <p:cNvSpPr>
            <a:spLocks noChangeArrowheads="1"/>
          </p:cNvSpPr>
          <p:nvPr/>
        </p:nvSpPr>
        <p:spPr bwMode="auto">
          <a:xfrm>
            <a:off x="971550" y="188913"/>
            <a:ext cx="75612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FE-I4 chip wafer availability</a:t>
            </a:r>
            <a:endParaRPr lang="en-US" sz="2000" dirty="0">
              <a:solidFill>
                <a:srgbClr val="008080"/>
              </a:solidFill>
              <a:latin typeface="Arial" charset="0"/>
            </a:endParaRPr>
          </a:p>
        </p:txBody>
      </p:sp>
      <p:sp>
        <p:nvSpPr>
          <p:cNvPr id="1212424" name="Text Box 8"/>
          <p:cNvSpPr txBox="1">
            <a:spLocks noChangeArrowheads="1"/>
          </p:cNvSpPr>
          <p:nvPr/>
        </p:nvSpPr>
        <p:spPr bwMode="auto">
          <a:xfrm>
            <a:off x="611560" y="908720"/>
            <a:ext cx="824388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600" dirty="0"/>
              <a:t> </a:t>
            </a:r>
            <a:r>
              <a:rPr lang="en-US" sz="1600" dirty="0" smtClean="0"/>
              <a:t>4 FE-I4B wafers ordered by MPP within the common IBL-ATLAS R&amp;D order</a:t>
            </a:r>
            <a:endParaRPr lang="en-US" sz="1600" dirty="0"/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sz="1600" dirty="0"/>
          </a:p>
          <a:p>
            <a:pPr lvl="1">
              <a:spcBef>
                <a:spcPct val="0"/>
              </a:spcBef>
              <a:buClr>
                <a:srgbClr val="006666"/>
              </a:buClr>
              <a:buFont typeface="Wingdings" charset="0"/>
              <a:buChar char="q"/>
            </a:pPr>
            <a:r>
              <a:rPr lang="en-US" sz="1600" dirty="0"/>
              <a:t>  </a:t>
            </a:r>
            <a:r>
              <a:rPr lang="en-US" sz="1600" dirty="0" smtClean="0"/>
              <a:t>2 or 3 reserved for TSV trials at EMFT, shipment has already started after testing</a:t>
            </a:r>
            <a:endParaRPr lang="en-US" sz="1600" dirty="0"/>
          </a:p>
          <a:p>
            <a:pPr lvl="1">
              <a:spcBef>
                <a:spcPct val="0"/>
              </a:spcBef>
            </a:pP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60848"/>
            <a:ext cx="4611401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73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6A9AF-C156-A54A-908A-3DBB0A95811E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Sensors for FE-I4 modules with SLID and ICVs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7504" y="692696"/>
            <a:ext cx="8137525" cy="1241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1600" dirty="0"/>
          </a:p>
          <a:p>
            <a:pPr lvl="1" algn="l">
              <a:spcBef>
                <a:spcPct val="0"/>
              </a:spcBef>
              <a:buClr>
                <a:srgbClr val="006666"/>
              </a:buClr>
              <a:buFont typeface="Wingdings" charset="0"/>
              <a:buChar char="q"/>
            </a:pPr>
            <a:r>
              <a:rPr lang="en-US" sz="1600" dirty="0"/>
              <a:t>  </a:t>
            </a:r>
            <a:r>
              <a:rPr lang="en-US" sz="1600" dirty="0" smtClean="0"/>
              <a:t>SLID interconnection of FE-I4 chips with n-in-p pixel sensors with standard thickness and reduced inactive edges (~450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m)  </a:t>
            </a:r>
          </a:p>
          <a:p>
            <a:pPr lvl="1" algn="l">
              <a:spcBef>
                <a:spcPct val="0"/>
              </a:spcBef>
              <a:buClr>
                <a:srgbClr val="006666"/>
              </a:buClr>
              <a:buFont typeface="Wingdings" charset="0"/>
              <a:buChar char="q"/>
            </a:pPr>
            <a:endParaRPr lang="en-US" sz="1600" dirty="0"/>
          </a:p>
          <a:p>
            <a:pPr lvl="1" algn="l">
              <a:spcBef>
                <a:spcPct val="0"/>
              </a:spcBef>
              <a:buClr>
                <a:srgbClr val="006666"/>
              </a:buClr>
            </a:pPr>
            <a:endParaRPr lang="en-US" sz="1600" baseline="30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7" y="1556792"/>
            <a:ext cx="2448273" cy="20972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1556792"/>
            <a:ext cx="2227748" cy="1944216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7504" y="3717032"/>
            <a:ext cx="81375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1600" dirty="0"/>
          </a:p>
          <a:p>
            <a:pPr lvl="1" algn="l">
              <a:spcBef>
                <a:spcPct val="0"/>
              </a:spcBef>
              <a:buClr>
                <a:srgbClr val="006666"/>
              </a:buClr>
              <a:buFont typeface="Wingdings" charset="0"/>
              <a:buChar char="q"/>
            </a:pPr>
            <a:r>
              <a:rPr lang="en-US" sz="1600" dirty="0"/>
              <a:t> </a:t>
            </a:r>
            <a:r>
              <a:rPr lang="en-US" sz="1600" dirty="0" smtClean="0"/>
              <a:t> Successive run to interconnect FE-I4 chips with ICV using SLID to active edge n-in-p sensors produced at ADVACAM (spin-off company of VTT)</a:t>
            </a:r>
          </a:p>
          <a:p>
            <a:pPr lvl="1" algn="l">
              <a:spcBef>
                <a:spcPct val="0"/>
              </a:spcBef>
              <a:buClr>
                <a:srgbClr val="006666"/>
              </a:buClr>
            </a:pPr>
            <a:endParaRPr lang="en-US" sz="16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11"/>
          <a:stretch>
            <a:fillRect/>
          </a:stretch>
        </p:blipFill>
        <p:spPr bwMode="auto">
          <a:xfrm>
            <a:off x="1043608" y="4610100"/>
            <a:ext cx="6408738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18" descr="logo-VT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958" y="5877272"/>
            <a:ext cx="1511300" cy="55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>
            <a:off x="5076056" y="1700808"/>
            <a:ext cx="0" cy="72008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 rot="5400000">
            <a:off x="4814155" y="194296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167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7625-03FA-634C-B823-2805C16A4176}" type="slidenum">
              <a:rPr lang="de-DE"/>
              <a:pPr/>
              <a:t>2</a:t>
            </a:fld>
            <a:endParaRPr lang="de-DE"/>
          </a:p>
        </p:txBody>
      </p:sp>
      <p:graphicFrame>
        <p:nvGraphicFramePr>
          <p:cNvPr id="1188878" name="Object 1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106988" y="3284538"/>
          <a:ext cx="4037012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468" name="Acrobat Document" r:id="rId4" imgW="13296833" imgH="4705215" progId="AcroExch.Document.7">
                  <p:embed/>
                </p:oleObj>
              </mc:Choice>
              <mc:Fallback>
                <p:oleObj name="Acrobat Document" r:id="rId4" imgW="13296833" imgH="4705215" progId="AcroExch.Document.7">
                  <p:embed/>
                  <p:pic>
                    <p:nvPicPr>
                      <p:cNvPr id="0" name="Object 1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3284538"/>
                        <a:ext cx="4037012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8880" name="Object 1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5106988" y="1412875"/>
          <a:ext cx="4037012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469" name="Acrobat Document" r:id="rId6" imgW="13296833" imgH="4705215" progId="AcroExch.Document.7">
                  <p:embed/>
                </p:oleObj>
              </mc:Choice>
              <mc:Fallback>
                <p:oleObj name="Acrobat Document" r:id="rId6" imgW="13296833" imgH="4705215" progId="AcroExch.Document.7">
                  <p:embed/>
                  <p:pic>
                    <p:nvPicPr>
                      <p:cNvPr id="0" name="Object 1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1412875"/>
                        <a:ext cx="4037012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8883" name="Object 19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5105400" y="5313363"/>
          <a:ext cx="40386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470" name="Acrobat Document" r:id="rId8" imgW="13296833" imgH="4705215" progId="AcroExch.Document.7">
                  <p:embed/>
                </p:oleObj>
              </mc:Choice>
              <mc:Fallback>
                <p:oleObj name="Acrobat Document" r:id="rId8" imgW="13296833" imgH="4705215" progId="AcroExch.Document.7">
                  <p:embed/>
                  <p:pic>
                    <p:nvPicPr>
                      <p:cNvPr id="0" name="Object 1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313363"/>
                        <a:ext cx="403860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8866" name="Rectangle 2"/>
          <p:cNvSpPr>
            <a:spLocks noChangeArrowheads="1"/>
          </p:cNvSpPr>
          <p:nvPr/>
        </p:nvSpPr>
        <p:spPr bwMode="auto">
          <a:xfrm>
            <a:off x="1042988" y="188913"/>
            <a:ext cx="73453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R&amp;D towards a 3D integrated demonstrator module</a:t>
            </a:r>
            <a:r>
              <a:rPr lang="en-US" sz="28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dirty="0">
              <a:solidFill>
                <a:srgbClr val="008080"/>
              </a:solidFill>
              <a:latin typeface="Arial" charset="0"/>
            </a:endParaRPr>
          </a:p>
        </p:txBody>
      </p:sp>
      <p:sp>
        <p:nvSpPr>
          <p:cNvPr id="1188886" name="Text Box 22"/>
          <p:cNvSpPr txBox="1">
            <a:spLocks noChangeArrowheads="1"/>
          </p:cNvSpPr>
          <p:nvPr/>
        </p:nvSpPr>
        <p:spPr bwMode="auto">
          <a:xfrm>
            <a:off x="792163" y="892175"/>
            <a:ext cx="8459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de-DE"/>
              <a:t>R&amp;D towards a fully 3D integrated demonstrator pixel assembly allowing for a minimized inactive area:</a:t>
            </a:r>
            <a:endParaRPr lang="de-DE" u="sng"/>
          </a:p>
        </p:txBody>
      </p:sp>
      <p:sp>
        <p:nvSpPr>
          <p:cNvPr id="1188887" name="Text Box 23"/>
          <p:cNvSpPr txBox="1">
            <a:spLocks noChangeArrowheads="1"/>
          </p:cNvSpPr>
          <p:nvPr/>
        </p:nvSpPr>
        <p:spPr bwMode="auto">
          <a:xfrm>
            <a:off x="684213" y="1700213"/>
            <a:ext cx="4752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de-DE" sz="800" dirty="0">
              <a:solidFill>
                <a:srgbClr val="008080"/>
              </a:solidFill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ATLAS </a:t>
            </a:r>
            <a:r>
              <a:rPr lang="de-DE" dirty="0" err="1"/>
              <a:t>pixel</a:t>
            </a:r>
            <a:r>
              <a:rPr lang="de-DE" dirty="0"/>
              <a:t> </a:t>
            </a:r>
            <a:r>
              <a:rPr lang="de-DE" dirty="0" err="1"/>
              <a:t>module</a:t>
            </a:r>
            <a:r>
              <a:rPr lang="de-DE" dirty="0"/>
              <a:t> design ...</a:t>
            </a:r>
            <a:endParaRPr lang="de-DE" u="sng" dirty="0"/>
          </a:p>
        </p:txBody>
      </p:sp>
      <p:sp>
        <p:nvSpPr>
          <p:cNvPr id="1188888" name="Text Box 24"/>
          <p:cNvSpPr txBox="1">
            <a:spLocks noChangeArrowheads="1"/>
          </p:cNvSpPr>
          <p:nvPr/>
        </p:nvSpPr>
        <p:spPr bwMode="auto">
          <a:xfrm>
            <a:off x="684213" y="2813050"/>
            <a:ext cx="4248150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de-DE" sz="800" dirty="0">
              <a:solidFill>
                <a:srgbClr val="008080"/>
              </a:solidFill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 dirty="0"/>
              <a:t> ... </a:t>
            </a:r>
            <a:r>
              <a:rPr lang="de-DE" dirty="0" err="1"/>
              <a:t>to</a:t>
            </a:r>
            <a:r>
              <a:rPr lang="de-DE" dirty="0"/>
              <a:t> a 3D </a:t>
            </a:r>
            <a:r>
              <a:rPr lang="de-DE" dirty="0" err="1"/>
              <a:t>integrated</a:t>
            </a:r>
            <a:r>
              <a:rPr lang="de-DE" dirty="0"/>
              <a:t> </a:t>
            </a:r>
            <a:r>
              <a:rPr lang="de-DE" dirty="0" err="1"/>
              <a:t>assembly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thin</a:t>
            </a:r>
            <a:r>
              <a:rPr lang="de-DE" dirty="0"/>
              <a:t> </a:t>
            </a:r>
            <a:r>
              <a:rPr lang="de-DE" dirty="0" err="1"/>
              <a:t>sensors</a:t>
            </a:r>
            <a:r>
              <a:rPr lang="de-DE" dirty="0"/>
              <a:t> (75-150 </a:t>
            </a:r>
            <a:r>
              <a:rPr lang="de-DE" dirty="0">
                <a:latin typeface="Symbol" charset="0"/>
              </a:rPr>
              <a:t>m</a:t>
            </a:r>
            <a:r>
              <a:rPr lang="de-DE" dirty="0"/>
              <a:t>m </a:t>
            </a:r>
            <a:r>
              <a:rPr lang="de-DE" dirty="0" err="1"/>
              <a:t>range</a:t>
            </a:r>
            <a:r>
              <a:rPr lang="de-DE" dirty="0"/>
              <a:t>) </a:t>
            </a:r>
            <a:r>
              <a:rPr lang="de-DE" dirty="0" err="1"/>
              <a:t>interconnected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Solid Liquid Interdiffusion </a:t>
            </a:r>
            <a:r>
              <a:rPr lang="de-DE" dirty="0" err="1"/>
              <a:t>technique</a:t>
            </a:r>
            <a:r>
              <a:rPr lang="de-DE" dirty="0"/>
              <a:t>, SLID,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thin</a:t>
            </a:r>
            <a:r>
              <a:rPr lang="de-DE" dirty="0"/>
              <a:t> </a:t>
            </a:r>
            <a:r>
              <a:rPr lang="de-DE" dirty="0" err="1"/>
              <a:t>chips</a:t>
            </a:r>
            <a:r>
              <a:rPr lang="de-DE" dirty="0"/>
              <a:t> (down </a:t>
            </a:r>
            <a:r>
              <a:rPr lang="de-DE" dirty="0" err="1"/>
              <a:t>to</a:t>
            </a:r>
            <a:r>
              <a:rPr lang="de-DE" dirty="0"/>
              <a:t> 60 </a:t>
            </a:r>
            <a:r>
              <a:rPr lang="de-DE" dirty="0">
                <a:latin typeface="Symbol" charset="0"/>
              </a:rPr>
              <a:t>m</a:t>
            </a:r>
            <a:r>
              <a:rPr lang="de-DE" dirty="0"/>
              <a:t>m </a:t>
            </a:r>
            <a:r>
              <a:rPr lang="de-DE" dirty="0" err="1"/>
              <a:t>thickness</a:t>
            </a:r>
            <a:r>
              <a:rPr lang="de-DE" dirty="0"/>
              <a:t>)</a:t>
            </a:r>
          </a:p>
          <a:p>
            <a:pPr algn="l">
              <a:spcBef>
                <a:spcPct val="0"/>
              </a:spcBef>
            </a:pPr>
            <a:endParaRPr lang="de-DE" dirty="0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dirty="0"/>
              <a:t> </a:t>
            </a:r>
            <a:r>
              <a:rPr lang="en-US" dirty="0" smtClean="0"/>
              <a:t>Inter Chip </a:t>
            </a:r>
            <a:r>
              <a:rPr lang="en-US" dirty="0" err="1" smtClean="0"/>
              <a:t>Vias</a:t>
            </a:r>
            <a:r>
              <a:rPr lang="en-US" dirty="0" smtClean="0"/>
              <a:t> (ICVs) etched </a:t>
            </a:r>
            <a:r>
              <a:rPr lang="en-US" dirty="0">
                <a:solidFill>
                  <a:srgbClr val="000000"/>
                </a:solidFill>
              </a:rPr>
              <a:t>in the read-out chip on the front-side on the positions of the original wire bonding pads to route signal and services to the ASIC backside</a:t>
            </a:r>
            <a:endParaRPr lang="de-DE" u="sng" dirty="0"/>
          </a:p>
        </p:txBody>
      </p:sp>
      <p:sp>
        <p:nvSpPr>
          <p:cNvPr id="1188889" name="Text Box 25"/>
          <p:cNvSpPr txBox="1">
            <a:spLocks noChangeArrowheads="1"/>
          </p:cNvSpPr>
          <p:nvPr/>
        </p:nvSpPr>
        <p:spPr bwMode="auto">
          <a:xfrm>
            <a:off x="755650" y="5600700"/>
            <a:ext cx="4176713" cy="85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de-DE" sz="800">
              <a:solidFill>
                <a:srgbClr val="008080"/>
              </a:solidFill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/>
              <a:t> Production of active edge sensors to achieve a fully four-side buttable module, in collaboration with VTT (Finland)</a:t>
            </a:r>
            <a:endParaRPr lang="de-DE" u="sng"/>
          </a:p>
        </p:txBody>
      </p:sp>
      <p:pic>
        <p:nvPicPr>
          <p:cNvPr id="1188890" name="Picture 26" descr="emftlogo_d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068638"/>
            <a:ext cx="1584325" cy="44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8891" name="Picture 27" descr="logo-VT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6178550"/>
            <a:ext cx="86360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8893" name="Picture 29" descr="HLL_logo_invert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4581525"/>
            <a:ext cx="1042987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19"/>
          <p:cNvSpPr>
            <a:spLocks noChangeArrowheads="1"/>
          </p:cNvSpPr>
          <p:nvPr/>
        </p:nvSpPr>
        <p:spPr bwMode="auto">
          <a:xfrm>
            <a:off x="5508104" y="1268760"/>
            <a:ext cx="3528392" cy="1080120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B4DD8-2A9D-7D4E-A87D-40288D91B779}" type="slidenum">
              <a:rPr lang="de-DE"/>
              <a:pPr/>
              <a:t>20</a:t>
            </a:fld>
            <a:endParaRPr lang="de-DE"/>
          </a:p>
        </p:txBody>
      </p:sp>
      <p:graphicFrame>
        <p:nvGraphicFramePr>
          <p:cNvPr id="125338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670982"/>
              </p:ext>
            </p:extLst>
          </p:nvPr>
        </p:nvGraphicFramePr>
        <p:xfrm>
          <a:off x="4284663" y="3498180"/>
          <a:ext cx="3529012" cy="235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646" name="Acrobat Document" r:id="rId3" imgW="5400624" imgH="3819457" progId="AcroExch.Document.7">
                  <p:embed/>
                </p:oleObj>
              </mc:Choice>
              <mc:Fallback>
                <p:oleObj name="Acrobat Document" r:id="rId3" imgW="5400624" imgH="38194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8243"/>
                      <a:stretch>
                        <a:fillRect/>
                      </a:stretch>
                    </p:blipFill>
                    <p:spPr bwMode="auto">
                      <a:xfrm>
                        <a:off x="4284663" y="3498180"/>
                        <a:ext cx="3529012" cy="235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3395" name="AutoShape 19"/>
          <p:cNvSpPr>
            <a:spLocks noChangeArrowheads="1"/>
          </p:cNvSpPr>
          <p:nvPr/>
        </p:nvSpPr>
        <p:spPr bwMode="auto">
          <a:xfrm>
            <a:off x="7777163" y="3858543"/>
            <a:ext cx="1223962" cy="1368425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sp>
        <p:nvSpPr>
          <p:cNvPr id="1253385" name="Rectangle 9"/>
          <p:cNvSpPr>
            <a:spLocks noChangeArrowheads="1"/>
          </p:cNvSpPr>
          <p:nvPr/>
        </p:nvSpPr>
        <p:spPr bwMode="auto">
          <a:xfrm>
            <a:off x="1403350" y="188913"/>
            <a:ext cx="719931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Active edges with planar n-in-p sensors</a:t>
            </a:r>
            <a:b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graphicFrame>
        <p:nvGraphicFramePr>
          <p:cNvPr id="125339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7619365"/>
              </p:ext>
            </p:extLst>
          </p:nvPr>
        </p:nvGraphicFramePr>
        <p:xfrm>
          <a:off x="611188" y="3498180"/>
          <a:ext cx="3889375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647" name="Acrobat Document" r:id="rId5" imgW="5400624" imgH="3400357" progId="AcroExch.Document.7">
                  <p:embed/>
                </p:oleObj>
              </mc:Choice>
              <mc:Fallback>
                <p:oleObj name="Acrobat Document" r:id="rId5" imgW="5400624" imgH="34003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6349" r="6290"/>
                      <a:stretch>
                        <a:fillRect/>
                      </a:stretch>
                    </p:blipFill>
                    <p:spPr bwMode="auto">
                      <a:xfrm>
                        <a:off x="611188" y="3498180"/>
                        <a:ext cx="3889375" cy="245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3392" name="Text Box 16"/>
          <p:cNvSpPr txBox="1">
            <a:spLocks noChangeArrowheads="1"/>
          </p:cNvSpPr>
          <p:nvPr/>
        </p:nvSpPr>
        <p:spPr bwMode="auto">
          <a:xfrm>
            <a:off x="7596188" y="4003005"/>
            <a:ext cx="15843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/>
              <a:t>FE-I3</a:t>
            </a:r>
          </a:p>
          <a:p>
            <a:r>
              <a:rPr lang="en-US" sz="1600"/>
              <a:t>50 </a:t>
            </a:r>
            <a:r>
              <a:rPr lang="en-US" sz="1600">
                <a:latin typeface="Symbol" charset="0"/>
              </a:rPr>
              <a:t>m</a:t>
            </a:r>
            <a:r>
              <a:rPr lang="en-US" sz="1600"/>
              <a:t>m edge</a:t>
            </a:r>
          </a:p>
          <a:p>
            <a:r>
              <a:rPr lang="en-US" sz="1600"/>
              <a:t>V</a:t>
            </a:r>
            <a:r>
              <a:rPr lang="en-US" sz="1600" baseline="-25000"/>
              <a:t>bias</a:t>
            </a:r>
            <a:r>
              <a:rPr lang="en-US" sz="1600"/>
              <a:t>=15 V</a:t>
            </a:r>
          </a:p>
        </p:txBody>
      </p:sp>
      <p:sp>
        <p:nvSpPr>
          <p:cNvPr id="1253394" name="Text Box 18"/>
          <p:cNvSpPr txBox="1">
            <a:spLocks noChangeArrowheads="1"/>
          </p:cNvSpPr>
          <p:nvPr/>
        </p:nvSpPr>
        <p:spPr bwMode="auto">
          <a:xfrm>
            <a:off x="1115616" y="6093296"/>
            <a:ext cx="73453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/>
              <a:t> </a:t>
            </a:r>
            <a:r>
              <a:rPr lang="en-US" sz="1600" dirty="0" smtClean="0"/>
              <a:t>Measurements with radioactive sources: edge </a:t>
            </a:r>
            <a:r>
              <a:rPr lang="en-US" sz="1600" dirty="0"/>
              <a:t>pixels show the same charge collection properties as the central ones</a:t>
            </a:r>
          </a:p>
          <a:p>
            <a:pPr algn="l">
              <a:spcBef>
                <a:spcPct val="0"/>
              </a:spcBef>
            </a:pPr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b="31124"/>
          <a:stretch/>
        </p:blipFill>
        <p:spPr>
          <a:xfrm>
            <a:off x="755576" y="908720"/>
            <a:ext cx="4499992" cy="2057994"/>
          </a:xfrm>
          <a:prstGeom prst="rect">
            <a:avLst/>
          </a:prstGeom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5436096" y="1456328"/>
            <a:ext cx="356388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/>
              <a:t>   </a:t>
            </a:r>
            <a:r>
              <a:rPr lang="en-US" dirty="0" smtClean="0"/>
              <a:t>Active edge sensors produced at VTT and connected with bump-bonding to      FE-I3 and FE-I4 chips </a:t>
            </a:r>
            <a:endParaRPr lang="en-US" dirty="0"/>
          </a:p>
          <a:p>
            <a:pPr algn="l">
              <a:spcBef>
                <a:spcPct val="0"/>
              </a:spcBef>
            </a:pPr>
            <a:endParaRPr lang="en-US" sz="800" dirty="0"/>
          </a:p>
        </p:txBody>
      </p:sp>
      <p:pic>
        <p:nvPicPr>
          <p:cNvPr id="13" name="Picture 18" descr="logo-VT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564904"/>
            <a:ext cx="1511300" cy="55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13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4ED69-991C-8C42-8930-4A3AA188160D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4" name="AutoShape 20"/>
          <p:cNvSpPr>
            <a:spLocks noChangeArrowheads="1"/>
          </p:cNvSpPr>
          <p:nvPr/>
        </p:nvSpPr>
        <p:spPr bwMode="auto">
          <a:xfrm>
            <a:off x="5004048" y="980728"/>
            <a:ext cx="3816424" cy="288032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FontTx/>
              <a:buNone/>
              <a:defRPr/>
            </a:pPr>
            <a:r>
              <a:rPr lang="en-US" dirty="0" smtClean="0"/>
              <a:t>Charge Collection Efficiency after irradiation</a:t>
            </a:r>
            <a:endParaRPr lang="en-US" dirty="0">
              <a:cs typeface="Arial Unicode MS" charset="0"/>
            </a:endParaRPr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auto">
          <a:xfrm>
            <a:off x="755576" y="980728"/>
            <a:ext cx="3816424" cy="288032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FontTx/>
              <a:buNone/>
              <a:defRPr/>
            </a:pPr>
            <a:r>
              <a:rPr lang="en-US" dirty="0" smtClean="0"/>
              <a:t>Edge Tracking Efficiency in Beam Tests</a:t>
            </a:r>
            <a:endParaRPr lang="en-US" dirty="0">
              <a:cs typeface="Arial Unicode MS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484784"/>
            <a:ext cx="3888432" cy="250425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80312" y="177281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=1 e15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39" y="4077072"/>
            <a:ext cx="3934095" cy="25202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524328" y="4777407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=2 e15</a:t>
            </a:r>
            <a:endParaRPr lang="en-US" dirty="0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1403350" y="188913"/>
            <a:ext cx="719931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Active edges with planar n-in-p sensors</a:t>
            </a:r>
            <a:b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484784"/>
            <a:ext cx="3960440" cy="2502035"/>
          </a:xfrm>
          <a:prstGeom prst="rect">
            <a:avLst/>
          </a:prstGeom>
        </p:spPr>
      </p:pic>
      <p:pic>
        <p:nvPicPr>
          <p:cNvPr id="12" name="Picture 10" descr="PixelEdgeScreensho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7" r="37675"/>
          <a:stretch>
            <a:fillRect/>
          </a:stretch>
        </p:blipFill>
        <p:spPr bwMode="auto">
          <a:xfrm rot="16200000">
            <a:off x="2049963" y="2638670"/>
            <a:ext cx="1083633" cy="38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2123728" y="2197993"/>
            <a:ext cx="20875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Arial Unicode MS" charset="0"/>
              </a:rPr>
              <a:t>99-100% hit efficiency on the area of the pixel implant of the edge column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1331640" y="3573016"/>
            <a:ext cx="360336" cy="72008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Freeform 29"/>
          <p:cNvSpPr>
            <a:spLocks/>
          </p:cNvSpPr>
          <p:nvPr/>
        </p:nvSpPr>
        <p:spPr bwMode="auto">
          <a:xfrm>
            <a:off x="940419" y="3644800"/>
            <a:ext cx="1028700" cy="927100"/>
          </a:xfrm>
          <a:custGeom>
            <a:avLst/>
            <a:gdLst>
              <a:gd name="T0" fmla="*/ 1028700 w 1028700"/>
              <a:gd name="T1" fmla="*/ 0 h 927100"/>
              <a:gd name="T2" fmla="*/ 0 w 1028700"/>
              <a:gd name="T3" fmla="*/ 927100 h 9271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028700" h="927100">
                <a:moveTo>
                  <a:pt x="1028700" y="0"/>
                </a:moveTo>
                <a:lnTo>
                  <a:pt x="0" y="9271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/>
          <a:lstStyle/>
          <a:p>
            <a:endParaRPr lang="en-US"/>
          </a:p>
        </p:txBody>
      </p:sp>
      <p:sp>
        <p:nvSpPr>
          <p:cNvPr id="24" name="Freeform 30"/>
          <p:cNvSpPr>
            <a:spLocks/>
          </p:cNvSpPr>
          <p:nvPr/>
        </p:nvSpPr>
        <p:spPr bwMode="auto">
          <a:xfrm>
            <a:off x="927719" y="3606700"/>
            <a:ext cx="1143000" cy="266700"/>
          </a:xfrm>
          <a:custGeom>
            <a:avLst/>
            <a:gdLst>
              <a:gd name="T0" fmla="*/ 0 w 1143000"/>
              <a:gd name="T1" fmla="*/ 76200 h 266700"/>
              <a:gd name="T2" fmla="*/ 0 w 1143000"/>
              <a:gd name="T3" fmla="*/ 76200 h 266700"/>
              <a:gd name="T4" fmla="*/ 228600 w 1143000"/>
              <a:gd name="T5" fmla="*/ 88900 h 266700"/>
              <a:gd name="T6" fmla="*/ 330200 w 1143000"/>
              <a:gd name="T7" fmla="*/ 114300 h 266700"/>
              <a:gd name="T8" fmla="*/ 457200 w 1143000"/>
              <a:gd name="T9" fmla="*/ 139700 h 266700"/>
              <a:gd name="T10" fmla="*/ 723900 w 1143000"/>
              <a:gd name="T11" fmla="*/ 177800 h 266700"/>
              <a:gd name="T12" fmla="*/ 825500 w 1143000"/>
              <a:gd name="T13" fmla="*/ 203200 h 266700"/>
              <a:gd name="T14" fmla="*/ 889000 w 1143000"/>
              <a:gd name="T15" fmla="*/ 215900 h 266700"/>
              <a:gd name="T16" fmla="*/ 1003300 w 1143000"/>
              <a:gd name="T17" fmla="*/ 254000 h 266700"/>
              <a:gd name="T18" fmla="*/ 1041400 w 1143000"/>
              <a:gd name="T19" fmla="*/ 266700 h 266700"/>
              <a:gd name="T20" fmla="*/ 1079500 w 1143000"/>
              <a:gd name="T21" fmla="*/ 254000 h 266700"/>
              <a:gd name="T22" fmla="*/ 1104900 w 1143000"/>
              <a:gd name="T23" fmla="*/ 215900 h 266700"/>
              <a:gd name="T24" fmla="*/ 1130300 w 1143000"/>
              <a:gd name="T25" fmla="*/ 139700 h 266700"/>
              <a:gd name="T26" fmla="*/ 1143000 w 1143000"/>
              <a:gd name="T27" fmla="*/ 101600 h 266700"/>
              <a:gd name="T28" fmla="*/ 1143000 w 1143000"/>
              <a:gd name="T29" fmla="*/ 0 h 2667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43000" h="266700">
                <a:moveTo>
                  <a:pt x="0" y="76200"/>
                </a:moveTo>
                <a:lnTo>
                  <a:pt x="0" y="76200"/>
                </a:lnTo>
                <a:cubicBezTo>
                  <a:pt x="76200" y="80433"/>
                  <a:pt x="152786" y="80152"/>
                  <a:pt x="228600" y="88900"/>
                </a:cubicBezTo>
                <a:cubicBezTo>
                  <a:pt x="263279" y="92901"/>
                  <a:pt x="296122" y="106727"/>
                  <a:pt x="330200" y="114300"/>
                </a:cubicBezTo>
                <a:cubicBezTo>
                  <a:pt x="372344" y="123665"/>
                  <a:pt x="414506" y="133296"/>
                  <a:pt x="457200" y="139700"/>
                </a:cubicBezTo>
                <a:cubicBezTo>
                  <a:pt x="697706" y="175776"/>
                  <a:pt x="468461" y="124023"/>
                  <a:pt x="723900" y="177800"/>
                </a:cubicBezTo>
                <a:cubicBezTo>
                  <a:pt x="758060" y="184992"/>
                  <a:pt x="791485" y="195350"/>
                  <a:pt x="825500" y="203200"/>
                </a:cubicBezTo>
                <a:cubicBezTo>
                  <a:pt x="846533" y="208054"/>
                  <a:pt x="868245" y="209970"/>
                  <a:pt x="889000" y="215900"/>
                </a:cubicBezTo>
                <a:cubicBezTo>
                  <a:pt x="927616" y="226933"/>
                  <a:pt x="965200" y="241300"/>
                  <a:pt x="1003300" y="254000"/>
                </a:cubicBezTo>
                <a:lnTo>
                  <a:pt x="1041400" y="266700"/>
                </a:lnTo>
                <a:cubicBezTo>
                  <a:pt x="1054100" y="262467"/>
                  <a:pt x="1069047" y="262363"/>
                  <a:pt x="1079500" y="254000"/>
                </a:cubicBezTo>
                <a:cubicBezTo>
                  <a:pt x="1091419" y="244465"/>
                  <a:pt x="1098701" y="229848"/>
                  <a:pt x="1104900" y="215900"/>
                </a:cubicBezTo>
                <a:cubicBezTo>
                  <a:pt x="1115774" y="191434"/>
                  <a:pt x="1121833" y="165100"/>
                  <a:pt x="1130300" y="139700"/>
                </a:cubicBezTo>
                <a:cubicBezTo>
                  <a:pt x="1134533" y="127000"/>
                  <a:pt x="1143000" y="114987"/>
                  <a:pt x="1143000" y="101600"/>
                </a:cubicBezTo>
                <a:lnTo>
                  <a:pt x="11430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/>
          <a:lstStyle/>
          <a:p>
            <a:endParaRPr lang="en-US"/>
          </a:p>
        </p:txBody>
      </p:sp>
      <p:cxnSp>
        <p:nvCxnSpPr>
          <p:cNvPr id="25" name="Straight Connector 24"/>
          <p:cNvCxnSpPr/>
          <p:nvPr/>
        </p:nvCxnSpPr>
        <p:spPr bwMode="auto">
          <a:xfrm flipH="1">
            <a:off x="1043608" y="3573016"/>
            <a:ext cx="432344" cy="72008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4211960" y="3573016"/>
            <a:ext cx="288032" cy="64807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683569" y="5301208"/>
            <a:ext cx="40324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/>
              <a:t> </a:t>
            </a:r>
            <a:r>
              <a:rPr lang="en-US" sz="1600" dirty="0" smtClean="0"/>
              <a:t>84% efficiency in the last 50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 of the sensor edge, beyond last pixel implant</a:t>
            </a:r>
            <a:endParaRPr lang="en-US" sz="1600" dirty="0"/>
          </a:p>
          <a:p>
            <a:pPr algn="l">
              <a:spcBef>
                <a:spcPct val="0"/>
              </a:spcBef>
            </a:pPr>
            <a:endParaRPr lang="en-US" sz="800" dirty="0"/>
          </a:p>
        </p:txBody>
      </p:sp>
      <p:pic>
        <p:nvPicPr>
          <p:cNvPr id="27" name="Picture 18" descr="logo-VT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949280"/>
            <a:ext cx="1511300" cy="55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758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2FD9A-FB47-274A-A7DE-77BC79BD365D}" type="slidenum">
              <a:rPr lang="de-DE"/>
              <a:pPr/>
              <a:t>22</a:t>
            </a:fld>
            <a:endParaRPr lang="de-DE"/>
          </a:p>
        </p:txBody>
      </p:sp>
      <p:sp>
        <p:nvSpPr>
          <p:cNvPr id="1266692" name="Rectangle 4"/>
          <p:cNvSpPr>
            <a:spLocks noChangeArrowheads="1"/>
          </p:cNvSpPr>
          <p:nvPr/>
        </p:nvSpPr>
        <p:spPr bwMode="auto">
          <a:xfrm>
            <a:off x="1187450" y="188913"/>
            <a:ext cx="719931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Conclusions and Outlook</a:t>
            </a:r>
            <a:b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8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sp>
        <p:nvSpPr>
          <p:cNvPr id="1266693" name="Text Box 5"/>
          <p:cNvSpPr txBox="1">
            <a:spLocks noChangeArrowheads="1"/>
          </p:cNvSpPr>
          <p:nvPr/>
        </p:nvSpPr>
        <p:spPr bwMode="auto">
          <a:xfrm>
            <a:off x="827088" y="1027756"/>
            <a:ext cx="8209408" cy="526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endParaRPr lang="en-US" sz="1600" dirty="0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/>
              <a:t>  </a:t>
            </a:r>
            <a:r>
              <a:rPr lang="en-US" sz="1600" dirty="0" smtClean="0"/>
              <a:t>Development of hybrid pixel modules with reduced inactive edge is carried out in collaboration between MPI </a:t>
            </a:r>
            <a:r>
              <a:rPr lang="en-US" sz="1600" dirty="0" err="1" smtClean="0"/>
              <a:t>für</a:t>
            </a:r>
            <a:r>
              <a:rPr lang="en-US" sz="1600" dirty="0" smtClean="0"/>
              <a:t> Physik and </a:t>
            </a:r>
            <a:r>
              <a:rPr lang="en-US" sz="1600" dirty="0" err="1" smtClean="0"/>
              <a:t>Fraunhofer</a:t>
            </a:r>
            <a:r>
              <a:rPr lang="en-US" sz="1600" dirty="0" smtClean="0"/>
              <a:t> EMFT</a:t>
            </a:r>
          </a:p>
          <a:p>
            <a:pPr algn="l">
              <a:spcBef>
                <a:spcPct val="0"/>
              </a:spcBef>
            </a:pPr>
            <a:endParaRPr lang="en-US" sz="1600" dirty="0">
              <a:sym typeface="Wingdings" charset="0"/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 smtClean="0">
                <a:sym typeface="Wingdings" charset="0"/>
              </a:rPr>
              <a:t>SLID </a:t>
            </a:r>
            <a:r>
              <a:rPr lang="en-US" sz="1600" dirty="0" smtClean="0">
                <a:sym typeface="Wingdings" charset="0"/>
              </a:rPr>
              <a:t>interconnected FE-I3 modules have been characterized before and after irradiation: good mechanical strength and radiation hardness of the SLID interconnection</a:t>
            </a:r>
          </a:p>
          <a:p>
            <a:pPr algn="l">
              <a:spcBef>
                <a:spcPct val="0"/>
              </a:spcBef>
            </a:pPr>
            <a:endParaRPr lang="en-US" sz="1600" dirty="0" smtClean="0">
              <a:sym typeface="Wingdings" charset="0"/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 smtClean="0">
                <a:sym typeface="Wingdings" charset="0"/>
              </a:rPr>
              <a:t> Thin sensors have shown good charge collection properties after heavy level of radiation 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en-US" sz="1600" dirty="0">
              <a:sym typeface="Wingdings" charset="0"/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 smtClean="0">
                <a:sym typeface="Wingdings" charset="0"/>
              </a:rPr>
              <a:t> ICVs on FE-I3 chips with very  narrow cross-section and high aspect ratio are almost completed 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en-US" sz="1600" dirty="0">
              <a:sym typeface="Wingdings" charset="0"/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 smtClean="0">
                <a:sym typeface="Wingdings" charset="0"/>
              </a:rPr>
              <a:t> Next step: develop ICVs for the FE-I4 chip etching from the back-side 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>
                <a:sym typeface="Wingdings" charset="0"/>
              </a:rPr>
              <a:t>process under development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en-US" sz="1600" dirty="0">
              <a:sym typeface="Wingdings" charset="0"/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 smtClean="0">
                <a:sym typeface="Wingdings" charset="0"/>
              </a:rPr>
              <a:t> Plan to interconnect FE-I4 with ICVs to active edge sensors as demonstrator towards a four-side </a:t>
            </a:r>
            <a:r>
              <a:rPr lang="en-US" sz="1600" dirty="0" err="1" smtClean="0">
                <a:sym typeface="Wingdings" charset="0"/>
              </a:rPr>
              <a:t>buttable</a:t>
            </a:r>
            <a:r>
              <a:rPr lang="en-US" sz="1600" dirty="0" smtClean="0">
                <a:sym typeface="Wingdings" charset="0"/>
              </a:rPr>
              <a:t> module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en-US" sz="1600" dirty="0">
              <a:sym typeface="Wingdings" charset="0"/>
            </a:endParaRPr>
          </a:p>
          <a:p>
            <a:pPr algn="l">
              <a:spcBef>
                <a:spcPct val="0"/>
              </a:spcBef>
            </a:pPr>
            <a:endParaRPr lang="en-US" sz="1600" dirty="0" smtClean="0">
              <a:sym typeface="Wingdings" charset="0"/>
            </a:endParaRPr>
          </a:p>
          <a:p>
            <a:pPr algn="l">
              <a:spcBef>
                <a:spcPct val="0"/>
              </a:spcBef>
            </a:pPr>
            <a:endParaRPr lang="en-US" sz="1600" dirty="0">
              <a:sym typeface="Wingding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45914-EFD7-B444-AD2E-EA92D9B3B8BE}" type="slidenum">
              <a:rPr lang="de-DE"/>
              <a:pPr/>
              <a:t>23</a:t>
            </a:fld>
            <a:endParaRPr lang="de-DE"/>
          </a:p>
        </p:txBody>
      </p:sp>
      <p:sp>
        <p:nvSpPr>
          <p:cNvPr id="1267716" name="Rectangle 4"/>
          <p:cNvSpPr>
            <a:spLocks noChangeArrowheads="1"/>
          </p:cNvSpPr>
          <p:nvPr/>
        </p:nvSpPr>
        <p:spPr bwMode="auto">
          <a:xfrm>
            <a:off x="1404938" y="3213100"/>
            <a:ext cx="719931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Back-up slides</a:t>
            </a:r>
            <a:r>
              <a:rPr lang="en-US" sz="28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76256" y="6381750"/>
            <a:ext cx="2133600" cy="476250"/>
          </a:xfrm>
        </p:spPr>
        <p:txBody>
          <a:bodyPr/>
          <a:lstStyle/>
          <a:p>
            <a:fld id="{6319780B-6B29-B241-91AE-9060583B8191}" type="slidenum">
              <a:rPr lang="de-DE"/>
              <a:pPr/>
              <a:t>24</a:t>
            </a:fld>
            <a:endParaRPr lang="de-DE"/>
          </a:p>
        </p:txBody>
      </p:sp>
      <p:sp>
        <p:nvSpPr>
          <p:cNvPr id="1020930" name="Rectangle 2"/>
          <p:cNvSpPr>
            <a:spLocks noChangeArrowheads="1"/>
          </p:cNvSpPr>
          <p:nvPr/>
        </p:nvSpPr>
        <p:spPr bwMode="auto">
          <a:xfrm>
            <a:off x="971550" y="130175"/>
            <a:ext cx="81724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400" b="1" u="none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Chip to wafer SLID interconnection (with handle wafer)</a:t>
            </a:r>
            <a:r>
              <a:rPr lang="en-US" b="1" u="none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 </a:t>
            </a:r>
          </a:p>
        </p:txBody>
      </p:sp>
      <p:sp>
        <p:nvSpPr>
          <p:cNvPr id="1020932" name="Rectangle 4"/>
          <p:cNvSpPr>
            <a:spLocks noChangeArrowheads="1"/>
          </p:cNvSpPr>
          <p:nvPr/>
        </p:nvSpPr>
        <p:spPr bwMode="auto">
          <a:xfrm>
            <a:off x="683568" y="4653136"/>
            <a:ext cx="81369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Clr>
                <a:srgbClr val="008080"/>
              </a:buClr>
              <a:buFont typeface="Wingdings" charset="2"/>
              <a:buChar char="q"/>
            </a:pPr>
            <a:r>
              <a:rPr lang="en-US" sz="1800" u="none" dirty="0" smtClean="0">
                <a:latin typeface="Arial Unicode MS" charset="0"/>
                <a:cs typeface="Arial Unicode MS" charset="0"/>
              </a:rPr>
              <a:t>For R&amp;D purposes difficult to have same pattern on sensor and chip wafers </a:t>
            </a:r>
            <a:r>
              <a:rPr lang="en-US" sz="1800" u="none" dirty="0" smtClean="0">
                <a:latin typeface="Arial Unicode MS" charset="0"/>
                <a:cs typeface="Arial Unicode MS" charset="0"/>
                <a:sym typeface="Wingdings"/>
              </a:rPr>
              <a:t> a chip to wafer approach is needed. </a:t>
            </a:r>
            <a:r>
              <a:rPr lang="en-US" sz="1800" dirty="0" smtClean="0">
                <a:sym typeface="Wingdings"/>
              </a:rPr>
              <a:t>Problems encountered due to </a:t>
            </a:r>
            <a:r>
              <a:rPr lang="en-US" sz="1800" u="none" dirty="0" smtClean="0">
                <a:latin typeface="Arial Unicode MS" charset="0"/>
                <a:cs typeface="Arial Unicode MS" charset="0"/>
                <a:sym typeface="Wingdings"/>
              </a:rPr>
              <a:t>t</a:t>
            </a:r>
            <a:r>
              <a:rPr lang="en-US" sz="1800" u="none" dirty="0" smtClean="0">
                <a:latin typeface="Arial Unicode MS" charset="0"/>
                <a:cs typeface="Arial Unicode MS" charset="0"/>
              </a:rPr>
              <a:t>he misalignment of chips in the handle wafer with </a:t>
            </a:r>
            <a:r>
              <a:rPr lang="en-US" sz="1800" u="none" dirty="0">
                <a:latin typeface="Arial Unicode MS" charset="0"/>
                <a:cs typeface="Arial Unicode MS" charset="0"/>
              </a:rPr>
              <a:t>respect to the nominal positions.</a:t>
            </a:r>
            <a:endParaRPr lang="de-DE" sz="1800" u="none" dirty="0">
              <a:latin typeface="Arial Unicode MS" charset="0"/>
              <a:cs typeface="Arial Unicode MS" charset="0"/>
            </a:endParaRPr>
          </a:p>
        </p:txBody>
      </p:sp>
      <p:pic>
        <p:nvPicPr>
          <p:cNvPr id="4" name="Picture 3" descr="ChipToWaf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715" y="908720"/>
            <a:ext cx="6200637" cy="3495908"/>
          </a:xfrm>
          <a:prstGeom prst="rect">
            <a:avLst/>
          </a:prstGeom>
        </p:spPr>
      </p:pic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683568" y="6021288"/>
            <a:ext cx="81369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Font typeface="Wingdings" charset="2"/>
              <a:buChar char="q"/>
            </a:pPr>
            <a:r>
              <a:rPr lang="en-US" sz="1800" u="none" dirty="0" smtClean="0">
                <a:latin typeface="Arial Unicode MS" charset="0"/>
                <a:cs typeface="Arial Unicode MS" charset="0"/>
              </a:rPr>
              <a:t>Change of pick and place machine (switching to </a:t>
            </a:r>
            <a:r>
              <a:rPr lang="en-US" sz="1800" dirty="0"/>
              <a:t>Panasonic FCB3</a:t>
            </a:r>
            <a:r>
              <a:rPr lang="en-GB" sz="1800" dirty="0" smtClean="0">
                <a:effectLst/>
              </a:rPr>
              <a:t> ) </a:t>
            </a:r>
            <a:r>
              <a:rPr lang="en-US" sz="1800" u="none" dirty="0" smtClean="0">
                <a:latin typeface="Arial Unicode MS" charset="0"/>
                <a:cs typeface="Arial Unicode MS" charset="0"/>
              </a:rPr>
              <a:t>should improve this step for the next interconnection runs</a:t>
            </a:r>
            <a:endParaRPr lang="de-DE" sz="1800" u="none" dirty="0">
              <a:latin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699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4ED69-991C-8C42-8930-4A3AA188160D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71550" y="130175"/>
            <a:ext cx="81724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400" b="1" u="none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SLID Interconnection efficiency</a:t>
            </a:r>
            <a:endParaRPr lang="en-US" b="1" u="none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charset="0"/>
              <a:cs typeface="Arial Unicode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80728"/>
            <a:ext cx="6486217" cy="2160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501008"/>
            <a:ext cx="4032448" cy="317956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9552" y="3645024"/>
            <a:ext cx="4176464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Clr>
                <a:srgbClr val="008080"/>
              </a:buClr>
              <a:buFont typeface="Wingdings" charset="2"/>
              <a:buChar char="q"/>
            </a:pPr>
            <a:r>
              <a:rPr lang="en-US" sz="1600" u="none" dirty="0" smtClean="0">
                <a:solidFill>
                  <a:srgbClr val="008080"/>
                </a:solidFill>
                <a:latin typeface="Arial Unicode MS" charset="0"/>
                <a:cs typeface="Arial Unicode MS" charset="0"/>
              </a:rPr>
              <a:t>Low interconnection efficiency at the center of the wafer </a:t>
            </a:r>
            <a:r>
              <a:rPr lang="en-US" sz="1600" u="none" dirty="0" smtClean="0">
                <a:solidFill>
                  <a:srgbClr val="008080"/>
                </a:solidFill>
                <a:latin typeface="Arial Unicode MS" charset="0"/>
                <a:cs typeface="Arial Unicode MS" charset="0"/>
                <a:sym typeface="Wingdings"/>
              </a:rPr>
              <a:t></a:t>
            </a:r>
            <a:r>
              <a:rPr lang="en-US" sz="1600" u="none" dirty="0" smtClean="0">
                <a:solidFill>
                  <a:srgbClr val="008000"/>
                </a:solidFill>
                <a:latin typeface="Arial Unicode MS" charset="0"/>
                <a:cs typeface="Arial Unicode MS" charset="0"/>
                <a:sym typeface="Wingdings"/>
              </a:rPr>
              <a:t> </a:t>
            </a:r>
            <a:r>
              <a:rPr lang="en-US" sz="1600" u="none" dirty="0" smtClean="0">
                <a:latin typeface="Arial Unicode MS" charset="0"/>
                <a:cs typeface="Arial Unicode MS" charset="0"/>
                <a:sym typeface="Wingdings"/>
              </a:rPr>
              <a:t>not due to the SLID technology but to the missing opening in the BCB passivation layer used to isolate and </a:t>
            </a:r>
            <a:r>
              <a:rPr lang="en-US" sz="1600" u="none" dirty="0" err="1" smtClean="0">
                <a:latin typeface="Arial Unicode MS" charset="0"/>
                <a:cs typeface="Arial Unicode MS" charset="0"/>
                <a:sym typeface="Wingdings"/>
              </a:rPr>
              <a:t>planarize</a:t>
            </a:r>
            <a:r>
              <a:rPr lang="en-US" sz="1600" u="none" dirty="0" smtClean="0">
                <a:latin typeface="Arial Unicode MS" charset="0"/>
                <a:cs typeface="Arial Unicode MS" charset="0"/>
                <a:sym typeface="Wingdings"/>
              </a:rPr>
              <a:t> the surface of the sensor wafer</a:t>
            </a:r>
          </a:p>
          <a:p>
            <a:pPr marL="285750" indent="-285750" algn="l">
              <a:buClr>
                <a:srgbClr val="008080"/>
              </a:buClr>
              <a:buFont typeface="Wingdings" charset="2"/>
              <a:buChar char="q"/>
            </a:pPr>
            <a:r>
              <a:rPr lang="en-US" sz="18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Solvable by </a:t>
            </a:r>
            <a:r>
              <a:rPr lang="en-US" sz="1600" dirty="0" err="1" smtClean="0">
                <a:sym typeface="Wingdings"/>
              </a:rPr>
              <a:t>descum</a:t>
            </a:r>
            <a:r>
              <a:rPr lang="en-US" sz="1600" dirty="0" smtClean="0">
                <a:sym typeface="Wingdings"/>
              </a:rPr>
              <a:t> process with SF</a:t>
            </a:r>
            <a:r>
              <a:rPr lang="en-US" sz="1600" baseline="-25000" dirty="0" smtClean="0">
                <a:sym typeface="Wingdings"/>
              </a:rPr>
              <a:t>6 </a:t>
            </a:r>
            <a:r>
              <a:rPr lang="en-US" sz="1600" dirty="0" smtClean="0">
                <a:sym typeface="Wingdings"/>
              </a:rPr>
              <a:t>of the remaining wafers for next interconnection runs with ICVs</a:t>
            </a:r>
            <a:endParaRPr lang="en-US" sz="1600" u="none" baseline="-25000" dirty="0" smtClean="0">
              <a:sym typeface="Wingdings"/>
            </a:endParaRPr>
          </a:p>
          <a:p>
            <a:pPr marL="285750" indent="-285750" algn="l">
              <a:buClr>
                <a:srgbClr val="008080"/>
              </a:buClr>
              <a:buFont typeface="Wingdings" charset="2"/>
              <a:buChar char="q"/>
            </a:pPr>
            <a:endParaRPr lang="de-DE" sz="1800" u="none" dirty="0">
              <a:latin typeface="Arial Unicode MS" charset="0"/>
              <a:cs typeface="Arial Unicode M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308304" y="980728"/>
            <a:ext cx="360040" cy="360040"/>
          </a:xfrm>
          <a:prstGeom prst="rect">
            <a:avLst/>
          </a:prstGeom>
          <a:solidFill>
            <a:srgbClr val="15FF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SzTx/>
              <a:buFont typeface="Wingdings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308304" y="1484784"/>
            <a:ext cx="360040" cy="36004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SzTx/>
              <a:buFont typeface="Wingdings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308304" y="2060848"/>
            <a:ext cx="360040" cy="360040"/>
          </a:xfrm>
          <a:prstGeom prst="rect">
            <a:avLst/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SzTx/>
              <a:buFont typeface="Wingdings" charset="0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4328" y="980728"/>
            <a:ext cx="1331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connected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32848" y="1554808"/>
            <a:ext cx="1331640" cy="218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dirty="0"/>
              <a:t>n</a:t>
            </a:r>
            <a:r>
              <a:rPr lang="en-US" dirty="0" smtClean="0"/>
              <a:t>ot connected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68344" y="2060848"/>
            <a:ext cx="1331640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Electrically not functional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3645024"/>
            <a:ext cx="1584176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Insufficiently opened passivation layer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5949221"/>
            <a:ext cx="1584176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perfectly opened passivation layer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39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10305-574A-A24A-97AC-A681D8D99494}" type="slidenum">
              <a:rPr lang="de-DE"/>
              <a:pPr/>
              <a:t>26</a:t>
            </a:fld>
            <a:endParaRPr lang="de-DE"/>
          </a:p>
        </p:txBody>
      </p:sp>
      <p:pic>
        <p:nvPicPr>
          <p:cNvPr id="12687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4" t="80547" r="15787" b="1115"/>
          <a:stretch>
            <a:fillRect/>
          </a:stretch>
        </p:blipFill>
        <p:spPr bwMode="auto">
          <a:xfrm>
            <a:off x="827088" y="3284538"/>
            <a:ext cx="7561262" cy="74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268739" name="Group 3"/>
          <p:cNvGrpSpPr>
            <a:grpSpLocks/>
          </p:cNvGrpSpPr>
          <p:nvPr/>
        </p:nvGrpSpPr>
        <p:grpSpPr bwMode="auto">
          <a:xfrm>
            <a:off x="2339975" y="4724400"/>
            <a:ext cx="6804025" cy="1133475"/>
            <a:chOff x="431" y="2205"/>
            <a:chExt cx="5239" cy="986"/>
          </a:xfrm>
        </p:grpSpPr>
        <p:pic>
          <p:nvPicPr>
            <p:cNvPr id="126874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35" t="58781"/>
            <a:stretch>
              <a:fillRect/>
            </a:stretch>
          </p:blipFill>
          <p:spPr bwMode="auto">
            <a:xfrm>
              <a:off x="431" y="2205"/>
              <a:ext cx="5239" cy="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68741" name="Picture 5" descr="6_dis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3" t="6519" b="5803"/>
            <a:stretch>
              <a:fillRect/>
            </a:stretch>
          </p:blipFill>
          <p:spPr bwMode="auto">
            <a:xfrm>
              <a:off x="521" y="2319"/>
              <a:ext cx="681" cy="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68742" name="Picture 6" descr="7_discon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3" t="5058" r="1236" b="5371"/>
            <a:stretch>
              <a:fillRect/>
            </a:stretch>
          </p:blipFill>
          <p:spPr bwMode="auto">
            <a:xfrm>
              <a:off x="1565" y="2296"/>
              <a:ext cx="635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68743" name="Picture 7" descr="8_disco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2" t="5272" r="1567" b="6381"/>
            <a:stretch>
              <a:fillRect/>
            </a:stretch>
          </p:blipFill>
          <p:spPr bwMode="auto">
            <a:xfrm>
              <a:off x="2608" y="2332"/>
              <a:ext cx="68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68744" name="Rectangle 8"/>
            <p:cNvSpPr>
              <a:spLocks noChangeArrowheads="1"/>
            </p:cNvSpPr>
            <p:nvPr/>
          </p:nvSpPr>
          <p:spPr bwMode="auto">
            <a:xfrm>
              <a:off x="4649" y="2296"/>
              <a:ext cx="634" cy="63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68745" name="Rectangle 9"/>
          <p:cNvSpPr>
            <a:spLocks noChangeArrowheads="1"/>
          </p:cNvSpPr>
          <p:nvPr/>
        </p:nvSpPr>
        <p:spPr bwMode="auto">
          <a:xfrm>
            <a:off x="3563938" y="3284538"/>
            <a:ext cx="3600450" cy="7207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46" name="Line 10"/>
          <p:cNvSpPr>
            <a:spLocks noChangeShapeType="1"/>
          </p:cNvSpPr>
          <p:nvPr/>
        </p:nvSpPr>
        <p:spPr bwMode="auto">
          <a:xfrm flipH="1">
            <a:off x="2339975" y="4005263"/>
            <a:ext cx="1223963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47" name="Line 11"/>
          <p:cNvSpPr>
            <a:spLocks noChangeShapeType="1"/>
          </p:cNvSpPr>
          <p:nvPr/>
        </p:nvSpPr>
        <p:spPr bwMode="auto">
          <a:xfrm>
            <a:off x="7164388" y="4005263"/>
            <a:ext cx="1979612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48" name="Rectangle 12"/>
          <p:cNvSpPr>
            <a:spLocks noChangeArrowheads="1"/>
          </p:cNvSpPr>
          <p:nvPr/>
        </p:nvSpPr>
        <p:spPr bwMode="auto">
          <a:xfrm>
            <a:off x="827088" y="6021388"/>
            <a:ext cx="288925" cy="2873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49" name="Rectangle 13"/>
          <p:cNvSpPr>
            <a:spLocks noChangeArrowheads="1"/>
          </p:cNvSpPr>
          <p:nvPr/>
        </p:nvSpPr>
        <p:spPr bwMode="auto">
          <a:xfrm>
            <a:off x="827088" y="6454775"/>
            <a:ext cx="288925" cy="2873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50" name="Text Box 14"/>
          <p:cNvSpPr txBox="1">
            <a:spLocks noChangeArrowheads="1"/>
          </p:cNvSpPr>
          <p:nvPr/>
        </p:nvSpPr>
        <p:spPr bwMode="auto">
          <a:xfrm>
            <a:off x="1116013" y="6003925"/>
            <a:ext cx="3671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Connected channel</a:t>
            </a:r>
            <a:r>
              <a:rPr lang="en-US"/>
              <a:t> </a:t>
            </a:r>
          </a:p>
        </p:txBody>
      </p:sp>
      <p:sp>
        <p:nvSpPr>
          <p:cNvPr id="1268751" name="Text Box 15"/>
          <p:cNvSpPr txBox="1">
            <a:spLocks noChangeArrowheads="1"/>
          </p:cNvSpPr>
          <p:nvPr/>
        </p:nvSpPr>
        <p:spPr bwMode="auto">
          <a:xfrm>
            <a:off x="1116013" y="6553200"/>
            <a:ext cx="3671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Unconnected channel</a:t>
            </a:r>
          </a:p>
        </p:txBody>
      </p:sp>
      <p:pic>
        <p:nvPicPr>
          <p:cNvPr id="1268752" name="Picture 16" descr="9_disc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t="5058" b="5371"/>
          <a:stretch>
            <a:fillRect/>
          </a:stretch>
        </p:blipFill>
        <p:spPr bwMode="auto">
          <a:xfrm>
            <a:off x="6445250" y="4811713"/>
            <a:ext cx="935038" cy="7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8753" name="Rectangle 17"/>
          <p:cNvSpPr>
            <a:spLocks noChangeArrowheads="1"/>
          </p:cNvSpPr>
          <p:nvPr/>
        </p:nvSpPr>
        <p:spPr bwMode="auto">
          <a:xfrm>
            <a:off x="2339975" y="4652963"/>
            <a:ext cx="6804025" cy="11541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54" name="Rectangle 18"/>
          <p:cNvSpPr>
            <a:spLocks noChangeArrowheads="1"/>
          </p:cNvSpPr>
          <p:nvPr/>
        </p:nvSpPr>
        <p:spPr bwMode="auto">
          <a:xfrm>
            <a:off x="1331913" y="130175"/>
            <a:ext cx="719931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Overview of SLID interconnection efficiency</a:t>
            </a:r>
            <a:r>
              <a:rPr lang="en-US" sz="28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sp>
        <p:nvSpPr>
          <p:cNvPr id="1268755" name="Line 19"/>
          <p:cNvSpPr>
            <a:spLocks noChangeShapeType="1"/>
          </p:cNvSpPr>
          <p:nvPr/>
        </p:nvSpPr>
        <p:spPr bwMode="auto">
          <a:xfrm>
            <a:off x="1331913" y="765175"/>
            <a:ext cx="7632700" cy="0"/>
          </a:xfrm>
          <a:prstGeom prst="line">
            <a:avLst/>
          </a:prstGeom>
          <a:noFill/>
          <a:ln w="38100">
            <a:solidFill>
              <a:srgbClr val="0066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56" name="Text Box 20"/>
          <p:cNvSpPr txBox="1">
            <a:spLocks noChangeArrowheads="1"/>
          </p:cNvSpPr>
          <p:nvPr/>
        </p:nvSpPr>
        <p:spPr bwMode="auto">
          <a:xfrm>
            <a:off x="8531225" y="5516563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10</a:t>
            </a:r>
          </a:p>
        </p:txBody>
      </p:sp>
      <p:sp>
        <p:nvSpPr>
          <p:cNvPr id="1268757" name="Text Box 21"/>
          <p:cNvSpPr txBox="1">
            <a:spLocks noChangeArrowheads="1"/>
          </p:cNvSpPr>
          <p:nvPr/>
        </p:nvSpPr>
        <p:spPr bwMode="auto">
          <a:xfrm>
            <a:off x="6946900" y="5516563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09</a:t>
            </a:r>
          </a:p>
        </p:txBody>
      </p:sp>
      <p:sp>
        <p:nvSpPr>
          <p:cNvPr id="1268758" name="Text Box 22"/>
          <p:cNvSpPr txBox="1">
            <a:spLocks noChangeArrowheads="1"/>
          </p:cNvSpPr>
          <p:nvPr/>
        </p:nvSpPr>
        <p:spPr bwMode="auto">
          <a:xfrm>
            <a:off x="5003800" y="5516563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08</a:t>
            </a:r>
          </a:p>
        </p:txBody>
      </p:sp>
      <p:sp>
        <p:nvSpPr>
          <p:cNvPr id="1268759" name="Text Box 23"/>
          <p:cNvSpPr txBox="1">
            <a:spLocks noChangeArrowheads="1"/>
          </p:cNvSpPr>
          <p:nvPr/>
        </p:nvSpPr>
        <p:spPr bwMode="auto">
          <a:xfrm>
            <a:off x="3706813" y="5516563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07</a:t>
            </a:r>
          </a:p>
        </p:txBody>
      </p:sp>
      <p:sp>
        <p:nvSpPr>
          <p:cNvPr id="1268760" name="Text Box 24"/>
          <p:cNvSpPr txBox="1">
            <a:spLocks noChangeArrowheads="1"/>
          </p:cNvSpPr>
          <p:nvPr/>
        </p:nvSpPr>
        <p:spPr bwMode="auto">
          <a:xfrm>
            <a:off x="2339975" y="5516563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06</a:t>
            </a:r>
          </a:p>
        </p:txBody>
      </p:sp>
      <p:pic>
        <p:nvPicPr>
          <p:cNvPr id="1268761" name="Picture 25" descr="9_hit_dist_1M_division5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8"/>
          <a:stretch>
            <a:fillRect/>
          </a:stretch>
        </p:blipFill>
        <p:spPr bwMode="auto">
          <a:xfrm>
            <a:off x="5219700" y="836613"/>
            <a:ext cx="3384550" cy="221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8762" name="Text Box 26"/>
          <p:cNvSpPr txBox="1">
            <a:spLocks noChangeArrowheads="1"/>
          </p:cNvSpPr>
          <p:nvPr/>
        </p:nvSpPr>
        <p:spPr bwMode="auto">
          <a:xfrm>
            <a:off x="7092950" y="1052513"/>
            <a:ext cx="1152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sz="1600" baseline="30000"/>
              <a:t>90</a:t>
            </a:r>
            <a:r>
              <a:rPr lang="en-US" sz="1600"/>
              <a:t>Sr scan</a:t>
            </a:r>
          </a:p>
        </p:txBody>
      </p:sp>
      <p:sp>
        <p:nvSpPr>
          <p:cNvPr id="1268763" name="Text Box 27"/>
          <p:cNvSpPr txBox="1">
            <a:spLocks noChangeArrowheads="1"/>
          </p:cNvSpPr>
          <p:nvPr/>
        </p:nvSpPr>
        <p:spPr bwMode="auto">
          <a:xfrm rot="16200000">
            <a:off x="5183188" y="1576388"/>
            <a:ext cx="1352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>
                <a:solidFill>
                  <a:srgbClr val="FF6600"/>
                </a:solidFill>
                <a:latin typeface="Arial" charset="0"/>
              </a:rPr>
              <a:t>Unconnected</a:t>
            </a:r>
          </a:p>
        </p:txBody>
      </p:sp>
      <p:sp>
        <p:nvSpPr>
          <p:cNvPr id="1268764" name="Rectangle 28"/>
          <p:cNvSpPr>
            <a:spLocks noChangeArrowheads="1"/>
          </p:cNvSpPr>
          <p:nvPr/>
        </p:nvSpPr>
        <p:spPr bwMode="auto">
          <a:xfrm>
            <a:off x="684213" y="3141663"/>
            <a:ext cx="358775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2800" u="sng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68765" name="Rectangle 29"/>
          <p:cNvSpPr>
            <a:spLocks noChangeArrowheads="1"/>
          </p:cNvSpPr>
          <p:nvPr/>
        </p:nvSpPr>
        <p:spPr bwMode="auto">
          <a:xfrm>
            <a:off x="8604250" y="3068638"/>
            <a:ext cx="358775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2800" u="sng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68766" name="Rectangle 30"/>
          <p:cNvSpPr>
            <a:spLocks noChangeArrowheads="1"/>
          </p:cNvSpPr>
          <p:nvPr/>
        </p:nvSpPr>
        <p:spPr bwMode="auto">
          <a:xfrm>
            <a:off x="1403350" y="3284538"/>
            <a:ext cx="720725" cy="7207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67" name="Line 31"/>
          <p:cNvSpPr>
            <a:spLocks noChangeShapeType="1"/>
          </p:cNvSpPr>
          <p:nvPr/>
        </p:nvSpPr>
        <p:spPr bwMode="auto">
          <a:xfrm flipH="1">
            <a:off x="684213" y="4005263"/>
            <a:ext cx="719137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768" name="Line 32"/>
          <p:cNvSpPr>
            <a:spLocks noChangeShapeType="1"/>
          </p:cNvSpPr>
          <p:nvPr/>
        </p:nvSpPr>
        <p:spPr bwMode="auto">
          <a:xfrm flipH="1">
            <a:off x="1908175" y="4005263"/>
            <a:ext cx="21590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6876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35" t="58781"/>
          <a:stretch>
            <a:fillRect/>
          </a:stretch>
        </p:blipFill>
        <p:spPr bwMode="auto">
          <a:xfrm>
            <a:off x="684213" y="4737100"/>
            <a:ext cx="12954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68770" name="Rectangle 34"/>
          <p:cNvSpPr>
            <a:spLocks noChangeArrowheads="1"/>
          </p:cNvSpPr>
          <p:nvPr/>
        </p:nvSpPr>
        <p:spPr bwMode="auto">
          <a:xfrm>
            <a:off x="684213" y="4652963"/>
            <a:ext cx="1223962" cy="11525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68771" name="Picture 35" descr="3_discon_blu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2" r="8315" b="8272"/>
          <a:stretch>
            <a:fillRect/>
          </a:stretch>
        </p:blipFill>
        <p:spPr bwMode="auto">
          <a:xfrm>
            <a:off x="755650" y="4862513"/>
            <a:ext cx="792163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68772" name="Group 36"/>
          <p:cNvGraphicFramePr>
            <a:graphicFrameLocks noGrp="1"/>
          </p:cNvGraphicFramePr>
          <p:nvPr/>
        </p:nvGraphicFramePr>
        <p:xfrm>
          <a:off x="900113" y="836613"/>
          <a:ext cx="3887787" cy="2218944"/>
        </p:xfrm>
        <a:graphic>
          <a:graphicData uri="http://schemas.openxmlformats.org/drawingml/2006/table">
            <a:tbl>
              <a:tblPr/>
              <a:tblGrid>
                <a:gridCol w="1201737"/>
                <a:gridCol w="1196975"/>
                <a:gridCol w="14890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Dotum" charset="0"/>
                          <a:ea typeface="Dotum" charset="0"/>
                          <a:cs typeface="Dotum" charset="0"/>
                        </a:rPr>
                        <a:t>Chip</a:t>
                      </a:r>
                    </a:p>
                  </a:txBody>
                  <a:tcPr marT="0" marB="0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Dotum" charset="0"/>
                          <a:ea typeface="Dotum" charset="0"/>
                          <a:cs typeface="Dotum" charset="0"/>
                        </a:rPr>
                        <a:t>Unconn. Pixels 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Dotum" charset="0"/>
                          <a:ea typeface="Dotum" charset="0"/>
                          <a:cs typeface="Dotum" charset="0"/>
                        </a:rPr>
                        <a:t>Efficiency [%]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3</a:t>
                      </a:r>
                    </a:p>
                  </a:txBody>
                  <a:tcPr marT="0" marB="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0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100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6</a:t>
                      </a:r>
                    </a:p>
                  </a:txBody>
                  <a:tcPr marT="0" marB="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731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70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7</a:t>
                      </a:r>
                    </a:p>
                  </a:txBody>
                  <a:tcPr marT="0" marB="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713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71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8</a:t>
                      </a:r>
                    </a:p>
                  </a:txBody>
                  <a:tcPr marT="0" marB="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274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89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9 </a:t>
                      </a:r>
                    </a:p>
                  </a:txBody>
                  <a:tcPr marT="0" marB="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134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94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10</a:t>
                      </a:r>
                    </a:p>
                  </a:txBody>
                  <a:tcPr marT="0" marB="0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0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100</a:t>
                      </a:r>
                    </a:p>
                  </a:txBody>
                  <a:tcPr marT="0" marB="0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68814" name="Rectangle 78"/>
          <p:cNvSpPr>
            <a:spLocks noChangeArrowheads="1"/>
          </p:cNvSpPr>
          <p:nvPr/>
        </p:nvSpPr>
        <p:spPr bwMode="auto">
          <a:xfrm>
            <a:off x="3778250" y="6021388"/>
            <a:ext cx="288925" cy="287337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8815" name="Text Box 79"/>
          <p:cNvSpPr txBox="1">
            <a:spLocks noChangeArrowheads="1"/>
          </p:cNvSpPr>
          <p:nvPr/>
        </p:nvSpPr>
        <p:spPr bwMode="auto">
          <a:xfrm>
            <a:off x="4140200" y="6003925"/>
            <a:ext cx="3671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Dead columns</a:t>
            </a:r>
            <a:r>
              <a:rPr lang="en-US"/>
              <a:t> </a:t>
            </a:r>
          </a:p>
        </p:txBody>
      </p:sp>
      <p:sp>
        <p:nvSpPr>
          <p:cNvPr id="1268816" name="Text Box 80"/>
          <p:cNvSpPr txBox="1">
            <a:spLocks noChangeArrowheads="1"/>
          </p:cNvSpPr>
          <p:nvPr/>
        </p:nvSpPr>
        <p:spPr bwMode="auto">
          <a:xfrm>
            <a:off x="682625" y="5516563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Tx/>
              <a:buFontTx/>
              <a:buNone/>
            </a:pPr>
            <a:r>
              <a:rPr lang="en-US" b="1"/>
              <a:t>03</a:t>
            </a:r>
          </a:p>
        </p:txBody>
      </p:sp>
      <p:sp>
        <p:nvSpPr>
          <p:cNvPr id="1268817" name="Rectangle 81"/>
          <p:cNvSpPr>
            <a:spLocks noChangeArrowheads="1"/>
          </p:cNvSpPr>
          <p:nvPr/>
        </p:nvSpPr>
        <p:spPr bwMode="auto">
          <a:xfrm>
            <a:off x="3779838" y="6381750"/>
            <a:ext cx="5400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altLang="ja-JP" sz="1200" i="1"/>
              <a:t>A. Macchiolo et al, “SLID-ICV Vertical Integration Technology for the ATLAS Pixel Upgrades”</a:t>
            </a:r>
            <a:r>
              <a:rPr lang="en-US" altLang="ja-JP" sz="1200" b="1" i="1"/>
              <a:t>, </a:t>
            </a:r>
            <a:r>
              <a:rPr lang="en-US" altLang="ja-JP" sz="1200" i="1"/>
              <a:t>  </a:t>
            </a:r>
            <a:r>
              <a:rPr lang="en-US" altLang="ja-JP" sz="1200" b="1" i="1"/>
              <a:t> </a:t>
            </a:r>
            <a:r>
              <a:rPr lang="en-US" altLang="ja-JP" sz="1200" i="1">
                <a:hlinkClick r:id="rId10"/>
              </a:rPr>
              <a:t>arXiv:1202.6497</a:t>
            </a:r>
            <a:r>
              <a:rPr lang="en-US" altLang="ja-JP" sz="1200" i="1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201A1-5BFF-8A42-AD7A-955673808DC9}" type="slidenum">
              <a:rPr lang="de-DE"/>
              <a:pPr/>
              <a:t>27</a:t>
            </a:fld>
            <a:endParaRPr lang="de-DE"/>
          </a:p>
        </p:txBody>
      </p:sp>
      <p:sp>
        <p:nvSpPr>
          <p:cNvPr id="1269762" name="Rectangle 2"/>
          <p:cNvSpPr>
            <a:spLocks noChangeArrowheads="1"/>
          </p:cNvSpPr>
          <p:nvPr/>
        </p:nvSpPr>
        <p:spPr bwMode="auto">
          <a:xfrm>
            <a:off x="611188" y="260350"/>
            <a:ext cx="82819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0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Problem with contact opening in BCB  passivation </a:t>
            </a:r>
          </a:p>
        </p:txBody>
      </p:sp>
      <p:sp>
        <p:nvSpPr>
          <p:cNvPr id="1269763" name="Rectangle 3"/>
          <p:cNvSpPr>
            <a:spLocks noChangeArrowheads="1"/>
          </p:cNvSpPr>
          <p:nvPr/>
        </p:nvSpPr>
        <p:spPr bwMode="auto">
          <a:xfrm>
            <a:off x="828675" y="5038725"/>
            <a:ext cx="4103688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endParaRPr lang="en-US" sz="1600"/>
          </a:p>
          <a:p>
            <a:pPr algn="l">
              <a:spcBef>
                <a:spcPct val="0"/>
              </a:spcBef>
              <a:buFont typeface="Wingdings" charset="0"/>
              <a:buChar char="§"/>
            </a:pPr>
            <a:r>
              <a:rPr lang="en-US" sz="1600"/>
              <a:t> Badly defined BCB contact openings observed in 2 sensor wafers not yet electroplated </a:t>
            </a:r>
            <a:r>
              <a:rPr lang="en-US" sz="1600">
                <a:sym typeface="Wingdings" charset="0"/>
              </a:rPr>
              <a:t> pattern </a:t>
            </a:r>
            <a:r>
              <a:rPr lang="en-US" sz="1600"/>
              <a:t>fully compatible with the distribution of unconnected channels in the modules</a:t>
            </a:r>
          </a:p>
        </p:txBody>
      </p:sp>
      <p:pic>
        <p:nvPicPr>
          <p:cNvPr id="1269764" name="Picture 4" descr="D2_M10"/>
          <p:cNvPicPr>
            <a:picLocks noChangeAspect="1" noChangeArrowheads="1"/>
          </p:cNvPicPr>
          <p:nvPr/>
        </p:nvPicPr>
        <p:blipFill>
          <a:blip r:embed="rId2">
            <a:lum bright="3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981075"/>
            <a:ext cx="3529013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9765" name="Picture 5" descr="D2_M04"/>
          <p:cNvPicPr>
            <a:picLocks noChangeAspect="1" noChangeArrowheads="1"/>
          </p:cNvPicPr>
          <p:nvPr/>
        </p:nvPicPr>
        <p:blipFill>
          <a:blip r:embed="rId3">
            <a:lum bright="3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981075"/>
            <a:ext cx="3527425" cy="26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9766" name="AutoShape 6"/>
          <p:cNvSpPr>
            <a:spLocks noChangeArrowheads="1"/>
          </p:cNvSpPr>
          <p:nvPr/>
        </p:nvSpPr>
        <p:spPr bwMode="auto">
          <a:xfrm>
            <a:off x="1187450" y="1268413"/>
            <a:ext cx="2230438" cy="574675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600"/>
              <a:t>SLID 10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600"/>
              <a:t>Good opening in BCB</a:t>
            </a:r>
          </a:p>
        </p:txBody>
      </p:sp>
      <p:sp>
        <p:nvSpPr>
          <p:cNvPr id="1269767" name="AutoShape 7"/>
          <p:cNvSpPr>
            <a:spLocks noChangeArrowheads="1"/>
          </p:cNvSpPr>
          <p:nvPr/>
        </p:nvSpPr>
        <p:spPr bwMode="auto">
          <a:xfrm>
            <a:off x="5435600" y="1268413"/>
            <a:ext cx="2230438" cy="574675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600"/>
              <a:t>SLID 6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600"/>
              <a:t>Bad opening in BCB</a:t>
            </a:r>
          </a:p>
        </p:txBody>
      </p:sp>
      <p:sp>
        <p:nvSpPr>
          <p:cNvPr id="1269768" name="Rectangle 8"/>
          <p:cNvSpPr>
            <a:spLocks noChangeArrowheads="1"/>
          </p:cNvSpPr>
          <p:nvPr/>
        </p:nvSpPr>
        <p:spPr bwMode="auto">
          <a:xfrm>
            <a:off x="827088" y="4076700"/>
            <a:ext cx="40322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§"/>
            </a:pPr>
            <a:r>
              <a:rPr lang="en-US" sz="1600"/>
              <a:t> BCB (BenzoCycloButhene) passivation deposited to planarize the sensor surface before Cu and Sn electroplating  </a:t>
            </a:r>
          </a:p>
        </p:txBody>
      </p:sp>
      <p:sp>
        <p:nvSpPr>
          <p:cNvPr id="1269769" name="AutoShape 9"/>
          <p:cNvSpPr>
            <a:spLocks noChangeArrowheads="1"/>
          </p:cNvSpPr>
          <p:nvPr/>
        </p:nvSpPr>
        <p:spPr bwMode="auto">
          <a:xfrm>
            <a:off x="5148263" y="4292600"/>
            <a:ext cx="3671887" cy="2087563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800"/>
              <a:t>Unconnected channels are not an intrinsic SLID problem!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sz="180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800"/>
              <a:t>Problem cured for the remaining wafers with a descum process of BCB using a SF</a:t>
            </a:r>
            <a:r>
              <a:rPr lang="en-US" sz="1800" baseline="-25000"/>
              <a:t>6</a:t>
            </a:r>
            <a:r>
              <a:rPr lang="en-US" sz="1800"/>
              <a:t> plasma at IZM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05963-A8B9-0B44-97BC-93388E681DBD}" type="slidenum">
              <a:rPr lang="de-DE"/>
              <a:pPr/>
              <a:t>28</a:t>
            </a:fld>
            <a:endParaRPr lang="de-DE"/>
          </a:p>
        </p:txBody>
      </p:sp>
      <p:sp>
        <p:nvSpPr>
          <p:cNvPr id="1272834" name="AutoShape 2"/>
          <p:cNvSpPr>
            <a:spLocks noChangeArrowheads="1"/>
          </p:cNvSpPr>
          <p:nvPr/>
        </p:nvSpPr>
        <p:spPr bwMode="auto">
          <a:xfrm>
            <a:off x="1331913" y="5013325"/>
            <a:ext cx="2447925" cy="1439863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FontTx/>
              <a:buNone/>
            </a:pPr>
            <a:endParaRPr lang="en-US" sz="1800"/>
          </a:p>
        </p:txBody>
      </p:sp>
      <p:graphicFrame>
        <p:nvGraphicFramePr>
          <p:cNvPr id="1272835" name="Group 3"/>
          <p:cNvGraphicFramePr>
            <a:graphicFrameLocks noGrp="1"/>
          </p:cNvGraphicFramePr>
          <p:nvPr/>
        </p:nvGraphicFramePr>
        <p:xfrm>
          <a:off x="4932363" y="4724400"/>
          <a:ext cx="3457575" cy="1752600"/>
        </p:xfrm>
        <a:graphic>
          <a:graphicData uri="http://schemas.openxmlformats.org/drawingml/2006/table">
            <a:tbl>
              <a:tblPr/>
              <a:tblGrid>
                <a:gridCol w="1152525"/>
                <a:gridCol w="1152525"/>
                <a:gridCol w="1152525"/>
              </a:tblGrid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Cluster size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Fraction    @ 400V [%]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Fraction    @ 500V [%]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1-hit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78.6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2-hit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19.7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3-hit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charset="0"/>
                          <a:ea typeface="ＭＳ Ｐゴシック" charset="0"/>
                          <a:cs typeface="Arial Unicode MS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72865" name="Text Box 33"/>
          <p:cNvSpPr txBox="1">
            <a:spLocks noChangeArrowheads="1"/>
          </p:cNvSpPr>
          <p:nvPr/>
        </p:nvSpPr>
        <p:spPr bwMode="auto">
          <a:xfrm>
            <a:off x="1470025" y="5157788"/>
            <a:ext cx="2454275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/>
              <a:t>average cluster size</a:t>
            </a:r>
          </a:p>
          <a:p>
            <a:pPr algn="l"/>
            <a:r>
              <a:rPr lang="en-US" sz="1800"/>
              <a:t>1.17 hits @ 400V</a:t>
            </a:r>
          </a:p>
          <a:p>
            <a:pPr algn="l"/>
            <a:r>
              <a:rPr lang="en-US" sz="1800"/>
              <a:t>1.2 hits @   500V</a:t>
            </a:r>
          </a:p>
        </p:txBody>
      </p:sp>
      <p:sp>
        <p:nvSpPr>
          <p:cNvPr id="1272866" name="Rectangle 34"/>
          <p:cNvSpPr>
            <a:spLocks noChangeArrowheads="1"/>
          </p:cNvSpPr>
          <p:nvPr/>
        </p:nvSpPr>
        <p:spPr bwMode="auto">
          <a:xfrm>
            <a:off x="1187450" y="260350"/>
            <a:ext cx="73453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FE-I4 module charge-sharing </a:t>
            </a:r>
            <a:r>
              <a:rPr lang="en-US" sz="12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1200">
              <a:solidFill>
                <a:srgbClr val="008080"/>
              </a:solidFill>
              <a:latin typeface="Arial" charset="0"/>
            </a:endParaRPr>
          </a:p>
        </p:txBody>
      </p:sp>
      <p:pic>
        <p:nvPicPr>
          <p:cNvPr id="1272867" name="Picture 35" descr="ChargeSharing_400_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979488"/>
            <a:ext cx="6516688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2868" name="Text Box 36"/>
          <p:cNvSpPr txBox="1">
            <a:spLocks noChangeArrowheads="1"/>
          </p:cNvSpPr>
          <p:nvPr/>
        </p:nvSpPr>
        <p:spPr bwMode="auto">
          <a:xfrm>
            <a:off x="539750" y="908050"/>
            <a:ext cx="266382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>
                <a:latin typeface="Symbol" charset="0"/>
              </a:rPr>
              <a:t>F</a:t>
            </a:r>
            <a:r>
              <a:rPr lang="en-US" sz="1800"/>
              <a:t>=4x10</a:t>
            </a:r>
            <a:r>
              <a:rPr lang="en-US" sz="1800" baseline="30000"/>
              <a:t>15  </a:t>
            </a:r>
            <a:r>
              <a:rPr lang="en-US" sz="1800"/>
              <a:t>n</a:t>
            </a:r>
            <a:r>
              <a:rPr lang="en-US" sz="1800" baseline="-25000"/>
              <a:t>eq</a:t>
            </a:r>
            <a:r>
              <a:rPr lang="en-US" sz="1800"/>
              <a:t> cm</a:t>
            </a:r>
            <a:r>
              <a:rPr lang="en-US" sz="1800" baseline="30000"/>
              <a:t>-2</a:t>
            </a:r>
            <a:r>
              <a:rPr lang="en-US" sz="1800"/>
              <a:t> </a:t>
            </a:r>
          </a:p>
          <a:p>
            <a:pPr algn="l"/>
            <a:r>
              <a:rPr lang="en-US" sz="1800"/>
              <a:t>perpendicular tracks</a:t>
            </a:r>
          </a:p>
        </p:txBody>
      </p:sp>
      <p:sp>
        <p:nvSpPr>
          <p:cNvPr id="1272869" name="Text Box 37"/>
          <p:cNvSpPr txBox="1">
            <a:spLocks noChangeArrowheads="1"/>
          </p:cNvSpPr>
          <p:nvPr/>
        </p:nvSpPr>
        <p:spPr bwMode="auto">
          <a:xfrm>
            <a:off x="755650" y="2217738"/>
            <a:ext cx="1439863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/>
              <a:t> </a:t>
            </a:r>
            <a:r>
              <a:rPr lang="en-US" sz="1800"/>
              <a:t>400V</a:t>
            </a:r>
          </a:p>
          <a:p>
            <a:pPr algn="l"/>
            <a:endParaRPr lang="en-US" sz="1800"/>
          </a:p>
        </p:txBody>
      </p:sp>
      <p:sp>
        <p:nvSpPr>
          <p:cNvPr id="1272870" name="Text Box 38"/>
          <p:cNvSpPr txBox="1">
            <a:spLocks noChangeArrowheads="1"/>
          </p:cNvSpPr>
          <p:nvPr/>
        </p:nvSpPr>
        <p:spPr bwMode="auto">
          <a:xfrm>
            <a:off x="755650" y="3416300"/>
            <a:ext cx="1439863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/>
              <a:t> </a:t>
            </a:r>
            <a:r>
              <a:rPr lang="en-US" sz="1800"/>
              <a:t>500V</a:t>
            </a:r>
          </a:p>
          <a:p>
            <a:pPr algn="l"/>
            <a:endParaRPr lang="en-US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D5EC2-DA60-4345-9CC4-B229CFFC926F}" type="slidenum">
              <a:rPr lang="de-DE"/>
              <a:pPr/>
              <a:t>29</a:t>
            </a:fld>
            <a:endParaRPr lang="de-DE"/>
          </a:p>
        </p:txBody>
      </p:sp>
      <p:sp>
        <p:nvSpPr>
          <p:cNvPr id="1247234" name="Rectangle 2"/>
          <p:cNvSpPr>
            <a:spLocks noChangeArrowheads="1"/>
          </p:cNvSpPr>
          <p:nvPr/>
        </p:nvSpPr>
        <p:spPr bwMode="auto">
          <a:xfrm>
            <a:off x="5437188" y="1122363"/>
            <a:ext cx="3455987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/>
              <a:t> Pixel modules glued and wire-bonded to a detector board designed by the University of Bonn in two versions for FE-I3 and FE-I4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en-US" sz="1600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800"/>
              <a:t> </a:t>
            </a:r>
            <a:r>
              <a:rPr lang="en-US" sz="1600"/>
              <a:t>Measurements performed with the ATLAS USBPix read-out system</a:t>
            </a:r>
            <a:r>
              <a:rPr lang="en-US" sz="1600" u="sng">
                <a:latin typeface="Arial" charset="0"/>
              </a:rPr>
              <a:t> </a:t>
            </a:r>
          </a:p>
        </p:txBody>
      </p:sp>
      <p:sp>
        <p:nvSpPr>
          <p:cNvPr id="1247235" name="Rectangle 3"/>
          <p:cNvSpPr>
            <a:spLocks noChangeArrowheads="1"/>
          </p:cNvSpPr>
          <p:nvPr/>
        </p:nvSpPr>
        <p:spPr bwMode="auto">
          <a:xfrm>
            <a:off x="1331913" y="188913"/>
            <a:ext cx="719931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Set-up for the pixel module characterization</a:t>
            </a:r>
            <a:r>
              <a:rPr lang="en-US" sz="28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pic>
        <p:nvPicPr>
          <p:cNvPr id="1247236" name="Picture 4" descr="SCMs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81075"/>
            <a:ext cx="4249737" cy="275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7237" name="Picture 5" descr="SR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933825"/>
            <a:ext cx="2508250" cy="254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7238" name="Picture 6" descr="USBPix_update_with_module_tex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860800"/>
            <a:ext cx="4968875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440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118920" y="6697166"/>
            <a:ext cx="2133600" cy="476250"/>
          </a:xfrm>
        </p:spPr>
        <p:txBody>
          <a:bodyPr/>
          <a:lstStyle/>
          <a:p>
            <a:fld id="{5583A4E6-081E-9D4A-86DD-6BA8973360C0}" type="slidenum">
              <a:rPr lang="de-DE"/>
              <a:pPr/>
              <a:t>3</a:t>
            </a:fld>
            <a:endParaRPr lang="de-DE"/>
          </a:p>
        </p:txBody>
      </p:sp>
      <p:pic>
        <p:nvPicPr>
          <p:cNvPr id="1038338" name="Picture 2" descr="SLHCProposalSLIDNinPw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08" y="4823916"/>
            <a:ext cx="5111750" cy="137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339" name="Picture 3" descr="atlas_cor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9" t="13290" r="20761" b="8258"/>
          <a:stretch>
            <a:fillRect/>
          </a:stretch>
        </p:blipFill>
        <p:spPr bwMode="auto">
          <a:xfrm>
            <a:off x="6120383" y="4249241"/>
            <a:ext cx="2952750" cy="2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340" name="Freeform 4"/>
          <p:cNvSpPr>
            <a:spLocks/>
          </p:cNvSpPr>
          <p:nvPr/>
        </p:nvSpPr>
        <p:spPr bwMode="auto">
          <a:xfrm>
            <a:off x="4104258" y="4427041"/>
            <a:ext cx="2592387" cy="973138"/>
          </a:xfrm>
          <a:custGeom>
            <a:avLst/>
            <a:gdLst>
              <a:gd name="T0" fmla="*/ 0 w 1633"/>
              <a:gd name="T1" fmla="*/ 613 h 613"/>
              <a:gd name="T2" fmla="*/ 136 w 1633"/>
              <a:gd name="T3" fmla="*/ 250 h 613"/>
              <a:gd name="T4" fmla="*/ 590 w 1633"/>
              <a:gd name="T5" fmla="*/ 23 h 613"/>
              <a:gd name="T6" fmla="*/ 1633 w 1633"/>
              <a:gd name="T7" fmla="*/ 114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3" h="613">
                <a:moveTo>
                  <a:pt x="0" y="613"/>
                </a:moveTo>
                <a:cubicBezTo>
                  <a:pt x="19" y="480"/>
                  <a:pt x="38" y="348"/>
                  <a:pt x="136" y="250"/>
                </a:cubicBezTo>
                <a:cubicBezTo>
                  <a:pt x="234" y="152"/>
                  <a:pt x="341" y="46"/>
                  <a:pt x="590" y="23"/>
                </a:cubicBezTo>
                <a:cubicBezTo>
                  <a:pt x="839" y="0"/>
                  <a:pt x="1459" y="99"/>
                  <a:pt x="1633" y="114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341" name="Oval 5"/>
          <p:cNvSpPr>
            <a:spLocks noChangeArrowheads="1"/>
          </p:cNvSpPr>
          <p:nvPr/>
        </p:nvSpPr>
        <p:spPr bwMode="auto">
          <a:xfrm>
            <a:off x="6769670" y="4392116"/>
            <a:ext cx="719138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342" name="Rectangle 6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400" b="1" u="none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MPP 3D R&amp;D Program: demonstrator module</a:t>
            </a:r>
          </a:p>
        </p:txBody>
      </p:sp>
      <p:sp>
        <p:nvSpPr>
          <p:cNvPr id="1038343" name="Text Box 7"/>
          <p:cNvSpPr txBox="1">
            <a:spLocks noChangeArrowheads="1"/>
          </p:cNvSpPr>
          <p:nvPr/>
        </p:nvSpPr>
        <p:spPr bwMode="auto">
          <a:xfrm>
            <a:off x="683568" y="980728"/>
            <a:ext cx="7345362" cy="3524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 algn="l">
              <a:lnSpc>
                <a:spcPct val="7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US" sz="1800" u="none" dirty="0">
                <a:solidFill>
                  <a:schemeClr val="hlink"/>
                </a:solidFill>
                <a:latin typeface="Arial Unicode MS" charset="0"/>
                <a:cs typeface="Arial Unicode MS" charset="0"/>
              </a:rPr>
              <a:t> </a:t>
            </a:r>
            <a:r>
              <a:rPr lang="en-US" sz="1600" u="none" dirty="0"/>
              <a:t>Step I:</a:t>
            </a:r>
          </a:p>
          <a:p>
            <a:pPr marL="742950" lvl="1" indent="-285750" algn="l">
              <a:lnSpc>
                <a:spcPct val="70000"/>
              </a:lnSpc>
              <a:buClr>
                <a:schemeClr val="tx1"/>
              </a:buClr>
              <a:buFont typeface="Arial"/>
              <a:buChar char="•"/>
            </a:pPr>
            <a:r>
              <a:rPr lang="en-US" sz="1600" u="none" dirty="0"/>
              <a:t> ATLAS FE-I3 ASIC thinned to 200 µm</a:t>
            </a:r>
          </a:p>
          <a:p>
            <a:pPr marL="742950" lvl="1" indent="-285750" algn="l">
              <a:lnSpc>
                <a:spcPct val="70000"/>
              </a:lnSpc>
              <a:buClr>
                <a:schemeClr val="tx1"/>
              </a:buClr>
              <a:buFont typeface="Arial"/>
              <a:buChar char="•"/>
            </a:pPr>
            <a:r>
              <a:rPr lang="en-US" sz="1600" u="none" dirty="0"/>
              <a:t> n-in-p pixel sensors of 75 </a:t>
            </a:r>
            <a:r>
              <a:rPr lang="en-US" sz="1600" u="none" dirty="0">
                <a:latin typeface="Symbol" charset="0"/>
              </a:rPr>
              <a:t>m</a:t>
            </a:r>
            <a:r>
              <a:rPr lang="en-US" sz="1600" u="none" dirty="0"/>
              <a:t>m active thickness</a:t>
            </a:r>
          </a:p>
          <a:p>
            <a:pPr marL="742950" lvl="1" indent="-285750" algn="l">
              <a:lnSpc>
                <a:spcPct val="70000"/>
              </a:lnSpc>
              <a:buClr>
                <a:schemeClr val="tx1"/>
              </a:buClr>
              <a:buFont typeface="Arial"/>
              <a:buChar char="•"/>
            </a:pPr>
            <a:r>
              <a:rPr lang="en-US" sz="1600" u="none" dirty="0"/>
              <a:t> thin sensors / ASIC interconnection using SLID</a:t>
            </a:r>
          </a:p>
          <a:p>
            <a:pPr marL="742950" lvl="1" indent="-285750" algn="l">
              <a:lnSpc>
                <a:spcPct val="70000"/>
              </a:lnSpc>
              <a:buClr>
                <a:schemeClr val="tx1"/>
              </a:buClr>
              <a:buFont typeface="Arial"/>
              <a:buChar char="•"/>
            </a:pPr>
            <a:r>
              <a:rPr lang="en-US" sz="1600" u="none" dirty="0"/>
              <a:t> No </a:t>
            </a:r>
            <a:r>
              <a:rPr lang="en-US" sz="1600" u="none" dirty="0" smtClean="0"/>
              <a:t>ICV, </a:t>
            </a:r>
            <a:r>
              <a:rPr lang="en-US" sz="1600" u="none" dirty="0"/>
              <a:t>integrated fan-out on sensor for service connection</a:t>
            </a:r>
          </a:p>
          <a:p>
            <a:pPr lvl="1">
              <a:lnSpc>
                <a:spcPct val="70000"/>
              </a:lnSpc>
              <a:buClr>
                <a:schemeClr val="folHlink"/>
              </a:buClr>
              <a:buFont typeface="Wingdings" charset="0"/>
              <a:buNone/>
            </a:pPr>
            <a:endParaRPr lang="en-US" sz="1600" u="none" dirty="0">
              <a:solidFill>
                <a:schemeClr val="folHlink"/>
              </a:solidFill>
            </a:endParaRPr>
          </a:p>
          <a:p>
            <a:pPr algn="l">
              <a:lnSpc>
                <a:spcPct val="70000"/>
              </a:lnSpc>
              <a:buClr>
                <a:schemeClr val="folHlink"/>
              </a:buClr>
              <a:buFont typeface="Wingdings" charset="0"/>
              <a:buChar char="§"/>
            </a:pPr>
            <a:r>
              <a:rPr lang="en-US" sz="1600" u="none" dirty="0">
                <a:solidFill>
                  <a:schemeClr val="folHlink"/>
                </a:solidFill>
              </a:rPr>
              <a:t> Step II: </a:t>
            </a:r>
          </a:p>
          <a:p>
            <a:pPr lvl="1" algn="l">
              <a:lnSpc>
                <a:spcPct val="90000"/>
              </a:lnSpc>
              <a:buClr>
                <a:schemeClr val="folHlink"/>
              </a:buClr>
              <a:buFontTx/>
              <a:buChar char="•"/>
            </a:pPr>
            <a:r>
              <a:rPr lang="en-US" sz="1600" u="none" dirty="0" smtClean="0">
                <a:solidFill>
                  <a:schemeClr val="folHlink"/>
                </a:solidFill>
              </a:rPr>
              <a:t> ICV </a:t>
            </a:r>
            <a:r>
              <a:rPr lang="en-US" sz="1600" u="none" dirty="0">
                <a:solidFill>
                  <a:schemeClr val="folHlink"/>
                </a:solidFill>
              </a:rPr>
              <a:t>etched in the read-out chip on the front-side on every wire bonding pad to route signal and services to the ASIC backside</a:t>
            </a:r>
          </a:p>
          <a:p>
            <a:pPr lvl="1" algn="l">
              <a:lnSpc>
                <a:spcPct val="70000"/>
              </a:lnSpc>
              <a:buClr>
                <a:schemeClr val="folHlink"/>
              </a:buClr>
              <a:buFontTx/>
              <a:buChar char="•"/>
            </a:pPr>
            <a:r>
              <a:rPr lang="en-US" sz="1600" u="none" dirty="0">
                <a:solidFill>
                  <a:schemeClr val="folHlink"/>
                </a:solidFill>
              </a:rPr>
              <a:t> ASIC thinned to </a:t>
            </a:r>
            <a:r>
              <a:rPr lang="en-US" sz="1600" u="none" dirty="0" smtClean="0">
                <a:solidFill>
                  <a:schemeClr val="folHlink"/>
                </a:solidFill>
              </a:rPr>
              <a:t>60 </a:t>
            </a:r>
            <a:r>
              <a:rPr lang="en-US" sz="1600" u="none" dirty="0">
                <a:solidFill>
                  <a:schemeClr val="folHlink"/>
                </a:solidFill>
              </a:rPr>
              <a:t>µm</a:t>
            </a:r>
          </a:p>
          <a:p>
            <a:pPr lvl="1" algn="l">
              <a:lnSpc>
                <a:spcPct val="70000"/>
              </a:lnSpc>
              <a:buClr>
                <a:schemeClr val="folHlink"/>
              </a:buClr>
              <a:buFontTx/>
              <a:buChar char="•"/>
            </a:pPr>
            <a:r>
              <a:rPr lang="en-US" sz="1600" u="none" dirty="0">
                <a:solidFill>
                  <a:schemeClr val="folHlink"/>
                </a:solidFill>
              </a:rPr>
              <a:t> thin sensors /ASIC interconnection using SLID</a:t>
            </a:r>
          </a:p>
          <a:p>
            <a:pPr lvl="1">
              <a:lnSpc>
                <a:spcPct val="70000"/>
              </a:lnSpc>
              <a:buClr>
                <a:srgbClr val="006666"/>
              </a:buClr>
            </a:pPr>
            <a:endParaRPr lang="en-US" sz="1600" b="1" u="none" dirty="0">
              <a:solidFill>
                <a:schemeClr val="folHlink"/>
              </a:solidFill>
            </a:endParaRPr>
          </a:p>
        </p:txBody>
      </p:sp>
      <p:pic>
        <p:nvPicPr>
          <p:cNvPr id="9" name="Picture 8" descr="right-icon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24744"/>
            <a:ext cx="455612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863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2457450" y="301625"/>
            <a:ext cx="6502400" cy="401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1" hangingPunct="1"/>
            <a:r>
              <a:rPr lang="en-GB" sz="1800" b="1">
                <a:latin typeface="Arial" charset="0"/>
              </a:rPr>
              <a:t>Process steps development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054975" y="5988050"/>
            <a:ext cx="9509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/>
              <a:t>19.02.2013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2763" y="895350"/>
            <a:ext cx="8285162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23888" indent="-1762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tx2"/>
                </a:solidFill>
              </a:rPr>
              <a:t>TSV preparation from back side</a:t>
            </a:r>
          </a:p>
          <a:p>
            <a:pPr lvl="1" eaLnBrk="1" hangingPunct="1">
              <a:spcBef>
                <a:spcPct val="50000"/>
              </a:spcBef>
              <a:buFontTx/>
              <a:buChar char="-"/>
            </a:pPr>
            <a:r>
              <a:rPr lang="en-GB">
                <a:solidFill>
                  <a:schemeClr val="tx2"/>
                </a:solidFill>
              </a:rPr>
              <a:t>Additional CMP process necessary to cut down isolation trench</a:t>
            </a:r>
          </a:p>
        </p:txBody>
      </p:sp>
      <p:pic>
        <p:nvPicPr>
          <p:cNvPr id="9221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754188"/>
            <a:ext cx="4597400" cy="42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54" b="48682"/>
          <a:stretch>
            <a:fillRect/>
          </a:stretch>
        </p:blipFill>
        <p:spPr bwMode="auto">
          <a:xfrm>
            <a:off x="4995863" y="1774825"/>
            <a:ext cx="4010025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63" t="71164" r="8646" b="1744"/>
          <a:stretch>
            <a:fillRect/>
          </a:stretch>
        </p:blipFill>
        <p:spPr bwMode="auto">
          <a:xfrm>
            <a:off x="4973638" y="4465638"/>
            <a:ext cx="16827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27"/>
          <p:cNvSpPr txBox="1">
            <a:spLocks noChangeArrowheads="1"/>
          </p:cNvSpPr>
          <p:nvPr/>
        </p:nvSpPr>
        <p:spPr bwMode="auto">
          <a:xfrm>
            <a:off x="6751638" y="4503738"/>
            <a:ext cx="2046287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>
                <a:solidFill>
                  <a:schemeClr val="tx2"/>
                </a:solidFill>
              </a:rPr>
              <a:t>TSV preparation results in specific topology due to CMP selectivity:</a:t>
            </a:r>
          </a:p>
          <a:p>
            <a:pPr eaLnBrk="1" hangingPunct="1"/>
            <a:endParaRPr lang="en-GB" sz="1400">
              <a:solidFill>
                <a:schemeClr val="tx2"/>
              </a:solidFill>
            </a:endParaRPr>
          </a:p>
          <a:p>
            <a:pPr eaLnBrk="1" hangingPunct="1"/>
            <a:r>
              <a:rPr lang="en-GB" sz="1400">
                <a:solidFill>
                  <a:schemeClr val="tx2"/>
                </a:solidFill>
              </a:rPr>
              <a:t>trench height: 375 nm</a:t>
            </a:r>
          </a:p>
          <a:p>
            <a:pPr eaLnBrk="1" hangingPunct="1"/>
            <a:r>
              <a:rPr lang="en-GB" sz="1400">
                <a:solidFill>
                  <a:schemeClr val="tx2"/>
                </a:solidFill>
              </a:rPr>
              <a:t>TSV height: &lt; 1.0 µm</a:t>
            </a:r>
          </a:p>
        </p:txBody>
      </p:sp>
    </p:spTree>
    <p:extLst>
      <p:ext uri="{BB962C8B-B14F-4D97-AF65-F5344CB8AC3E}">
        <p14:creationId xmlns:p14="http://schemas.microsoft.com/office/powerpoint/2010/main" val="3252887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88913"/>
            <a:ext cx="4546600" cy="561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Through Silicon </a:t>
            </a:r>
            <a:r>
              <a:rPr lang="en-US" sz="2400" dirty="0" err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Vias</a:t>
            </a:r>
            <a:r>
              <a:rPr lang="en-US" sz="2400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 processing</a:t>
            </a:r>
          </a:p>
        </p:txBody>
      </p:sp>
      <p:sp>
        <p:nvSpPr>
          <p:cNvPr id="8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5488E-E29F-C249-91B5-266D470932AF}" type="slidenum">
              <a:rPr lang="de-DE"/>
              <a:pPr/>
              <a:t>31</a:t>
            </a:fld>
            <a:endParaRPr lang="de-DE"/>
          </a:p>
        </p:txBody>
      </p:sp>
      <p:grpSp>
        <p:nvGrpSpPr>
          <p:cNvPr id="1079299" name="Group 3"/>
          <p:cNvGrpSpPr>
            <a:grpSpLocks/>
          </p:cNvGrpSpPr>
          <p:nvPr/>
        </p:nvGrpSpPr>
        <p:grpSpPr bwMode="auto">
          <a:xfrm>
            <a:off x="1403350" y="908050"/>
            <a:ext cx="2952750" cy="647700"/>
            <a:chOff x="930" y="890"/>
            <a:chExt cx="2223" cy="499"/>
          </a:xfrm>
        </p:grpSpPr>
        <p:sp>
          <p:nvSpPr>
            <p:cNvPr id="1079300" name="Rectangle 4"/>
            <p:cNvSpPr>
              <a:spLocks noChangeArrowheads="1"/>
            </p:cNvSpPr>
            <p:nvPr/>
          </p:nvSpPr>
          <p:spPr bwMode="auto">
            <a:xfrm>
              <a:off x="930" y="890"/>
              <a:ext cx="2223" cy="499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01" name="Rectangle 5"/>
            <p:cNvSpPr>
              <a:spLocks noChangeArrowheads="1"/>
            </p:cNvSpPr>
            <p:nvPr/>
          </p:nvSpPr>
          <p:spPr bwMode="auto">
            <a:xfrm>
              <a:off x="930" y="890"/>
              <a:ext cx="2222" cy="4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02" name="Rectangle 6"/>
            <p:cNvSpPr>
              <a:spLocks noChangeArrowheads="1"/>
            </p:cNvSpPr>
            <p:nvPr/>
          </p:nvSpPr>
          <p:spPr bwMode="auto">
            <a:xfrm>
              <a:off x="1066" y="890"/>
              <a:ext cx="45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03" name="Rectangle 7"/>
            <p:cNvSpPr>
              <a:spLocks noChangeArrowheads="1"/>
            </p:cNvSpPr>
            <p:nvPr/>
          </p:nvSpPr>
          <p:spPr bwMode="auto">
            <a:xfrm>
              <a:off x="1474" y="890"/>
              <a:ext cx="45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04" name="Rectangle 8"/>
            <p:cNvSpPr>
              <a:spLocks noChangeArrowheads="1"/>
            </p:cNvSpPr>
            <p:nvPr/>
          </p:nvSpPr>
          <p:spPr bwMode="auto">
            <a:xfrm>
              <a:off x="1928" y="890"/>
              <a:ext cx="45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05" name="Rectangle 9"/>
            <p:cNvSpPr>
              <a:spLocks noChangeArrowheads="1"/>
            </p:cNvSpPr>
            <p:nvPr/>
          </p:nvSpPr>
          <p:spPr bwMode="auto">
            <a:xfrm>
              <a:off x="2426" y="890"/>
              <a:ext cx="45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06" name="Rectangle 10"/>
            <p:cNvSpPr>
              <a:spLocks noChangeArrowheads="1"/>
            </p:cNvSpPr>
            <p:nvPr/>
          </p:nvSpPr>
          <p:spPr bwMode="auto">
            <a:xfrm>
              <a:off x="2835" y="890"/>
              <a:ext cx="45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9307" name="Group 11"/>
          <p:cNvGrpSpPr>
            <a:grpSpLocks/>
          </p:cNvGrpSpPr>
          <p:nvPr/>
        </p:nvGrpSpPr>
        <p:grpSpPr bwMode="auto">
          <a:xfrm>
            <a:off x="1331913" y="3860800"/>
            <a:ext cx="3024187" cy="792163"/>
            <a:chOff x="930" y="2568"/>
            <a:chExt cx="2223" cy="545"/>
          </a:xfrm>
        </p:grpSpPr>
        <p:grpSp>
          <p:nvGrpSpPr>
            <p:cNvPr id="1079308" name="Group 12"/>
            <p:cNvGrpSpPr>
              <a:grpSpLocks/>
            </p:cNvGrpSpPr>
            <p:nvPr/>
          </p:nvGrpSpPr>
          <p:grpSpPr bwMode="auto">
            <a:xfrm>
              <a:off x="930" y="2614"/>
              <a:ext cx="2223" cy="499"/>
              <a:chOff x="930" y="890"/>
              <a:chExt cx="2223" cy="499"/>
            </a:xfrm>
          </p:grpSpPr>
          <p:sp>
            <p:nvSpPr>
              <p:cNvPr id="1079309" name="Rectangle 13"/>
              <p:cNvSpPr>
                <a:spLocks noChangeArrowheads="1"/>
              </p:cNvSpPr>
              <p:nvPr/>
            </p:nvSpPr>
            <p:spPr bwMode="auto">
              <a:xfrm>
                <a:off x="930" y="890"/>
                <a:ext cx="2223" cy="499"/>
              </a:xfrm>
              <a:prstGeom prst="rect">
                <a:avLst/>
              </a:prstGeom>
              <a:solidFill>
                <a:srgbClr val="99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10" name="Rectangle 14"/>
              <p:cNvSpPr>
                <a:spLocks noChangeArrowheads="1"/>
              </p:cNvSpPr>
              <p:nvPr/>
            </p:nvSpPr>
            <p:spPr bwMode="auto">
              <a:xfrm>
                <a:off x="930" y="890"/>
                <a:ext cx="2222" cy="45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11" name="Rectangle 15"/>
              <p:cNvSpPr>
                <a:spLocks noChangeArrowheads="1"/>
              </p:cNvSpPr>
              <p:nvPr/>
            </p:nvSpPr>
            <p:spPr bwMode="auto">
              <a:xfrm>
                <a:off x="1066" y="890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12" name="Rectangle 16"/>
              <p:cNvSpPr>
                <a:spLocks noChangeArrowheads="1"/>
              </p:cNvSpPr>
              <p:nvPr/>
            </p:nvSpPr>
            <p:spPr bwMode="auto">
              <a:xfrm>
                <a:off x="1474" y="890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13" name="Rectangle 17"/>
              <p:cNvSpPr>
                <a:spLocks noChangeArrowheads="1"/>
              </p:cNvSpPr>
              <p:nvPr/>
            </p:nvSpPr>
            <p:spPr bwMode="auto">
              <a:xfrm>
                <a:off x="1928" y="890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14" name="Rectangle 18"/>
              <p:cNvSpPr>
                <a:spLocks noChangeArrowheads="1"/>
              </p:cNvSpPr>
              <p:nvPr/>
            </p:nvSpPr>
            <p:spPr bwMode="auto">
              <a:xfrm>
                <a:off x="2426" y="890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15" name="Rectangle 19"/>
              <p:cNvSpPr>
                <a:spLocks noChangeArrowheads="1"/>
              </p:cNvSpPr>
              <p:nvPr/>
            </p:nvSpPr>
            <p:spPr bwMode="auto">
              <a:xfrm>
                <a:off x="2835" y="890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de-DE" sz="1600" u="none"/>
              </a:p>
            </p:txBody>
          </p:sp>
        </p:grpSp>
        <p:sp>
          <p:nvSpPr>
            <p:cNvPr id="1079316" name="Rectangle 20"/>
            <p:cNvSpPr>
              <a:spLocks noChangeArrowheads="1"/>
            </p:cNvSpPr>
            <p:nvPr/>
          </p:nvSpPr>
          <p:spPr bwMode="auto">
            <a:xfrm>
              <a:off x="1112" y="2568"/>
              <a:ext cx="226" cy="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17" name="Rectangle 21"/>
            <p:cNvSpPr>
              <a:spLocks noChangeArrowheads="1"/>
            </p:cNvSpPr>
            <p:nvPr/>
          </p:nvSpPr>
          <p:spPr bwMode="auto">
            <a:xfrm>
              <a:off x="1066" y="2568"/>
              <a:ext cx="226" cy="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18" name="Rectangle 22"/>
            <p:cNvSpPr>
              <a:spLocks noChangeArrowheads="1"/>
            </p:cNvSpPr>
            <p:nvPr/>
          </p:nvSpPr>
          <p:spPr bwMode="auto">
            <a:xfrm>
              <a:off x="1475" y="2568"/>
              <a:ext cx="226" cy="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19" name="Rectangle 23"/>
            <p:cNvSpPr>
              <a:spLocks noChangeArrowheads="1"/>
            </p:cNvSpPr>
            <p:nvPr/>
          </p:nvSpPr>
          <p:spPr bwMode="auto">
            <a:xfrm>
              <a:off x="1928" y="2568"/>
              <a:ext cx="226" cy="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20" name="Rectangle 24"/>
            <p:cNvSpPr>
              <a:spLocks noChangeArrowheads="1"/>
            </p:cNvSpPr>
            <p:nvPr/>
          </p:nvSpPr>
          <p:spPr bwMode="auto">
            <a:xfrm>
              <a:off x="2427" y="2568"/>
              <a:ext cx="226" cy="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21" name="Rectangle 25"/>
            <p:cNvSpPr>
              <a:spLocks noChangeArrowheads="1"/>
            </p:cNvSpPr>
            <p:nvPr/>
          </p:nvSpPr>
          <p:spPr bwMode="auto">
            <a:xfrm>
              <a:off x="2835" y="2568"/>
              <a:ext cx="226" cy="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9322" name="Group 26"/>
          <p:cNvGrpSpPr>
            <a:grpSpLocks/>
          </p:cNvGrpSpPr>
          <p:nvPr/>
        </p:nvGrpSpPr>
        <p:grpSpPr bwMode="auto">
          <a:xfrm>
            <a:off x="1331913" y="4868863"/>
            <a:ext cx="3024187" cy="792162"/>
            <a:chOff x="930" y="3158"/>
            <a:chExt cx="2223" cy="590"/>
          </a:xfrm>
        </p:grpSpPr>
        <p:sp>
          <p:nvSpPr>
            <p:cNvPr id="1079323" name="Rectangle 27"/>
            <p:cNvSpPr>
              <a:spLocks noChangeArrowheads="1"/>
            </p:cNvSpPr>
            <p:nvPr/>
          </p:nvSpPr>
          <p:spPr bwMode="auto">
            <a:xfrm>
              <a:off x="930" y="3158"/>
              <a:ext cx="2222" cy="272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79324" name="Group 28"/>
            <p:cNvGrpSpPr>
              <a:grpSpLocks/>
            </p:cNvGrpSpPr>
            <p:nvPr/>
          </p:nvGrpSpPr>
          <p:grpSpPr bwMode="auto">
            <a:xfrm>
              <a:off x="930" y="3385"/>
              <a:ext cx="2223" cy="363"/>
              <a:chOff x="930" y="2976"/>
              <a:chExt cx="2223" cy="363"/>
            </a:xfrm>
          </p:grpSpPr>
          <p:sp>
            <p:nvSpPr>
              <p:cNvPr id="1079325" name="Rectangle 29"/>
              <p:cNvSpPr>
                <a:spLocks noChangeArrowheads="1"/>
              </p:cNvSpPr>
              <p:nvPr/>
            </p:nvSpPr>
            <p:spPr bwMode="auto">
              <a:xfrm>
                <a:off x="930" y="3022"/>
                <a:ext cx="2223" cy="317"/>
              </a:xfrm>
              <a:prstGeom prst="rect">
                <a:avLst/>
              </a:prstGeom>
              <a:solidFill>
                <a:srgbClr val="99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26" name="Rectangle 30"/>
              <p:cNvSpPr>
                <a:spLocks noChangeArrowheads="1"/>
              </p:cNvSpPr>
              <p:nvPr/>
            </p:nvSpPr>
            <p:spPr bwMode="auto">
              <a:xfrm>
                <a:off x="930" y="3022"/>
                <a:ext cx="2222" cy="45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27" name="Rectangle 31"/>
              <p:cNvSpPr>
                <a:spLocks noChangeArrowheads="1"/>
              </p:cNvSpPr>
              <p:nvPr/>
            </p:nvSpPr>
            <p:spPr bwMode="auto">
              <a:xfrm>
                <a:off x="1066" y="3022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28" name="Rectangle 32"/>
              <p:cNvSpPr>
                <a:spLocks noChangeArrowheads="1"/>
              </p:cNvSpPr>
              <p:nvPr/>
            </p:nvSpPr>
            <p:spPr bwMode="auto">
              <a:xfrm>
                <a:off x="1474" y="3022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29" name="Rectangle 33"/>
              <p:cNvSpPr>
                <a:spLocks noChangeArrowheads="1"/>
              </p:cNvSpPr>
              <p:nvPr/>
            </p:nvSpPr>
            <p:spPr bwMode="auto">
              <a:xfrm>
                <a:off x="1928" y="3022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30" name="Rectangle 34"/>
              <p:cNvSpPr>
                <a:spLocks noChangeArrowheads="1"/>
              </p:cNvSpPr>
              <p:nvPr/>
            </p:nvSpPr>
            <p:spPr bwMode="auto">
              <a:xfrm>
                <a:off x="2426" y="3022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31" name="Rectangle 35"/>
              <p:cNvSpPr>
                <a:spLocks noChangeArrowheads="1"/>
              </p:cNvSpPr>
              <p:nvPr/>
            </p:nvSpPr>
            <p:spPr bwMode="auto">
              <a:xfrm>
                <a:off x="2835" y="3022"/>
                <a:ext cx="45" cy="317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de-DE" sz="1600" u="none"/>
              </a:p>
            </p:txBody>
          </p:sp>
          <p:sp>
            <p:nvSpPr>
              <p:cNvPr id="1079332" name="Rectangle 36"/>
              <p:cNvSpPr>
                <a:spLocks noChangeArrowheads="1"/>
              </p:cNvSpPr>
              <p:nvPr/>
            </p:nvSpPr>
            <p:spPr bwMode="auto">
              <a:xfrm>
                <a:off x="1112" y="2976"/>
                <a:ext cx="226" cy="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33" name="Rectangle 37"/>
              <p:cNvSpPr>
                <a:spLocks noChangeArrowheads="1"/>
              </p:cNvSpPr>
              <p:nvPr/>
            </p:nvSpPr>
            <p:spPr bwMode="auto">
              <a:xfrm>
                <a:off x="1066" y="2976"/>
                <a:ext cx="226" cy="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34" name="Rectangle 38"/>
              <p:cNvSpPr>
                <a:spLocks noChangeArrowheads="1"/>
              </p:cNvSpPr>
              <p:nvPr/>
            </p:nvSpPr>
            <p:spPr bwMode="auto">
              <a:xfrm>
                <a:off x="1475" y="2976"/>
                <a:ext cx="226" cy="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35" name="Rectangle 39"/>
              <p:cNvSpPr>
                <a:spLocks noChangeArrowheads="1"/>
              </p:cNvSpPr>
              <p:nvPr/>
            </p:nvSpPr>
            <p:spPr bwMode="auto">
              <a:xfrm>
                <a:off x="1928" y="2976"/>
                <a:ext cx="226" cy="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36" name="Rectangle 40"/>
              <p:cNvSpPr>
                <a:spLocks noChangeArrowheads="1"/>
              </p:cNvSpPr>
              <p:nvPr/>
            </p:nvSpPr>
            <p:spPr bwMode="auto">
              <a:xfrm>
                <a:off x="2427" y="2976"/>
                <a:ext cx="226" cy="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337" name="Rectangle 41"/>
              <p:cNvSpPr>
                <a:spLocks noChangeArrowheads="1"/>
              </p:cNvSpPr>
              <p:nvPr/>
            </p:nvSpPr>
            <p:spPr bwMode="auto">
              <a:xfrm>
                <a:off x="2835" y="2976"/>
                <a:ext cx="226" cy="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79338" name="Text Box 42"/>
          <p:cNvSpPr txBox="1">
            <a:spLocks noChangeArrowheads="1"/>
          </p:cNvSpPr>
          <p:nvPr/>
        </p:nvSpPr>
        <p:spPr bwMode="auto">
          <a:xfrm>
            <a:off x="4643438" y="5229225"/>
            <a:ext cx="302418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u="none">
                <a:latin typeface="Arial Unicode MS" charset="0"/>
                <a:cs typeface="Arial Unicode MS" charset="0"/>
              </a:rPr>
              <a:t>Bonding to handling substrate, thinning to 50 </a:t>
            </a:r>
            <a:r>
              <a:rPr lang="en-US" sz="1400" u="none">
                <a:latin typeface="Symbol" charset="0"/>
                <a:cs typeface="Arial Unicode MS" charset="0"/>
              </a:rPr>
              <a:t>m</a:t>
            </a:r>
            <a:r>
              <a:rPr lang="en-US" sz="1400" u="none">
                <a:latin typeface="Arial Unicode MS" charset="0"/>
                <a:cs typeface="Arial Unicode MS" charset="0"/>
              </a:rPr>
              <a:t>m</a:t>
            </a:r>
            <a:endParaRPr lang="en-GB" sz="1400" u="none" baseline="30000">
              <a:latin typeface="Arial Unicode MS" charset="0"/>
              <a:cs typeface="Arial Unicode MS" charset="0"/>
            </a:endParaRPr>
          </a:p>
          <a:p>
            <a:endParaRPr lang="en-US" sz="1400" u="none">
              <a:latin typeface="Arial Unicode MS" charset="0"/>
              <a:cs typeface="Arial Unicode MS" charset="0"/>
            </a:endParaRPr>
          </a:p>
        </p:txBody>
      </p:sp>
      <p:sp>
        <p:nvSpPr>
          <p:cNvPr id="1079339" name="Text Box 43"/>
          <p:cNvSpPr txBox="1">
            <a:spLocks noChangeArrowheads="1"/>
          </p:cNvSpPr>
          <p:nvPr/>
        </p:nvSpPr>
        <p:spPr bwMode="auto">
          <a:xfrm>
            <a:off x="4643438" y="908050"/>
            <a:ext cx="38893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u="none">
                <a:latin typeface="Arial Unicode MS" charset="0"/>
                <a:cs typeface="Arial Unicode MS" charset="0"/>
              </a:rPr>
              <a:t>SACVD Pad Planarization, TSV Litho, Etching with Bosch process, cross section ~4x10 </a:t>
            </a:r>
            <a:r>
              <a:rPr lang="en-US" sz="1400" u="none">
                <a:latin typeface="Symbol" charset="0"/>
                <a:cs typeface="Arial Unicode MS" charset="0"/>
              </a:rPr>
              <a:t>m</a:t>
            </a:r>
            <a:r>
              <a:rPr lang="en-US" sz="1400" u="none">
                <a:latin typeface="Arial Unicode MS" charset="0"/>
                <a:cs typeface="Arial Unicode MS" charset="0"/>
              </a:rPr>
              <a:t>m</a:t>
            </a:r>
            <a:r>
              <a:rPr lang="en-US" sz="1400" u="none" baseline="30000">
                <a:latin typeface="Arial Unicode MS" charset="0"/>
                <a:cs typeface="Arial Unicode MS" charset="0"/>
              </a:rPr>
              <a:t>2, </a:t>
            </a:r>
            <a:r>
              <a:rPr lang="en-US" sz="1400" u="none">
                <a:latin typeface="Arial Unicode MS" charset="0"/>
                <a:cs typeface="Arial Unicode MS" charset="0"/>
              </a:rPr>
              <a:t>depth=60 </a:t>
            </a:r>
            <a:r>
              <a:rPr lang="en-US" sz="1400" u="none">
                <a:latin typeface="Symbol" charset="0"/>
                <a:cs typeface="Arial Unicode MS" charset="0"/>
              </a:rPr>
              <a:t>m</a:t>
            </a:r>
            <a:r>
              <a:rPr lang="en-US" sz="1400" u="none">
                <a:latin typeface="Arial Unicode MS" charset="0"/>
                <a:cs typeface="Arial Unicode MS" charset="0"/>
              </a:rPr>
              <a:t>m</a:t>
            </a:r>
            <a:endParaRPr lang="en-US" sz="1400" u="none" baseline="30000">
              <a:latin typeface="Arial Unicode MS" charset="0"/>
              <a:cs typeface="Arial Unicode MS" charset="0"/>
            </a:endParaRPr>
          </a:p>
        </p:txBody>
      </p:sp>
      <p:sp>
        <p:nvSpPr>
          <p:cNvPr id="1079340" name="Text Box 44"/>
          <p:cNvSpPr txBox="1">
            <a:spLocks noChangeArrowheads="1"/>
          </p:cNvSpPr>
          <p:nvPr/>
        </p:nvSpPr>
        <p:spPr bwMode="auto">
          <a:xfrm>
            <a:off x="4643438" y="4064000"/>
            <a:ext cx="2089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u="none">
                <a:latin typeface="Arial Unicode MS" charset="0"/>
                <a:cs typeface="Arial Unicode MS" charset="0"/>
              </a:rPr>
              <a:t>Electroplating of Cu on the front side</a:t>
            </a:r>
          </a:p>
        </p:txBody>
      </p:sp>
      <p:sp>
        <p:nvSpPr>
          <p:cNvPr id="1079341" name="Text Box 45"/>
          <p:cNvSpPr txBox="1">
            <a:spLocks noChangeArrowheads="1"/>
          </p:cNvSpPr>
          <p:nvPr/>
        </p:nvSpPr>
        <p:spPr bwMode="auto">
          <a:xfrm>
            <a:off x="2051050" y="4868863"/>
            <a:ext cx="2087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Arial Unicode MS" charset="0"/>
                <a:cs typeface="Arial Unicode MS" charset="0"/>
              </a:rPr>
              <a:t>handling substrate</a:t>
            </a:r>
            <a:endParaRPr lang="de-DE" sz="1200" b="1" u="none">
              <a:latin typeface="Arial Unicode MS" charset="0"/>
              <a:cs typeface="Arial Unicode MS" charset="0"/>
            </a:endParaRPr>
          </a:p>
        </p:txBody>
      </p:sp>
      <p:pic>
        <p:nvPicPr>
          <p:cNvPr id="1079342" name="Picture 46" descr="emftlogo_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438" y="115888"/>
            <a:ext cx="1873250" cy="52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79343" name="Group 47"/>
          <p:cNvGrpSpPr>
            <a:grpSpLocks/>
          </p:cNvGrpSpPr>
          <p:nvPr/>
        </p:nvGrpSpPr>
        <p:grpSpPr bwMode="auto">
          <a:xfrm>
            <a:off x="1403350" y="2852738"/>
            <a:ext cx="2952750" cy="719137"/>
            <a:chOff x="930" y="890"/>
            <a:chExt cx="2223" cy="499"/>
          </a:xfrm>
        </p:grpSpPr>
        <p:sp>
          <p:nvSpPr>
            <p:cNvPr id="1079344" name="Rectangle 48"/>
            <p:cNvSpPr>
              <a:spLocks noChangeArrowheads="1"/>
            </p:cNvSpPr>
            <p:nvPr/>
          </p:nvSpPr>
          <p:spPr bwMode="auto">
            <a:xfrm>
              <a:off x="930" y="890"/>
              <a:ext cx="2223" cy="499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45" name="Rectangle 49"/>
            <p:cNvSpPr>
              <a:spLocks noChangeArrowheads="1"/>
            </p:cNvSpPr>
            <p:nvPr/>
          </p:nvSpPr>
          <p:spPr bwMode="auto">
            <a:xfrm>
              <a:off x="930" y="890"/>
              <a:ext cx="2222" cy="4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46" name="Rectangle 50"/>
            <p:cNvSpPr>
              <a:spLocks noChangeArrowheads="1"/>
            </p:cNvSpPr>
            <p:nvPr/>
          </p:nvSpPr>
          <p:spPr bwMode="auto">
            <a:xfrm>
              <a:off x="1066" y="890"/>
              <a:ext cx="45" cy="31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47" name="Rectangle 51"/>
            <p:cNvSpPr>
              <a:spLocks noChangeArrowheads="1"/>
            </p:cNvSpPr>
            <p:nvPr/>
          </p:nvSpPr>
          <p:spPr bwMode="auto">
            <a:xfrm>
              <a:off x="1474" y="890"/>
              <a:ext cx="45" cy="31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48" name="Rectangle 52"/>
            <p:cNvSpPr>
              <a:spLocks noChangeArrowheads="1"/>
            </p:cNvSpPr>
            <p:nvPr/>
          </p:nvSpPr>
          <p:spPr bwMode="auto">
            <a:xfrm>
              <a:off x="1928" y="890"/>
              <a:ext cx="45" cy="31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49" name="Rectangle 53"/>
            <p:cNvSpPr>
              <a:spLocks noChangeArrowheads="1"/>
            </p:cNvSpPr>
            <p:nvPr/>
          </p:nvSpPr>
          <p:spPr bwMode="auto">
            <a:xfrm>
              <a:off x="2426" y="890"/>
              <a:ext cx="45" cy="31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350" name="Rectangle 54"/>
            <p:cNvSpPr>
              <a:spLocks noChangeArrowheads="1"/>
            </p:cNvSpPr>
            <p:nvPr/>
          </p:nvSpPr>
          <p:spPr bwMode="auto">
            <a:xfrm>
              <a:off x="2835" y="890"/>
              <a:ext cx="45" cy="31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sz="1600" u="none"/>
            </a:p>
          </p:txBody>
        </p:sp>
      </p:grpSp>
      <p:sp>
        <p:nvSpPr>
          <p:cNvPr id="1079351" name="Rectangle 55"/>
          <p:cNvSpPr>
            <a:spLocks noChangeArrowheads="1"/>
          </p:cNvSpPr>
          <p:nvPr/>
        </p:nvSpPr>
        <p:spPr bwMode="auto">
          <a:xfrm>
            <a:off x="1382713" y="1870075"/>
            <a:ext cx="2952750" cy="647700"/>
          </a:xfrm>
          <a:prstGeom prst="rect">
            <a:avLst/>
          </a:prstGeom>
          <a:solidFill>
            <a:srgbClr val="99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2" name="Rectangle 56"/>
          <p:cNvSpPr>
            <a:spLocks noChangeArrowheads="1"/>
          </p:cNvSpPr>
          <p:nvPr/>
        </p:nvSpPr>
        <p:spPr bwMode="auto">
          <a:xfrm>
            <a:off x="1527175" y="1870075"/>
            <a:ext cx="58738" cy="411163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3" name="Rectangle 57"/>
          <p:cNvSpPr>
            <a:spLocks noChangeArrowheads="1"/>
          </p:cNvSpPr>
          <p:nvPr/>
        </p:nvSpPr>
        <p:spPr bwMode="auto">
          <a:xfrm>
            <a:off x="1382713" y="1870075"/>
            <a:ext cx="2951162" cy="587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4" name="Rectangle 58"/>
          <p:cNvSpPr>
            <a:spLocks noChangeArrowheads="1"/>
          </p:cNvSpPr>
          <p:nvPr/>
        </p:nvSpPr>
        <p:spPr bwMode="auto">
          <a:xfrm>
            <a:off x="2105025" y="1870075"/>
            <a:ext cx="60325" cy="411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5" name="Rectangle 59"/>
          <p:cNvSpPr>
            <a:spLocks noChangeArrowheads="1"/>
          </p:cNvSpPr>
          <p:nvPr/>
        </p:nvSpPr>
        <p:spPr bwMode="auto">
          <a:xfrm>
            <a:off x="2690813" y="1870075"/>
            <a:ext cx="60325" cy="411163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6" name="Rectangle 60"/>
          <p:cNvSpPr>
            <a:spLocks noChangeArrowheads="1"/>
          </p:cNvSpPr>
          <p:nvPr/>
        </p:nvSpPr>
        <p:spPr bwMode="auto">
          <a:xfrm>
            <a:off x="3327400" y="1870075"/>
            <a:ext cx="58738" cy="411163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7" name="Rectangle 61"/>
          <p:cNvSpPr>
            <a:spLocks noChangeArrowheads="1"/>
          </p:cNvSpPr>
          <p:nvPr/>
        </p:nvSpPr>
        <p:spPr bwMode="auto">
          <a:xfrm>
            <a:off x="3903663" y="1870075"/>
            <a:ext cx="60325" cy="411163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8" name="Rectangle 62"/>
          <p:cNvSpPr>
            <a:spLocks noChangeArrowheads="1"/>
          </p:cNvSpPr>
          <p:nvPr/>
        </p:nvSpPr>
        <p:spPr bwMode="auto">
          <a:xfrm>
            <a:off x="2116138" y="1870075"/>
            <a:ext cx="58737" cy="411163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9359" name="Text Box 63"/>
          <p:cNvSpPr txBox="1">
            <a:spLocks noChangeArrowheads="1"/>
          </p:cNvSpPr>
          <p:nvPr/>
        </p:nvSpPr>
        <p:spPr bwMode="auto">
          <a:xfrm>
            <a:off x="4643438" y="1916113"/>
            <a:ext cx="2232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u="none">
                <a:latin typeface="Arial Unicode MS" charset="0"/>
                <a:cs typeface="Arial Unicode MS" charset="0"/>
              </a:rPr>
              <a:t>TSV Isolation with SACVD SiO</a:t>
            </a:r>
            <a:r>
              <a:rPr lang="en-US" sz="1400" u="none" baseline="-25000">
                <a:latin typeface="Arial Unicode MS" charset="0"/>
                <a:cs typeface="Arial Unicode MS" charset="0"/>
              </a:rPr>
              <a:t>2</a:t>
            </a:r>
            <a:r>
              <a:rPr lang="en-US" sz="1400" u="none">
                <a:latin typeface="Arial Unicode MS" charset="0"/>
                <a:cs typeface="Arial Unicode MS" charset="0"/>
              </a:rPr>
              <a:t> ~ 300 nm</a:t>
            </a:r>
          </a:p>
        </p:txBody>
      </p:sp>
      <p:sp>
        <p:nvSpPr>
          <p:cNvPr id="1079360" name="Text Box 64"/>
          <p:cNvSpPr txBox="1">
            <a:spLocks noChangeArrowheads="1"/>
          </p:cNvSpPr>
          <p:nvPr/>
        </p:nvSpPr>
        <p:spPr bwMode="auto">
          <a:xfrm>
            <a:off x="4643438" y="2924175"/>
            <a:ext cx="17287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u="none">
                <a:latin typeface="Arial Unicode MS" charset="0"/>
                <a:cs typeface="Arial Unicode MS" charset="0"/>
              </a:rPr>
              <a:t>TSV Filling with TiN seed + CVD W</a:t>
            </a:r>
          </a:p>
        </p:txBody>
      </p:sp>
      <p:sp>
        <p:nvSpPr>
          <p:cNvPr id="1079398" name="Text Box 102"/>
          <p:cNvSpPr txBox="1">
            <a:spLocks noChangeArrowheads="1"/>
          </p:cNvSpPr>
          <p:nvPr/>
        </p:nvSpPr>
        <p:spPr bwMode="auto">
          <a:xfrm>
            <a:off x="4714875" y="6151563"/>
            <a:ext cx="3889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u="none">
                <a:latin typeface="Arial Unicode MS" charset="0"/>
                <a:cs typeface="Arial Unicode MS" charset="0"/>
              </a:rPr>
              <a:t>Exposure of W in TSV and Alu spattering for creation of pads on the back-side </a:t>
            </a:r>
            <a:endParaRPr lang="en-US" sz="1400" u="none" baseline="30000">
              <a:latin typeface="Arial Unicode MS" charset="0"/>
              <a:cs typeface="Arial Unicode MS" charset="0"/>
            </a:endParaRPr>
          </a:p>
        </p:txBody>
      </p:sp>
      <p:pic>
        <p:nvPicPr>
          <p:cNvPr id="1079399" name="Picture 1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3" y="1557338"/>
            <a:ext cx="2281237" cy="355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79415" name="Text Box 119"/>
          <p:cNvSpPr txBox="1">
            <a:spLocks noChangeArrowheads="1"/>
          </p:cNvSpPr>
          <p:nvPr/>
        </p:nvSpPr>
        <p:spPr bwMode="auto">
          <a:xfrm>
            <a:off x="1979613" y="5876925"/>
            <a:ext cx="20875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none">
                <a:latin typeface="Arial Unicode MS" charset="0"/>
                <a:cs typeface="Arial Unicode MS" charset="0"/>
              </a:rPr>
              <a:t>handling substrate</a:t>
            </a:r>
            <a:endParaRPr lang="de-DE" sz="1200" b="1" u="none">
              <a:latin typeface="Arial Unicode MS" charset="0"/>
              <a:cs typeface="Arial Unicode MS" charset="0"/>
            </a:endParaRPr>
          </a:p>
        </p:txBody>
      </p:sp>
      <p:grpSp>
        <p:nvGrpSpPr>
          <p:cNvPr id="1079433" name="Group 137"/>
          <p:cNvGrpSpPr>
            <a:grpSpLocks/>
          </p:cNvGrpSpPr>
          <p:nvPr/>
        </p:nvGrpSpPr>
        <p:grpSpPr bwMode="auto">
          <a:xfrm>
            <a:off x="1331913" y="5846763"/>
            <a:ext cx="3024187" cy="895350"/>
            <a:chOff x="793" y="1325"/>
            <a:chExt cx="1905" cy="564"/>
          </a:xfrm>
        </p:grpSpPr>
        <p:sp>
          <p:nvSpPr>
            <p:cNvPr id="1079434" name="Rectangle 138"/>
            <p:cNvSpPr>
              <a:spLocks noChangeArrowheads="1"/>
            </p:cNvSpPr>
            <p:nvPr/>
          </p:nvSpPr>
          <p:spPr bwMode="auto">
            <a:xfrm flipV="1">
              <a:off x="793" y="1797"/>
              <a:ext cx="1905" cy="45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79435" name="Group 139"/>
            <p:cNvGrpSpPr>
              <a:grpSpLocks/>
            </p:cNvGrpSpPr>
            <p:nvPr/>
          </p:nvGrpSpPr>
          <p:grpSpPr bwMode="auto">
            <a:xfrm>
              <a:off x="793" y="1344"/>
              <a:ext cx="1905" cy="545"/>
              <a:chOff x="839" y="3067"/>
              <a:chExt cx="1905" cy="545"/>
            </a:xfrm>
          </p:grpSpPr>
          <p:sp>
            <p:nvSpPr>
              <p:cNvPr id="1079436" name="Rectangle 140"/>
              <p:cNvSpPr>
                <a:spLocks noChangeArrowheads="1"/>
              </p:cNvSpPr>
              <p:nvPr/>
            </p:nvSpPr>
            <p:spPr bwMode="auto">
              <a:xfrm>
                <a:off x="839" y="3067"/>
                <a:ext cx="1904" cy="230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37" name="Rectangle 141"/>
              <p:cNvSpPr>
                <a:spLocks noChangeArrowheads="1"/>
              </p:cNvSpPr>
              <p:nvPr/>
            </p:nvSpPr>
            <p:spPr bwMode="auto">
              <a:xfrm>
                <a:off x="839" y="3288"/>
                <a:ext cx="1905" cy="268"/>
              </a:xfrm>
              <a:prstGeom prst="rect">
                <a:avLst/>
              </a:prstGeom>
              <a:solidFill>
                <a:srgbClr val="99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38" name="Rectangle 142"/>
              <p:cNvSpPr>
                <a:spLocks noChangeArrowheads="1"/>
              </p:cNvSpPr>
              <p:nvPr/>
            </p:nvSpPr>
            <p:spPr bwMode="auto">
              <a:xfrm>
                <a:off x="839" y="3288"/>
                <a:ext cx="1904" cy="38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39" name="Rectangle 143"/>
              <p:cNvSpPr>
                <a:spLocks noChangeArrowheads="1"/>
              </p:cNvSpPr>
              <p:nvPr/>
            </p:nvSpPr>
            <p:spPr bwMode="auto">
              <a:xfrm>
                <a:off x="995" y="3249"/>
                <a:ext cx="194" cy="3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40" name="Rectangle 144"/>
              <p:cNvSpPr>
                <a:spLocks noChangeArrowheads="1"/>
              </p:cNvSpPr>
              <p:nvPr/>
            </p:nvSpPr>
            <p:spPr bwMode="auto">
              <a:xfrm>
                <a:off x="956" y="3249"/>
                <a:ext cx="193" cy="3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41" name="Rectangle 145"/>
              <p:cNvSpPr>
                <a:spLocks noChangeArrowheads="1"/>
              </p:cNvSpPr>
              <p:nvPr/>
            </p:nvSpPr>
            <p:spPr bwMode="auto">
              <a:xfrm>
                <a:off x="1306" y="3249"/>
                <a:ext cx="194" cy="3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42" name="Rectangle 146"/>
              <p:cNvSpPr>
                <a:spLocks noChangeArrowheads="1"/>
              </p:cNvSpPr>
              <p:nvPr/>
            </p:nvSpPr>
            <p:spPr bwMode="auto">
              <a:xfrm>
                <a:off x="1694" y="3249"/>
                <a:ext cx="194" cy="3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43" name="Rectangle 147"/>
              <p:cNvSpPr>
                <a:spLocks noChangeArrowheads="1"/>
              </p:cNvSpPr>
              <p:nvPr/>
            </p:nvSpPr>
            <p:spPr bwMode="auto">
              <a:xfrm>
                <a:off x="2122" y="3249"/>
                <a:ext cx="194" cy="3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444" name="Rectangle 148"/>
              <p:cNvSpPr>
                <a:spLocks noChangeArrowheads="1"/>
              </p:cNvSpPr>
              <p:nvPr/>
            </p:nvSpPr>
            <p:spPr bwMode="auto">
              <a:xfrm>
                <a:off x="2471" y="3249"/>
                <a:ext cx="194" cy="3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79445" name="Picture 149" descr="TSVback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426" t="23615"/>
              <a:stretch>
                <a:fillRect/>
              </a:stretch>
            </p:blipFill>
            <p:spPr bwMode="auto">
              <a:xfrm>
                <a:off x="884" y="3294"/>
                <a:ext cx="136" cy="3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9446" name="Picture 150" descr="TSVback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426" t="23615"/>
              <a:stretch>
                <a:fillRect/>
              </a:stretch>
            </p:blipFill>
            <p:spPr bwMode="auto">
              <a:xfrm>
                <a:off x="1247" y="3294"/>
                <a:ext cx="136" cy="3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9447" name="Picture 151" descr="TSVback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426" t="23615"/>
              <a:stretch>
                <a:fillRect/>
              </a:stretch>
            </p:blipFill>
            <p:spPr bwMode="auto">
              <a:xfrm>
                <a:off x="1655" y="3295"/>
                <a:ext cx="136" cy="3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9448" name="Picture 152" descr="TSVback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426" t="23615"/>
              <a:stretch>
                <a:fillRect/>
              </a:stretch>
            </p:blipFill>
            <p:spPr bwMode="auto">
              <a:xfrm>
                <a:off x="2064" y="3294"/>
                <a:ext cx="136" cy="3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9449" name="Picture 153" descr="TSVback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5426" t="23615"/>
              <a:stretch>
                <a:fillRect/>
              </a:stretch>
            </p:blipFill>
            <p:spPr bwMode="auto">
              <a:xfrm>
                <a:off x="2426" y="3294"/>
                <a:ext cx="136" cy="3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79450" name="Text Box 154"/>
            <p:cNvSpPr txBox="1">
              <a:spLocks noChangeArrowheads="1"/>
            </p:cNvSpPr>
            <p:nvPr/>
          </p:nvSpPr>
          <p:spPr bwMode="auto">
            <a:xfrm>
              <a:off x="1201" y="1325"/>
              <a:ext cx="131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u="none">
                  <a:latin typeface="Arial Unicode MS" charset="0"/>
                  <a:cs typeface="Arial Unicode MS" charset="0"/>
                </a:rPr>
                <a:t>handling substrate</a:t>
              </a:r>
              <a:endParaRPr lang="de-DE" sz="1200" b="1" u="none">
                <a:latin typeface="Arial Unicode MS" charset="0"/>
                <a:cs typeface="Arial Unicode M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789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AA120-E42B-F047-922F-878339FCFE69}" type="slidenum">
              <a:rPr lang="de-DE"/>
              <a:pPr/>
              <a:t>32</a:t>
            </a:fld>
            <a:endParaRPr lang="de-DE"/>
          </a:p>
        </p:txBody>
      </p:sp>
      <p:sp>
        <p:nvSpPr>
          <p:cNvPr id="1264650" name="Text Box 10"/>
          <p:cNvSpPr txBox="1">
            <a:spLocks noChangeArrowheads="1"/>
          </p:cNvSpPr>
          <p:nvPr/>
        </p:nvSpPr>
        <p:spPr bwMode="auto">
          <a:xfrm>
            <a:off x="684213" y="908050"/>
            <a:ext cx="73453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/>
              <a:t> Processing status on the first hot wafer: etching of the dielectric layers accomplished </a:t>
            </a:r>
            <a:endParaRPr lang="en-US" sz="1600" b="1">
              <a:solidFill>
                <a:srgbClr val="006666"/>
              </a:solidFill>
            </a:endParaRPr>
          </a:p>
        </p:txBody>
      </p:sp>
      <p:sp>
        <p:nvSpPr>
          <p:cNvPr id="1264651" name="Rectangle 11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MPP 3D R&amp;D Program: Through Silicon Vias</a:t>
            </a:r>
          </a:p>
        </p:txBody>
      </p:sp>
      <p:sp>
        <p:nvSpPr>
          <p:cNvPr id="1264655" name="Text Box 24"/>
          <p:cNvSpPr txBox="1">
            <a:spLocks noChangeArrowheads="1"/>
          </p:cNvSpPr>
          <p:nvPr/>
        </p:nvSpPr>
        <p:spPr bwMode="auto">
          <a:xfrm>
            <a:off x="755650" y="3649663"/>
            <a:ext cx="22653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sz="1200"/>
              <a:t>total view pad array &amp; test field</a:t>
            </a:r>
            <a:endParaRPr lang="en-GB" sz="1200">
              <a:solidFill>
                <a:schemeClr val="tx2"/>
              </a:solidFill>
            </a:endParaRPr>
          </a:p>
        </p:txBody>
      </p:sp>
      <p:sp>
        <p:nvSpPr>
          <p:cNvPr id="1264656" name="Text Box 24"/>
          <p:cNvSpPr txBox="1">
            <a:spLocks noChangeArrowheads="1"/>
          </p:cNvSpPr>
          <p:nvPr/>
        </p:nvSpPr>
        <p:spPr bwMode="auto">
          <a:xfrm>
            <a:off x="3492500" y="3644900"/>
            <a:ext cx="22637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sz="1200"/>
              <a:t>total view pad array</a:t>
            </a:r>
            <a:endParaRPr lang="en-GB" sz="1200">
              <a:solidFill>
                <a:schemeClr val="tx2"/>
              </a:solidFill>
            </a:endParaRPr>
          </a:p>
        </p:txBody>
      </p:sp>
      <p:pic>
        <p:nvPicPr>
          <p:cNvPr id="1264657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1773238"/>
            <a:ext cx="2519362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4658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8" y="1773238"/>
            <a:ext cx="2519362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4659" name="Text Box 14"/>
          <p:cNvSpPr txBox="1">
            <a:spLocks noChangeArrowheads="1"/>
          </p:cNvSpPr>
          <p:nvPr/>
        </p:nvSpPr>
        <p:spPr bwMode="auto">
          <a:xfrm>
            <a:off x="6391275" y="6480175"/>
            <a:ext cx="24241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sz="1200"/>
              <a:t>8.4 µm (resist on top)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endParaRPr lang="en-GB" sz="1200">
              <a:solidFill>
                <a:schemeClr val="tx2"/>
              </a:solidFill>
            </a:endParaRPr>
          </a:p>
        </p:txBody>
      </p:sp>
      <p:pic>
        <p:nvPicPr>
          <p:cNvPr id="1264660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700213"/>
            <a:ext cx="2519362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4661" name="Grafi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4198938"/>
            <a:ext cx="2519362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4662" name="Text Box 24"/>
          <p:cNvSpPr txBox="1">
            <a:spLocks noChangeArrowheads="1"/>
          </p:cNvSpPr>
          <p:nvPr/>
        </p:nvSpPr>
        <p:spPr bwMode="auto">
          <a:xfrm>
            <a:off x="6373813" y="3976688"/>
            <a:ext cx="22637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sz="1200"/>
              <a:t>total view pad</a:t>
            </a:r>
            <a:endParaRPr lang="en-GB" sz="1200">
              <a:solidFill>
                <a:schemeClr val="tx2"/>
              </a:solidFill>
            </a:endParaRPr>
          </a:p>
        </p:txBody>
      </p:sp>
      <p:sp>
        <p:nvSpPr>
          <p:cNvPr id="1264663" name="Text Box 15"/>
          <p:cNvSpPr txBox="1">
            <a:spLocks noChangeArrowheads="1"/>
          </p:cNvSpPr>
          <p:nvPr/>
        </p:nvSpPr>
        <p:spPr bwMode="auto">
          <a:xfrm>
            <a:off x="3692525" y="6467475"/>
            <a:ext cx="2406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8288" indent="-268288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sz="1200"/>
              <a:t>8.34 µm (resist on top)</a:t>
            </a:r>
            <a:endParaRPr lang="en-GB" sz="1200">
              <a:solidFill>
                <a:schemeClr val="tx2"/>
              </a:solidFill>
            </a:endParaRPr>
          </a:p>
        </p:txBody>
      </p:sp>
      <p:pic>
        <p:nvPicPr>
          <p:cNvPr id="1264665" name="Grafik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216400"/>
            <a:ext cx="252095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4666" name="Picture 26" descr="emftlogo_d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437063"/>
            <a:ext cx="2232025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4667" name="Text Box 27"/>
          <p:cNvSpPr txBox="1">
            <a:spLocks noChangeArrowheads="1"/>
          </p:cNvSpPr>
          <p:nvPr/>
        </p:nvSpPr>
        <p:spPr bwMode="auto">
          <a:xfrm>
            <a:off x="611188" y="5229225"/>
            <a:ext cx="27368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/>
              <a:t> Very narrow TSV allows for their possible use to connect every single pixel</a:t>
            </a:r>
            <a:endParaRPr lang="en-US" sz="1600" b="1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37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452D9-621C-E346-B184-903AF7DE6021}" type="slidenum">
              <a:rPr lang="de-DE"/>
              <a:pPr/>
              <a:t>33</a:t>
            </a:fld>
            <a:endParaRPr lang="de-DE"/>
          </a:p>
        </p:txBody>
      </p:sp>
      <p:sp>
        <p:nvSpPr>
          <p:cNvPr id="945155" name="Rectangle 3"/>
          <p:cNvSpPr>
            <a:spLocks noChangeArrowheads="1"/>
          </p:cNvSpPr>
          <p:nvPr/>
        </p:nvSpPr>
        <p:spPr bwMode="auto">
          <a:xfrm>
            <a:off x="900113" y="188913"/>
            <a:ext cx="73453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u="none">
              <a:solidFill>
                <a:srgbClr val="008080"/>
              </a:solidFill>
            </a:endParaRPr>
          </a:p>
        </p:txBody>
      </p:sp>
      <p:sp>
        <p:nvSpPr>
          <p:cNvPr id="945156" name="Rectangle 4"/>
          <p:cNvSpPr>
            <a:spLocks noChangeArrowheads="1"/>
          </p:cNvSpPr>
          <p:nvPr/>
        </p:nvSpPr>
        <p:spPr bwMode="auto">
          <a:xfrm>
            <a:off x="755650" y="260350"/>
            <a:ext cx="74517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400" b="1" u="none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Connection strength – Pull out tests</a:t>
            </a:r>
          </a:p>
        </p:txBody>
      </p:sp>
      <p:sp>
        <p:nvSpPr>
          <p:cNvPr id="945160" name="Text Box 8"/>
          <p:cNvSpPr txBox="1">
            <a:spLocks noChangeArrowheads="1"/>
          </p:cNvSpPr>
          <p:nvPr/>
        </p:nvSpPr>
        <p:spPr bwMode="auto">
          <a:xfrm>
            <a:off x="2339975" y="6032500"/>
            <a:ext cx="20161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none">
                <a:solidFill>
                  <a:schemeClr val="bg1"/>
                </a:solidFill>
                <a:latin typeface="Arial Unicode MS" charset="0"/>
              </a:rPr>
              <a:t>FE-I3 mechanical dummies used in the pull tests</a:t>
            </a:r>
          </a:p>
        </p:txBody>
      </p:sp>
      <p:sp>
        <p:nvSpPr>
          <p:cNvPr id="945161" name="Rectangle 9"/>
          <p:cNvSpPr>
            <a:spLocks noChangeArrowheads="1"/>
          </p:cNvSpPr>
          <p:nvPr/>
        </p:nvSpPr>
        <p:spPr bwMode="auto">
          <a:xfrm>
            <a:off x="827088" y="5805488"/>
            <a:ext cx="41052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8080"/>
              </a:buClr>
              <a:buFont typeface="Wingdings" charset="0"/>
              <a:buChar char="§"/>
            </a:pPr>
            <a:r>
              <a:rPr lang="en-US" sz="1600" u="none" dirty="0">
                <a:latin typeface="Arial Unicode MS" charset="0"/>
                <a:cs typeface="Arial Unicode MS" charset="0"/>
              </a:rPr>
              <a:t> Connection strength of the order of </a:t>
            </a:r>
            <a:r>
              <a:rPr lang="en-US" sz="1600" u="none" dirty="0" smtClean="0">
                <a:latin typeface="Arial Unicode MS" charset="0"/>
                <a:cs typeface="Arial Unicode MS" charset="0"/>
              </a:rPr>
              <a:t>0.01N per pad </a:t>
            </a:r>
            <a:r>
              <a:rPr lang="en-US" sz="1600" u="none" dirty="0" smtClean="0">
                <a:latin typeface="Arial Unicode MS" charset="0"/>
                <a:cs typeface="Arial Unicode MS" charset="0"/>
                <a:sym typeface="Wingdings" charset="0"/>
              </a:rPr>
              <a:t> </a:t>
            </a:r>
            <a:r>
              <a:rPr lang="en-US" sz="1600" u="none" dirty="0">
                <a:latin typeface="Arial Unicode MS" charset="0"/>
                <a:cs typeface="Arial Unicode MS" charset="0"/>
                <a:sym typeface="Wingdings" charset="0"/>
              </a:rPr>
              <a:t>similar to bump-bonding and other pixel interconnection technology</a:t>
            </a:r>
            <a:endParaRPr lang="de-DE" sz="1600" u="none" dirty="0">
              <a:latin typeface="Arial Unicode MS" charset="0"/>
              <a:cs typeface="Arial Unicode MS" charset="0"/>
            </a:endParaRPr>
          </a:p>
        </p:txBody>
      </p:sp>
      <p:sp>
        <p:nvSpPr>
          <p:cNvPr id="945162" name="Text Box 10"/>
          <p:cNvSpPr txBox="1">
            <a:spLocks noChangeArrowheads="1"/>
          </p:cNvSpPr>
          <p:nvPr/>
        </p:nvSpPr>
        <p:spPr bwMode="auto">
          <a:xfrm>
            <a:off x="3348038" y="7040563"/>
            <a:ext cx="792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none">
                <a:solidFill>
                  <a:schemeClr val="bg1"/>
                </a:solidFill>
                <a:latin typeface="Arial Unicode MS" charset="0"/>
              </a:rPr>
              <a:t>X </a:t>
            </a:r>
            <a:r>
              <a:rPr lang="en-US" sz="1600" u="none">
                <a:solidFill>
                  <a:schemeClr val="bg1"/>
                </a:solidFill>
                <a:latin typeface="Arial Unicode MS" charset="0"/>
                <a:sym typeface="Wingdings" charset="0"/>
              </a:rPr>
              <a:t></a:t>
            </a:r>
            <a:endParaRPr lang="en-US" sz="1600" u="none">
              <a:solidFill>
                <a:schemeClr val="bg1"/>
              </a:solidFill>
              <a:latin typeface="Arial Unicode MS" charset="0"/>
            </a:endParaRPr>
          </a:p>
        </p:txBody>
      </p:sp>
      <p:sp>
        <p:nvSpPr>
          <p:cNvPr id="945163" name="Text Box 11"/>
          <p:cNvSpPr txBox="1">
            <a:spLocks noChangeArrowheads="1"/>
          </p:cNvSpPr>
          <p:nvPr/>
        </p:nvSpPr>
        <p:spPr bwMode="auto">
          <a:xfrm rot="16200000">
            <a:off x="1464469" y="6115844"/>
            <a:ext cx="792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none">
                <a:solidFill>
                  <a:schemeClr val="bg1"/>
                </a:solidFill>
                <a:latin typeface="Arial Unicode MS" charset="0"/>
              </a:rPr>
              <a:t>y</a:t>
            </a:r>
            <a:r>
              <a:rPr lang="en-US" sz="1600" u="none">
                <a:solidFill>
                  <a:schemeClr val="bg1"/>
                </a:solidFill>
                <a:latin typeface="Arial Unicode MS" charset="0"/>
                <a:sym typeface="Wingdings" charset="0"/>
              </a:rPr>
              <a:t></a:t>
            </a:r>
            <a:endParaRPr lang="en-US" sz="1600" u="none">
              <a:solidFill>
                <a:schemeClr val="bg1"/>
              </a:solidFill>
              <a:latin typeface="Arial Unicode MS" charset="0"/>
            </a:endParaRPr>
          </a:p>
        </p:txBody>
      </p:sp>
      <p:sp>
        <p:nvSpPr>
          <p:cNvPr id="945171" name="Rectangle 19"/>
          <p:cNvSpPr>
            <a:spLocks noChangeArrowheads="1"/>
          </p:cNvSpPr>
          <p:nvPr/>
        </p:nvSpPr>
        <p:spPr bwMode="auto">
          <a:xfrm>
            <a:off x="898525" y="5157788"/>
            <a:ext cx="4105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8080"/>
              </a:buClr>
              <a:buFont typeface="Wingdings" charset="0"/>
              <a:buChar char="§"/>
            </a:pPr>
            <a:r>
              <a:rPr lang="en-US" sz="1600" u="none">
                <a:latin typeface="Arial Unicode MS" charset="0"/>
                <a:cs typeface="Arial Unicode MS" charset="0"/>
              </a:rPr>
              <a:t> Pull out test performed with </a:t>
            </a:r>
            <a:r>
              <a:rPr lang="ja-JP" altLang="en-US" sz="1600" u="none">
                <a:latin typeface="Arial Unicode MS" charset="0"/>
                <a:cs typeface="Arial Unicode MS" charset="0"/>
              </a:rPr>
              <a:t>“</a:t>
            </a:r>
            <a:r>
              <a:rPr lang="en-US" sz="1600" u="none">
                <a:latin typeface="Arial Unicode MS" charset="0"/>
                <a:cs typeface="Arial Unicode MS" charset="0"/>
              </a:rPr>
              <a:t>mechanical</a:t>
            </a:r>
            <a:r>
              <a:rPr lang="ja-JP" altLang="en-US" sz="1600" u="none">
                <a:latin typeface="Arial Unicode MS" charset="0"/>
                <a:cs typeface="Arial Unicode MS" charset="0"/>
              </a:rPr>
              <a:t>”</a:t>
            </a:r>
            <a:r>
              <a:rPr lang="en-US" sz="1600" u="none">
                <a:latin typeface="Arial Unicode MS" charset="0"/>
                <a:cs typeface="Arial Unicode MS" charset="0"/>
              </a:rPr>
              <a:t> chips placed below the hot chips</a:t>
            </a:r>
            <a:endParaRPr lang="de-DE" sz="1600" u="none">
              <a:latin typeface="Arial Unicode MS" charset="0"/>
              <a:cs typeface="Arial Unicode M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4555480"/>
            <a:ext cx="3656944" cy="230252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11188" y="908050"/>
            <a:ext cx="7489204" cy="4121150"/>
            <a:chOff x="611188" y="908050"/>
            <a:chExt cx="7489204" cy="4121150"/>
          </a:xfrm>
        </p:grpSpPr>
        <p:pic>
          <p:nvPicPr>
            <p:cNvPr id="945154" name="Picture 2" descr="chipinhandlegimp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914"/>
            <a:stretch>
              <a:fillRect/>
            </a:stretch>
          </p:blipFill>
          <p:spPr bwMode="auto">
            <a:xfrm>
              <a:off x="611188" y="908050"/>
              <a:ext cx="6265863" cy="4121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5168" name="Picture 16" descr="Ripoffplot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22" t="50211"/>
            <a:stretch>
              <a:fillRect/>
            </a:stretch>
          </p:blipFill>
          <p:spPr bwMode="auto">
            <a:xfrm>
              <a:off x="6877051" y="1844675"/>
              <a:ext cx="1081088" cy="3168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55576" y="1700808"/>
              <a:ext cx="7344816" cy="316835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76256" y="1700809"/>
              <a:ext cx="1149648" cy="29523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1244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0806E-CF5E-254B-B7F1-8791C452ECBD}" type="slidenum">
              <a:rPr lang="de-DE"/>
              <a:pPr/>
              <a:t>4</a:t>
            </a:fld>
            <a:endParaRPr lang="de-DE"/>
          </a:p>
        </p:txBody>
      </p:sp>
      <p:pic>
        <p:nvPicPr>
          <p:cNvPr id="1042434" name="Picture 2" descr="atlas_cor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9" t="13290" r="20761" b="8258"/>
          <a:stretch>
            <a:fillRect/>
          </a:stretch>
        </p:blipFill>
        <p:spPr bwMode="auto">
          <a:xfrm>
            <a:off x="6011863" y="3933825"/>
            <a:ext cx="2952750" cy="2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42435" name="Group 3"/>
          <p:cNvGrpSpPr>
            <a:grpSpLocks/>
          </p:cNvGrpSpPr>
          <p:nvPr/>
        </p:nvGrpSpPr>
        <p:grpSpPr bwMode="auto">
          <a:xfrm>
            <a:off x="611188" y="3716338"/>
            <a:ext cx="5256212" cy="2232025"/>
            <a:chOff x="3231" y="2659"/>
            <a:chExt cx="2597" cy="1270"/>
          </a:xfrm>
        </p:grpSpPr>
        <p:pic>
          <p:nvPicPr>
            <p:cNvPr id="1042436" name="Picture 4" descr="SLHCProposalSLIDNinPwid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1" y="3107"/>
              <a:ext cx="2507" cy="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42437" name="Group 5"/>
            <p:cNvGrpSpPr>
              <a:grpSpLocks/>
            </p:cNvGrpSpPr>
            <p:nvPr/>
          </p:nvGrpSpPr>
          <p:grpSpPr bwMode="auto">
            <a:xfrm>
              <a:off x="4458" y="2659"/>
              <a:ext cx="1370" cy="795"/>
              <a:chOff x="3408" y="0"/>
              <a:chExt cx="2256" cy="1152"/>
            </a:xfrm>
          </p:grpSpPr>
          <p:grpSp>
            <p:nvGrpSpPr>
              <p:cNvPr id="1042438" name="Group 6"/>
              <p:cNvGrpSpPr>
                <a:grpSpLocks/>
              </p:cNvGrpSpPr>
              <p:nvPr/>
            </p:nvGrpSpPr>
            <p:grpSpPr bwMode="auto">
              <a:xfrm>
                <a:off x="3408" y="0"/>
                <a:ext cx="912" cy="1152"/>
                <a:chOff x="3408" y="0"/>
                <a:chExt cx="912" cy="1152"/>
              </a:xfrm>
            </p:grpSpPr>
            <p:sp>
              <p:nvSpPr>
                <p:cNvPr id="1042439" name="Rectangle 7"/>
                <p:cNvSpPr>
                  <a:spLocks noChangeArrowheads="1"/>
                </p:cNvSpPr>
                <p:nvPr/>
              </p:nvSpPr>
              <p:spPr bwMode="auto">
                <a:xfrm>
                  <a:off x="3504" y="768"/>
                  <a:ext cx="144" cy="38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440" name="Rectangle 8"/>
                <p:cNvSpPr>
                  <a:spLocks noChangeArrowheads="1"/>
                </p:cNvSpPr>
                <p:nvPr/>
              </p:nvSpPr>
              <p:spPr bwMode="auto">
                <a:xfrm>
                  <a:off x="3408" y="672"/>
                  <a:ext cx="336" cy="108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441" name="Freeform 9"/>
                <p:cNvSpPr>
                  <a:spLocks/>
                </p:cNvSpPr>
                <p:nvPr/>
              </p:nvSpPr>
              <p:spPr bwMode="auto">
                <a:xfrm>
                  <a:off x="3552" y="0"/>
                  <a:ext cx="768" cy="675"/>
                </a:xfrm>
                <a:custGeom>
                  <a:avLst/>
                  <a:gdLst>
                    <a:gd name="T0" fmla="*/ 0 w 768"/>
                    <a:gd name="T1" fmla="*/ 528 h 600"/>
                    <a:gd name="T2" fmla="*/ 48 w 768"/>
                    <a:gd name="T3" fmla="*/ 576 h 600"/>
                    <a:gd name="T4" fmla="*/ 288 w 768"/>
                    <a:gd name="T5" fmla="*/ 384 h 600"/>
                    <a:gd name="T6" fmla="*/ 336 w 768"/>
                    <a:gd name="T7" fmla="*/ 144 h 600"/>
                    <a:gd name="T8" fmla="*/ 768 w 768"/>
                    <a:gd name="T9" fmla="*/ 0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8" h="600">
                      <a:moveTo>
                        <a:pt x="0" y="528"/>
                      </a:moveTo>
                      <a:cubicBezTo>
                        <a:pt x="0" y="564"/>
                        <a:pt x="0" y="600"/>
                        <a:pt x="48" y="576"/>
                      </a:cubicBezTo>
                      <a:cubicBezTo>
                        <a:pt x="96" y="552"/>
                        <a:pt x="240" y="456"/>
                        <a:pt x="288" y="384"/>
                      </a:cubicBezTo>
                      <a:cubicBezTo>
                        <a:pt x="336" y="312"/>
                        <a:pt x="256" y="208"/>
                        <a:pt x="336" y="144"/>
                      </a:cubicBezTo>
                      <a:cubicBezTo>
                        <a:pt x="416" y="80"/>
                        <a:pt x="696" y="24"/>
                        <a:pt x="768" y="0"/>
                      </a:cubicBezTo>
                    </a:path>
                  </a:pathLst>
                </a:custGeom>
                <a:noFill/>
                <a:ln w="38100" cmpd="sng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42442" name="Text Box 10"/>
              <p:cNvSpPr txBox="1">
                <a:spLocks noChangeArrowheads="1"/>
              </p:cNvSpPr>
              <p:nvPr/>
            </p:nvSpPr>
            <p:spPr bwMode="auto">
              <a:xfrm>
                <a:off x="4080" y="384"/>
                <a:ext cx="1584" cy="3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de-DE" sz="1600" u="none"/>
              </a:p>
              <a:p>
                <a:pPr eaLnBrk="0" hangingPunct="0"/>
                <a:endParaRPr lang="de-DE" sz="1600" u="none"/>
              </a:p>
            </p:txBody>
          </p:sp>
        </p:grpSp>
      </p:grpSp>
      <p:sp>
        <p:nvSpPr>
          <p:cNvPr id="1042443" name="Oval 11"/>
          <p:cNvSpPr>
            <a:spLocks noChangeArrowheads="1"/>
          </p:cNvSpPr>
          <p:nvPr/>
        </p:nvSpPr>
        <p:spPr bwMode="auto">
          <a:xfrm>
            <a:off x="6661150" y="4076700"/>
            <a:ext cx="719138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2445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400" b="1" u="none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  <a:cs typeface="Arial Unicode MS" charset="0"/>
              </a:rPr>
              <a:t>MPP 3D R&amp;D Program: demonstrator module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83568" y="980728"/>
            <a:ext cx="7345362" cy="3524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 algn="l">
              <a:lnSpc>
                <a:spcPct val="70000"/>
              </a:lnSpc>
              <a:buClr>
                <a:schemeClr val="bg2">
                  <a:lumMod val="20000"/>
                  <a:lumOff val="80000"/>
                </a:schemeClr>
              </a:buClr>
              <a:buFont typeface="Wingdings" charset="2"/>
              <a:buChar char="§"/>
            </a:pPr>
            <a:r>
              <a:rPr lang="en-US" sz="1800" u="none" dirty="0">
                <a:solidFill>
                  <a:srgbClr val="D9D9D9"/>
                </a:solidFill>
                <a:latin typeface="Arial Unicode MS" charset="0"/>
                <a:cs typeface="Arial Unicode MS" charset="0"/>
              </a:rPr>
              <a:t> </a:t>
            </a:r>
            <a:r>
              <a:rPr lang="en-US" sz="1600" u="none" dirty="0">
                <a:solidFill>
                  <a:srgbClr val="D9D9D9"/>
                </a:solidFill>
              </a:rPr>
              <a:t>Step I:</a:t>
            </a:r>
          </a:p>
          <a:p>
            <a:pPr marL="742950" lvl="1" indent="-285750" algn="l">
              <a:lnSpc>
                <a:spcPct val="70000"/>
              </a:lnSpc>
              <a:buClr>
                <a:schemeClr val="bg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u="none" dirty="0">
                <a:solidFill>
                  <a:srgbClr val="D9D9D9"/>
                </a:solidFill>
              </a:rPr>
              <a:t> ATLAS FE-I3 ASIC thinned to 200 µm</a:t>
            </a:r>
          </a:p>
          <a:p>
            <a:pPr marL="742950" lvl="1" indent="-285750" algn="l">
              <a:lnSpc>
                <a:spcPct val="70000"/>
              </a:lnSpc>
              <a:buClr>
                <a:schemeClr val="bg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u="none" dirty="0">
                <a:solidFill>
                  <a:srgbClr val="D9D9D9"/>
                </a:solidFill>
              </a:rPr>
              <a:t> n-in-p pixel sensors of 75 </a:t>
            </a:r>
            <a:r>
              <a:rPr lang="en-US" sz="1600" u="none" dirty="0">
                <a:solidFill>
                  <a:srgbClr val="D9D9D9"/>
                </a:solidFill>
                <a:latin typeface="Symbol" charset="0"/>
              </a:rPr>
              <a:t>m</a:t>
            </a:r>
            <a:r>
              <a:rPr lang="en-US" sz="1600" u="none" dirty="0">
                <a:solidFill>
                  <a:srgbClr val="D9D9D9"/>
                </a:solidFill>
              </a:rPr>
              <a:t>m active thickness</a:t>
            </a:r>
          </a:p>
          <a:p>
            <a:pPr marL="742950" lvl="1" indent="-285750" algn="l">
              <a:lnSpc>
                <a:spcPct val="70000"/>
              </a:lnSpc>
              <a:buClr>
                <a:schemeClr val="bg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u="none" dirty="0">
                <a:solidFill>
                  <a:srgbClr val="D9D9D9"/>
                </a:solidFill>
              </a:rPr>
              <a:t> thin sensors / ASIC interconnection using SLID</a:t>
            </a:r>
          </a:p>
          <a:p>
            <a:pPr marL="742950" lvl="1" indent="-285750" algn="l">
              <a:lnSpc>
                <a:spcPct val="70000"/>
              </a:lnSpc>
              <a:buClr>
                <a:schemeClr val="bg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u="none" dirty="0">
                <a:solidFill>
                  <a:srgbClr val="D9D9D9"/>
                </a:solidFill>
              </a:rPr>
              <a:t> No </a:t>
            </a:r>
            <a:r>
              <a:rPr lang="en-US" sz="1600" u="none" dirty="0" smtClean="0">
                <a:solidFill>
                  <a:srgbClr val="D9D9D9"/>
                </a:solidFill>
              </a:rPr>
              <a:t>ICV , </a:t>
            </a:r>
            <a:r>
              <a:rPr lang="en-US" sz="1600" u="none" dirty="0">
                <a:solidFill>
                  <a:srgbClr val="D9D9D9"/>
                </a:solidFill>
              </a:rPr>
              <a:t>integrated fan-out on sensor for service connection</a:t>
            </a:r>
          </a:p>
          <a:p>
            <a:pPr lvl="1">
              <a:lnSpc>
                <a:spcPct val="70000"/>
              </a:lnSpc>
              <a:buClrTx/>
              <a:buFont typeface="Wingdings" charset="0"/>
              <a:buNone/>
            </a:pPr>
            <a:endParaRPr lang="en-US" sz="1600" u="none" dirty="0">
              <a:solidFill>
                <a:schemeClr val="folHlink"/>
              </a:solidFill>
            </a:endParaRPr>
          </a:p>
          <a:p>
            <a:pPr algn="l">
              <a:lnSpc>
                <a:spcPct val="70000"/>
              </a:lnSpc>
              <a:buClrTx/>
              <a:buFont typeface="Wingdings" charset="0"/>
              <a:buChar char="§"/>
            </a:pPr>
            <a:r>
              <a:rPr lang="en-US" sz="1600" u="none" dirty="0">
                <a:solidFill>
                  <a:schemeClr val="folHlink"/>
                </a:solidFill>
              </a:rPr>
              <a:t> </a:t>
            </a:r>
            <a:r>
              <a:rPr lang="en-US" sz="1600" u="none" dirty="0"/>
              <a:t>Step II: </a:t>
            </a:r>
          </a:p>
          <a:p>
            <a:pPr marL="742950" lvl="1" indent="-285750" algn="l">
              <a:lnSpc>
                <a:spcPct val="90000"/>
              </a:lnSpc>
              <a:buClrTx/>
              <a:buFont typeface="Arial"/>
              <a:buChar char="•"/>
            </a:pPr>
            <a:r>
              <a:rPr lang="en-US" sz="1600" u="none" dirty="0" smtClean="0"/>
              <a:t>ICV </a:t>
            </a:r>
            <a:r>
              <a:rPr lang="en-US" sz="1600" u="none" dirty="0"/>
              <a:t>etched in the read-out chip on the front-side on every wire bonding pad to route signal and services to the ASIC backside</a:t>
            </a:r>
          </a:p>
          <a:p>
            <a:pPr marL="742950" lvl="1" indent="-285750" algn="l">
              <a:lnSpc>
                <a:spcPct val="70000"/>
              </a:lnSpc>
              <a:buClr>
                <a:schemeClr val="folHlink"/>
              </a:buClr>
              <a:buFont typeface="Arial"/>
              <a:buChar char="•"/>
            </a:pPr>
            <a:r>
              <a:rPr lang="en-US" sz="1600" u="none" dirty="0" smtClean="0"/>
              <a:t>ASIC </a:t>
            </a:r>
            <a:r>
              <a:rPr lang="en-US" sz="1600" u="none" dirty="0"/>
              <a:t>thinned to </a:t>
            </a:r>
            <a:r>
              <a:rPr lang="en-US" sz="1600" u="none" dirty="0" smtClean="0"/>
              <a:t>60 </a:t>
            </a:r>
            <a:r>
              <a:rPr lang="en-US" sz="1600" u="none" dirty="0"/>
              <a:t>µm</a:t>
            </a:r>
          </a:p>
          <a:p>
            <a:pPr marL="742950" lvl="1" indent="-285750" algn="l">
              <a:lnSpc>
                <a:spcPct val="70000"/>
              </a:lnSpc>
              <a:buClr>
                <a:schemeClr val="folHlink"/>
              </a:buClr>
              <a:buFont typeface="Arial"/>
              <a:buChar char="•"/>
            </a:pPr>
            <a:r>
              <a:rPr lang="en-US" sz="1600" u="none" dirty="0" smtClean="0"/>
              <a:t>thin </a:t>
            </a:r>
            <a:r>
              <a:rPr lang="en-US" sz="1600" u="none" dirty="0"/>
              <a:t>sensors /ASIC interconnection using SLID</a:t>
            </a:r>
          </a:p>
          <a:p>
            <a:pPr lvl="1">
              <a:lnSpc>
                <a:spcPct val="70000"/>
              </a:lnSpc>
              <a:buClr>
                <a:srgbClr val="006666"/>
              </a:buClr>
            </a:pPr>
            <a:endParaRPr lang="en-US" sz="1600" b="1" u="none" dirty="0">
              <a:solidFill>
                <a:schemeClr val="folHlink"/>
              </a:solidFill>
            </a:endParaRPr>
          </a:p>
        </p:txBody>
      </p:sp>
      <p:pic>
        <p:nvPicPr>
          <p:cNvPr id="16" name="Picture 15" descr="right-icon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24744"/>
            <a:ext cx="455612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5400000">
            <a:off x="2946303" y="4766664"/>
            <a:ext cx="648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ICV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94386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90BE-BBC4-B04E-B9F4-B8613355CFBE}" type="slidenum">
              <a:rPr lang="de-DE"/>
              <a:pPr/>
              <a:t>5</a:t>
            </a:fld>
            <a:endParaRPr lang="de-DE"/>
          </a:p>
        </p:txBody>
      </p:sp>
      <p:sp>
        <p:nvSpPr>
          <p:cNvPr id="1231874" name="Rectangle 2"/>
          <p:cNvSpPr>
            <a:spLocks noChangeArrowheads="1"/>
          </p:cNvSpPr>
          <p:nvPr/>
        </p:nvSpPr>
        <p:spPr bwMode="auto">
          <a:xfrm>
            <a:off x="1042988" y="188913"/>
            <a:ext cx="73453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Thin pixel technology at MPP-HLL</a:t>
            </a:r>
            <a:r>
              <a:rPr lang="en-US" sz="28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>
              <a:solidFill>
                <a:srgbClr val="008080"/>
              </a:solidFill>
              <a:latin typeface="Arial" charset="0"/>
            </a:endParaRPr>
          </a:p>
        </p:txBody>
      </p:sp>
      <p:pic>
        <p:nvPicPr>
          <p:cNvPr id="12318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868313"/>
            <a:ext cx="853281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318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8" t="604" r="53052" b="41838"/>
          <a:stretch>
            <a:fillRect/>
          </a:stretch>
        </p:blipFill>
        <p:spPr bwMode="auto">
          <a:xfrm>
            <a:off x="755650" y="2349500"/>
            <a:ext cx="2592388" cy="253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31877" name="Text Box 5"/>
          <p:cNvSpPr txBox="1">
            <a:spLocks noChangeArrowheads="1"/>
          </p:cNvSpPr>
          <p:nvPr/>
        </p:nvSpPr>
        <p:spPr bwMode="auto">
          <a:xfrm>
            <a:off x="611188" y="5024438"/>
            <a:ext cx="39592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600"/>
              <a:t>  </a:t>
            </a:r>
            <a:endParaRPr lang="de-DE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/>
              <a:t>n-in-p  6“ wafers with ATLAS FE-I3 compatible sensors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de-DE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/>
              <a:t> 75 </a:t>
            </a:r>
            <a:r>
              <a:rPr lang="de-DE">
                <a:latin typeface="Symbol" charset="0"/>
              </a:rPr>
              <a:t>m</a:t>
            </a:r>
            <a:r>
              <a:rPr lang="de-DE"/>
              <a:t>m thick sensors interconnected with SLID to FE-I3 chips, thinned down to 200</a:t>
            </a:r>
            <a:r>
              <a:rPr lang="de-DE">
                <a:latin typeface="Symbol" charset="0"/>
              </a:rPr>
              <a:t> m</a:t>
            </a:r>
            <a:r>
              <a:rPr lang="de-DE"/>
              <a:t>m,  at EMFT</a:t>
            </a:r>
            <a:endParaRPr lang="de-DE" sz="800"/>
          </a:p>
          <a:p>
            <a:pPr algn="l">
              <a:spcBef>
                <a:spcPct val="0"/>
              </a:spcBef>
            </a:pPr>
            <a:endParaRPr lang="de-DE" sz="1600" u="sng"/>
          </a:p>
        </p:txBody>
      </p:sp>
      <p:sp>
        <p:nvSpPr>
          <p:cNvPr id="1231878" name="Text Box 6"/>
          <p:cNvSpPr txBox="1">
            <a:spLocks noChangeArrowheads="1"/>
          </p:cNvSpPr>
          <p:nvPr/>
        </p:nvSpPr>
        <p:spPr bwMode="auto">
          <a:xfrm>
            <a:off x="4500563" y="5084763"/>
            <a:ext cx="4752975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endParaRPr lang="de-DE" sz="800">
              <a:solidFill>
                <a:srgbClr val="008080"/>
              </a:solidFill>
            </a:endParaRP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 sz="1600"/>
              <a:t>  </a:t>
            </a:r>
            <a:r>
              <a:rPr lang="de-DE"/>
              <a:t>n-in-p  6“ wafers with ATLAS FE-I4 sensors          (pitch 50 </a:t>
            </a:r>
            <a:r>
              <a:rPr lang="de-DE">
                <a:latin typeface="Symbol" charset="0"/>
              </a:rPr>
              <a:t>m</a:t>
            </a:r>
            <a:r>
              <a:rPr lang="de-DE"/>
              <a:t>m x250 </a:t>
            </a:r>
            <a:r>
              <a:rPr lang="de-DE">
                <a:latin typeface="Symbol" charset="0"/>
              </a:rPr>
              <a:t> m</a:t>
            </a:r>
            <a:r>
              <a:rPr lang="de-DE"/>
              <a:t>m)</a:t>
            </a:r>
          </a:p>
          <a:p>
            <a:pPr algn="l">
              <a:spcBef>
                <a:spcPct val="0"/>
              </a:spcBef>
            </a:pPr>
            <a:endParaRPr lang="de-DE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/>
              <a:t> IBL compatible GR </a:t>
            </a:r>
            <a:r>
              <a:rPr lang="de-DE">
                <a:sym typeface="Wingdings" charset="0"/>
              </a:rPr>
              <a:t> 450 </a:t>
            </a:r>
            <a:r>
              <a:rPr lang="de-DE">
                <a:latin typeface="Symbol" charset="0"/>
                <a:sym typeface="Wingdings" charset="0"/>
              </a:rPr>
              <a:t>m</a:t>
            </a:r>
            <a:r>
              <a:rPr lang="de-DE">
                <a:sym typeface="Wingdings" charset="0"/>
              </a:rPr>
              <a:t>m dead edge</a:t>
            </a:r>
            <a:endParaRPr lang="de-DE"/>
          </a:p>
          <a:p>
            <a:pPr algn="l">
              <a:spcBef>
                <a:spcPct val="0"/>
              </a:spcBef>
            </a:pPr>
            <a:endParaRPr lang="de-DE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/>
              <a:t> Interconnected to FE-I4 chips with bump-bonding at IZM</a:t>
            </a:r>
          </a:p>
          <a:p>
            <a:pPr algn="l">
              <a:spcBef>
                <a:spcPct val="0"/>
              </a:spcBef>
            </a:pPr>
            <a:endParaRPr lang="de-DE" u="sng"/>
          </a:p>
        </p:txBody>
      </p:sp>
      <p:grpSp>
        <p:nvGrpSpPr>
          <p:cNvPr id="1231879" name="Group 7"/>
          <p:cNvGrpSpPr>
            <a:grpSpLocks/>
          </p:cNvGrpSpPr>
          <p:nvPr/>
        </p:nvGrpSpPr>
        <p:grpSpPr bwMode="auto">
          <a:xfrm>
            <a:off x="4787900" y="2420938"/>
            <a:ext cx="3241675" cy="2611437"/>
            <a:chOff x="3061" y="1661"/>
            <a:chExt cx="2042" cy="1645"/>
          </a:xfrm>
        </p:grpSpPr>
        <p:pic>
          <p:nvPicPr>
            <p:cNvPr id="1231880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1661"/>
              <a:ext cx="2042" cy="16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31881" name="Rectangle 9"/>
            <p:cNvSpPr>
              <a:spLocks noChangeArrowheads="1"/>
            </p:cNvSpPr>
            <p:nvPr/>
          </p:nvSpPr>
          <p:spPr bwMode="auto">
            <a:xfrm>
              <a:off x="3606" y="2069"/>
              <a:ext cx="952" cy="907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1882" name="Text Box 10"/>
            <p:cNvSpPr txBox="1">
              <a:spLocks noChangeArrowheads="1"/>
            </p:cNvSpPr>
            <p:nvPr/>
          </p:nvSpPr>
          <p:spPr bwMode="auto">
            <a:xfrm>
              <a:off x="3787" y="2341"/>
              <a:ext cx="63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600" b="1">
                  <a:solidFill>
                    <a:schemeClr val="bg1"/>
                  </a:solidFill>
                </a:rPr>
                <a:t>FE-I4 modules</a:t>
              </a:r>
            </a:p>
          </p:txBody>
        </p:sp>
      </p:grpSp>
      <p:sp>
        <p:nvSpPr>
          <p:cNvPr id="1231883" name="Text Box 11"/>
          <p:cNvSpPr txBox="1">
            <a:spLocks noChangeArrowheads="1"/>
          </p:cNvSpPr>
          <p:nvPr/>
        </p:nvSpPr>
        <p:spPr bwMode="auto">
          <a:xfrm>
            <a:off x="3203575" y="2781300"/>
            <a:ext cx="1728788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/>
              <a:t>75μm and 150μm active thickness</a:t>
            </a:r>
          </a:p>
          <a:p>
            <a:pPr algn="l"/>
            <a:endParaRPr lang="en-US" b="1"/>
          </a:p>
        </p:txBody>
      </p:sp>
      <p:sp>
        <p:nvSpPr>
          <p:cNvPr id="1231884" name="Text Box 12"/>
          <p:cNvSpPr txBox="1">
            <a:spLocks noChangeArrowheads="1"/>
          </p:cNvSpPr>
          <p:nvPr/>
        </p:nvSpPr>
        <p:spPr bwMode="auto">
          <a:xfrm>
            <a:off x="7596188" y="2808288"/>
            <a:ext cx="1728787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de-DE"/>
              <a:t>150μm active thickness</a:t>
            </a:r>
          </a:p>
          <a:p>
            <a:pPr algn="l"/>
            <a:endParaRPr lang="en-US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54BA3-6899-2B4B-8CBA-E97240A3E477}" type="slidenum">
              <a:rPr lang="de-DE"/>
              <a:pPr/>
              <a:t>6</a:t>
            </a:fld>
            <a:endParaRPr lang="de-DE"/>
          </a:p>
        </p:txBody>
      </p:sp>
      <p:sp>
        <p:nvSpPr>
          <p:cNvPr id="1241090" name="Rectangle 2"/>
          <p:cNvSpPr>
            <a:spLocks noChangeArrowheads="1"/>
          </p:cNvSpPr>
          <p:nvPr/>
        </p:nvSpPr>
        <p:spPr bwMode="auto">
          <a:xfrm>
            <a:off x="899592" y="188913"/>
            <a:ext cx="8101012" cy="4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Post irradiation characterization of SLID </a:t>
            </a: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FE-I3 modules</a:t>
            </a:r>
            <a:endParaRPr lang="en-US" sz="2000" dirty="0">
              <a:solidFill>
                <a:srgbClr val="008080"/>
              </a:solidFill>
              <a:latin typeface="Arial" charset="0"/>
            </a:endParaRPr>
          </a:p>
        </p:txBody>
      </p:sp>
      <p:sp>
        <p:nvSpPr>
          <p:cNvPr id="1241091" name="AutoShape 3"/>
          <p:cNvSpPr>
            <a:spLocks noChangeArrowheads="1"/>
          </p:cNvSpPr>
          <p:nvPr/>
        </p:nvSpPr>
        <p:spPr bwMode="auto">
          <a:xfrm>
            <a:off x="1042988" y="2708275"/>
            <a:ext cx="3529012" cy="719138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1600">
                <a:sym typeface="Wingdings" charset="0"/>
              </a:rPr>
              <a:t>SLID interconnection is radiation hard and withstands thermal cycling</a:t>
            </a:r>
            <a:endParaRPr lang="en-US" sz="1600"/>
          </a:p>
        </p:txBody>
      </p:sp>
      <p:sp>
        <p:nvSpPr>
          <p:cNvPr id="1241092" name="Text Box 4"/>
          <p:cNvSpPr txBox="1">
            <a:spLocks noChangeArrowheads="1"/>
          </p:cNvSpPr>
          <p:nvPr/>
        </p:nvSpPr>
        <p:spPr bwMode="auto">
          <a:xfrm>
            <a:off x="755650" y="765175"/>
            <a:ext cx="4176713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endParaRPr lang="en-US" sz="1600" dirty="0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/>
              <a:t> Good Charge Collection efficiency after irradiation up to 10</a:t>
            </a:r>
            <a:r>
              <a:rPr lang="en-US" sz="1600" baseline="30000" dirty="0"/>
              <a:t>16</a:t>
            </a:r>
            <a:r>
              <a:rPr lang="en-US" sz="1600" dirty="0"/>
              <a:t> </a:t>
            </a:r>
            <a:r>
              <a:rPr lang="en-US" sz="1600" dirty="0" err="1"/>
              <a:t>n</a:t>
            </a:r>
            <a:r>
              <a:rPr lang="en-US" sz="1600" baseline="-25000" dirty="0" err="1"/>
              <a:t>eq</a:t>
            </a:r>
            <a:r>
              <a:rPr lang="en-US" sz="1600" dirty="0"/>
              <a:t>/cm</a:t>
            </a:r>
            <a:r>
              <a:rPr lang="en-US" sz="1600" baseline="30000" dirty="0"/>
              <a:t>2</a:t>
            </a:r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endParaRPr lang="en-US" sz="800" dirty="0"/>
          </a:p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/>
              <a:t> Number of unconnected channels stable after irradiation and multiple thermal cycles   ( +20</a:t>
            </a:r>
            <a:r>
              <a:rPr lang="en-US" sz="1600" baseline="30000" dirty="0"/>
              <a:t>o</a:t>
            </a:r>
            <a:r>
              <a:rPr lang="en-US" sz="1600" dirty="0"/>
              <a:t>C </a:t>
            </a:r>
            <a:r>
              <a:rPr lang="en-US" sz="1600" dirty="0">
                <a:sym typeface="Wingdings" charset="0"/>
              </a:rPr>
              <a:t> -50</a:t>
            </a:r>
            <a:r>
              <a:rPr lang="en-US" sz="1600" baseline="30000" dirty="0">
                <a:sym typeface="Wingdings" charset="0"/>
              </a:rPr>
              <a:t>o</a:t>
            </a:r>
            <a:r>
              <a:rPr lang="en-US" sz="1600" dirty="0">
                <a:sym typeface="Wingdings" charset="0"/>
              </a:rPr>
              <a:t>C)</a:t>
            </a:r>
          </a:p>
        </p:txBody>
      </p:sp>
      <p:sp>
        <p:nvSpPr>
          <p:cNvPr id="1241093" name="Text Box 5"/>
          <p:cNvSpPr txBox="1">
            <a:spLocks noChangeArrowheads="1"/>
          </p:cNvSpPr>
          <p:nvPr/>
        </p:nvSpPr>
        <p:spPr bwMode="auto">
          <a:xfrm>
            <a:off x="5508625" y="1557338"/>
            <a:ext cx="1800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>
                <a:latin typeface="Symbol" charset="0"/>
              </a:rPr>
              <a:t>F</a:t>
            </a:r>
            <a:r>
              <a:rPr lang="en-US"/>
              <a:t>=2x10</a:t>
            </a:r>
            <a:r>
              <a:rPr lang="en-US" baseline="30000"/>
              <a:t>15</a:t>
            </a:r>
            <a:r>
              <a:rPr lang="en-US"/>
              <a:t> n</a:t>
            </a:r>
            <a:r>
              <a:rPr lang="en-US" baseline="-25000"/>
              <a:t>eq</a:t>
            </a:r>
            <a:r>
              <a:rPr lang="en-US"/>
              <a:t>/cm</a:t>
            </a:r>
            <a:r>
              <a:rPr lang="en-US" baseline="30000"/>
              <a:t>2</a:t>
            </a:r>
          </a:p>
        </p:txBody>
      </p:sp>
      <p:pic>
        <p:nvPicPr>
          <p:cNvPr id="1241094" name="Picture 6" descr="hit_map_SLID10_2e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836613"/>
            <a:ext cx="4284662" cy="286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1095" name="Text Box 7"/>
          <p:cNvSpPr txBox="1">
            <a:spLocks noChangeArrowheads="1"/>
          </p:cNvSpPr>
          <p:nvPr/>
        </p:nvSpPr>
        <p:spPr bwMode="auto">
          <a:xfrm>
            <a:off x="5651500" y="1412875"/>
            <a:ext cx="295275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rgbClr val="000099"/>
                </a:solidFill>
              </a:rPr>
              <a:t>2x10</a:t>
            </a:r>
            <a:r>
              <a:rPr lang="en-US" sz="1800" b="1" baseline="30000">
                <a:solidFill>
                  <a:srgbClr val="000099"/>
                </a:solidFill>
              </a:rPr>
              <a:t>15</a:t>
            </a:r>
            <a:r>
              <a:rPr lang="en-US" sz="1800" b="1">
                <a:solidFill>
                  <a:srgbClr val="000099"/>
                </a:solidFill>
              </a:rPr>
              <a:t> n</a:t>
            </a:r>
            <a:r>
              <a:rPr lang="en-US" sz="1800" b="1" baseline="-25000">
                <a:solidFill>
                  <a:srgbClr val="000099"/>
                </a:solidFill>
              </a:rPr>
              <a:t>eq</a:t>
            </a:r>
            <a:r>
              <a:rPr lang="en-US" sz="1800" b="1">
                <a:solidFill>
                  <a:srgbClr val="000099"/>
                </a:solidFill>
              </a:rPr>
              <a:t>/cm</a:t>
            </a:r>
            <a:r>
              <a:rPr lang="en-US" sz="1800" b="1" baseline="30000">
                <a:solidFill>
                  <a:srgbClr val="000099"/>
                </a:solidFill>
              </a:rPr>
              <a:t>2</a:t>
            </a:r>
          </a:p>
          <a:p>
            <a:pPr algn="l"/>
            <a:r>
              <a:rPr lang="en-US" sz="1800" b="1">
                <a:solidFill>
                  <a:srgbClr val="000099"/>
                </a:solidFill>
              </a:rPr>
              <a:t>All channels connected</a:t>
            </a:r>
          </a:p>
        </p:txBody>
      </p:sp>
      <p:pic>
        <p:nvPicPr>
          <p:cNvPr id="1241097" name="Picture 9" descr="land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" r="9062"/>
          <a:stretch>
            <a:fillRect/>
          </a:stretch>
        </p:blipFill>
        <p:spPr bwMode="auto">
          <a:xfrm>
            <a:off x="684213" y="3605213"/>
            <a:ext cx="4032250" cy="3252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1098" name="Text Box 10"/>
          <p:cNvSpPr txBox="1">
            <a:spLocks noChangeArrowheads="1"/>
          </p:cNvSpPr>
          <p:nvPr/>
        </p:nvSpPr>
        <p:spPr bwMode="auto">
          <a:xfrm>
            <a:off x="2124075" y="3933825"/>
            <a:ext cx="2305050" cy="1192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rgbClr val="000099"/>
                </a:solidFill>
              </a:rPr>
              <a:t>5x10</a:t>
            </a:r>
            <a:r>
              <a:rPr lang="en-US" sz="1800" b="1" baseline="30000">
                <a:solidFill>
                  <a:srgbClr val="000099"/>
                </a:solidFill>
              </a:rPr>
              <a:t>15</a:t>
            </a:r>
            <a:r>
              <a:rPr lang="en-US" sz="1800" b="1">
                <a:solidFill>
                  <a:srgbClr val="000099"/>
                </a:solidFill>
              </a:rPr>
              <a:t> n</a:t>
            </a:r>
            <a:r>
              <a:rPr lang="en-US" sz="1800" b="1" baseline="-25000">
                <a:solidFill>
                  <a:srgbClr val="000099"/>
                </a:solidFill>
              </a:rPr>
              <a:t>eq</a:t>
            </a:r>
            <a:r>
              <a:rPr lang="en-US" sz="1800" b="1">
                <a:solidFill>
                  <a:srgbClr val="000099"/>
                </a:solidFill>
              </a:rPr>
              <a:t>/cm</a:t>
            </a:r>
            <a:r>
              <a:rPr lang="en-US" sz="1800" b="1" baseline="30000">
                <a:solidFill>
                  <a:srgbClr val="000099"/>
                </a:solidFill>
              </a:rPr>
              <a:t>2</a:t>
            </a:r>
          </a:p>
          <a:p>
            <a:pPr algn="l"/>
            <a:r>
              <a:rPr lang="en-US" sz="1800" b="1">
                <a:solidFill>
                  <a:srgbClr val="000099"/>
                </a:solidFill>
              </a:rPr>
              <a:t>MPV = 4.8 ke</a:t>
            </a:r>
          </a:p>
          <a:p>
            <a:pPr algn="l"/>
            <a:r>
              <a:rPr lang="en-US" sz="1800" b="1">
                <a:solidFill>
                  <a:srgbClr val="000099"/>
                </a:solidFill>
              </a:rPr>
              <a:t>V</a:t>
            </a:r>
            <a:r>
              <a:rPr lang="en-US" sz="1800" b="1" baseline="-25000">
                <a:solidFill>
                  <a:srgbClr val="000099"/>
                </a:solidFill>
              </a:rPr>
              <a:t>bias</a:t>
            </a:r>
            <a:r>
              <a:rPr lang="en-US" sz="1800" b="1">
                <a:solidFill>
                  <a:srgbClr val="000099"/>
                </a:solidFill>
              </a:rPr>
              <a:t>=600V</a:t>
            </a:r>
          </a:p>
        </p:txBody>
      </p:sp>
      <p:pic>
        <p:nvPicPr>
          <p:cNvPr id="1241099" name="Picture 11" descr="CCE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883025"/>
            <a:ext cx="4108450" cy="27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5C2B4B-B3E5-5D44-B8BE-45A84A0C4FB5}" type="slidenum">
              <a:rPr lang="de-DE"/>
              <a:pPr>
                <a:defRPr/>
              </a:pPr>
              <a:t>7</a:t>
            </a:fld>
            <a:endParaRPr lang="de-DE"/>
          </a:p>
        </p:txBody>
      </p:sp>
      <p:sp>
        <p:nvSpPr>
          <p:cNvPr id="1230852" name="Rectangle 4"/>
          <p:cNvSpPr>
            <a:spLocks noChangeArrowheads="1"/>
          </p:cNvSpPr>
          <p:nvPr/>
        </p:nvSpPr>
        <p:spPr bwMode="auto">
          <a:xfrm>
            <a:off x="1258888" y="260350"/>
            <a:ext cx="70580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US" sz="2000" b="1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 Unicode MS" charset="0"/>
              </a:rPr>
              <a:t>Comparison of CC for n-in-p pixels of different thickness</a:t>
            </a:r>
          </a:p>
        </p:txBody>
      </p:sp>
      <p:graphicFrame>
        <p:nvGraphicFramePr>
          <p:cNvPr id="24579" name="Object 11"/>
          <p:cNvGraphicFramePr>
            <a:graphicFrameLocks noChangeAspect="1"/>
          </p:cNvGraphicFramePr>
          <p:nvPr/>
        </p:nvGraphicFramePr>
        <p:xfrm>
          <a:off x="755650" y="3716338"/>
          <a:ext cx="4103688" cy="277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733" name="Acrobat Document" r:id="rId3" imgW="7226300" imgH="4889500" progId="AcroExch.Document.7">
                  <p:embed/>
                </p:oleObj>
              </mc:Choice>
              <mc:Fallback>
                <p:oleObj name="Acrobat Document" r:id="rId3" imgW="7226300" imgH="48895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716338"/>
                        <a:ext cx="4103688" cy="277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12"/>
          <p:cNvGraphicFramePr>
            <a:graphicFrameLocks noChangeAspect="1"/>
          </p:cNvGraphicFramePr>
          <p:nvPr/>
        </p:nvGraphicFramePr>
        <p:xfrm>
          <a:off x="755650" y="908050"/>
          <a:ext cx="4032250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734" name="Acrobat Document" r:id="rId5" imgW="7226300" imgH="4889500" progId="AcroExch.Document.7">
                  <p:embed/>
                </p:oleObj>
              </mc:Choice>
              <mc:Fallback>
                <p:oleObj name="Acrobat Document" r:id="rId5" imgW="7226300" imgH="48895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908050"/>
                        <a:ext cx="4032250" cy="273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14"/>
          <p:cNvGraphicFramePr>
            <a:graphicFrameLocks noChangeAspect="1"/>
          </p:cNvGraphicFramePr>
          <p:nvPr/>
        </p:nvGraphicFramePr>
        <p:xfrm>
          <a:off x="4859338" y="908050"/>
          <a:ext cx="4102100" cy="277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735" name="Acrobat Document" r:id="rId7" imgW="7226300" imgH="4889500" progId="AcroExch.Document.7">
                  <p:embed/>
                </p:oleObj>
              </mc:Choice>
              <mc:Fallback>
                <p:oleObj name="Acrobat Document" r:id="rId7" imgW="7226300" imgH="48895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908050"/>
                        <a:ext cx="4102100" cy="277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864" name="AutoShape 16"/>
          <p:cNvSpPr>
            <a:spLocks noChangeArrowheads="1"/>
          </p:cNvSpPr>
          <p:nvPr/>
        </p:nvSpPr>
        <p:spPr bwMode="auto">
          <a:xfrm>
            <a:off x="5076056" y="3933056"/>
            <a:ext cx="3744912" cy="2664296"/>
          </a:xfrm>
          <a:prstGeom prst="flowChartAlternateProcess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l">
              <a:defRPr/>
            </a:pPr>
            <a:r>
              <a:rPr lang="en-US" sz="1600" dirty="0">
                <a:cs typeface="Arial Unicode MS" charset="0"/>
              </a:rPr>
              <a:t>Higher charge with 150 </a:t>
            </a:r>
            <a:r>
              <a:rPr lang="en-US" sz="1600" dirty="0">
                <a:latin typeface="Symbol" charset="0"/>
                <a:cs typeface="Arial Unicode MS" charset="0"/>
              </a:rPr>
              <a:t>m</a:t>
            </a:r>
            <a:r>
              <a:rPr lang="en-US" sz="1600" dirty="0">
                <a:cs typeface="Arial Unicode MS" charset="0"/>
              </a:rPr>
              <a:t>m thick sensors up to a </a:t>
            </a:r>
            <a:r>
              <a:rPr lang="en-US" sz="1600" dirty="0" err="1">
                <a:cs typeface="Arial Unicode MS" charset="0"/>
              </a:rPr>
              <a:t>fluence</a:t>
            </a:r>
            <a:r>
              <a:rPr lang="en-US" sz="1600" dirty="0">
                <a:cs typeface="Arial Unicode MS" charset="0"/>
              </a:rPr>
              <a:t> of                     </a:t>
            </a:r>
            <a:r>
              <a:rPr lang="en-US" sz="1600" dirty="0">
                <a:latin typeface="Symbol" charset="0"/>
                <a:cs typeface="Arial Unicode MS" charset="0"/>
              </a:rPr>
              <a:t>F</a:t>
            </a:r>
            <a:r>
              <a:rPr lang="en-US" sz="1600" dirty="0">
                <a:cs typeface="Arial Unicode MS" charset="0"/>
              </a:rPr>
              <a:t>=(4-5)x10</a:t>
            </a:r>
            <a:r>
              <a:rPr lang="en-US" sz="1600" baseline="30000" dirty="0">
                <a:cs typeface="Arial Unicode MS" charset="0"/>
              </a:rPr>
              <a:t>15</a:t>
            </a:r>
            <a:r>
              <a:rPr lang="en-US" sz="1600" dirty="0">
                <a:cs typeface="Arial Unicode MS" charset="0"/>
              </a:rPr>
              <a:t> </a:t>
            </a:r>
            <a:r>
              <a:rPr lang="en-US" sz="1600" dirty="0" err="1">
                <a:cs typeface="Arial Unicode MS" charset="0"/>
              </a:rPr>
              <a:t>n</a:t>
            </a:r>
            <a:r>
              <a:rPr lang="en-US" sz="1600" baseline="-25000" dirty="0" err="1">
                <a:cs typeface="Arial Unicode MS" charset="0"/>
              </a:rPr>
              <a:t>eq</a:t>
            </a:r>
            <a:r>
              <a:rPr lang="en-US" sz="1600" dirty="0">
                <a:cs typeface="Arial Unicode MS" charset="0"/>
              </a:rPr>
              <a:t> cm</a:t>
            </a:r>
            <a:r>
              <a:rPr lang="en-US" sz="1600" baseline="30000" dirty="0">
                <a:cs typeface="Arial Unicode MS" charset="0"/>
              </a:rPr>
              <a:t>-2</a:t>
            </a:r>
            <a:r>
              <a:rPr lang="en-US" sz="1600" dirty="0">
                <a:cs typeface="Arial Unicode MS" charset="0"/>
              </a:rPr>
              <a:t> </a:t>
            </a:r>
            <a:r>
              <a:rPr lang="en-US" sz="1600" dirty="0" smtClean="0">
                <a:cs typeface="Arial Unicode MS" charset="0"/>
              </a:rPr>
              <a:t> </a:t>
            </a:r>
            <a:r>
              <a:rPr lang="en-US" sz="1600" dirty="0" smtClean="0">
                <a:cs typeface="Arial Unicode MS" charset="0"/>
                <a:sym typeface="Wingdings"/>
              </a:rPr>
              <a:t> next run of interconnection to FE-I3 chips with ICVs will be performed with  wafer of 150 </a:t>
            </a:r>
            <a:r>
              <a:rPr lang="en-US" sz="1600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dirty="0" smtClean="0">
                <a:cs typeface="Arial Unicode MS" charset="0"/>
                <a:sym typeface="Wingdings"/>
              </a:rPr>
              <a:t>m active thickness</a:t>
            </a:r>
          </a:p>
          <a:p>
            <a:pPr algn="l">
              <a:defRPr/>
            </a:pPr>
            <a:r>
              <a:rPr lang="en-US" sz="1600" dirty="0" smtClean="0">
                <a:cs typeface="Arial Unicode MS" charset="0"/>
              </a:rPr>
              <a:t>At </a:t>
            </a:r>
            <a:r>
              <a:rPr lang="en-US" sz="1600" dirty="0">
                <a:cs typeface="Arial Unicode MS" charset="0"/>
              </a:rPr>
              <a:t>higher </a:t>
            </a:r>
            <a:r>
              <a:rPr lang="en-US" sz="1600" dirty="0" err="1">
                <a:cs typeface="Arial Unicode MS" charset="0"/>
              </a:rPr>
              <a:t>fluences</a:t>
            </a:r>
            <a:r>
              <a:rPr lang="en-US" sz="1600" dirty="0">
                <a:cs typeface="Arial Unicode MS" charset="0"/>
              </a:rPr>
              <a:t> the charge of thin and thicker sensors </a:t>
            </a:r>
            <a:r>
              <a:rPr lang="en-US" sz="1600" dirty="0" smtClean="0">
                <a:cs typeface="Arial Unicode MS" charset="0"/>
              </a:rPr>
              <a:t>tends </a:t>
            </a:r>
            <a:r>
              <a:rPr lang="en-US" sz="1600" dirty="0">
                <a:cs typeface="Arial Unicode MS" charset="0"/>
              </a:rPr>
              <a:t>to </a:t>
            </a:r>
            <a:r>
              <a:rPr lang="en-US" sz="1600" dirty="0" smtClean="0">
                <a:cs typeface="Arial Unicode MS" charset="0"/>
              </a:rPr>
              <a:t>equalize</a:t>
            </a:r>
            <a:endParaRPr lang="en-US" sz="1600" dirty="0">
              <a:cs typeface="Arial Unicode MS" charset="0"/>
            </a:endParaRPr>
          </a:p>
        </p:txBody>
      </p:sp>
      <p:sp>
        <p:nvSpPr>
          <p:cNvPr id="1230865" name="Text Box 17"/>
          <p:cNvSpPr txBox="1">
            <a:spLocks noChangeArrowheads="1"/>
          </p:cNvSpPr>
          <p:nvPr/>
        </p:nvSpPr>
        <p:spPr bwMode="auto">
          <a:xfrm>
            <a:off x="1547813" y="4292600"/>
            <a:ext cx="13684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>
                <a:cs typeface="Arial Unicode MS" charset="0"/>
              </a:rPr>
              <a:t>150 </a:t>
            </a:r>
            <a:r>
              <a:rPr lang="en-US">
                <a:latin typeface="Symbol" charset="0"/>
                <a:cs typeface="Arial Unicode MS" charset="0"/>
              </a:rPr>
              <a:t>m</a:t>
            </a:r>
            <a:r>
              <a:rPr lang="en-US">
                <a:cs typeface="Arial Unicode MS" charset="0"/>
              </a:rPr>
              <a:t>m data still missing</a:t>
            </a:r>
          </a:p>
        </p:txBody>
      </p:sp>
      <p:sp>
        <p:nvSpPr>
          <p:cNvPr id="1230866" name="Text Box 18"/>
          <p:cNvSpPr txBox="1">
            <a:spLocks noChangeArrowheads="1"/>
          </p:cNvSpPr>
          <p:nvPr/>
        </p:nvSpPr>
        <p:spPr bwMode="auto">
          <a:xfrm>
            <a:off x="5364163" y="820738"/>
            <a:ext cx="338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b="1">
                <a:latin typeface="Symbol" charset="0"/>
                <a:cs typeface="Arial Unicode MS" charset="0"/>
              </a:rPr>
              <a:t>F</a:t>
            </a:r>
            <a:r>
              <a:rPr lang="en-US" b="1">
                <a:cs typeface="Arial Unicode MS" charset="0"/>
              </a:rPr>
              <a:t>=(4-5) x10</a:t>
            </a:r>
            <a:r>
              <a:rPr lang="en-US" b="1" baseline="30000">
                <a:cs typeface="Arial Unicode MS" charset="0"/>
              </a:rPr>
              <a:t>15</a:t>
            </a:r>
            <a:r>
              <a:rPr lang="en-US" b="1">
                <a:cs typeface="Arial Unicode MS" charset="0"/>
              </a:rPr>
              <a:t> n</a:t>
            </a:r>
            <a:r>
              <a:rPr lang="en-US" b="1" baseline="-25000">
                <a:cs typeface="Arial Unicode MS" charset="0"/>
              </a:rPr>
              <a:t>eq</a:t>
            </a:r>
            <a:r>
              <a:rPr lang="en-US" b="1">
                <a:cs typeface="Arial Unicode MS" charset="0"/>
              </a:rPr>
              <a:t> cm</a:t>
            </a:r>
            <a:r>
              <a:rPr lang="en-US" b="1" baseline="30000">
                <a:cs typeface="Arial Unicode MS" charset="0"/>
              </a:rPr>
              <a:t>-2</a:t>
            </a:r>
            <a:r>
              <a:rPr lang="en-US" b="1">
                <a:cs typeface="Arial Unicode MS" charset="0"/>
              </a:rPr>
              <a:t> </a:t>
            </a:r>
          </a:p>
        </p:txBody>
      </p:sp>
      <p:sp>
        <p:nvSpPr>
          <p:cNvPr id="1230867" name="Text Box 19"/>
          <p:cNvSpPr txBox="1">
            <a:spLocks noChangeArrowheads="1"/>
          </p:cNvSpPr>
          <p:nvPr/>
        </p:nvSpPr>
        <p:spPr bwMode="auto">
          <a:xfrm>
            <a:off x="1619250" y="820738"/>
            <a:ext cx="338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b="1">
                <a:latin typeface="Symbol" charset="0"/>
                <a:cs typeface="Arial Unicode MS" charset="0"/>
              </a:rPr>
              <a:t>F</a:t>
            </a:r>
            <a:r>
              <a:rPr lang="en-US" b="1">
                <a:cs typeface="Arial Unicode MS" charset="0"/>
              </a:rPr>
              <a:t>= 2 x10</a:t>
            </a:r>
            <a:r>
              <a:rPr lang="en-US" b="1" baseline="30000">
                <a:cs typeface="Arial Unicode MS" charset="0"/>
              </a:rPr>
              <a:t>15</a:t>
            </a:r>
            <a:r>
              <a:rPr lang="en-US" b="1">
                <a:cs typeface="Arial Unicode MS" charset="0"/>
              </a:rPr>
              <a:t> n</a:t>
            </a:r>
            <a:r>
              <a:rPr lang="en-US" b="1" baseline="-25000">
                <a:cs typeface="Arial Unicode MS" charset="0"/>
              </a:rPr>
              <a:t>eq</a:t>
            </a:r>
            <a:r>
              <a:rPr lang="en-US" b="1">
                <a:cs typeface="Arial Unicode MS" charset="0"/>
              </a:rPr>
              <a:t> cm</a:t>
            </a:r>
            <a:r>
              <a:rPr lang="en-US" b="1" baseline="30000">
                <a:cs typeface="Arial Unicode MS" charset="0"/>
              </a:rPr>
              <a:t>-2</a:t>
            </a:r>
            <a:r>
              <a:rPr lang="en-US" b="1">
                <a:cs typeface="Arial Unicode MS" charset="0"/>
              </a:rPr>
              <a:t> </a:t>
            </a:r>
          </a:p>
        </p:txBody>
      </p:sp>
      <p:sp>
        <p:nvSpPr>
          <p:cNvPr id="1230868" name="Text Box 20"/>
          <p:cNvSpPr txBox="1">
            <a:spLocks noChangeArrowheads="1"/>
          </p:cNvSpPr>
          <p:nvPr/>
        </p:nvSpPr>
        <p:spPr bwMode="auto">
          <a:xfrm>
            <a:off x="1547813" y="3629025"/>
            <a:ext cx="338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b="1">
                <a:latin typeface="Symbol" charset="0"/>
                <a:cs typeface="Arial Unicode MS" charset="0"/>
              </a:rPr>
              <a:t>F</a:t>
            </a:r>
            <a:r>
              <a:rPr lang="en-US" b="1">
                <a:cs typeface="Arial Unicode MS" charset="0"/>
              </a:rPr>
              <a:t>= 10</a:t>
            </a:r>
            <a:r>
              <a:rPr lang="en-US" b="1" baseline="30000">
                <a:cs typeface="Arial Unicode MS" charset="0"/>
              </a:rPr>
              <a:t>16</a:t>
            </a:r>
            <a:r>
              <a:rPr lang="en-US" b="1">
                <a:cs typeface="Arial Unicode MS" charset="0"/>
              </a:rPr>
              <a:t> n</a:t>
            </a:r>
            <a:r>
              <a:rPr lang="en-US" b="1" baseline="-25000">
                <a:cs typeface="Arial Unicode MS" charset="0"/>
              </a:rPr>
              <a:t>eq</a:t>
            </a:r>
            <a:r>
              <a:rPr lang="en-US" b="1">
                <a:cs typeface="Arial Unicode MS" charset="0"/>
              </a:rPr>
              <a:t> cm</a:t>
            </a:r>
            <a:r>
              <a:rPr lang="en-US" b="1" baseline="30000">
                <a:cs typeface="Arial Unicode MS" charset="0"/>
              </a:rPr>
              <a:t>-2</a:t>
            </a:r>
            <a:r>
              <a:rPr lang="en-US" b="1">
                <a:cs typeface="Arial Unicode MS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823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58FB-491B-7547-B400-0348BB387878}" type="slidenum">
              <a:rPr lang="de-DE"/>
              <a:pPr/>
              <a:t>8</a:t>
            </a:fld>
            <a:endParaRPr lang="de-DE"/>
          </a:p>
        </p:txBody>
      </p:sp>
      <p:grpSp>
        <p:nvGrpSpPr>
          <p:cNvPr id="1261571" name="Group 3"/>
          <p:cNvGrpSpPr>
            <a:grpSpLocks/>
          </p:cNvGrpSpPr>
          <p:nvPr/>
        </p:nvGrpSpPr>
        <p:grpSpPr bwMode="auto">
          <a:xfrm>
            <a:off x="3887788" y="1484313"/>
            <a:ext cx="5256212" cy="2232025"/>
            <a:chOff x="3231" y="2659"/>
            <a:chExt cx="2597" cy="1270"/>
          </a:xfrm>
        </p:grpSpPr>
        <p:pic>
          <p:nvPicPr>
            <p:cNvPr id="1261572" name="Picture 4" descr="SLHCProposalSLIDNinPwid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1" y="3107"/>
              <a:ext cx="2507" cy="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61573" name="Group 5"/>
            <p:cNvGrpSpPr>
              <a:grpSpLocks/>
            </p:cNvGrpSpPr>
            <p:nvPr/>
          </p:nvGrpSpPr>
          <p:grpSpPr bwMode="auto">
            <a:xfrm>
              <a:off x="4458" y="2659"/>
              <a:ext cx="1370" cy="795"/>
              <a:chOff x="3408" y="0"/>
              <a:chExt cx="2256" cy="1152"/>
            </a:xfrm>
          </p:grpSpPr>
          <p:grpSp>
            <p:nvGrpSpPr>
              <p:cNvPr id="1261574" name="Group 6"/>
              <p:cNvGrpSpPr>
                <a:grpSpLocks/>
              </p:cNvGrpSpPr>
              <p:nvPr/>
            </p:nvGrpSpPr>
            <p:grpSpPr bwMode="auto">
              <a:xfrm>
                <a:off x="3408" y="0"/>
                <a:ext cx="912" cy="1152"/>
                <a:chOff x="3408" y="0"/>
                <a:chExt cx="912" cy="1152"/>
              </a:xfrm>
            </p:grpSpPr>
            <p:sp>
              <p:nvSpPr>
                <p:cNvPr id="1261575" name="Rectangle 7"/>
                <p:cNvSpPr>
                  <a:spLocks noChangeArrowheads="1"/>
                </p:cNvSpPr>
                <p:nvPr/>
              </p:nvSpPr>
              <p:spPr bwMode="auto">
                <a:xfrm>
                  <a:off x="3504" y="768"/>
                  <a:ext cx="144" cy="38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1576" name="Rectangle 8"/>
                <p:cNvSpPr>
                  <a:spLocks noChangeArrowheads="1"/>
                </p:cNvSpPr>
                <p:nvPr/>
              </p:nvSpPr>
              <p:spPr bwMode="auto">
                <a:xfrm>
                  <a:off x="3408" y="672"/>
                  <a:ext cx="336" cy="108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1577" name="Freeform 9"/>
                <p:cNvSpPr>
                  <a:spLocks/>
                </p:cNvSpPr>
                <p:nvPr/>
              </p:nvSpPr>
              <p:spPr bwMode="auto">
                <a:xfrm>
                  <a:off x="3552" y="0"/>
                  <a:ext cx="768" cy="675"/>
                </a:xfrm>
                <a:custGeom>
                  <a:avLst/>
                  <a:gdLst>
                    <a:gd name="T0" fmla="*/ 0 w 768"/>
                    <a:gd name="T1" fmla="*/ 528 h 600"/>
                    <a:gd name="T2" fmla="*/ 48 w 768"/>
                    <a:gd name="T3" fmla="*/ 576 h 600"/>
                    <a:gd name="T4" fmla="*/ 288 w 768"/>
                    <a:gd name="T5" fmla="*/ 384 h 600"/>
                    <a:gd name="T6" fmla="*/ 336 w 768"/>
                    <a:gd name="T7" fmla="*/ 144 h 600"/>
                    <a:gd name="T8" fmla="*/ 768 w 768"/>
                    <a:gd name="T9" fmla="*/ 0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8" h="600">
                      <a:moveTo>
                        <a:pt x="0" y="528"/>
                      </a:moveTo>
                      <a:cubicBezTo>
                        <a:pt x="0" y="564"/>
                        <a:pt x="0" y="600"/>
                        <a:pt x="48" y="576"/>
                      </a:cubicBezTo>
                      <a:cubicBezTo>
                        <a:pt x="96" y="552"/>
                        <a:pt x="240" y="456"/>
                        <a:pt x="288" y="384"/>
                      </a:cubicBezTo>
                      <a:cubicBezTo>
                        <a:pt x="336" y="312"/>
                        <a:pt x="256" y="208"/>
                        <a:pt x="336" y="144"/>
                      </a:cubicBezTo>
                      <a:cubicBezTo>
                        <a:pt x="416" y="80"/>
                        <a:pt x="696" y="24"/>
                        <a:pt x="768" y="0"/>
                      </a:cubicBezTo>
                    </a:path>
                  </a:pathLst>
                </a:custGeom>
                <a:noFill/>
                <a:ln w="38100" cmpd="sng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61578" name="Text Box 10"/>
              <p:cNvSpPr txBox="1">
                <a:spLocks noChangeArrowheads="1"/>
              </p:cNvSpPr>
              <p:nvPr/>
            </p:nvSpPr>
            <p:spPr bwMode="auto">
              <a:xfrm>
                <a:off x="4080" y="384"/>
                <a:ext cx="1584" cy="3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>
                  <a:spcBef>
                    <a:spcPct val="0"/>
                  </a:spcBef>
                  <a:buClrTx/>
                  <a:buFontTx/>
                  <a:buNone/>
                </a:pPr>
                <a:endParaRPr lang="de-DE" sz="1600">
                  <a:latin typeface="Arial" charset="0"/>
                </a:endParaRPr>
              </a:p>
              <a:p>
                <a:pPr algn="l" eaLnBrk="0" hangingPunct="0">
                  <a:spcBef>
                    <a:spcPct val="0"/>
                  </a:spcBef>
                  <a:buClrTx/>
                  <a:buFontTx/>
                  <a:buNone/>
                </a:pPr>
                <a:endParaRPr lang="de-DE" sz="1600">
                  <a:latin typeface="Arial" charset="0"/>
                </a:endParaRPr>
              </a:p>
            </p:txBody>
          </p:sp>
        </p:grpSp>
      </p:grpSp>
      <p:sp>
        <p:nvSpPr>
          <p:cNvPr id="1261580" name="Text Box 12"/>
          <p:cNvSpPr txBox="1">
            <a:spLocks noChangeArrowheads="1"/>
          </p:cNvSpPr>
          <p:nvPr/>
        </p:nvSpPr>
        <p:spPr bwMode="auto">
          <a:xfrm>
            <a:off x="684213" y="908050"/>
            <a:ext cx="7345362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 typeface="Wingdings" charset="0"/>
              <a:buChar char="q"/>
            </a:pPr>
            <a:r>
              <a:rPr lang="en-US" sz="1600" dirty="0" smtClean="0"/>
              <a:t>  ICV etched </a:t>
            </a:r>
            <a:r>
              <a:rPr lang="en-US" sz="1600" dirty="0">
                <a:solidFill>
                  <a:srgbClr val="000000"/>
                </a:solidFill>
              </a:rPr>
              <a:t>in the read-out chip on the front-side on every wire bonding pad of the FE-I3 chip to route signal and services to the ASIC backside</a:t>
            </a:r>
          </a:p>
          <a:p>
            <a:pPr algn="l">
              <a:spcBef>
                <a:spcPct val="0"/>
              </a:spcBef>
            </a:pPr>
            <a:endParaRPr lang="en-US" sz="800" dirty="0">
              <a:solidFill>
                <a:srgbClr val="000000"/>
              </a:solidFill>
            </a:endParaRPr>
          </a:p>
          <a:p>
            <a:pPr lvl="1" algn="l">
              <a:spcBef>
                <a:spcPct val="0"/>
              </a:spcBef>
              <a:buClr>
                <a:srgbClr val="006666"/>
              </a:buClr>
              <a:buFontTx/>
              <a:buChar char="•"/>
            </a:pPr>
            <a:r>
              <a:rPr lang="en-US" sz="1600" dirty="0"/>
              <a:t>  ASIC thinned to 60 µm</a:t>
            </a:r>
          </a:p>
          <a:p>
            <a:pPr lvl="1" algn="l">
              <a:spcBef>
                <a:spcPct val="0"/>
              </a:spcBef>
              <a:buClr>
                <a:srgbClr val="006666"/>
              </a:buClr>
              <a:buFontTx/>
              <a:buNone/>
            </a:pPr>
            <a:endParaRPr lang="en-US" sz="800" dirty="0"/>
          </a:p>
          <a:p>
            <a:pPr lvl="1" algn="l">
              <a:spcBef>
                <a:spcPct val="0"/>
              </a:spcBef>
              <a:buClr>
                <a:srgbClr val="006666"/>
              </a:buClr>
              <a:buFontTx/>
              <a:buChar char="•"/>
            </a:pPr>
            <a:r>
              <a:rPr lang="en-US" sz="1600" dirty="0"/>
              <a:t>  thin sensors /ASIC interconnection using SLID</a:t>
            </a:r>
          </a:p>
          <a:p>
            <a:pPr lvl="1" algn="l">
              <a:spcBef>
                <a:spcPct val="0"/>
              </a:spcBef>
              <a:buClr>
                <a:srgbClr val="006666"/>
              </a:buClr>
              <a:buFontTx/>
              <a:buNone/>
            </a:pPr>
            <a:endParaRPr lang="en-US" sz="1600" b="1" dirty="0">
              <a:solidFill>
                <a:srgbClr val="006666"/>
              </a:solidFill>
            </a:endParaRPr>
          </a:p>
        </p:txBody>
      </p:sp>
      <p:sp>
        <p:nvSpPr>
          <p:cNvPr id="1261581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Inter Chip </a:t>
            </a:r>
            <a:r>
              <a:rPr lang="en-US" sz="2400" b="1" dirty="0" err="1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Vias</a:t>
            </a: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on FE-I3 chips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61582" name="Text Box 14"/>
          <p:cNvSpPr txBox="1">
            <a:spLocks noChangeArrowheads="1"/>
          </p:cNvSpPr>
          <p:nvPr/>
        </p:nvSpPr>
        <p:spPr bwMode="auto">
          <a:xfrm>
            <a:off x="683568" y="3356992"/>
            <a:ext cx="3600400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/>
              <a:t> </a:t>
            </a:r>
          </a:p>
          <a:p>
            <a:pPr algn="l">
              <a:buFont typeface="Wingdings" charset="0"/>
              <a:buChar char="q"/>
            </a:pPr>
            <a:r>
              <a:rPr lang="en-US" sz="1600" dirty="0"/>
              <a:t> Processing sequence:</a:t>
            </a:r>
          </a:p>
          <a:p>
            <a:pPr algn="l">
              <a:buFontTx/>
              <a:buChar char="•"/>
            </a:pPr>
            <a:r>
              <a:rPr lang="en-US" dirty="0"/>
              <a:t>  Via</a:t>
            </a:r>
            <a:r>
              <a:rPr lang="en-US" dirty="0" smtClean="0"/>
              <a:t>- and trench etching </a:t>
            </a:r>
            <a:r>
              <a:rPr lang="en-US" dirty="0"/>
              <a:t>in Bosch-process, </a:t>
            </a:r>
            <a:r>
              <a:rPr lang="en-US" dirty="0" smtClean="0"/>
              <a:t>TSV </a:t>
            </a:r>
            <a:r>
              <a:rPr lang="en-US" dirty="0"/>
              <a:t>cross-section of  3x10 </a:t>
            </a:r>
            <a:r>
              <a:rPr lang="en-US" dirty="0" smtClean="0">
                <a:latin typeface="Symbol" charset="0"/>
              </a:rPr>
              <a:t>m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pPr algn="l">
              <a:buFontTx/>
              <a:buChar char="•"/>
            </a:pPr>
            <a:r>
              <a:rPr lang="en-US" dirty="0"/>
              <a:t>  insulation with TEOS (low T)</a:t>
            </a:r>
          </a:p>
          <a:p>
            <a:pPr algn="l">
              <a:buFontTx/>
              <a:buChar char="•"/>
            </a:pPr>
            <a:r>
              <a:rPr lang="en-US" dirty="0"/>
              <a:t>  filling of </a:t>
            </a:r>
            <a:r>
              <a:rPr lang="en-US" dirty="0" err="1"/>
              <a:t>vias</a:t>
            </a:r>
            <a:r>
              <a:rPr lang="en-US" dirty="0"/>
              <a:t> with Tungsten</a:t>
            </a:r>
          </a:p>
          <a:p>
            <a:pPr algn="l">
              <a:buFontTx/>
              <a:buChar char="•"/>
            </a:pPr>
            <a:r>
              <a:rPr lang="en-US" dirty="0"/>
              <a:t>  attachment to handle-wafer on the top side and thinning to desired thickness of chip  ~ 60 </a:t>
            </a:r>
            <a:r>
              <a:rPr lang="en-US" dirty="0">
                <a:latin typeface="Symbol" charset="0"/>
              </a:rPr>
              <a:t>m</a:t>
            </a:r>
            <a:r>
              <a:rPr lang="en-US" dirty="0"/>
              <a:t>m</a:t>
            </a:r>
          </a:p>
          <a:p>
            <a:pPr algn="l">
              <a:buFontTx/>
              <a:buChar char="•"/>
            </a:pPr>
            <a:r>
              <a:rPr lang="en-US" dirty="0"/>
              <a:t> redistribution layer on the backside</a:t>
            </a:r>
          </a:p>
          <a:p>
            <a:pPr algn="l">
              <a:buFontTx/>
              <a:buChar char="•"/>
            </a:pPr>
            <a:r>
              <a:rPr lang="en-US" dirty="0"/>
              <a:t>  SLID-interconnection to sensor wafer.</a:t>
            </a:r>
          </a:p>
        </p:txBody>
      </p:sp>
      <p:pic>
        <p:nvPicPr>
          <p:cNvPr id="126158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424" y="4005262"/>
            <a:ext cx="3645991" cy="2684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61585" name="AutoShape 17"/>
          <p:cNvSpPr>
            <a:spLocks noChangeArrowheads="1"/>
          </p:cNvSpPr>
          <p:nvPr/>
        </p:nvSpPr>
        <p:spPr bwMode="auto">
          <a:xfrm rot="10800000">
            <a:off x="4500562" y="3860800"/>
            <a:ext cx="3959870" cy="2997200"/>
          </a:xfrm>
          <a:prstGeom prst="wedgeRectCallout">
            <a:avLst>
              <a:gd name="adj1" fmla="val -4773"/>
              <a:gd name="adj2" fmla="val 8300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/>
          <a:lstStyle/>
          <a:p>
            <a:endParaRPr lang="en-US"/>
          </a:p>
        </p:txBody>
      </p:sp>
      <p:pic>
        <p:nvPicPr>
          <p:cNvPr id="1261586" name="Picture 18" descr="emftlogo_d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708275"/>
            <a:ext cx="2232025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66" name="Rectangle 170"/>
          <p:cNvSpPr>
            <a:spLocks noChangeArrowheads="1"/>
          </p:cNvSpPr>
          <p:nvPr/>
        </p:nvSpPr>
        <p:spPr bwMode="auto">
          <a:xfrm>
            <a:off x="3075186" y="1606550"/>
            <a:ext cx="5529262" cy="327977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5446" name="Rectangle 150"/>
          <p:cNvSpPr>
            <a:spLocks noChangeArrowheads="1"/>
          </p:cNvSpPr>
          <p:nvPr/>
        </p:nvSpPr>
        <p:spPr bwMode="auto">
          <a:xfrm>
            <a:off x="3075186" y="2868613"/>
            <a:ext cx="5529262" cy="1966912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0" name="Group 9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41" name="AutoShape 10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2" name="AutoShape 11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3" name="AutoShape 12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1511" name="Group 18"/>
          <p:cNvGrpSpPr>
            <a:grpSpLocks/>
          </p:cNvGrpSpPr>
          <p:nvPr/>
        </p:nvGrpSpPr>
        <p:grpSpPr bwMode="auto">
          <a:xfrm>
            <a:off x="7447161" y="2622550"/>
            <a:ext cx="568325" cy="539750"/>
            <a:chOff x="4487" y="1652"/>
            <a:chExt cx="358" cy="340"/>
          </a:xfrm>
        </p:grpSpPr>
        <p:sp>
          <p:nvSpPr>
            <p:cNvPr id="21538" name="AutoShape 19"/>
            <p:cNvSpPr>
              <a:spLocks noChangeArrowheads="1"/>
            </p:cNvSpPr>
            <p:nvPr/>
          </p:nvSpPr>
          <p:spPr bwMode="auto">
            <a:xfrm>
              <a:off x="4487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9" name="AutoShape 20"/>
            <p:cNvSpPr>
              <a:spLocks noChangeArrowheads="1"/>
            </p:cNvSpPr>
            <p:nvPr/>
          </p:nvSpPr>
          <p:spPr bwMode="auto">
            <a:xfrm>
              <a:off x="4589" y="1652"/>
              <a:ext cx="154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40" name="AutoShape 21"/>
            <p:cNvSpPr>
              <a:spLocks noChangeArrowheads="1"/>
            </p:cNvSpPr>
            <p:nvPr/>
          </p:nvSpPr>
          <p:spPr bwMode="auto">
            <a:xfrm>
              <a:off x="4743" y="1652"/>
              <a:ext cx="102" cy="34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2" name="Rectangle 135"/>
          <p:cNvSpPr>
            <a:spLocks noChangeArrowheads="1"/>
          </p:cNvSpPr>
          <p:nvPr/>
        </p:nvSpPr>
        <p:spPr bwMode="auto">
          <a:xfrm>
            <a:off x="2236788" y="5953125"/>
            <a:ext cx="6907212" cy="1682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3" name="Rectangle 137"/>
          <p:cNvSpPr>
            <a:spLocks noChangeArrowheads="1"/>
          </p:cNvSpPr>
          <p:nvPr/>
        </p:nvSpPr>
        <p:spPr bwMode="auto">
          <a:xfrm>
            <a:off x="4710311" y="2786063"/>
            <a:ext cx="422275" cy="21002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4" name="Rectangle 139"/>
          <p:cNvSpPr>
            <a:spLocks noChangeArrowheads="1"/>
          </p:cNvSpPr>
          <p:nvPr/>
        </p:nvSpPr>
        <p:spPr bwMode="auto">
          <a:xfrm>
            <a:off x="555486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1515" name="Group 173"/>
          <p:cNvGrpSpPr>
            <a:grpSpLocks/>
          </p:cNvGrpSpPr>
          <p:nvPr/>
        </p:nvGrpSpPr>
        <p:grpSpPr bwMode="auto">
          <a:xfrm>
            <a:off x="3541911" y="2582863"/>
            <a:ext cx="4448175" cy="2293937"/>
            <a:chOff x="2027" y="1627"/>
            <a:chExt cx="2802" cy="1445"/>
          </a:xfrm>
        </p:grpSpPr>
        <p:sp>
          <p:nvSpPr>
            <p:cNvPr id="21536" name="Rectangle 136"/>
            <p:cNvSpPr>
              <a:spLocks noChangeArrowheads="1"/>
            </p:cNvSpPr>
            <p:nvPr/>
          </p:nvSpPr>
          <p:spPr bwMode="auto">
            <a:xfrm>
              <a:off x="2027" y="1627"/>
              <a:ext cx="266" cy="1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37" name="Rectangle 140"/>
            <p:cNvSpPr>
              <a:spLocks noChangeArrowheads="1"/>
            </p:cNvSpPr>
            <p:nvPr/>
          </p:nvSpPr>
          <p:spPr bwMode="auto">
            <a:xfrm>
              <a:off x="4563" y="1627"/>
              <a:ext cx="266" cy="1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1517" name="Rectangle 142"/>
          <p:cNvSpPr>
            <a:spLocks noChangeArrowheads="1"/>
          </p:cNvSpPr>
          <p:nvPr/>
        </p:nvSpPr>
        <p:spPr bwMode="auto">
          <a:xfrm>
            <a:off x="6399411" y="2786063"/>
            <a:ext cx="422275" cy="2100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518" name="Freeform 143"/>
          <p:cNvSpPr>
            <a:spLocks/>
          </p:cNvSpPr>
          <p:nvPr/>
        </p:nvSpPr>
        <p:spPr bwMode="auto">
          <a:xfrm>
            <a:off x="3541911" y="2557463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9" name="Freeform 144"/>
          <p:cNvSpPr>
            <a:spLocks/>
          </p:cNvSpPr>
          <p:nvPr/>
        </p:nvSpPr>
        <p:spPr bwMode="auto">
          <a:xfrm>
            <a:off x="47103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0" name="Freeform 145"/>
          <p:cNvSpPr>
            <a:spLocks/>
          </p:cNvSpPr>
          <p:nvPr/>
        </p:nvSpPr>
        <p:spPr bwMode="auto">
          <a:xfrm>
            <a:off x="5548511" y="2786063"/>
            <a:ext cx="414337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1" name="Freeform 146"/>
          <p:cNvSpPr>
            <a:spLocks/>
          </p:cNvSpPr>
          <p:nvPr/>
        </p:nvSpPr>
        <p:spPr bwMode="auto">
          <a:xfrm>
            <a:off x="6394648" y="2786063"/>
            <a:ext cx="414338" cy="2100262"/>
          </a:xfrm>
          <a:custGeom>
            <a:avLst/>
            <a:gdLst>
              <a:gd name="T0" fmla="*/ 0 w 261"/>
              <a:gd name="T1" fmla="*/ 10403221 h 1456"/>
              <a:gd name="T2" fmla="*/ 0 w 261"/>
              <a:gd name="T3" fmla="*/ 2147483647 h 1456"/>
              <a:gd name="T4" fmla="*/ 657762369 w 261"/>
              <a:gd name="T5" fmla="*/ 2147483647 h 1456"/>
              <a:gd name="T6" fmla="*/ 657762369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2" name="Freeform 147"/>
          <p:cNvSpPr>
            <a:spLocks/>
          </p:cNvSpPr>
          <p:nvPr/>
        </p:nvSpPr>
        <p:spPr bwMode="auto">
          <a:xfrm>
            <a:off x="7567811" y="2565400"/>
            <a:ext cx="414337" cy="2311400"/>
          </a:xfrm>
          <a:custGeom>
            <a:avLst/>
            <a:gdLst>
              <a:gd name="T0" fmla="*/ 0 w 261"/>
              <a:gd name="T1" fmla="*/ 12601575 h 1456"/>
              <a:gd name="T2" fmla="*/ 0 w 261"/>
              <a:gd name="T3" fmla="*/ 2147483647 h 1456"/>
              <a:gd name="T4" fmla="*/ 657759194 w 261"/>
              <a:gd name="T5" fmla="*/ 2147483647 h 1456"/>
              <a:gd name="T6" fmla="*/ 657759194 w 261"/>
              <a:gd name="T7" fmla="*/ 0 h 14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1" h="1456">
                <a:moveTo>
                  <a:pt x="0" y="5"/>
                </a:moveTo>
                <a:lnTo>
                  <a:pt x="0" y="1456"/>
                </a:lnTo>
                <a:lnTo>
                  <a:pt x="261" y="1456"/>
                </a:lnTo>
                <a:lnTo>
                  <a:pt x="261" y="0"/>
                </a:lnTo>
              </a:path>
            </a:pathLst>
          </a:cu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4" name="Line 155"/>
          <p:cNvSpPr>
            <a:spLocks noChangeShapeType="1"/>
          </p:cNvSpPr>
          <p:nvPr/>
        </p:nvSpPr>
        <p:spPr bwMode="auto">
          <a:xfrm>
            <a:off x="4702373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5" name="Line 156"/>
          <p:cNvSpPr>
            <a:spLocks noChangeShapeType="1"/>
          </p:cNvSpPr>
          <p:nvPr/>
        </p:nvSpPr>
        <p:spPr bwMode="auto">
          <a:xfrm>
            <a:off x="55485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6" name="Line 157"/>
          <p:cNvSpPr>
            <a:spLocks noChangeShapeType="1"/>
          </p:cNvSpPr>
          <p:nvPr/>
        </p:nvSpPr>
        <p:spPr bwMode="auto">
          <a:xfrm>
            <a:off x="6386711" y="2786063"/>
            <a:ext cx="422275" cy="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7" name="Line 163"/>
          <p:cNvSpPr>
            <a:spLocks noChangeShapeType="1"/>
          </p:cNvSpPr>
          <p:nvPr/>
        </p:nvSpPr>
        <p:spPr bwMode="auto">
          <a:xfrm flipV="1">
            <a:off x="3075186" y="4876800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8" name="Line 164"/>
          <p:cNvSpPr>
            <a:spLocks noChangeShapeType="1"/>
          </p:cNvSpPr>
          <p:nvPr/>
        </p:nvSpPr>
        <p:spPr bwMode="auto">
          <a:xfrm flipV="1">
            <a:off x="7359848" y="4868863"/>
            <a:ext cx="1244600" cy="9525"/>
          </a:xfrm>
          <a:prstGeom prst="line">
            <a:avLst/>
          </a:prstGeom>
          <a:noFill/>
          <a:ln w="1270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9" name="Freeform 165"/>
          <p:cNvSpPr>
            <a:spLocks/>
          </p:cNvSpPr>
          <p:nvPr/>
        </p:nvSpPr>
        <p:spPr bwMode="auto">
          <a:xfrm>
            <a:off x="3084711" y="4876800"/>
            <a:ext cx="5502275" cy="128588"/>
          </a:xfrm>
          <a:custGeom>
            <a:avLst/>
            <a:gdLst>
              <a:gd name="T0" fmla="*/ 0 w 3466"/>
              <a:gd name="T1" fmla="*/ 204134244 h 81"/>
              <a:gd name="T2" fmla="*/ 1975802500 w 3466"/>
              <a:gd name="T3" fmla="*/ 204134244 h 81"/>
              <a:gd name="T4" fmla="*/ 2056447500 w 3466"/>
              <a:gd name="T5" fmla="*/ 0 h 81"/>
              <a:gd name="T6" fmla="*/ 2147483647 w 3466"/>
              <a:gd name="T7" fmla="*/ 0 h 81"/>
              <a:gd name="T8" fmla="*/ 2147483647 w 3466"/>
              <a:gd name="T9" fmla="*/ 0 h 81"/>
              <a:gd name="T10" fmla="*/ 2147483647 w 3466"/>
              <a:gd name="T11" fmla="*/ 68045277 h 81"/>
              <a:gd name="T12" fmla="*/ 2147483647 w 3466"/>
              <a:gd name="T13" fmla="*/ 68045277 h 81"/>
              <a:gd name="T14" fmla="*/ 2147483647 w 3466"/>
              <a:gd name="T15" fmla="*/ 0 h 81"/>
              <a:gd name="T16" fmla="*/ 2147483647 w 3466"/>
              <a:gd name="T17" fmla="*/ 0 h 81"/>
              <a:gd name="T18" fmla="*/ 2147483647 w 3466"/>
              <a:gd name="T19" fmla="*/ 80645314 h 81"/>
              <a:gd name="T20" fmla="*/ 2147483647 w 3466"/>
              <a:gd name="T21" fmla="*/ 80645314 h 81"/>
              <a:gd name="T22" fmla="*/ 2147483647 w 3466"/>
              <a:gd name="T23" fmla="*/ 12601624 h 81"/>
              <a:gd name="T24" fmla="*/ 2147483647 w 3466"/>
              <a:gd name="T25" fmla="*/ 12601624 h 81"/>
              <a:gd name="T26" fmla="*/ 2147483647 w 3466"/>
              <a:gd name="T27" fmla="*/ 40322657 h 81"/>
              <a:gd name="T28" fmla="*/ 2147483647 w 3466"/>
              <a:gd name="T29" fmla="*/ 52924281 h 81"/>
              <a:gd name="T30" fmla="*/ 2147483647 w 3466"/>
              <a:gd name="T31" fmla="*/ 12601624 h 81"/>
              <a:gd name="T32" fmla="*/ 2147483647 w 3466"/>
              <a:gd name="T33" fmla="*/ 0 h 81"/>
              <a:gd name="T34" fmla="*/ 2147483647 w 3466"/>
              <a:gd name="T35" fmla="*/ 173892251 h 81"/>
              <a:gd name="T36" fmla="*/ 2147483647 w 3466"/>
              <a:gd name="T37" fmla="*/ 153730923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66" h="81">
                <a:moveTo>
                  <a:pt x="0" y="81"/>
                </a:moveTo>
                <a:lnTo>
                  <a:pt x="784" y="81"/>
                </a:lnTo>
                <a:lnTo>
                  <a:pt x="816" y="0"/>
                </a:lnTo>
                <a:lnTo>
                  <a:pt x="885" y="0"/>
                </a:lnTo>
                <a:lnTo>
                  <a:pt x="954" y="0"/>
                </a:lnTo>
                <a:lnTo>
                  <a:pt x="1013" y="27"/>
                </a:lnTo>
                <a:lnTo>
                  <a:pt x="1312" y="27"/>
                </a:lnTo>
                <a:lnTo>
                  <a:pt x="1360" y="0"/>
                </a:lnTo>
                <a:lnTo>
                  <a:pt x="1477" y="0"/>
                </a:lnTo>
                <a:lnTo>
                  <a:pt x="1546" y="32"/>
                </a:lnTo>
                <a:lnTo>
                  <a:pt x="1818" y="32"/>
                </a:lnTo>
                <a:lnTo>
                  <a:pt x="1877" y="5"/>
                </a:lnTo>
                <a:lnTo>
                  <a:pt x="2016" y="5"/>
                </a:lnTo>
                <a:lnTo>
                  <a:pt x="2058" y="16"/>
                </a:lnTo>
                <a:lnTo>
                  <a:pt x="2357" y="21"/>
                </a:lnTo>
                <a:lnTo>
                  <a:pt x="2405" y="5"/>
                </a:lnTo>
                <a:lnTo>
                  <a:pt x="2661" y="0"/>
                </a:lnTo>
                <a:lnTo>
                  <a:pt x="2688" y="69"/>
                </a:lnTo>
                <a:lnTo>
                  <a:pt x="3466" y="61"/>
                </a:lnTo>
              </a:path>
            </a:pathLst>
          </a:custGeom>
          <a:noFill/>
          <a:ln w="1270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Rectangle 13"/>
          <p:cNvSpPr>
            <a:spLocks noChangeArrowheads="1"/>
          </p:cNvSpPr>
          <p:nvPr/>
        </p:nvSpPr>
        <p:spPr bwMode="auto">
          <a:xfrm>
            <a:off x="1187450" y="188913"/>
            <a:ext cx="76327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Design concept of ICVs on the backside</a:t>
            </a:r>
            <a:endParaRPr lang="en-US" sz="2400" b="1" dirty="0">
              <a:solidFill>
                <a:srgbClr val="008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5" name="Text Box 168"/>
          <p:cNvSpPr txBox="1">
            <a:spLocks noChangeArrowheads="1"/>
          </p:cNvSpPr>
          <p:nvPr/>
        </p:nvSpPr>
        <p:spPr bwMode="auto">
          <a:xfrm>
            <a:off x="4572000" y="1052736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Backside</a:t>
            </a:r>
            <a:endParaRPr lang="en-GB" sz="1800" dirty="0">
              <a:latin typeface="Arial Unicode MS"/>
              <a:cs typeface="Arial Unicode MS"/>
            </a:endParaRPr>
          </a:p>
        </p:txBody>
      </p:sp>
      <p:sp>
        <p:nvSpPr>
          <p:cNvPr id="46" name="Text Box 168"/>
          <p:cNvSpPr txBox="1">
            <a:spLocks noChangeArrowheads="1"/>
          </p:cNvSpPr>
          <p:nvPr/>
        </p:nvSpPr>
        <p:spPr bwMode="auto">
          <a:xfrm>
            <a:off x="4644008" y="5229200"/>
            <a:ext cx="23590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 Unicode MS"/>
                <a:cs typeface="Arial Unicode MS"/>
              </a:rPr>
              <a:t>Front-side</a:t>
            </a:r>
            <a:endParaRPr lang="en-GB" sz="1800" dirty="0">
              <a:latin typeface="Arial Unicode MS"/>
              <a:cs typeface="Arial Unicode MS"/>
            </a:endParaRPr>
          </a:p>
        </p:txBody>
      </p:sp>
      <p:sp>
        <p:nvSpPr>
          <p:cNvPr id="48" name="Text Box 167"/>
          <p:cNvSpPr txBox="1">
            <a:spLocks noChangeArrowheads="1"/>
          </p:cNvSpPr>
          <p:nvPr/>
        </p:nvSpPr>
        <p:spPr bwMode="auto">
          <a:xfrm>
            <a:off x="611560" y="620688"/>
            <a:ext cx="244827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sz="1200" dirty="0"/>
          </a:p>
          <a:p>
            <a:pPr eaLnBrk="1" hangingPunct="1"/>
            <a:r>
              <a:rPr lang="en-GB" sz="2000" dirty="0" smtClean="0">
                <a:solidFill>
                  <a:srgbClr val="008080"/>
                </a:solidFill>
                <a:latin typeface="Arial Unicode MS"/>
                <a:cs typeface="Arial Unicode MS"/>
              </a:rPr>
              <a:t>Process steps:</a:t>
            </a:r>
          </a:p>
          <a:p>
            <a:pPr marL="0" indent="0" algn="l" eaLnBrk="1" hangingPunct="1"/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83592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99CC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8080"/>
          </a:buClr>
          <a:buSzTx/>
          <a:buFont typeface="Wingdings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Unicode MS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99CC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8080"/>
          </a:buClr>
          <a:buSzTx/>
          <a:buFont typeface="Wingdings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Unicode MS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57779</TotalTime>
  <Words>2400</Words>
  <Application>Microsoft Macintosh PowerPoint</Application>
  <PresentationFormat>On-screen Show (4:3)</PresentationFormat>
  <Paragraphs>349</Paragraphs>
  <Slides>33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Standarddesign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Process steps development</vt:lpstr>
      <vt:lpstr>Through Silicon Vias processing</vt:lpstr>
      <vt:lpstr>PowerPoint Presentation</vt:lpstr>
      <vt:lpstr>PowerPoint Presentation</vt:lpstr>
    </vt:vector>
  </TitlesOfParts>
  <Company>MPP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 Macchiolo</dc:creator>
  <cp:lastModifiedBy>Anna Macchiolo</cp:lastModifiedBy>
  <cp:revision>5611</cp:revision>
  <dcterms:created xsi:type="dcterms:W3CDTF">2006-06-22T07:15:02Z</dcterms:created>
  <dcterms:modified xsi:type="dcterms:W3CDTF">2013-04-10T09:17:56Z</dcterms:modified>
</cp:coreProperties>
</file>