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9" r:id="rId1"/>
  </p:sldMasterIdLst>
  <p:notesMasterIdLst>
    <p:notesMasterId r:id="rId47"/>
  </p:notesMasterIdLst>
  <p:handoutMasterIdLst>
    <p:handoutMasterId r:id="rId48"/>
  </p:handoutMasterIdLst>
  <p:sldIdLst>
    <p:sldId id="256" r:id="rId2"/>
    <p:sldId id="336" r:id="rId3"/>
    <p:sldId id="362" r:id="rId4"/>
    <p:sldId id="361" r:id="rId5"/>
    <p:sldId id="363" r:id="rId6"/>
    <p:sldId id="357" r:id="rId7"/>
    <p:sldId id="360" r:id="rId8"/>
    <p:sldId id="364" r:id="rId9"/>
    <p:sldId id="365" r:id="rId10"/>
    <p:sldId id="366" r:id="rId11"/>
    <p:sldId id="367" r:id="rId12"/>
    <p:sldId id="368" r:id="rId13"/>
    <p:sldId id="369" r:id="rId14"/>
    <p:sldId id="370" r:id="rId15"/>
    <p:sldId id="371" r:id="rId16"/>
    <p:sldId id="372" r:id="rId17"/>
    <p:sldId id="373" r:id="rId18"/>
    <p:sldId id="374" r:id="rId19"/>
    <p:sldId id="375" r:id="rId20"/>
    <p:sldId id="376" r:id="rId21"/>
    <p:sldId id="377" r:id="rId22"/>
    <p:sldId id="378" r:id="rId23"/>
    <p:sldId id="379" r:id="rId24"/>
    <p:sldId id="380" r:id="rId25"/>
    <p:sldId id="381" r:id="rId26"/>
    <p:sldId id="382" r:id="rId27"/>
    <p:sldId id="383" r:id="rId28"/>
    <p:sldId id="386" r:id="rId29"/>
    <p:sldId id="387" r:id="rId30"/>
    <p:sldId id="388" r:id="rId31"/>
    <p:sldId id="389" r:id="rId32"/>
    <p:sldId id="390" r:id="rId33"/>
    <p:sldId id="391" r:id="rId34"/>
    <p:sldId id="392" r:id="rId35"/>
    <p:sldId id="393" r:id="rId36"/>
    <p:sldId id="394" r:id="rId37"/>
    <p:sldId id="395" r:id="rId38"/>
    <p:sldId id="396" r:id="rId39"/>
    <p:sldId id="397" r:id="rId40"/>
    <p:sldId id="398" r:id="rId41"/>
    <p:sldId id="399" r:id="rId42"/>
    <p:sldId id="401" r:id="rId43"/>
    <p:sldId id="400" r:id="rId44"/>
    <p:sldId id="334" r:id="rId45"/>
    <p:sldId id="335" r:id="rId46"/>
  </p:sldIdLst>
  <p:sldSz cx="9144000" cy="6858000" type="screen4x3"/>
  <p:notesSz cx="6669088" cy="9775825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1BEB"/>
    <a:srgbClr val="336699"/>
    <a:srgbClr val="7979FF"/>
    <a:srgbClr val="DBD9E7"/>
    <a:srgbClr val="AFAFFF"/>
    <a:srgbClr val="66FFCC"/>
    <a:srgbClr val="F3431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46324" autoAdjust="0"/>
    <p:restoredTop sz="82948" autoAdjust="0"/>
  </p:normalViewPr>
  <p:slideViewPr>
    <p:cSldViewPr>
      <p:cViewPr varScale="1">
        <p:scale>
          <a:sx n="57" d="100"/>
          <a:sy n="57" d="100"/>
        </p:scale>
        <p:origin x="-1428" y="-78"/>
      </p:cViewPr>
      <p:guideLst>
        <p:guide orient="horz" pos="220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6" d="100"/>
        <a:sy n="10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3006" y="-102"/>
      </p:cViewPr>
      <p:guideLst>
        <p:guide orient="horz" pos="3079"/>
        <p:guide pos="210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916D7F-3D41-42AF-A209-C5FB8C1AD8E6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CDA7745-27C0-4AED-9F8E-EC1F48DC7C1F}">
      <dgm:prSet phldrT="[Text]" custT="1"/>
      <dgm:spPr>
        <a:solidFill>
          <a:srgbClr val="002060"/>
        </a:solidFill>
      </dgm:spPr>
      <dgm:t>
        <a:bodyPr/>
        <a:lstStyle/>
        <a:p>
          <a:r>
            <a:rPr lang="en-US" sz="3200" dirty="0" smtClean="0"/>
            <a:t>Baseline</a:t>
          </a:r>
        </a:p>
        <a:p>
          <a:r>
            <a:rPr lang="en-US" sz="3200" dirty="0" smtClean="0"/>
            <a:t>Deliverable </a:t>
          </a:r>
          <a:endParaRPr lang="en-US" sz="3200" dirty="0"/>
        </a:p>
      </dgm:t>
    </dgm:pt>
    <dgm:pt modelId="{71765E47-0EAB-47A4-B039-6FFD5E51B911}" type="parTrans" cxnId="{8DC1C075-B967-470A-9B7A-76BB6027BA5A}">
      <dgm:prSet/>
      <dgm:spPr/>
      <dgm:t>
        <a:bodyPr/>
        <a:lstStyle/>
        <a:p>
          <a:endParaRPr lang="en-US"/>
        </a:p>
      </dgm:t>
    </dgm:pt>
    <dgm:pt modelId="{4453C5AE-383B-4329-A8F4-7CE6C9F525C2}" type="sibTrans" cxnId="{8DC1C075-B967-470A-9B7A-76BB6027BA5A}">
      <dgm:prSet/>
      <dgm:spPr/>
      <dgm:t>
        <a:bodyPr/>
        <a:lstStyle/>
        <a:p>
          <a:endParaRPr lang="en-US"/>
        </a:p>
      </dgm:t>
    </dgm:pt>
    <dgm:pt modelId="{90C3AD43-B5E0-4023-AF54-D69BCD2C04DB}">
      <dgm:prSet phldrT="[Text]" custT="1"/>
      <dgm:spPr>
        <a:solidFill>
          <a:srgbClr val="7979FF"/>
        </a:solidFill>
      </dgm:spPr>
      <dgm:t>
        <a:bodyPr/>
        <a:lstStyle/>
        <a:p>
          <a:r>
            <a:rPr lang="en-US" sz="1600" dirty="0" smtClean="0"/>
            <a:t>Two orthogonal layers of u-strips</a:t>
          </a:r>
          <a:endParaRPr lang="en-US" sz="1600" dirty="0"/>
        </a:p>
      </dgm:t>
    </dgm:pt>
    <dgm:pt modelId="{EE074A7B-5F57-4883-A5AD-3F32293B31EC}" type="parTrans" cxnId="{E6DF878A-78B1-4956-BB7E-A938B91625DF}">
      <dgm:prSet/>
      <dgm:spPr/>
      <dgm:t>
        <a:bodyPr/>
        <a:lstStyle/>
        <a:p>
          <a:endParaRPr lang="en-US"/>
        </a:p>
      </dgm:t>
    </dgm:pt>
    <dgm:pt modelId="{C44BA4C2-6DE6-4B88-9AEC-73F49C74795B}" type="sibTrans" cxnId="{E6DF878A-78B1-4956-BB7E-A938B91625DF}">
      <dgm:prSet/>
      <dgm:spPr/>
      <dgm:t>
        <a:bodyPr/>
        <a:lstStyle/>
        <a:p>
          <a:endParaRPr lang="en-US"/>
        </a:p>
      </dgm:t>
    </dgm:pt>
    <dgm:pt modelId="{739F3DED-D539-4439-A4F1-7FD62B68906A}">
      <dgm:prSet phldrT="[Text]"/>
      <dgm:spPr>
        <a:solidFill>
          <a:srgbClr val="7979FF"/>
        </a:solidFill>
      </dgm:spPr>
      <dgm:t>
        <a:bodyPr/>
        <a:lstStyle/>
        <a:p>
          <a:r>
            <a:rPr lang="en-US" dirty="0" smtClean="0"/>
            <a:t>HPK </a:t>
          </a:r>
          <a:r>
            <a:rPr lang="en-US" dirty="0" err="1" smtClean="0"/>
            <a:t>SiLC</a:t>
          </a:r>
          <a:r>
            <a:rPr lang="en-US" dirty="0" smtClean="0"/>
            <a:t> sensors ?</a:t>
          </a:r>
          <a:endParaRPr lang="en-US" dirty="0"/>
        </a:p>
      </dgm:t>
    </dgm:pt>
    <dgm:pt modelId="{051D887D-D013-43CD-BA8B-03A80C769BCA}" type="parTrans" cxnId="{FA408112-E123-4356-ADFA-2270395F0211}">
      <dgm:prSet/>
      <dgm:spPr/>
      <dgm:t>
        <a:bodyPr/>
        <a:lstStyle/>
        <a:p>
          <a:endParaRPr lang="en-US"/>
        </a:p>
      </dgm:t>
    </dgm:pt>
    <dgm:pt modelId="{10208FE5-E89A-4C4A-9833-D915CDDEA860}" type="sibTrans" cxnId="{FA408112-E123-4356-ADFA-2270395F0211}">
      <dgm:prSet/>
      <dgm:spPr/>
      <dgm:t>
        <a:bodyPr/>
        <a:lstStyle/>
        <a:p>
          <a:endParaRPr lang="en-US"/>
        </a:p>
      </dgm:t>
    </dgm:pt>
    <dgm:pt modelId="{A26C7BCA-9107-469A-95ED-E28CDCD3D2E0}">
      <dgm:prSet phldrT="[Text]"/>
      <dgm:spPr>
        <a:solidFill>
          <a:srgbClr val="7979FF"/>
        </a:solidFill>
      </dgm:spPr>
      <dgm:t>
        <a:bodyPr/>
        <a:lstStyle/>
        <a:p>
          <a:r>
            <a:rPr lang="en-US" dirty="0" smtClean="0"/>
            <a:t>AVP25 based hybrid</a:t>
          </a:r>
          <a:endParaRPr lang="en-US" dirty="0"/>
        </a:p>
      </dgm:t>
    </dgm:pt>
    <dgm:pt modelId="{C72659AE-84D7-4DD5-A72A-77252619C4BD}" type="parTrans" cxnId="{6BFA633B-23CB-48A3-B767-25C46F077648}">
      <dgm:prSet/>
      <dgm:spPr/>
      <dgm:t>
        <a:bodyPr/>
        <a:lstStyle/>
        <a:p>
          <a:endParaRPr lang="en-US"/>
        </a:p>
      </dgm:t>
    </dgm:pt>
    <dgm:pt modelId="{791E9978-DA3D-4646-BC91-D7302E2EB90F}" type="sibTrans" cxnId="{6BFA633B-23CB-48A3-B767-25C46F077648}">
      <dgm:prSet/>
      <dgm:spPr/>
      <dgm:t>
        <a:bodyPr/>
        <a:lstStyle/>
        <a:p>
          <a:endParaRPr lang="en-US"/>
        </a:p>
      </dgm:t>
    </dgm:pt>
    <dgm:pt modelId="{039EA7D8-2F23-4588-9292-8E730A5C3490}">
      <dgm:prSet phldrT="[Text]" custT="1"/>
      <dgm:spPr>
        <a:solidFill>
          <a:srgbClr val="2A1BEB"/>
        </a:solidFill>
      </dgm:spPr>
      <dgm:t>
        <a:bodyPr/>
        <a:lstStyle/>
        <a:p>
          <a:r>
            <a:rPr lang="en-US" sz="800" dirty="0" smtClean="0"/>
            <a:t>Provide precise entry point to calorimeter</a:t>
          </a:r>
          <a:endParaRPr lang="en-US" sz="800" dirty="0"/>
        </a:p>
      </dgm:t>
    </dgm:pt>
    <dgm:pt modelId="{3E40DF77-D672-400E-BF43-6E21ED861DD0}" type="parTrans" cxnId="{56B151D6-E0E8-46D2-AB71-85D917D44928}">
      <dgm:prSet/>
      <dgm:spPr/>
      <dgm:t>
        <a:bodyPr/>
        <a:lstStyle/>
        <a:p>
          <a:endParaRPr lang="en-US"/>
        </a:p>
      </dgm:t>
    </dgm:pt>
    <dgm:pt modelId="{7330DBB9-DED2-456B-AF2D-D9AD04135204}" type="sibTrans" cxnId="{56B151D6-E0E8-46D2-AB71-85D917D44928}">
      <dgm:prSet/>
      <dgm:spPr/>
      <dgm:t>
        <a:bodyPr/>
        <a:lstStyle/>
        <a:p>
          <a:endParaRPr lang="en-US"/>
        </a:p>
      </dgm:t>
    </dgm:pt>
    <dgm:pt modelId="{3CFB5E55-C4AF-40C9-8972-FF2451856361}">
      <dgm:prSet phldrT="[Text]" custT="1"/>
      <dgm:spPr>
        <a:solidFill>
          <a:srgbClr val="002060"/>
        </a:solidFill>
      </dgm:spPr>
      <dgm:t>
        <a:bodyPr/>
        <a:lstStyle/>
        <a:p>
          <a:r>
            <a:rPr lang="en-US" sz="3200" dirty="0" smtClean="0"/>
            <a:t>Advanced Deliverable</a:t>
          </a:r>
          <a:endParaRPr lang="en-US" sz="3200" dirty="0"/>
        </a:p>
      </dgm:t>
    </dgm:pt>
    <dgm:pt modelId="{DA991C5B-B1AD-467D-937F-399D9B94EDE7}" type="parTrans" cxnId="{03CED928-0233-4965-8A00-4A95980A8CAA}">
      <dgm:prSet/>
      <dgm:spPr/>
      <dgm:t>
        <a:bodyPr/>
        <a:lstStyle/>
        <a:p>
          <a:endParaRPr lang="en-US"/>
        </a:p>
      </dgm:t>
    </dgm:pt>
    <dgm:pt modelId="{63A48752-3698-40B9-9093-95165F35EB0F}" type="sibTrans" cxnId="{03CED928-0233-4965-8A00-4A95980A8CAA}">
      <dgm:prSet/>
      <dgm:spPr/>
      <dgm:t>
        <a:bodyPr/>
        <a:lstStyle/>
        <a:p>
          <a:endParaRPr lang="en-US"/>
        </a:p>
      </dgm:t>
    </dgm:pt>
    <dgm:pt modelId="{AE90FF1D-1058-4407-8A3C-42C9F646EECD}">
      <dgm:prSet phldrT="[Text]"/>
      <dgm:spPr>
        <a:solidFill>
          <a:srgbClr val="7979FF"/>
        </a:solidFill>
      </dgm:spPr>
      <dgm:t>
        <a:bodyPr/>
        <a:lstStyle/>
        <a:p>
          <a:r>
            <a:rPr lang="en-US" dirty="0" smtClean="0"/>
            <a:t>Integration with </a:t>
          </a:r>
          <a:r>
            <a:rPr lang="en-US" dirty="0" err="1" smtClean="0"/>
            <a:t>CaloDAQ</a:t>
          </a:r>
          <a:endParaRPr lang="en-US" dirty="0"/>
        </a:p>
      </dgm:t>
    </dgm:pt>
    <dgm:pt modelId="{4ECD0B32-77BC-4945-A488-67B138173786}" type="parTrans" cxnId="{1B4C1B7D-EE5B-46A0-A9DB-880179BF99BA}">
      <dgm:prSet/>
      <dgm:spPr/>
      <dgm:t>
        <a:bodyPr/>
        <a:lstStyle/>
        <a:p>
          <a:endParaRPr lang="en-US"/>
        </a:p>
      </dgm:t>
    </dgm:pt>
    <dgm:pt modelId="{93CAAB11-BF16-4D03-8AC7-6859CDD43758}" type="sibTrans" cxnId="{1B4C1B7D-EE5B-46A0-A9DB-880179BF99BA}">
      <dgm:prSet/>
      <dgm:spPr/>
      <dgm:t>
        <a:bodyPr/>
        <a:lstStyle/>
        <a:p>
          <a:endParaRPr lang="en-US"/>
        </a:p>
      </dgm:t>
    </dgm:pt>
    <dgm:pt modelId="{B962B74C-BE5F-43D7-AB92-EF176F3BE9B5}">
      <dgm:prSet phldrT="[Text]"/>
      <dgm:spPr>
        <a:solidFill>
          <a:srgbClr val="2A1BEB"/>
        </a:solidFill>
      </dgm:spPr>
      <dgm:t>
        <a:bodyPr/>
        <a:lstStyle/>
        <a:p>
          <a:r>
            <a:rPr lang="en-US" dirty="0" smtClean="0"/>
            <a:t>Deliverable 2</a:t>
          </a:r>
          <a:r>
            <a:rPr lang="en-US" baseline="30000" dirty="0" smtClean="0"/>
            <a:t>nd</a:t>
          </a:r>
          <a:r>
            <a:rPr lang="en-US" dirty="0" smtClean="0"/>
            <a:t> QT 2014</a:t>
          </a:r>
          <a:endParaRPr lang="en-US" dirty="0"/>
        </a:p>
      </dgm:t>
    </dgm:pt>
    <dgm:pt modelId="{4C0061A0-9730-4ADB-90C7-7429F1FEBA8C}" type="parTrans" cxnId="{467DC738-A821-45DF-97A8-B4043CDFF996}">
      <dgm:prSet/>
      <dgm:spPr/>
      <dgm:t>
        <a:bodyPr/>
        <a:lstStyle/>
        <a:p>
          <a:endParaRPr lang="en-US"/>
        </a:p>
      </dgm:t>
    </dgm:pt>
    <dgm:pt modelId="{EF68D618-B5E0-4CD4-AECA-C6AD71758561}" type="sibTrans" cxnId="{467DC738-A821-45DF-97A8-B4043CDFF996}">
      <dgm:prSet/>
      <dgm:spPr/>
      <dgm:t>
        <a:bodyPr/>
        <a:lstStyle/>
        <a:p>
          <a:endParaRPr lang="en-US"/>
        </a:p>
      </dgm:t>
    </dgm:pt>
    <dgm:pt modelId="{8BCE6452-2FE9-4EF4-A845-E395389B63A9}">
      <dgm:prSet phldrT="[Text]" custT="1"/>
      <dgm:spPr>
        <a:solidFill>
          <a:srgbClr val="7979FF"/>
        </a:solidFill>
      </dgm:spPr>
      <dgm:t>
        <a:bodyPr/>
        <a:lstStyle/>
        <a:p>
          <a:r>
            <a:rPr lang="en-US" sz="1800" dirty="0" smtClean="0"/>
            <a:t>Ultra-light strip layer of thin sensors (230 um)</a:t>
          </a:r>
          <a:endParaRPr lang="en-US" sz="1800" dirty="0"/>
        </a:p>
      </dgm:t>
    </dgm:pt>
    <dgm:pt modelId="{A3AE0ED2-A41D-4C9D-8FA2-BFBE47ADE138}" type="parTrans" cxnId="{C4BD4E57-C42F-4BED-96FE-D74F9EB01E5D}">
      <dgm:prSet/>
      <dgm:spPr/>
      <dgm:t>
        <a:bodyPr/>
        <a:lstStyle/>
        <a:p>
          <a:endParaRPr lang="en-US"/>
        </a:p>
      </dgm:t>
    </dgm:pt>
    <dgm:pt modelId="{332908E8-7E87-4DB0-995C-60817EAEA076}" type="sibTrans" cxnId="{C4BD4E57-C42F-4BED-96FE-D74F9EB01E5D}">
      <dgm:prSet/>
      <dgm:spPr/>
      <dgm:t>
        <a:bodyPr/>
        <a:lstStyle/>
        <a:p>
          <a:endParaRPr lang="en-US"/>
        </a:p>
      </dgm:t>
    </dgm:pt>
    <dgm:pt modelId="{0FBA9809-A4DE-4AC9-9F28-139814A112ED}">
      <dgm:prSet phldrT="[Text]"/>
      <dgm:spPr>
        <a:solidFill>
          <a:srgbClr val="7979FF"/>
        </a:solidFill>
      </dgm:spPr>
      <dgm:t>
        <a:bodyPr/>
        <a:lstStyle/>
        <a:p>
          <a:r>
            <a:rPr lang="en-US" dirty="0" smtClean="0"/>
            <a:t>Conventional mechanics</a:t>
          </a:r>
          <a:endParaRPr lang="en-US" dirty="0"/>
        </a:p>
      </dgm:t>
    </dgm:pt>
    <dgm:pt modelId="{E3A2CE0E-CE95-4299-AE2B-EFA03FCE192C}" type="parTrans" cxnId="{B2D29181-6386-492B-9F12-37308FF3B794}">
      <dgm:prSet/>
      <dgm:spPr/>
      <dgm:t>
        <a:bodyPr/>
        <a:lstStyle/>
        <a:p>
          <a:endParaRPr lang="en-US"/>
        </a:p>
      </dgm:t>
    </dgm:pt>
    <dgm:pt modelId="{D649455E-85B6-43A8-9FDE-8820A699F844}" type="sibTrans" cxnId="{B2D29181-6386-492B-9F12-37308FF3B794}">
      <dgm:prSet/>
      <dgm:spPr/>
      <dgm:t>
        <a:bodyPr/>
        <a:lstStyle/>
        <a:p>
          <a:endParaRPr lang="en-US"/>
        </a:p>
      </dgm:t>
    </dgm:pt>
    <dgm:pt modelId="{C7DF1E8D-0682-47E7-8A06-328A7759EE2A}">
      <dgm:prSet phldrT="[Text]" custT="1"/>
      <dgm:spPr>
        <a:solidFill>
          <a:srgbClr val="2A1BEB"/>
        </a:solidFill>
      </dgm:spPr>
      <dgm:t>
        <a:bodyPr/>
        <a:lstStyle/>
        <a:p>
          <a:r>
            <a:rPr lang="en-US" sz="700" dirty="0" smtClean="0"/>
            <a:t>Demonstrator of ILD silicon tracker</a:t>
          </a:r>
          <a:endParaRPr lang="en-US" sz="700" dirty="0"/>
        </a:p>
      </dgm:t>
    </dgm:pt>
    <dgm:pt modelId="{26706941-B387-43D1-B250-AA208A688BBC}" type="parTrans" cxnId="{777B6749-9C33-46EB-AE51-F4BBB06AAE49}">
      <dgm:prSet/>
      <dgm:spPr/>
      <dgm:t>
        <a:bodyPr/>
        <a:lstStyle/>
        <a:p>
          <a:endParaRPr lang="en-US"/>
        </a:p>
      </dgm:t>
    </dgm:pt>
    <dgm:pt modelId="{29D5277D-F6FC-4E6D-B2B0-D058FFA32106}" type="sibTrans" cxnId="{777B6749-9C33-46EB-AE51-F4BBB06AAE49}">
      <dgm:prSet/>
      <dgm:spPr/>
      <dgm:t>
        <a:bodyPr/>
        <a:lstStyle/>
        <a:p>
          <a:endParaRPr lang="en-US"/>
        </a:p>
      </dgm:t>
    </dgm:pt>
    <dgm:pt modelId="{478FDC55-364F-44F4-A8FA-30C813B3882B}">
      <dgm:prSet phldrT="[Text]"/>
      <dgm:spPr>
        <a:solidFill>
          <a:srgbClr val="7979FF"/>
        </a:solidFill>
      </dgm:spPr>
      <dgm:t>
        <a:bodyPr/>
        <a:lstStyle/>
        <a:p>
          <a:r>
            <a:rPr lang="en-US" dirty="0" smtClean="0"/>
            <a:t>Integrated PA or 2D-Poly silicon  or  short strip sensors.</a:t>
          </a:r>
          <a:endParaRPr lang="en-US" dirty="0"/>
        </a:p>
      </dgm:t>
    </dgm:pt>
    <dgm:pt modelId="{FE36D792-12EE-447B-BBD1-11112FB110D9}" type="parTrans" cxnId="{3A725A70-E3EE-4E7C-9618-6DCEADF1CF82}">
      <dgm:prSet/>
      <dgm:spPr/>
      <dgm:t>
        <a:bodyPr/>
        <a:lstStyle/>
        <a:p>
          <a:endParaRPr lang="en-US"/>
        </a:p>
      </dgm:t>
    </dgm:pt>
    <dgm:pt modelId="{194ADF8E-EC48-4A4D-B481-D9FE02D34731}" type="sibTrans" cxnId="{3A725A70-E3EE-4E7C-9618-6DCEADF1CF82}">
      <dgm:prSet/>
      <dgm:spPr/>
      <dgm:t>
        <a:bodyPr/>
        <a:lstStyle/>
        <a:p>
          <a:endParaRPr lang="en-US"/>
        </a:p>
      </dgm:t>
    </dgm:pt>
    <dgm:pt modelId="{BC312DB1-2BF0-4F80-A7A2-72E6D59C75A9}">
      <dgm:prSet phldrT="[Text]"/>
      <dgm:spPr>
        <a:solidFill>
          <a:srgbClr val="7979FF"/>
        </a:solidFill>
      </dgm:spPr>
      <dgm:t>
        <a:bodyPr/>
        <a:lstStyle/>
        <a:p>
          <a:r>
            <a:rPr lang="en-US" dirty="0" smtClean="0"/>
            <a:t>APV25 based hybrid</a:t>
          </a:r>
          <a:endParaRPr lang="en-US" dirty="0"/>
        </a:p>
      </dgm:t>
    </dgm:pt>
    <dgm:pt modelId="{43E9894C-9BEC-48C7-BDE4-DEA5287C778E}" type="parTrans" cxnId="{300DFE56-EDC0-401A-B318-36454E3248F4}">
      <dgm:prSet/>
      <dgm:spPr/>
      <dgm:t>
        <a:bodyPr/>
        <a:lstStyle/>
        <a:p>
          <a:endParaRPr lang="en-US"/>
        </a:p>
      </dgm:t>
    </dgm:pt>
    <dgm:pt modelId="{955A32C5-EF12-4FFB-A2AE-1FAB39E8D3EC}" type="sibTrans" cxnId="{300DFE56-EDC0-401A-B318-36454E3248F4}">
      <dgm:prSet/>
      <dgm:spPr/>
      <dgm:t>
        <a:bodyPr/>
        <a:lstStyle/>
        <a:p>
          <a:endParaRPr lang="en-US"/>
        </a:p>
      </dgm:t>
    </dgm:pt>
    <dgm:pt modelId="{82D91EB6-E903-47E3-BC67-4C791630363B}">
      <dgm:prSet phldrT="[Text]"/>
      <dgm:spPr>
        <a:solidFill>
          <a:srgbClr val="7979FF"/>
        </a:solidFill>
      </dgm:spPr>
      <dgm:t>
        <a:bodyPr/>
        <a:lstStyle/>
        <a:p>
          <a:r>
            <a:rPr lang="en-US" dirty="0" smtClean="0"/>
            <a:t>Light mechanics with embedded  Fiber Optic Sensors </a:t>
          </a:r>
          <a:endParaRPr lang="en-US" dirty="0"/>
        </a:p>
      </dgm:t>
    </dgm:pt>
    <dgm:pt modelId="{08EAC389-AB8C-4A2A-BB42-924E12BE3BD1}" type="parTrans" cxnId="{D0B689CF-6A2B-4EA3-AC7B-768B34ECF2A2}">
      <dgm:prSet/>
      <dgm:spPr/>
      <dgm:t>
        <a:bodyPr/>
        <a:lstStyle/>
        <a:p>
          <a:endParaRPr lang="en-US"/>
        </a:p>
      </dgm:t>
    </dgm:pt>
    <dgm:pt modelId="{DC754FE3-5945-4FA6-80A7-5579ADCD3E9B}" type="sibTrans" cxnId="{D0B689CF-6A2B-4EA3-AC7B-768B34ECF2A2}">
      <dgm:prSet/>
      <dgm:spPr/>
      <dgm:t>
        <a:bodyPr/>
        <a:lstStyle/>
        <a:p>
          <a:endParaRPr lang="en-US"/>
        </a:p>
      </dgm:t>
    </dgm:pt>
    <dgm:pt modelId="{69B748B8-483A-49FA-988E-DA13183E9119}">
      <dgm:prSet phldrT="[Text]"/>
      <dgm:spPr>
        <a:solidFill>
          <a:srgbClr val="7979FF"/>
        </a:solidFill>
      </dgm:spPr>
      <dgm:t>
        <a:bodyPr/>
        <a:lstStyle/>
        <a:p>
          <a:r>
            <a:rPr lang="en-US" dirty="0" smtClean="0"/>
            <a:t>Integration with </a:t>
          </a:r>
          <a:r>
            <a:rPr lang="en-US" dirty="0" err="1" smtClean="0"/>
            <a:t>caloDAQ</a:t>
          </a:r>
          <a:endParaRPr lang="en-US" dirty="0"/>
        </a:p>
      </dgm:t>
    </dgm:pt>
    <dgm:pt modelId="{F0AD3292-EC9B-43CE-A851-EA72EF113760}" type="parTrans" cxnId="{819048C0-6AAE-4119-9095-52EA6DF5FAF0}">
      <dgm:prSet/>
      <dgm:spPr/>
      <dgm:t>
        <a:bodyPr/>
        <a:lstStyle/>
        <a:p>
          <a:endParaRPr lang="en-US"/>
        </a:p>
      </dgm:t>
    </dgm:pt>
    <dgm:pt modelId="{AB7EBF3F-40E2-48E4-B5DD-65918D6F2D52}" type="sibTrans" cxnId="{819048C0-6AAE-4119-9095-52EA6DF5FAF0}">
      <dgm:prSet/>
      <dgm:spPr/>
      <dgm:t>
        <a:bodyPr/>
        <a:lstStyle/>
        <a:p>
          <a:endParaRPr lang="en-US"/>
        </a:p>
      </dgm:t>
    </dgm:pt>
    <dgm:pt modelId="{D092259A-2E27-468E-9E8D-5D6F5FA32877}">
      <dgm:prSet phldrT="[Text]"/>
      <dgm:spPr>
        <a:solidFill>
          <a:srgbClr val="7979FF"/>
        </a:solidFill>
      </dgm:spPr>
      <dgm:t>
        <a:bodyPr/>
        <a:lstStyle/>
        <a:p>
          <a:r>
            <a:rPr lang="en-US" dirty="0" smtClean="0"/>
            <a:t>Offline software</a:t>
          </a:r>
          <a:endParaRPr lang="en-US" dirty="0"/>
        </a:p>
      </dgm:t>
    </dgm:pt>
    <dgm:pt modelId="{A743F8FD-D6F2-4AC3-BAB3-D9FF936B12A0}" type="parTrans" cxnId="{06F5AD57-46E9-4945-922A-BB4DD2BFCE49}">
      <dgm:prSet/>
      <dgm:spPr/>
      <dgm:t>
        <a:bodyPr/>
        <a:lstStyle/>
        <a:p>
          <a:endParaRPr lang="en-US"/>
        </a:p>
      </dgm:t>
    </dgm:pt>
    <dgm:pt modelId="{FAF06A25-B38E-499B-BBC4-87403D16F5AF}" type="sibTrans" cxnId="{06F5AD57-46E9-4945-922A-BB4DD2BFCE49}">
      <dgm:prSet/>
      <dgm:spPr/>
      <dgm:t>
        <a:bodyPr/>
        <a:lstStyle/>
        <a:p>
          <a:endParaRPr lang="en-US"/>
        </a:p>
      </dgm:t>
    </dgm:pt>
    <dgm:pt modelId="{C6105E3C-5B7B-4660-B650-5759270BCB1A}">
      <dgm:prSet phldrT="[Text]"/>
      <dgm:spPr>
        <a:solidFill>
          <a:srgbClr val="7979FF"/>
        </a:solidFill>
      </dgm:spPr>
      <dgm:t>
        <a:bodyPr/>
        <a:lstStyle/>
        <a:p>
          <a:r>
            <a:rPr lang="en-US" dirty="0" smtClean="0"/>
            <a:t>Offline Software</a:t>
          </a:r>
          <a:endParaRPr lang="en-US" dirty="0"/>
        </a:p>
      </dgm:t>
    </dgm:pt>
    <dgm:pt modelId="{816C6F51-E50B-4768-AEBA-7C6EB59B82DA}" type="parTrans" cxnId="{FE5975F2-86E7-41A5-8413-263A98F112CA}">
      <dgm:prSet/>
      <dgm:spPr/>
      <dgm:t>
        <a:bodyPr/>
        <a:lstStyle/>
        <a:p>
          <a:endParaRPr lang="en-US"/>
        </a:p>
      </dgm:t>
    </dgm:pt>
    <dgm:pt modelId="{CCB2248D-1D8F-4698-84E5-ED72CF3676C3}" type="sibTrans" cxnId="{FE5975F2-86E7-41A5-8413-263A98F112CA}">
      <dgm:prSet/>
      <dgm:spPr/>
      <dgm:t>
        <a:bodyPr/>
        <a:lstStyle/>
        <a:p>
          <a:endParaRPr lang="en-US"/>
        </a:p>
      </dgm:t>
    </dgm:pt>
    <dgm:pt modelId="{D370E275-B188-451D-B500-C5C1CDC53827}">
      <dgm:prSet phldrT="[Text]"/>
      <dgm:spPr>
        <a:solidFill>
          <a:srgbClr val="2A1BEB"/>
        </a:solidFill>
      </dgm:spPr>
      <dgm:t>
        <a:bodyPr/>
        <a:lstStyle/>
        <a:p>
          <a:r>
            <a:rPr lang="en-US" dirty="0" smtClean="0"/>
            <a:t>No deadline</a:t>
          </a:r>
          <a:endParaRPr lang="en-US" dirty="0"/>
        </a:p>
      </dgm:t>
    </dgm:pt>
    <dgm:pt modelId="{1494B8E6-E5AB-414D-9CB5-219947B7ECE0}" type="parTrans" cxnId="{1C367907-BD68-4276-A970-B77E45E63EBC}">
      <dgm:prSet/>
      <dgm:spPr/>
      <dgm:t>
        <a:bodyPr/>
        <a:lstStyle/>
        <a:p>
          <a:endParaRPr lang="en-US"/>
        </a:p>
      </dgm:t>
    </dgm:pt>
    <dgm:pt modelId="{5467D626-36E2-491B-B8F2-F3E105FB966C}" type="sibTrans" cxnId="{1C367907-BD68-4276-A970-B77E45E63EBC}">
      <dgm:prSet/>
      <dgm:spPr/>
      <dgm:t>
        <a:bodyPr/>
        <a:lstStyle/>
        <a:p>
          <a:endParaRPr lang="en-US"/>
        </a:p>
      </dgm:t>
    </dgm:pt>
    <dgm:pt modelId="{F2B5D407-DEB2-40F4-971C-4AEA459C2BD1}" type="pres">
      <dgm:prSet presAssocID="{98916D7F-3D41-42AF-A209-C5FB8C1AD8E6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9222F9F-6157-4D73-89C6-A7B11A9A36C0}" type="pres">
      <dgm:prSet presAssocID="{BCDA7745-27C0-4AED-9F8E-EC1F48DC7C1F}" presName="vertOne" presStyleCnt="0"/>
      <dgm:spPr/>
    </dgm:pt>
    <dgm:pt modelId="{DEF95525-0C66-455A-A322-2281F0AFA304}" type="pres">
      <dgm:prSet presAssocID="{BCDA7745-27C0-4AED-9F8E-EC1F48DC7C1F}" presName="txOne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102710-8088-468D-BB4E-AD1D8E8AEAB6}" type="pres">
      <dgm:prSet presAssocID="{BCDA7745-27C0-4AED-9F8E-EC1F48DC7C1F}" presName="parTransOne" presStyleCnt="0"/>
      <dgm:spPr/>
    </dgm:pt>
    <dgm:pt modelId="{5473A44D-5D52-4E75-9419-BF8E74643C66}" type="pres">
      <dgm:prSet presAssocID="{BCDA7745-27C0-4AED-9F8E-EC1F48DC7C1F}" presName="horzOne" presStyleCnt="0"/>
      <dgm:spPr/>
    </dgm:pt>
    <dgm:pt modelId="{CF32C330-6CD2-4A31-97D4-36063701B732}" type="pres">
      <dgm:prSet presAssocID="{90C3AD43-B5E0-4023-AF54-D69BCD2C04DB}" presName="vertTwo" presStyleCnt="0"/>
      <dgm:spPr/>
    </dgm:pt>
    <dgm:pt modelId="{E84132A3-937E-43AC-90E2-0AA2D215C08C}" type="pres">
      <dgm:prSet presAssocID="{90C3AD43-B5E0-4023-AF54-D69BCD2C04DB}" presName="txTwo" presStyleLbl="node2" presStyleIdx="0" presStyleCnt="4" custScale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D3C777-D179-4CF4-B456-96EAF72AC839}" type="pres">
      <dgm:prSet presAssocID="{90C3AD43-B5E0-4023-AF54-D69BCD2C04DB}" presName="parTransTwo" presStyleCnt="0"/>
      <dgm:spPr/>
    </dgm:pt>
    <dgm:pt modelId="{D725A8B8-E727-4F2E-972E-27E577F64D66}" type="pres">
      <dgm:prSet presAssocID="{90C3AD43-B5E0-4023-AF54-D69BCD2C04DB}" presName="horzTwo" presStyleCnt="0"/>
      <dgm:spPr/>
    </dgm:pt>
    <dgm:pt modelId="{76D6F730-4AF1-4741-9D5A-90C8BB88ED87}" type="pres">
      <dgm:prSet presAssocID="{739F3DED-D539-4439-A4F1-7FD62B68906A}" presName="vertThree" presStyleCnt="0"/>
      <dgm:spPr/>
    </dgm:pt>
    <dgm:pt modelId="{02A33E7F-C1CC-4F3F-B5E4-F1CAEAD93930}" type="pres">
      <dgm:prSet presAssocID="{739F3DED-D539-4439-A4F1-7FD62B68906A}" presName="txThree" presStyleLbl="node3" presStyleIdx="0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C7D242-1E9E-44CC-BDAF-C3CF479A8DDF}" type="pres">
      <dgm:prSet presAssocID="{739F3DED-D539-4439-A4F1-7FD62B68906A}" presName="horzThree" presStyleCnt="0"/>
      <dgm:spPr/>
    </dgm:pt>
    <dgm:pt modelId="{295494B5-DA41-41E7-AABD-21B28BF48054}" type="pres">
      <dgm:prSet presAssocID="{10208FE5-E89A-4C4A-9833-D915CDDEA860}" presName="sibSpaceThree" presStyleCnt="0"/>
      <dgm:spPr/>
    </dgm:pt>
    <dgm:pt modelId="{EDD51D3E-4937-4823-A1A5-1C69710C4727}" type="pres">
      <dgm:prSet presAssocID="{A26C7BCA-9107-469A-95ED-E28CDCD3D2E0}" presName="vertThree" presStyleCnt="0"/>
      <dgm:spPr/>
    </dgm:pt>
    <dgm:pt modelId="{B5A4365C-E0B7-4F23-8573-F312F5CC95E9}" type="pres">
      <dgm:prSet presAssocID="{A26C7BCA-9107-469A-95ED-E28CDCD3D2E0}" presName="txThree" presStyleLbl="node3" presStyleIdx="1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B32A7B6-D370-4B3A-872A-16E844358352}" type="pres">
      <dgm:prSet presAssocID="{A26C7BCA-9107-469A-95ED-E28CDCD3D2E0}" presName="horzThree" presStyleCnt="0"/>
      <dgm:spPr/>
    </dgm:pt>
    <dgm:pt modelId="{D8914D27-BCF7-4692-932A-A2236A914667}" type="pres">
      <dgm:prSet presAssocID="{791E9978-DA3D-4646-BC91-D7302E2EB90F}" presName="sibSpaceThree" presStyleCnt="0"/>
      <dgm:spPr/>
    </dgm:pt>
    <dgm:pt modelId="{4020349E-C610-4A81-9FE1-B32A45284054}" type="pres">
      <dgm:prSet presAssocID="{0FBA9809-A4DE-4AC9-9F28-139814A112ED}" presName="vertThree" presStyleCnt="0"/>
      <dgm:spPr/>
    </dgm:pt>
    <dgm:pt modelId="{039A1EE3-10E8-4C2E-83C3-9186792451A7}" type="pres">
      <dgm:prSet presAssocID="{0FBA9809-A4DE-4AC9-9F28-139814A112ED}" presName="txThree" presStyleLbl="node3" presStyleIdx="2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F034043-0624-478E-B408-16B67FC2E994}" type="pres">
      <dgm:prSet presAssocID="{0FBA9809-A4DE-4AC9-9F28-139814A112ED}" presName="horzThree" presStyleCnt="0"/>
      <dgm:spPr/>
    </dgm:pt>
    <dgm:pt modelId="{23EF0004-424A-462C-88D7-D01B2039DCA3}" type="pres">
      <dgm:prSet presAssocID="{D649455E-85B6-43A8-9FDE-8820A699F844}" presName="sibSpaceThree" presStyleCnt="0"/>
      <dgm:spPr/>
    </dgm:pt>
    <dgm:pt modelId="{06C293B7-BBB7-41D2-AC9C-BCA9E7C7D347}" type="pres">
      <dgm:prSet presAssocID="{AE90FF1D-1058-4407-8A3C-42C9F646EECD}" presName="vertThree" presStyleCnt="0"/>
      <dgm:spPr/>
    </dgm:pt>
    <dgm:pt modelId="{1B00799B-300D-4870-828F-543F710BEF91}" type="pres">
      <dgm:prSet presAssocID="{AE90FF1D-1058-4407-8A3C-42C9F646EECD}" presName="txThree" presStyleLbl="node3" presStyleIdx="3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EF221A-1C80-4323-ABD9-AE90A301DE50}" type="pres">
      <dgm:prSet presAssocID="{AE90FF1D-1058-4407-8A3C-42C9F646EECD}" presName="horzThree" presStyleCnt="0"/>
      <dgm:spPr/>
    </dgm:pt>
    <dgm:pt modelId="{39D98775-5EC4-4909-84F0-55423DC581A0}" type="pres">
      <dgm:prSet presAssocID="{93CAAB11-BF16-4D03-8AC7-6859CDD43758}" presName="sibSpaceThree" presStyleCnt="0"/>
      <dgm:spPr/>
    </dgm:pt>
    <dgm:pt modelId="{65D6CB45-970C-45B9-B0DE-2686E99198E7}" type="pres">
      <dgm:prSet presAssocID="{D092259A-2E27-468E-9E8D-5D6F5FA32877}" presName="vertThree" presStyleCnt="0"/>
      <dgm:spPr/>
    </dgm:pt>
    <dgm:pt modelId="{2D04C583-5956-4176-8091-D92571A38580}" type="pres">
      <dgm:prSet presAssocID="{D092259A-2E27-468E-9E8D-5D6F5FA32877}" presName="txThree" presStyleLbl="node3" presStyleIdx="4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63AC8DB-2D05-4623-944E-2D266C8D7411}" type="pres">
      <dgm:prSet presAssocID="{D092259A-2E27-468E-9E8D-5D6F5FA32877}" presName="horzThree" presStyleCnt="0"/>
      <dgm:spPr/>
    </dgm:pt>
    <dgm:pt modelId="{8209F54C-FECF-43B6-AE52-DADE96B0C799}" type="pres">
      <dgm:prSet presAssocID="{C44BA4C2-6DE6-4B88-9AEC-73F49C74795B}" presName="sibSpaceTwo" presStyleCnt="0"/>
      <dgm:spPr/>
    </dgm:pt>
    <dgm:pt modelId="{B7D05AE9-6D64-4C92-99FF-91C1E524AC0B}" type="pres">
      <dgm:prSet presAssocID="{039EA7D8-2F23-4588-9292-8E730A5C3490}" presName="vertTwo" presStyleCnt="0"/>
      <dgm:spPr/>
    </dgm:pt>
    <dgm:pt modelId="{BC4E75AE-F57F-4188-BA5A-5C6A0481A03F}" type="pres">
      <dgm:prSet presAssocID="{039EA7D8-2F23-4588-9292-8E730A5C3490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94789CB-880C-4F16-A90B-C84E59E19846}" type="pres">
      <dgm:prSet presAssocID="{039EA7D8-2F23-4588-9292-8E730A5C3490}" presName="parTransTwo" presStyleCnt="0"/>
      <dgm:spPr/>
    </dgm:pt>
    <dgm:pt modelId="{0576424A-E663-4BBA-A637-893EA29D35DF}" type="pres">
      <dgm:prSet presAssocID="{039EA7D8-2F23-4588-9292-8E730A5C3490}" presName="horzTwo" presStyleCnt="0"/>
      <dgm:spPr/>
    </dgm:pt>
    <dgm:pt modelId="{6FAB6D75-D03F-4A52-96AF-2CF82F00C636}" type="pres">
      <dgm:prSet presAssocID="{B962B74C-BE5F-43D7-AB92-EF176F3BE9B5}" presName="vertThree" presStyleCnt="0"/>
      <dgm:spPr/>
    </dgm:pt>
    <dgm:pt modelId="{3C5F193B-FCA8-429B-B34A-E5891E96F092}" type="pres">
      <dgm:prSet presAssocID="{B962B74C-BE5F-43D7-AB92-EF176F3BE9B5}" presName="txThree" presStyleLbl="node3" presStyleIdx="5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D81D06-C57C-4CC3-88AC-F4A32B79E59D}" type="pres">
      <dgm:prSet presAssocID="{B962B74C-BE5F-43D7-AB92-EF176F3BE9B5}" presName="horzThree" presStyleCnt="0"/>
      <dgm:spPr/>
    </dgm:pt>
    <dgm:pt modelId="{E0B213F7-4185-4D2F-A829-B3B7FDCD00EB}" type="pres">
      <dgm:prSet presAssocID="{4453C5AE-383B-4329-A8F4-7CE6C9F525C2}" presName="sibSpaceOne" presStyleCnt="0"/>
      <dgm:spPr/>
    </dgm:pt>
    <dgm:pt modelId="{BF125F62-EDD3-454F-BE29-863E9B972421}" type="pres">
      <dgm:prSet presAssocID="{3CFB5E55-C4AF-40C9-8972-FF2451856361}" presName="vertOne" presStyleCnt="0"/>
      <dgm:spPr/>
    </dgm:pt>
    <dgm:pt modelId="{C9096115-2CA7-45C6-B01C-BFC34CCEE196}" type="pres">
      <dgm:prSet presAssocID="{3CFB5E55-C4AF-40C9-8972-FF2451856361}" presName="txOne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D0938A4-634D-4574-9587-6AAD687D2149}" type="pres">
      <dgm:prSet presAssocID="{3CFB5E55-C4AF-40C9-8972-FF2451856361}" presName="parTransOne" presStyleCnt="0"/>
      <dgm:spPr/>
    </dgm:pt>
    <dgm:pt modelId="{278A7568-7752-4B1F-AD87-8DB9B8AFEE12}" type="pres">
      <dgm:prSet presAssocID="{3CFB5E55-C4AF-40C9-8972-FF2451856361}" presName="horzOne" presStyleCnt="0"/>
      <dgm:spPr/>
    </dgm:pt>
    <dgm:pt modelId="{352ABFFA-F7BE-42D4-899D-D5ACBE26697E}" type="pres">
      <dgm:prSet presAssocID="{8BCE6452-2FE9-4EF4-A845-E395389B63A9}" presName="vertTwo" presStyleCnt="0"/>
      <dgm:spPr/>
    </dgm:pt>
    <dgm:pt modelId="{BD210768-C12B-483A-AE39-9A672FD14DCA}" type="pres">
      <dgm:prSet presAssocID="{8BCE6452-2FE9-4EF4-A845-E395389B63A9}" presName="txTwo" presStyleLbl="node2" presStyleIdx="2" presStyleCnt="4" custScaleY="10000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A2A2D0C-C97C-4F6F-9909-7B515111B9CC}" type="pres">
      <dgm:prSet presAssocID="{8BCE6452-2FE9-4EF4-A845-E395389B63A9}" presName="parTransTwo" presStyleCnt="0"/>
      <dgm:spPr/>
    </dgm:pt>
    <dgm:pt modelId="{46AE9F80-3537-4950-A13C-C0A1689B3A67}" type="pres">
      <dgm:prSet presAssocID="{8BCE6452-2FE9-4EF4-A845-E395389B63A9}" presName="horzTwo" presStyleCnt="0"/>
      <dgm:spPr/>
    </dgm:pt>
    <dgm:pt modelId="{90777A4F-C80F-4499-BF78-0A509D039000}" type="pres">
      <dgm:prSet presAssocID="{478FDC55-364F-44F4-A8FA-30C813B3882B}" presName="vertThree" presStyleCnt="0"/>
      <dgm:spPr/>
    </dgm:pt>
    <dgm:pt modelId="{BDE520A6-D6A4-4F6E-B11D-AADFDADA826F}" type="pres">
      <dgm:prSet presAssocID="{478FDC55-364F-44F4-A8FA-30C813B3882B}" presName="txThree" presStyleLbl="node3" presStyleIdx="6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4B2DC43-E0F0-43D6-820E-14B14771701E}" type="pres">
      <dgm:prSet presAssocID="{478FDC55-364F-44F4-A8FA-30C813B3882B}" presName="horzThree" presStyleCnt="0"/>
      <dgm:spPr/>
    </dgm:pt>
    <dgm:pt modelId="{D6B03269-1652-4385-B714-F8841186D8B1}" type="pres">
      <dgm:prSet presAssocID="{194ADF8E-EC48-4A4D-B481-D9FE02D34731}" presName="sibSpaceThree" presStyleCnt="0"/>
      <dgm:spPr/>
    </dgm:pt>
    <dgm:pt modelId="{4CEFB825-8DAC-44BB-895E-BBB79DAE028D}" type="pres">
      <dgm:prSet presAssocID="{BC312DB1-2BF0-4F80-A7A2-72E6D59C75A9}" presName="vertThree" presStyleCnt="0"/>
      <dgm:spPr/>
    </dgm:pt>
    <dgm:pt modelId="{164DD041-1B65-4289-9D34-1A55299357A8}" type="pres">
      <dgm:prSet presAssocID="{BC312DB1-2BF0-4F80-A7A2-72E6D59C75A9}" presName="txThree" presStyleLbl="node3" presStyleIdx="7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90EDDB5-062A-4913-9724-FB2D0AA8C361}" type="pres">
      <dgm:prSet presAssocID="{BC312DB1-2BF0-4F80-A7A2-72E6D59C75A9}" presName="horzThree" presStyleCnt="0"/>
      <dgm:spPr/>
    </dgm:pt>
    <dgm:pt modelId="{0A9E5E17-9546-412B-B85A-F87187A0D587}" type="pres">
      <dgm:prSet presAssocID="{955A32C5-EF12-4FFB-A2AE-1FAB39E8D3EC}" presName="sibSpaceThree" presStyleCnt="0"/>
      <dgm:spPr/>
    </dgm:pt>
    <dgm:pt modelId="{9F98F08F-36D6-43ED-9B7D-B0FA68BFB2C0}" type="pres">
      <dgm:prSet presAssocID="{82D91EB6-E903-47E3-BC67-4C791630363B}" presName="vertThree" presStyleCnt="0"/>
      <dgm:spPr/>
    </dgm:pt>
    <dgm:pt modelId="{ADC6B5F2-F7F6-43B1-9B01-50AD7334946B}" type="pres">
      <dgm:prSet presAssocID="{82D91EB6-E903-47E3-BC67-4C791630363B}" presName="txThree" presStyleLbl="node3" presStyleIdx="8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266E47-11C5-4D32-BDCE-6AF3574353FB}" type="pres">
      <dgm:prSet presAssocID="{82D91EB6-E903-47E3-BC67-4C791630363B}" presName="horzThree" presStyleCnt="0"/>
      <dgm:spPr/>
    </dgm:pt>
    <dgm:pt modelId="{5F3D2F2E-76D7-43B8-A7F4-108E82B7A397}" type="pres">
      <dgm:prSet presAssocID="{DC754FE3-5945-4FA6-80A7-5579ADCD3E9B}" presName="sibSpaceThree" presStyleCnt="0"/>
      <dgm:spPr/>
    </dgm:pt>
    <dgm:pt modelId="{535F1C16-3605-4A6C-82AB-405E93B7AC23}" type="pres">
      <dgm:prSet presAssocID="{69B748B8-483A-49FA-988E-DA13183E9119}" presName="vertThree" presStyleCnt="0"/>
      <dgm:spPr/>
    </dgm:pt>
    <dgm:pt modelId="{0E639750-302C-4DD4-A677-23252D38FCF3}" type="pres">
      <dgm:prSet presAssocID="{69B748B8-483A-49FA-988E-DA13183E9119}" presName="txThree" presStyleLbl="node3" presStyleIdx="9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9638260-CC4D-4195-AB6E-B0F4D1AA77B2}" type="pres">
      <dgm:prSet presAssocID="{69B748B8-483A-49FA-988E-DA13183E9119}" presName="horzThree" presStyleCnt="0"/>
      <dgm:spPr/>
    </dgm:pt>
    <dgm:pt modelId="{3ED14D72-A495-43D8-A3E0-0353E27DBBDD}" type="pres">
      <dgm:prSet presAssocID="{AB7EBF3F-40E2-48E4-B5DD-65918D6F2D52}" presName="sibSpaceThree" presStyleCnt="0"/>
      <dgm:spPr/>
    </dgm:pt>
    <dgm:pt modelId="{C63D4200-2F65-48E6-904C-D83EC872E7C7}" type="pres">
      <dgm:prSet presAssocID="{C6105E3C-5B7B-4660-B650-5759270BCB1A}" presName="vertThree" presStyleCnt="0"/>
      <dgm:spPr/>
    </dgm:pt>
    <dgm:pt modelId="{553A2A06-E5C9-4EF1-99D1-B720883207DD}" type="pres">
      <dgm:prSet presAssocID="{C6105E3C-5B7B-4660-B650-5759270BCB1A}" presName="txThree" presStyleLbl="node3" presStyleIdx="10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44F1B00-B7B0-4A34-834D-281E741CA7B3}" type="pres">
      <dgm:prSet presAssocID="{C6105E3C-5B7B-4660-B650-5759270BCB1A}" presName="horzThree" presStyleCnt="0"/>
      <dgm:spPr/>
    </dgm:pt>
    <dgm:pt modelId="{D6E34CBD-62FB-487A-BD0B-CBFBCB57FA54}" type="pres">
      <dgm:prSet presAssocID="{332908E8-7E87-4DB0-995C-60817EAEA076}" presName="sibSpaceTwo" presStyleCnt="0"/>
      <dgm:spPr/>
    </dgm:pt>
    <dgm:pt modelId="{C3FADD93-ED8D-4397-8D30-35386A872281}" type="pres">
      <dgm:prSet presAssocID="{C7DF1E8D-0682-47E7-8A06-328A7759EE2A}" presName="vertTwo" presStyleCnt="0"/>
      <dgm:spPr/>
    </dgm:pt>
    <dgm:pt modelId="{25A399BB-6AD5-48F1-9D12-35C331DCD5D5}" type="pres">
      <dgm:prSet presAssocID="{C7DF1E8D-0682-47E7-8A06-328A7759EE2A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813FAD-A308-46E6-A064-317D951E207D}" type="pres">
      <dgm:prSet presAssocID="{C7DF1E8D-0682-47E7-8A06-328A7759EE2A}" presName="parTransTwo" presStyleCnt="0"/>
      <dgm:spPr/>
    </dgm:pt>
    <dgm:pt modelId="{75E9A1D4-66B9-4DEA-B42A-9833865E107B}" type="pres">
      <dgm:prSet presAssocID="{C7DF1E8D-0682-47E7-8A06-328A7759EE2A}" presName="horzTwo" presStyleCnt="0"/>
      <dgm:spPr/>
    </dgm:pt>
    <dgm:pt modelId="{C6E9F731-EF21-4C14-AB9A-C9A12DF01618}" type="pres">
      <dgm:prSet presAssocID="{D370E275-B188-451D-B500-C5C1CDC53827}" presName="vertThree" presStyleCnt="0"/>
      <dgm:spPr/>
    </dgm:pt>
    <dgm:pt modelId="{5F15091D-8170-4913-8D68-BC62E4760A16}" type="pres">
      <dgm:prSet presAssocID="{D370E275-B188-451D-B500-C5C1CDC53827}" presName="txThree" presStyleLbl="node3" presStyleIdx="11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DA3CC9F-4121-4D0C-AFD5-BF76371769D0}" type="pres">
      <dgm:prSet presAssocID="{D370E275-B188-451D-B500-C5C1CDC53827}" presName="horzThree" presStyleCnt="0"/>
      <dgm:spPr/>
    </dgm:pt>
  </dgm:ptLst>
  <dgm:cxnLst>
    <dgm:cxn modelId="{B2D29181-6386-492B-9F12-37308FF3B794}" srcId="{90C3AD43-B5E0-4023-AF54-D69BCD2C04DB}" destId="{0FBA9809-A4DE-4AC9-9F28-139814A112ED}" srcOrd="2" destOrd="0" parTransId="{E3A2CE0E-CE95-4299-AE2B-EFA03FCE192C}" sibTransId="{D649455E-85B6-43A8-9FDE-8820A699F844}"/>
    <dgm:cxn modelId="{704D732F-7A2C-43BE-9B70-2818A42A1849}" type="presOf" srcId="{BCDA7745-27C0-4AED-9F8E-EC1F48DC7C1F}" destId="{DEF95525-0C66-455A-A322-2281F0AFA304}" srcOrd="0" destOrd="0" presId="urn:microsoft.com/office/officeart/2005/8/layout/hierarchy4"/>
    <dgm:cxn modelId="{03CED928-0233-4965-8A00-4A95980A8CAA}" srcId="{98916D7F-3D41-42AF-A209-C5FB8C1AD8E6}" destId="{3CFB5E55-C4AF-40C9-8972-FF2451856361}" srcOrd="1" destOrd="0" parTransId="{DA991C5B-B1AD-467D-937F-399D9B94EDE7}" sibTransId="{63A48752-3698-40B9-9093-95165F35EB0F}"/>
    <dgm:cxn modelId="{300DFE56-EDC0-401A-B318-36454E3248F4}" srcId="{8BCE6452-2FE9-4EF4-A845-E395389B63A9}" destId="{BC312DB1-2BF0-4F80-A7A2-72E6D59C75A9}" srcOrd="1" destOrd="0" parTransId="{43E9894C-9BEC-48C7-BDE4-DEA5287C778E}" sibTransId="{955A32C5-EF12-4FFB-A2AE-1FAB39E8D3EC}"/>
    <dgm:cxn modelId="{1B4C1B7D-EE5B-46A0-A9DB-880179BF99BA}" srcId="{90C3AD43-B5E0-4023-AF54-D69BCD2C04DB}" destId="{AE90FF1D-1058-4407-8A3C-42C9F646EECD}" srcOrd="3" destOrd="0" parTransId="{4ECD0B32-77BC-4945-A488-67B138173786}" sibTransId="{93CAAB11-BF16-4D03-8AC7-6859CDD43758}"/>
    <dgm:cxn modelId="{3E93F98A-E14D-4DF8-BEE5-201B13ACF171}" type="presOf" srcId="{3CFB5E55-C4AF-40C9-8972-FF2451856361}" destId="{C9096115-2CA7-45C6-B01C-BFC34CCEE196}" srcOrd="0" destOrd="0" presId="urn:microsoft.com/office/officeart/2005/8/layout/hierarchy4"/>
    <dgm:cxn modelId="{777B6749-9C33-46EB-AE51-F4BBB06AAE49}" srcId="{3CFB5E55-C4AF-40C9-8972-FF2451856361}" destId="{C7DF1E8D-0682-47E7-8A06-328A7759EE2A}" srcOrd="1" destOrd="0" parTransId="{26706941-B387-43D1-B250-AA208A688BBC}" sibTransId="{29D5277D-F6FC-4E6D-B2B0-D058FFA32106}"/>
    <dgm:cxn modelId="{6D7CABAB-4EC8-499B-B092-E8F4482B2E7C}" type="presOf" srcId="{0FBA9809-A4DE-4AC9-9F28-139814A112ED}" destId="{039A1EE3-10E8-4C2E-83C3-9186792451A7}" srcOrd="0" destOrd="0" presId="urn:microsoft.com/office/officeart/2005/8/layout/hierarchy4"/>
    <dgm:cxn modelId="{1A53825F-F107-4F66-BC49-0E596117C451}" type="presOf" srcId="{82D91EB6-E903-47E3-BC67-4C791630363B}" destId="{ADC6B5F2-F7F6-43B1-9B01-50AD7334946B}" srcOrd="0" destOrd="0" presId="urn:microsoft.com/office/officeart/2005/8/layout/hierarchy4"/>
    <dgm:cxn modelId="{061CDCF4-D854-4EC4-B59C-86437FD67EE1}" type="presOf" srcId="{C7DF1E8D-0682-47E7-8A06-328A7759EE2A}" destId="{25A399BB-6AD5-48F1-9D12-35C331DCD5D5}" srcOrd="0" destOrd="0" presId="urn:microsoft.com/office/officeart/2005/8/layout/hierarchy4"/>
    <dgm:cxn modelId="{D0B689CF-6A2B-4EA3-AC7B-768B34ECF2A2}" srcId="{8BCE6452-2FE9-4EF4-A845-E395389B63A9}" destId="{82D91EB6-E903-47E3-BC67-4C791630363B}" srcOrd="2" destOrd="0" parTransId="{08EAC389-AB8C-4A2A-BB42-924E12BE3BD1}" sibTransId="{DC754FE3-5945-4FA6-80A7-5579ADCD3E9B}"/>
    <dgm:cxn modelId="{FA408112-E123-4356-ADFA-2270395F0211}" srcId="{90C3AD43-B5E0-4023-AF54-D69BCD2C04DB}" destId="{739F3DED-D539-4439-A4F1-7FD62B68906A}" srcOrd="0" destOrd="0" parTransId="{051D887D-D013-43CD-BA8B-03A80C769BCA}" sibTransId="{10208FE5-E89A-4C4A-9833-D915CDDEA860}"/>
    <dgm:cxn modelId="{6BFA633B-23CB-48A3-B767-25C46F077648}" srcId="{90C3AD43-B5E0-4023-AF54-D69BCD2C04DB}" destId="{A26C7BCA-9107-469A-95ED-E28CDCD3D2E0}" srcOrd="1" destOrd="0" parTransId="{C72659AE-84D7-4DD5-A72A-77252619C4BD}" sibTransId="{791E9978-DA3D-4646-BC91-D7302E2EB90F}"/>
    <dgm:cxn modelId="{8C2DD042-40B6-4706-9012-C1386E364E3A}" type="presOf" srcId="{478FDC55-364F-44F4-A8FA-30C813B3882B}" destId="{BDE520A6-D6A4-4F6E-B11D-AADFDADA826F}" srcOrd="0" destOrd="0" presId="urn:microsoft.com/office/officeart/2005/8/layout/hierarchy4"/>
    <dgm:cxn modelId="{96FD23A2-E218-4F8C-AD6C-0443F0D280E5}" type="presOf" srcId="{D092259A-2E27-468E-9E8D-5D6F5FA32877}" destId="{2D04C583-5956-4176-8091-D92571A38580}" srcOrd="0" destOrd="0" presId="urn:microsoft.com/office/officeart/2005/8/layout/hierarchy4"/>
    <dgm:cxn modelId="{FE5975F2-86E7-41A5-8413-263A98F112CA}" srcId="{8BCE6452-2FE9-4EF4-A845-E395389B63A9}" destId="{C6105E3C-5B7B-4660-B650-5759270BCB1A}" srcOrd="4" destOrd="0" parTransId="{816C6F51-E50B-4768-AEBA-7C6EB59B82DA}" sibTransId="{CCB2248D-1D8F-4698-84E5-ED72CF3676C3}"/>
    <dgm:cxn modelId="{D8501BB6-6657-4B84-9EAF-8611B7452991}" type="presOf" srcId="{739F3DED-D539-4439-A4F1-7FD62B68906A}" destId="{02A33E7F-C1CC-4F3F-B5E4-F1CAEAD93930}" srcOrd="0" destOrd="0" presId="urn:microsoft.com/office/officeart/2005/8/layout/hierarchy4"/>
    <dgm:cxn modelId="{06F5AD57-46E9-4945-922A-BB4DD2BFCE49}" srcId="{90C3AD43-B5E0-4023-AF54-D69BCD2C04DB}" destId="{D092259A-2E27-468E-9E8D-5D6F5FA32877}" srcOrd="4" destOrd="0" parTransId="{A743F8FD-D6F2-4AC3-BAB3-D9FF936B12A0}" sibTransId="{FAF06A25-B38E-499B-BBC4-87403D16F5AF}"/>
    <dgm:cxn modelId="{970FD775-2D57-416B-9B69-A69D33556410}" type="presOf" srcId="{BC312DB1-2BF0-4F80-A7A2-72E6D59C75A9}" destId="{164DD041-1B65-4289-9D34-1A55299357A8}" srcOrd="0" destOrd="0" presId="urn:microsoft.com/office/officeart/2005/8/layout/hierarchy4"/>
    <dgm:cxn modelId="{3A725A70-E3EE-4E7C-9618-6DCEADF1CF82}" srcId="{8BCE6452-2FE9-4EF4-A845-E395389B63A9}" destId="{478FDC55-364F-44F4-A8FA-30C813B3882B}" srcOrd="0" destOrd="0" parTransId="{FE36D792-12EE-447B-BBD1-11112FB110D9}" sibTransId="{194ADF8E-EC48-4A4D-B481-D9FE02D34731}"/>
    <dgm:cxn modelId="{BCFE6EBB-82D0-4408-A69F-C57E8230CD2F}" type="presOf" srcId="{8BCE6452-2FE9-4EF4-A845-E395389B63A9}" destId="{BD210768-C12B-483A-AE39-9A672FD14DCA}" srcOrd="0" destOrd="0" presId="urn:microsoft.com/office/officeart/2005/8/layout/hierarchy4"/>
    <dgm:cxn modelId="{6EB29FFF-82B1-4647-AA03-DECCBAE84461}" type="presOf" srcId="{98916D7F-3D41-42AF-A209-C5FB8C1AD8E6}" destId="{F2B5D407-DEB2-40F4-971C-4AEA459C2BD1}" srcOrd="0" destOrd="0" presId="urn:microsoft.com/office/officeart/2005/8/layout/hierarchy4"/>
    <dgm:cxn modelId="{E6DF878A-78B1-4956-BB7E-A938B91625DF}" srcId="{BCDA7745-27C0-4AED-9F8E-EC1F48DC7C1F}" destId="{90C3AD43-B5E0-4023-AF54-D69BCD2C04DB}" srcOrd="0" destOrd="0" parTransId="{EE074A7B-5F57-4883-A5AD-3F32293B31EC}" sibTransId="{C44BA4C2-6DE6-4B88-9AEC-73F49C74795B}"/>
    <dgm:cxn modelId="{8F81F30E-C71A-4978-8A18-38F028940BC6}" type="presOf" srcId="{AE90FF1D-1058-4407-8A3C-42C9F646EECD}" destId="{1B00799B-300D-4870-828F-543F710BEF91}" srcOrd="0" destOrd="0" presId="urn:microsoft.com/office/officeart/2005/8/layout/hierarchy4"/>
    <dgm:cxn modelId="{819048C0-6AAE-4119-9095-52EA6DF5FAF0}" srcId="{8BCE6452-2FE9-4EF4-A845-E395389B63A9}" destId="{69B748B8-483A-49FA-988E-DA13183E9119}" srcOrd="3" destOrd="0" parTransId="{F0AD3292-EC9B-43CE-A851-EA72EF113760}" sibTransId="{AB7EBF3F-40E2-48E4-B5DD-65918D6F2D52}"/>
    <dgm:cxn modelId="{CDDE0771-141C-43C5-BA90-FA3C8EFCB04E}" type="presOf" srcId="{A26C7BCA-9107-469A-95ED-E28CDCD3D2E0}" destId="{B5A4365C-E0B7-4F23-8573-F312F5CC95E9}" srcOrd="0" destOrd="0" presId="urn:microsoft.com/office/officeart/2005/8/layout/hierarchy4"/>
    <dgm:cxn modelId="{FF572AFF-6E22-4BB1-922D-E159DAA5D404}" type="presOf" srcId="{69B748B8-483A-49FA-988E-DA13183E9119}" destId="{0E639750-302C-4DD4-A677-23252D38FCF3}" srcOrd="0" destOrd="0" presId="urn:microsoft.com/office/officeart/2005/8/layout/hierarchy4"/>
    <dgm:cxn modelId="{56B151D6-E0E8-46D2-AB71-85D917D44928}" srcId="{BCDA7745-27C0-4AED-9F8E-EC1F48DC7C1F}" destId="{039EA7D8-2F23-4588-9292-8E730A5C3490}" srcOrd="1" destOrd="0" parTransId="{3E40DF77-D672-400E-BF43-6E21ED861DD0}" sibTransId="{7330DBB9-DED2-456B-AF2D-D9AD04135204}"/>
    <dgm:cxn modelId="{43B4D763-0FE3-40D1-9ABF-635E68E18F0F}" type="presOf" srcId="{D370E275-B188-451D-B500-C5C1CDC53827}" destId="{5F15091D-8170-4913-8D68-BC62E4760A16}" srcOrd="0" destOrd="0" presId="urn:microsoft.com/office/officeart/2005/8/layout/hierarchy4"/>
    <dgm:cxn modelId="{467DC738-A821-45DF-97A8-B4043CDFF996}" srcId="{039EA7D8-2F23-4588-9292-8E730A5C3490}" destId="{B962B74C-BE5F-43D7-AB92-EF176F3BE9B5}" srcOrd="0" destOrd="0" parTransId="{4C0061A0-9730-4ADB-90C7-7429F1FEBA8C}" sibTransId="{EF68D618-B5E0-4CD4-AECA-C6AD71758561}"/>
    <dgm:cxn modelId="{1C367907-BD68-4276-A970-B77E45E63EBC}" srcId="{C7DF1E8D-0682-47E7-8A06-328A7759EE2A}" destId="{D370E275-B188-451D-B500-C5C1CDC53827}" srcOrd="0" destOrd="0" parTransId="{1494B8E6-E5AB-414D-9CB5-219947B7ECE0}" sibTransId="{5467D626-36E2-491B-B8F2-F3E105FB966C}"/>
    <dgm:cxn modelId="{00A6DC65-C5BC-42FC-AA00-E82516949A20}" type="presOf" srcId="{B962B74C-BE5F-43D7-AB92-EF176F3BE9B5}" destId="{3C5F193B-FCA8-429B-B34A-E5891E96F092}" srcOrd="0" destOrd="0" presId="urn:microsoft.com/office/officeart/2005/8/layout/hierarchy4"/>
    <dgm:cxn modelId="{C4BD4E57-C42F-4BED-96FE-D74F9EB01E5D}" srcId="{3CFB5E55-C4AF-40C9-8972-FF2451856361}" destId="{8BCE6452-2FE9-4EF4-A845-E395389B63A9}" srcOrd="0" destOrd="0" parTransId="{A3AE0ED2-A41D-4C9D-8FA2-BFBE47ADE138}" sibTransId="{332908E8-7E87-4DB0-995C-60817EAEA076}"/>
    <dgm:cxn modelId="{1BDF6DF4-D840-48CE-A219-0B28E34E9A0F}" type="presOf" srcId="{C6105E3C-5B7B-4660-B650-5759270BCB1A}" destId="{553A2A06-E5C9-4EF1-99D1-B720883207DD}" srcOrd="0" destOrd="0" presId="urn:microsoft.com/office/officeart/2005/8/layout/hierarchy4"/>
    <dgm:cxn modelId="{8DC1C075-B967-470A-9B7A-76BB6027BA5A}" srcId="{98916D7F-3D41-42AF-A209-C5FB8C1AD8E6}" destId="{BCDA7745-27C0-4AED-9F8E-EC1F48DC7C1F}" srcOrd="0" destOrd="0" parTransId="{71765E47-0EAB-47A4-B039-6FFD5E51B911}" sibTransId="{4453C5AE-383B-4329-A8F4-7CE6C9F525C2}"/>
    <dgm:cxn modelId="{ADB90A92-50C9-43E6-A2D7-322F9C6E5040}" type="presOf" srcId="{90C3AD43-B5E0-4023-AF54-D69BCD2C04DB}" destId="{E84132A3-937E-43AC-90E2-0AA2D215C08C}" srcOrd="0" destOrd="0" presId="urn:microsoft.com/office/officeart/2005/8/layout/hierarchy4"/>
    <dgm:cxn modelId="{5AE8782D-DD3F-45D1-A6D6-BE48F43059D9}" type="presOf" srcId="{039EA7D8-2F23-4588-9292-8E730A5C3490}" destId="{BC4E75AE-F57F-4188-BA5A-5C6A0481A03F}" srcOrd="0" destOrd="0" presId="urn:microsoft.com/office/officeart/2005/8/layout/hierarchy4"/>
    <dgm:cxn modelId="{8898ED3D-417E-4E20-B7A9-D7964BFA5319}" type="presParOf" srcId="{F2B5D407-DEB2-40F4-971C-4AEA459C2BD1}" destId="{F9222F9F-6157-4D73-89C6-A7B11A9A36C0}" srcOrd="0" destOrd="0" presId="urn:microsoft.com/office/officeart/2005/8/layout/hierarchy4"/>
    <dgm:cxn modelId="{C3058154-F72A-4265-AD64-C0659B76C0C4}" type="presParOf" srcId="{F9222F9F-6157-4D73-89C6-A7B11A9A36C0}" destId="{DEF95525-0C66-455A-A322-2281F0AFA304}" srcOrd="0" destOrd="0" presId="urn:microsoft.com/office/officeart/2005/8/layout/hierarchy4"/>
    <dgm:cxn modelId="{2F69709E-C660-4DCF-94CB-DEE5EA3110B1}" type="presParOf" srcId="{F9222F9F-6157-4D73-89C6-A7B11A9A36C0}" destId="{3C102710-8088-468D-BB4E-AD1D8E8AEAB6}" srcOrd="1" destOrd="0" presId="urn:microsoft.com/office/officeart/2005/8/layout/hierarchy4"/>
    <dgm:cxn modelId="{D033D266-9FC0-4B0D-96AC-27490A4CEC8B}" type="presParOf" srcId="{F9222F9F-6157-4D73-89C6-A7B11A9A36C0}" destId="{5473A44D-5D52-4E75-9419-BF8E74643C66}" srcOrd="2" destOrd="0" presId="urn:microsoft.com/office/officeart/2005/8/layout/hierarchy4"/>
    <dgm:cxn modelId="{62E22676-92E3-482F-9C54-5FF3A67BC17D}" type="presParOf" srcId="{5473A44D-5D52-4E75-9419-BF8E74643C66}" destId="{CF32C330-6CD2-4A31-97D4-36063701B732}" srcOrd="0" destOrd="0" presId="urn:microsoft.com/office/officeart/2005/8/layout/hierarchy4"/>
    <dgm:cxn modelId="{69B18522-E1F3-43CE-ABA6-A48B8D7D8E90}" type="presParOf" srcId="{CF32C330-6CD2-4A31-97D4-36063701B732}" destId="{E84132A3-937E-43AC-90E2-0AA2D215C08C}" srcOrd="0" destOrd="0" presId="urn:microsoft.com/office/officeart/2005/8/layout/hierarchy4"/>
    <dgm:cxn modelId="{B07B0381-5EC9-49A9-9C10-19C9831F7183}" type="presParOf" srcId="{CF32C330-6CD2-4A31-97D4-36063701B732}" destId="{75D3C777-D179-4CF4-B456-96EAF72AC839}" srcOrd="1" destOrd="0" presId="urn:microsoft.com/office/officeart/2005/8/layout/hierarchy4"/>
    <dgm:cxn modelId="{633613A9-5F96-4F29-B6FC-0CB9B5EA35AF}" type="presParOf" srcId="{CF32C330-6CD2-4A31-97D4-36063701B732}" destId="{D725A8B8-E727-4F2E-972E-27E577F64D66}" srcOrd="2" destOrd="0" presId="urn:microsoft.com/office/officeart/2005/8/layout/hierarchy4"/>
    <dgm:cxn modelId="{4D4790EF-F017-44E4-9620-0E0888C21DD2}" type="presParOf" srcId="{D725A8B8-E727-4F2E-972E-27E577F64D66}" destId="{76D6F730-4AF1-4741-9D5A-90C8BB88ED87}" srcOrd="0" destOrd="0" presId="urn:microsoft.com/office/officeart/2005/8/layout/hierarchy4"/>
    <dgm:cxn modelId="{80A23070-06D1-4059-BF8F-AD189208A7CC}" type="presParOf" srcId="{76D6F730-4AF1-4741-9D5A-90C8BB88ED87}" destId="{02A33E7F-C1CC-4F3F-B5E4-F1CAEAD93930}" srcOrd="0" destOrd="0" presId="urn:microsoft.com/office/officeart/2005/8/layout/hierarchy4"/>
    <dgm:cxn modelId="{414121CE-32B6-4A5A-A435-11C307D12C83}" type="presParOf" srcId="{76D6F730-4AF1-4741-9D5A-90C8BB88ED87}" destId="{D7C7D242-1E9E-44CC-BDAF-C3CF479A8DDF}" srcOrd="1" destOrd="0" presId="urn:microsoft.com/office/officeart/2005/8/layout/hierarchy4"/>
    <dgm:cxn modelId="{619E4859-479A-4A2A-81B0-F55328AB3D62}" type="presParOf" srcId="{D725A8B8-E727-4F2E-972E-27E577F64D66}" destId="{295494B5-DA41-41E7-AABD-21B28BF48054}" srcOrd="1" destOrd="0" presId="urn:microsoft.com/office/officeart/2005/8/layout/hierarchy4"/>
    <dgm:cxn modelId="{1C0C3618-5408-4243-989C-E56BE97A060E}" type="presParOf" srcId="{D725A8B8-E727-4F2E-972E-27E577F64D66}" destId="{EDD51D3E-4937-4823-A1A5-1C69710C4727}" srcOrd="2" destOrd="0" presId="urn:microsoft.com/office/officeart/2005/8/layout/hierarchy4"/>
    <dgm:cxn modelId="{B6AEE662-D2C2-46F2-BCC9-D7D9900EB435}" type="presParOf" srcId="{EDD51D3E-4937-4823-A1A5-1C69710C4727}" destId="{B5A4365C-E0B7-4F23-8573-F312F5CC95E9}" srcOrd="0" destOrd="0" presId="urn:microsoft.com/office/officeart/2005/8/layout/hierarchy4"/>
    <dgm:cxn modelId="{0EA4F38F-178F-475D-BB2A-E6D82253EBC7}" type="presParOf" srcId="{EDD51D3E-4937-4823-A1A5-1C69710C4727}" destId="{8B32A7B6-D370-4B3A-872A-16E844358352}" srcOrd="1" destOrd="0" presId="urn:microsoft.com/office/officeart/2005/8/layout/hierarchy4"/>
    <dgm:cxn modelId="{D302BBAB-AEED-417A-AAFF-A41CE57AA307}" type="presParOf" srcId="{D725A8B8-E727-4F2E-972E-27E577F64D66}" destId="{D8914D27-BCF7-4692-932A-A2236A914667}" srcOrd="3" destOrd="0" presId="urn:microsoft.com/office/officeart/2005/8/layout/hierarchy4"/>
    <dgm:cxn modelId="{311EAEF2-659F-4CE2-870D-04E56E5F31A8}" type="presParOf" srcId="{D725A8B8-E727-4F2E-972E-27E577F64D66}" destId="{4020349E-C610-4A81-9FE1-B32A45284054}" srcOrd="4" destOrd="0" presId="urn:microsoft.com/office/officeart/2005/8/layout/hierarchy4"/>
    <dgm:cxn modelId="{CBF5C255-A8B0-479A-9ED0-13B1FE2BB100}" type="presParOf" srcId="{4020349E-C610-4A81-9FE1-B32A45284054}" destId="{039A1EE3-10E8-4C2E-83C3-9186792451A7}" srcOrd="0" destOrd="0" presId="urn:microsoft.com/office/officeart/2005/8/layout/hierarchy4"/>
    <dgm:cxn modelId="{D33748DE-E959-4AB9-ABFF-F629715BE983}" type="presParOf" srcId="{4020349E-C610-4A81-9FE1-B32A45284054}" destId="{8F034043-0624-478E-B408-16B67FC2E994}" srcOrd="1" destOrd="0" presId="urn:microsoft.com/office/officeart/2005/8/layout/hierarchy4"/>
    <dgm:cxn modelId="{1C232576-789F-4A9B-8B5C-D20A2929ED95}" type="presParOf" srcId="{D725A8B8-E727-4F2E-972E-27E577F64D66}" destId="{23EF0004-424A-462C-88D7-D01B2039DCA3}" srcOrd="5" destOrd="0" presId="urn:microsoft.com/office/officeart/2005/8/layout/hierarchy4"/>
    <dgm:cxn modelId="{8345DFCB-3CD5-474E-AD64-CD6B6E61D213}" type="presParOf" srcId="{D725A8B8-E727-4F2E-972E-27E577F64D66}" destId="{06C293B7-BBB7-41D2-AC9C-BCA9E7C7D347}" srcOrd="6" destOrd="0" presId="urn:microsoft.com/office/officeart/2005/8/layout/hierarchy4"/>
    <dgm:cxn modelId="{9B00FA9F-0CCA-42F7-B101-0A7E87013751}" type="presParOf" srcId="{06C293B7-BBB7-41D2-AC9C-BCA9E7C7D347}" destId="{1B00799B-300D-4870-828F-543F710BEF91}" srcOrd="0" destOrd="0" presId="urn:microsoft.com/office/officeart/2005/8/layout/hierarchy4"/>
    <dgm:cxn modelId="{8DB22687-A4AA-44EB-8853-A8BB7A767B69}" type="presParOf" srcId="{06C293B7-BBB7-41D2-AC9C-BCA9E7C7D347}" destId="{CFEF221A-1C80-4323-ABD9-AE90A301DE50}" srcOrd="1" destOrd="0" presId="urn:microsoft.com/office/officeart/2005/8/layout/hierarchy4"/>
    <dgm:cxn modelId="{76134A6F-E341-4F1F-A51D-789C41C7CAD3}" type="presParOf" srcId="{D725A8B8-E727-4F2E-972E-27E577F64D66}" destId="{39D98775-5EC4-4909-84F0-55423DC581A0}" srcOrd="7" destOrd="0" presId="urn:microsoft.com/office/officeart/2005/8/layout/hierarchy4"/>
    <dgm:cxn modelId="{38CCC43F-13E0-4B46-89B9-1E2EBD489EA1}" type="presParOf" srcId="{D725A8B8-E727-4F2E-972E-27E577F64D66}" destId="{65D6CB45-970C-45B9-B0DE-2686E99198E7}" srcOrd="8" destOrd="0" presId="urn:microsoft.com/office/officeart/2005/8/layout/hierarchy4"/>
    <dgm:cxn modelId="{F8F70E69-09B3-4A58-BA2F-94E50F2F4FFB}" type="presParOf" srcId="{65D6CB45-970C-45B9-B0DE-2686E99198E7}" destId="{2D04C583-5956-4176-8091-D92571A38580}" srcOrd="0" destOrd="0" presId="urn:microsoft.com/office/officeart/2005/8/layout/hierarchy4"/>
    <dgm:cxn modelId="{FCACD003-08E0-4A9B-9E7C-10D8F40EBBE8}" type="presParOf" srcId="{65D6CB45-970C-45B9-B0DE-2686E99198E7}" destId="{763AC8DB-2D05-4623-944E-2D266C8D7411}" srcOrd="1" destOrd="0" presId="urn:microsoft.com/office/officeart/2005/8/layout/hierarchy4"/>
    <dgm:cxn modelId="{2A4AD750-9F39-45C2-A387-F0D34F07D964}" type="presParOf" srcId="{5473A44D-5D52-4E75-9419-BF8E74643C66}" destId="{8209F54C-FECF-43B6-AE52-DADE96B0C799}" srcOrd="1" destOrd="0" presId="urn:microsoft.com/office/officeart/2005/8/layout/hierarchy4"/>
    <dgm:cxn modelId="{B50FC7E4-F436-47ED-AE5F-30AA6E3E880C}" type="presParOf" srcId="{5473A44D-5D52-4E75-9419-BF8E74643C66}" destId="{B7D05AE9-6D64-4C92-99FF-91C1E524AC0B}" srcOrd="2" destOrd="0" presId="urn:microsoft.com/office/officeart/2005/8/layout/hierarchy4"/>
    <dgm:cxn modelId="{A3010B21-3940-467D-A166-4489CFF6D1F1}" type="presParOf" srcId="{B7D05AE9-6D64-4C92-99FF-91C1E524AC0B}" destId="{BC4E75AE-F57F-4188-BA5A-5C6A0481A03F}" srcOrd="0" destOrd="0" presId="urn:microsoft.com/office/officeart/2005/8/layout/hierarchy4"/>
    <dgm:cxn modelId="{4B9DCE80-6ADE-4452-A133-1299CD91A992}" type="presParOf" srcId="{B7D05AE9-6D64-4C92-99FF-91C1E524AC0B}" destId="{894789CB-880C-4F16-A90B-C84E59E19846}" srcOrd="1" destOrd="0" presId="urn:microsoft.com/office/officeart/2005/8/layout/hierarchy4"/>
    <dgm:cxn modelId="{1A2B6030-97A2-4B73-B68E-19894854C6C4}" type="presParOf" srcId="{B7D05AE9-6D64-4C92-99FF-91C1E524AC0B}" destId="{0576424A-E663-4BBA-A637-893EA29D35DF}" srcOrd="2" destOrd="0" presId="urn:microsoft.com/office/officeart/2005/8/layout/hierarchy4"/>
    <dgm:cxn modelId="{18AC0B72-5F6C-4AA4-BF6B-D4DA6FF8D971}" type="presParOf" srcId="{0576424A-E663-4BBA-A637-893EA29D35DF}" destId="{6FAB6D75-D03F-4A52-96AF-2CF82F00C636}" srcOrd="0" destOrd="0" presId="urn:microsoft.com/office/officeart/2005/8/layout/hierarchy4"/>
    <dgm:cxn modelId="{592664B2-CCAE-4692-A2A7-A0E7698F1883}" type="presParOf" srcId="{6FAB6D75-D03F-4A52-96AF-2CF82F00C636}" destId="{3C5F193B-FCA8-429B-B34A-E5891E96F092}" srcOrd="0" destOrd="0" presId="urn:microsoft.com/office/officeart/2005/8/layout/hierarchy4"/>
    <dgm:cxn modelId="{0520BDA0-F5EB-4655-8343-30DCDC93AECD}" type="presParOf" srcId="{6FAB6D75-D03F-4A52-96AF-2CF82F00C636}" destId="{35D81D06-C57C-4CC3-88AC-F4A32B79E59D}" srcOrd="1" destOrd="0" presId="urn:microsoft.com/office/officeart/2005/8/layout/hierarchy4"/>
    <dgm:cxn modelId="{8C577529-2BBA-49E9-8DDB-6AABF09A457E}" type="presParOf" srcId="{F2B5D407-DEB2-40F4-971C-4AEA459C2BD1}" destId="{E0B213F7-4185-4D2F-A829-B3B7FDCD00EB}" srcOrd="1" destOrd="0" presId="urn:microsoft.com/office/officeart/2005/8/layout/hierarchy4"/>
    <dgm:cxn modelId="{990F2D91-2DBA-49BB-8DBB-099831FE35F5}" type="presParOf" srcId="{F2B5D407-DEB2-40F4-971C-4AEA459C2BD1}" destId="{BF125F62-EDD3-454F-BE29-863E9B972421}" srcOrd="2" destOrd="0" presId="urn:microsoft.com/office/officeart/2005/8/layout/hierarchy4"/>
    <dgm:cxn modelId="{25404446-062A-4187-931A-31DBE1E8CB2F}" type="presParOf" srcId="{BF125F62-EDD3-454F-BE29-863E9B972421}" destId="{C9096115-2CA7-45C6-B01C-BFC34CCEE196}" srcOrd="0" destOrd="0" presId="urn:microsoft.com/office/officeart/2005/8/layout/hierarchy4"/>
    <dgm:cxn modelId="{0DED8583-37D5-4B7F-98A3-551A876003CB}" type="presParOf" srcId="{BF125F62-EDD3-454F-BE29-863E9B972421}" destId="{AD0938A4-634D-4574-9587-6AAD687D2149}" srcOrd="1" destOrd="0" presId="urn:microsoft.com/office/officeart/2005/8/layout/hierarchy4"/>
    <dgm:cxn modelId="{C2B93E50-178D-4BE4-AE16-8FAEE2CDA10D}" type="presParOf" srcId="{BF125F62-EDD3-454F-BE29-863E9B972421}" destId="{278A7568-7752-4B1F-AD87-8DB9B8AFEE12}" srcOrd="2" destOrd="0" presId="urn:microsoft.com/office/officeart/2005/8/layout/hierarchy4"/>
    <dgm:cxn modelId="{9ED7E34E-B060-4E67-B431-81A651985EDF}" type="presParOf" srcId="{278A7568-7752-4B1F-AD87-8DB9B8AFEE12}" destId="{352ABFFA-F7BE-42D4-899D-D5ACBE26697E}" srcOrd="0" destOrd="0" presId="urn:microsoft.com/office/officeart/2005/8/layout/hierarchy4"/>
    <dgm:cxn modelId="{2CE6EF3E-6231-45E9-96BB-D58C347548B1}" type="presParOf" srcId="{352ABFFA-F7BE-42D4-899D-D5ACBE26697E}" destId="{BD210768-C12B-483A-AE39-9A672FD14DCA}" srcOrd="0" destOrd="0" presId="urn:microsoft.com/office/officeart/2005/8/layout/hierarchy4"/>
    <dgm:cxn modelId="{E97B5EBF-CA69-4386-94E3-09A0D44F72A3}" type="presParOf" srcId="{352ABFFA-F7BE-42D4-899D-D5ACBE26697E}" destId="{BA2A2D0C-C97C-4F6F-9909-7B515111B9CC}" srcOrd="1" destOrd="0" presId="urn:microsoft.com/office/officeart/2005/8/layout/hierarchy4"/>
    <dgm:cxn modelId="{4857755F-7437-408D-986A-EB285B61E6FB}" type="presParOf" srcId="{352ABFFA-F7BE-42D4-899D-D5ACBE26697E}" destId="{46AE9F80-3537-4950-A13C-C0A1689B3A67}" srcOrd="2" destOrd="0" presId="urn:microsoft.com/office/officeart/2005/8/layout/hierarchy4"/>
    <dgm:cxn modelId="{00523397-9F1C-4764-84D2-1ADD7307FE7C}" type="presParOf" srcId="{46AE9F80-3537-4950-A13C-C0A1689B3A67}" destId="{90777A4F-C80F-4499-BF78-0A509D039000}" srcOrd="0" destOrd="0" presId="urn:microsoft.com/office/officeart/2005/8/layout/hierarchy4"/>
    <dgm:cxn modelId="{3D1EB08E-DC94-4EF8-888F-AE8779EE82C3}" type="presParOf" srcId="{90777A4F-C80F-4499-BF78-0A509D039000}" destId="{BDE520A6-D6A4-4F6E-B11D-AADFDADA826F}" srcOrd="0" destOrd="0" presId="urn:microsoft.com/office/officeart/2005/8/layout/hierarchy4"/>
    <dgm:cxn modelId="{BE438E0D-9163-4EF5-A1DD-8441415D9FED}" type="presParOf" srcId="{90777A4F-C80F-4499-BF78-0A509D039000}" destId="{C4B2DC43-E0F0-43D6-820E-14B14771701E}" srcOrd="1" destOrd="0" presId="urn:microsoft.com/office/officeart/2005/8/layout/hierarchy4"/>
    <dgm:cxn modelId="{EAC6E730-F8BA-441B-BC11-C8C9A4E47311}" type="presParOf" srcId="{46AE9F80-3537-4950-A13C-C0A1689B3A67}" destId="{D6B03269-1652-4385-B714-F8841186D8B1}" srcOrd="1" destOrd="0" presId="urn:microsoft.com/office/officeart/2005/8/layout/hierarchy4"/>
    <dgm:cxn modelId="{1DA2673A-89C3-4410-9403-439DC42FF851}" type="presParOf" srcId="{46AE9F80-3537-4950-A13C-C0A1689B3A67}" destId="{4CEFB825-8DAC-44BB-895E-BBB79DAE028D}" srcOrd="2" destOrd="0" presId="urn:microsoft.com/office/officeart/2005/8/layout/hierarchy4"/>
    <dgm:cxn modelId="{5258A137-512D-4D74-A28A-C2468B1B1377}" type="presParOf" srcId="{4CEFB825-8DAC-44BB-895E-BBB79DAE028D}" destId="{164DD041-1B65-4289-9D34-1A55299357A8}" srcOrd="0" destOrd="0" presId="urn:microsoft.com/office/officeart/2005/8/layout/hierarchy4"/>
    <dgm:cxn modelId="{C273E1A3-AD3C-437F-A8A6-36FC9DAC5FD8}" type="presParOf" srcId="{4CEFB825-8DAC-44BB-895E-BBB79DAE028D}" destId="{590EDDB5-062A-4913-9724-FB2D0AA8C361}" srcOrd="1" destOrd="0" presId="urn:microsoft.com/office/officeart/2005/8/layout/hierarchy4"/>
    <dgm:cxn modelId="{C0C2BD9F-2BC6-4AFA-9D6F-47378B319BB9}" type="presParOf" srcId="{46AE9F80-3537-4950-A13C-C0A1689B3A67}" destId="{0A9E5E17-9546-412B-B85A-F87187A0D587}" srcOrd="3" destOrd="0" presId="urn:microsoft.com/office/officeart/2005/8/layout/hierarchy4"/>
    <dgm:cxn modelId="{CF4DF215-E47C-4197-9276-00C8483E59C3}" type="presParOf" srcId="{46AE9F80-3537-4950-A13C-C0A1689B3A67}" destId="{9F98F08F-36D6-43ED-9B7D-B0FA68BFB2C0}" srcOrd="4" destOrd="0" presId="urn:microsoft.com/office/officeart/2005/8/layout/hierarchy4"/>
    <dgm:cxn modelId="{4355B05E-464C-4342-9359-7F36CC894C8B}" type="presParOf" srcId="{9F98F08F-36D6-43ED-9B7D-B0FA68BFB2C0}" destId="{ADC6B5F2-F7F6-43B1-9B01-50AD7334946B}" srcOrd="0" destOrd="0" presId="urn:microsoft.com/office/officeart/2005/8/layout/hierarchy4"/>
    <dgm:cxn modelId="{DA609FCE-F1CA-4961-AA0D-F38FA60BDC29}" type="presParOf" srcId="{9F98F08F-36D6-43ED-9B7D-B0FA68BFB2C0}" destId="{9F266E47-11C5-4D32-BDCE-6AF3574353FB}" srcOrd="1" destOrd="0" presId="urn:microsoft.com/office/officeart/2005/8/layout/hierarchy4"/>
    <dgm:cxn modelId="{16FF3FEC-58A5-4522-A5A4-8378E22DA695}" type="presParOf" srcId="{46AE9F80-3537-4950-A13C-C0A1689B3A67}" destId="{5F3D2F2E-76D7-43B8-A7F4-108E82B7A397}" srcOrd="5" destOrd="0" presId="urn:microsoft.com/office/officeart/2005/8/layout/hierarchy4"/>
    <dgm:cxn modelId="{34223103-BE19-44DB-9964-B77F58F88FC4}" type="presParOf" srcId="{46AE9F80-3537-4950-A13C-C0A1689B3A67}" destId="{535F1C16-3605-4A6C-82AB-405E93B7AC23}" srcOrd="6" destOrd="0" presId="urn:microsoft.com/office/officeart/2005/8/layout/hierarchy4"/>
    <dgm:cxn modelId="{BE66D496-D0BF-4C32-9B21-4DA5C835F455}" type="presParOf" srcId="{535F1C16-3605-4A6C-82AB-405E93B7AC23}" destId="{0E639750-302C-4DD4-A677-23252D38FCF3}" srcOrd="0" destOrd="0" presId="urn:microsoft.com/office/officeart/2005/8/layout/hierarchy4"/>
    <dgm:cxn modelId="{23DABE3E-D787-4296-AE84-57304D10397B}" type="presParOf" srcId="{535F1C16-3605-4A6C-82AB-405E93B7AC23}" destId="{19638260-CC4D-4195-AB6E-B0F4D1AA77B2}" srcOrd="1" destOrd="0" presId="urn:microsoft.com/office/officeart/2005/8/layout/hierarchy4"/>
    <dgm:cxn modelId="{E499ACB6-73DE-4C7D-B9E6-9AEB589D037E}" type="presParOf" srcId="{46AE9F80-3537-4950-A13C-C0A1689B3A67}" destId="{3ED14D72-A495-43D8-A3E0-0353E27DBBDD}" srcOrd="7" destOrd="0" presId="urn:microsoft.com/office/officeart/2005/8/layout/hierarchy4"/>
    <dgm:cxn modelId="{5988C755-CB7A-4668-A5EF-110734569120}" type="presParOf" srcId="{46AE9F80-3537-4950-A13C-C0A1689B3A67}" destId="{C63D4200-2F65-48E6-904C-D83EC872E7C7}" srcOrd="8" destOrd="0" presId="urn:microsoft.com/office/officeart/2005/8/layout/hierarchy4"/>
    <dgm:cxn modelId="{E2BE1E6E-0B5C-4226-A80E-8B86F4B39E9F}" type="presParOf" srcId="{C63D4200-2F65-48E6-904C-D83EC872E7C7}" destId="{553A2A06-E5C9-4EF1-99D1-B720883207DD}" srcOrd="0" destOrd="0" presId="urn:microsoft.com/office/officeart/2005/8/layout/hierarchy4"/>
    <dgm:cxn modelId="{1556A596-E393-4027-A7B5-C8326DDD819C}" type="presParOf" srcId="{C63D4200-2F65-48E6-904C-D83EC872E7C7}" destId="{644F1B00-B7B0-4A34-834D-281E741CA7B3}" srcOrd="1" destOrd="0" presId="urn:microsoft.com/office/officeart/2005/8/layout/hierarchy4"/>
    <dgm:cxn modelId="{A6BC7978-F56C-4086-AE0B-87E80F30D193}" type="presParOf" srcId="{278A7568-7752-4B1F-AD87-8DB9B8AFEE12}" destId="{D6E34CBD-62FB-487A-BD0B-CBFBCB57FA54}" srcOrd="1" destOrd="0" presId="urn:microsoft.com/office/officeart/2005/8/layout/hierarchy4"/>
    <dgm:cxn modelId="{0FBA385D-6543-48DA-87EA-E20716AF7291}" type="presParOf" srcId="{278A7568-7752-4B1F-AD87-8DB9B8AFEE12}" destId="{C3FADD93-ED8D-4397-8D30-35386A872281}" srcOrd="2" destOrd="0" presId="urn:microsoft.com/office/officeart/2005/8/layout/hierarchy4"/>
    <dgm:cxn modelId="{9A64AC0D-4F6C-4E11-A301-02B967D25272}" type="presParOf" srcId="{C3FADD93-ED8D-4397-8D30-35386A872281}" destId="{25A399BB-6AD5-48F1-9D12-35C331DCD5D5}" srcOrd="0" destOrd="0" presId="urn:microsoft.com/office/officeart/2005/8/layout/hierarchy4"/>
    <dgm:cxn modelId="{2143ABB1-3262-4862-A650-B050B35FD378}" type="presParOf" srcId="{C3FADD93-ED8D-4397-8D30-35386A872281}" destId="{D6813FAD-A308-46E6-A064-317D951E207D}" srcOrd="1" destOrd="0" presId="urn:microsoft.com/office/officeart/2005/8/layout/hierarchy4"/>
    <dgm:cxn modelId="{A0E4A0B2-8253-4589-A7CF-A5CC67EE9F94}" type="presParOf" srcId="{C3FADD93-ED8D-4397-8D30-35386A872281}" destId="{75E9A1D4-66B9-4DEA-B42A-9833865E107B}" srcOrd="2" destOrd="0" presId="urn:microsoft.com/office/officeart/2005/8/layout/hierarchy4"/>
    <dgm:cxn modelId="{EB176191-AA6C-43F1-8465-673775DB06AD}" type="presParOf" srcId="{75E9A1D4-66B9-4DEA-B42A-9833865E107B}" destId="{C6E9F731-EF21-4C14-AB9A-C9A12DF01618}" srcOrd="0" destOrd="0" presId="urn:microsoft.com/office/officeart/2005/8/layout/hierarchy4"/>
    <dgm:cxn modelId="{A810D538-0C19-47F7-9ECE-E28A77187693}" type="presParOf" srcId="{C6E9F731-EF21-4C14-AB9A-C9A12DF01618}" destId="{5F15091D-8170-4913-8D68-BC62E4760A16}" srcOrd="0" destOrd="0" presId="urn:microsoft.com/office/officeart/2005/8/layout/hierarchy4"/>
    <dgm:cxn modelId="{59254CC2-43C4-4532-8EE2-510021C5394C}" type="presParOf" srcId="{C6E9F731-EF21-4C14-AB9A-C9A12DF01618}" destId="{6DA3CC9F-4121-4D0C-AFD5-BF76371769D0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F95525-0C66-455A-A322-2281F0AFA304}">
      <dsp:nvSpPr>
        <dsp:cNvPr id="0" name=""/>
        <dsp:cNvSpPr/>
      </dsp:nvSpPr>
      <dsp:spPr>
        <a:xfrm>
          <a:off x="3285" y="1992"/>
          <a:ext cx="4170033" cy="1500187"/>
        </a:xfrm>
        <a:prstGeom prst="roundRect">
          <a:avLst>
            <a:gd name="adj" fmla="val 1000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Baseline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Deliverable </a:t>
          </a:r>
          <a:endParaRPr lang="en-US" sz="3200" kern="1200" dirty="0"/>
        </a:p>
      </dsp:txBody>
      <dsp:txXfrm>
        <a:off x="47224" y="45931"/>
        <a:ext cx="4082155" cy="1412309"/>
      </dsp:txXfrm>
    </dsp:sp>
    <dsp:sp modelId="{E84132A3-937E-43AC-90E2-0AA2D215C08C}">
      <dsp:nvSpPr>
        <dsp:cNvPr id="0" name=""/>
        <dsp:cNvSpPr/>
      </dsp:nvSpPr>
      <dsp:spPr>
        <a:xfrm>
          <a:off x="9415" y="1650198"/>
          <a:ext cx="3436925" cy="1500187"/>
        </a:xfrm>
        <a:prstGeom prst="roundRect">
          <a:avLst>
            <a:gd name="adj" fmla="val 10000"/>
          </a:avLst>
        </a:prstGeom>
        <a:solidFill>
          <a:srgbClr val="7979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Two orthogonal layers of u-strips</a:t>
          </a:r>
          <a:endParaRPr lang="en-US" sz="1600" kern="1200" dirty="0"/>
        </a:p>
      </dsp:txBody>
      <dsp:txXfrm>
        <a:off x="53354" y="1694137"/>
        <a:ext cx="3349047" cy="1412309"/>
      </dsp:txXfrm>
    </dsp:sp>
    <dsp:sp modelId="{02A33E7F-C1CC-4F3F-B5E4-F1CAEAD93930}">
      <dsp:nvSpPr>
        <dsp:cNvPr id="0" name=""/>
        <dsp:cNvSpPr/>
      </dsp:nvSpPr>
      <dsp:spPr>
        <a:xfrm>
          <a:off x="9470" y="3298404"/>
          <a:ext cx="665039" cy="1500187"/>
        </a:xfrm>
        <a:prstGeom prst="roundRect">
          <a:avLst>
            <a:gd name="adj" fmla="val 10000"/>
          </a:avLst>
        </a:prstGeom>
        <a:solidFill>
          <a:srgbClr val="7979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HPK </a:t>
          </a:r>
          <a:r>
            <a:rPr lang="en-US" sz="700" kern="1200" dirty="0" err="1" smtClean="0"/>
            <a:t>SiLC</a:t>
          </a:r>
          <a:r>
            <a:rPr lang="en-US" sz="700" kern="1200" dirty="0" smtClean="0"/>
            <a:t> sensors ?</a:t>
          </a:r>
          <a:endParaRPr lang="en-US" sz="700" kern="1200" dirty="0"/>
        </a:p>
      </dsp:txBody>
      <dsp:txXfrm>
        <a:off x="28948" y="3317882"/>
        <a:ext cx="626083" cy="1461231"/>
      </dsp:txXfrm>
    </dsp:sp>
    <dsp:sp modelId="{B5A4365C-E0B7-4F23-8573-F312F5CC95E9}">
      <dsp:nvSpPr>
        <dsp:cNvPr id="0" name=""/>
        <dsp:cNvSpPr/>
      </dsp:nvSpPr>
      <dsp:spPr>
        <a:xfrm>
          <a:off x="702414" y="3298404"/>
          <a:ext cx="665039" cy="1500187"/>
        </a:xfrm>
        <a:prstGeom prst="roundRect">
          <a:avLst>
            <a:gd name="adj" fmla="val 10000"/>
          </a:avLst>
        </a:prstGeom>
        <a:solidFill>
          <a:srgbClr val="7979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AVP25 based hybrid</a:t>
          </a:r>
          <a:endParaRPr lang="en-US" sz="700" kern="1200" dirty="0"/>
        </a:p>
      </dsp:txBody>
      <dsp:txXfrm>
        <a:off x="721892" y="3317882"/>
        <a:ext cx="626083" cy="1461231"/>
      </dsp:txXfrm>
    </dsp:sp>
    <dsp:sp modelId="{039A1EE3-10E8-4C2E-83C3-9186792451A7}">
      <dsp:nvSpPr>
        <dsp:cNvPr id="0" name=""/>
        <dsp:cNvSpPr/>
      </dsp:nvSpPr>
      <dsp:spPr>
        <a:xfrm>
          <a:off x="1395358" y="3298404"/>
          <a:ext cx="665039" cy="1500187"/>
        </a:xfrm>
        <a:prstGeom prst="roundRect">
          <a:avLst>
            <a:gd name="adj" fmla="val 10000"/>
          </a:avLst>
        </a:prstGeom>
        <a:solidFill>
          <a:srgbClr val="7979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Conventional mechanics</a:t>
          </a:r>
          <a:endParaRPr lang="en-US" sz="700" kern="1200" dirty="0"/>
        </a:p>
      </dsp:txBody>
      <dsp:txXfrm>
        <a:off x="1414836" y="3317882"/>
        <a:ext cx="626083" cy="1461231"/>
      </dsp:txXfrm>
    </dsp:sp>
    <dsp:sp modelId="{1B00799B-300D-4870-828F-543F710BEF91}">
      <dsp:nvSpPr>
        <dsp:cNvPr id="0" name=""/>
        <dsp:cNvSpPr/>
      </dsp:nvSpPr>
      <dsp:spPr>
        <a:xfrm>
          <a:off x="2088302" y="3298404"/>
          <a:ext cx="665039" cy="1500187"/>
        </a:xfrm>
        <a:prstGeom prst="roundRect">
          <a:avLst>
            <a:gd name="adj" fmla="val 10000"/>
          </a:avLst>
        </a:prstGeom>
        <a:solidFill>
          <a:srgbClr val="7979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Integration with </a:t>
          </a:r>
          <a:r>
            <a:rPr lang="en-US" sz="700" kern="1200" dirty="0" err="1" smtClean="0"/>
            <a:t>CaloDAQ</a:t>
          </a:r>
          <a:endParaRPr lang="en-US" sz="700" kern="1200" dirty="0"/>
        </a:p>
      </dsp:txBody>
      <dsp:txXfrm>
        <a:off x="2107780" y="3317882"/>
        <a:ext cx="626083" cy="1461231"/>
      </dsp:txXfrm>
    </dsp:sp>
    <dsp:sp modelId="{2D04C583-5956-4176-8091-D92571A38580}">
      <dsp:nvSpPr>
        <dsp:cNvPr id="0" name=""/>
        <dsp:cNvSpPr/>
      </dsp:nvSpPr>
      <dsp:spPr>
        <a:xfrm>
          <a:off x="2781246" y="3298404"/>
          <a:ext cx="665039" cy="1500187"/>
        </a:xfrm>
        <a:prstGeom prst="roundRect">
          <a:avLst>
            <a:gd name="adj" fmla="val 10000"/>
          </a:avLst>
        </a:prstGeom>
        <a:solidFill>
          <a:srgbClr val="7979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Offline software</a:t>
          </a:r>
          <a:endParaRPr lang="en-US" sz="700" kern="1200" dirty="0"/>
        </a:p>
      </dsp:txBody>
      <dsp:txXfrm>
        <a:off x="2800724" y="3317882"/>
        <a:ext cx="626083" cy="1461231"/>
      </dsp:txXfrm>
    </dsp:sp>
    <dsp:sp modelId="{BC4E75AE-F57F-4188-BA5A-5C6A0481A03F}">
      <dsp:nvSpPr>
        <dsp:cNvPr id="0" name=""/>
        <dsp:cNvSpPr/>
      </dsp:nvSpPr>
      <dsp:spPr>
        <a:xfrm>
          <a:off x="3502149" y="1650198"/>
          <a:ext cx="665039" cy="1500187"/>
        </a:xfrm>
        <a:prstGeom prst="roundRect">
          <a:avLst>
            <a:gd name="adj" fmla="val 10000"/>
          </a:avLst>
        </a:prstGeom>
        <a:solidFill>
          <a:srgbClr val="2A1BE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Provide precise entry point to calorimeter</a:t>
          </a:r>
          <a:endParaRPr lang="en-US" sz="800" kern="1200" dirty="0"/>
        </a:p>
      </dsp:txBody>
      <dsp:txXfrm>
        <a:off x="3521627" y="1669676"/>
        <a:ext cx="626083" cy="1461231"/>
      </dsp:txXfrm>
    </dsp:sp>
    <dsp:sp modelId="{3C5F193B-FCA8-429B-B34A-E5891E96F092}">
      <dsp:nvSpPr>
        <dsp:cNvPr id="0" name=""/>
        <dsp:cNvSpPr/>
      </dsp:nvSpPr>
      <dsp:spPr>
        <a:xfrm>
          <a:off x="3502149" y="3298404"/>
          <a:ext cx="665039" cy="1500187"/>
        </a:xfrm>
        <a:prstGeom prst="roundRect">
          <a:avLst>
            <a:gd name="adj" fmla="val 10000"/>
          </a:avLst>
        </a:prstGeom>
        <a:solidFill>
          <a:srgbClr val="2A1BE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Deliverable 2</a:t>
          </a:r>
          <a:r>
            <a:rPr lang="en-US" sz="700" kern="1200" baseline="30000" dirty="0" smtClean="0"/>
            <a:t>nd</a:t>
          </a:r>
          <a:r>
            <a:rPr lang="en-US" sz="700" kern="1200" dirty="0" smtClean="0"/>
            <a:t> QT 2014</a:t>
          </a:r>
          <a:endParaRPr lang="en-US" sz="700" kern="1200" dirty="0"/>
        </a:p>
      </dsp:txBody>
      <dsp:txXfrm>
        <a:off x="3521627" y="3317882"/>
        <a:ext cx="626083" cy="1461231"/>
      </dsp:txXfrm>
    </dsp:sp>
    <dsp:sp modelId="{C9096115-2CA7-45C6-B01C-BFC34CCEE196}">
      <dsp:nvSpPr>
        <dsp:cNvPr id="0" name=""/>
        <dsp:cNvSpPr/>
      </dsp:nvSpPr>
      <dsp:spPr>
        <a:xfrm>
          <a:off x="4285045" y="1992"/>
          <a:ext cx="4169868" cy="1500187"/>
        </a:xfrm>
        <a:prstGeom prst="roundRect">
          <a:avLst>
            <a:gd name="adj" fmla="val 1000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Advanced Deliverable</a:t>
          </a:r>
          <a:endParaRPr lang="en-US" sz="3200" kern="1200" dirty="0"/>
        </a:p>
      </dsp:txBody>
      <dsp:txXfrm>
        <a:off x="4328984" y="45931"/>
        <a:ext cx="4081990" cy="1412309"/>
      </dsp:txXfrm>
    </dsp:sp>
    <dsp:sp modelId="{BD210768-C12B-483A-AE39-9A672FD14DCA}">
      <dsp:nvSpPr>
        <dsp:cNvPr id="0" name=""/>
        <dsp:cNvSpPr/>
      </dsp:nvSpPr>
      <dsp:spPr>
        <a:xfrm>
          <a:off x="4289142" y="1650198"/>
          <a:ext cx="3440175" cy="1500202"/>
        </a:xfrm>
        <a:prstGeom prst="roundRect">
          <a:avLst>
            <a:gd name="adj" fmla="val 10000"/>
          </a:avLst>
        </a:prstGeom>
        <a:solidFill>
          <a:srgbClr val="7979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Ultra-light strip layer of thin sensors (230 um)</a:t>
          </a:r>
          <a:endParaRPr lang="en-US" sz="1800" kern="1200" dirty="0"/>
        </a:p>
      </dsp:txBody>
      <dsp:txXfrm>
        <a:off x="4333081" y="1694137"/>
        <a:ext cx="3352297" cy="1412324"/>
      </dsp:txXfrm>
    </dsp:sp>
    <dsp:sp modelId="{BDE520A6-D6A4-4F6E-B11D-AADFDADA826F}">
      <dsp:nvSpPr>
        <dsp:cNvPr id="0" name=""/>
        <dsp:cNvSpPr/>
      </dsp:nvSpPr>
      <dsp:spPr>
        <a:xfrm>
          <a:off x="4289197" y="3298419"/>
          <a:ext cx="665689" cy="1500187"/>
        </a:xfrm>
        <a:prstGeom prst="roundRect">
          <a:avLst>
            <a:gd name="adj" fmla="val 10000"/>
          </a:avLst>
        </a:prstGeom>
        <a:solidFill>
          <a:srgbClr val="7979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Integrated PA or 2D-Poly silicon  or  short strip sensors.</a:t>
          </a:r>
          <a:endParaRPr lang="en-US" sz="700" kern="1200" dirty="0"/>
        </a:p>
      </dsp:txBody>
      <dsp:txXfrm>
        <a:off x="4308694" y="3317916"/>
        <a:ext cx="626695" cy="1461193"/>
      </dsp:txXfrm>
    </dsp:sp>
    <dsp:sp modelId="{164DD041-1B65-4289-9D34-1A55299357A8}">
      <dsp:nvSpPr>
        <dsp:cNvPr id="0" name=""/>
        <dsp:cNvSpPr/>
      </dsp:nvSpPr>
      <dsp:spPr>
        <a:xfrm>
          <a:off x="4982791" y="3298419"/>
          <a:ext cx="665689" cy="1500187"/>
        </a:xfrm>
        <a:prstGeom prst="roundRect">
          <a:avLst>
            <a:gd name="adj" fmla="val 10000"/>
          </a:avLst>
        </a:prstGeom>
        <a:solidFill>
          <a:srgbClr val="7979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APV25 based hybrid</a:t>
          </a:r>
          <a:endParaRPr lang="en-US" sz="700" kern="1200" dirty="0"/>
        </a:p>
      </dsp:txBody>
      <dsp:txXfrm>
        <a:off x="5002288" y="3317916"/>
        <a:ext cx="626695" cy="1461193"/>
      </dsp:txXfrm>
    </dsp:sp>
    <dsp:sp modelId="{ADC6B5F2-F7F6-43B1-9B01-50AD7334946B}">
      <dsp:nvSpPr>
        <dsp:cNvPr id="0" name=""/>
        <dsp:cNvSpPr/>
      </dsp:nvSpPr>
      <dsp:spPr>
        <a:xfrm>
          <a:off x="5676385" y="3298419"/>
          <a:ext cx="665689" cy="1500187"/>
        </a:xfrm>
        <a:prstGeom prst="roundRect">
          <a:avLst>
            <a:gd name="adj" fmla="val 10000"/>
          </a:avLst>
        </a:prstGeom>
        <a:solidFill>
          <a:srgbClr val="7979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Light mechanics with embedded  Fiber Optic Sensors </a:t>
          </a:r>
          <a:endParaRPr lang="en-US" sz="700" kern="1200" dirty="0"/>
        </a:p>
      </dsp:txBody>
      <dsp:txXfrm>
        <a:off x="5695882" y="3317916"/>
        <a:ext cx="626695" cy="1461193"/>
      </dsp:txXfrm>
    </dsp:sp>
    <dsp:sp modelId="{0E639750-302C-4DD4-A677-23252D38FCF3}">
      <dsp:nvSpPr>
        <dsp:cNvPr id="0" name=""/>
        <dsp:cNvSpPr/>
      </dsp:nvSpPr>
      <dsp:spPr>
        <a:xfrm>
          <a:off x="6369979" y="3298419"/>
          <a:ext cx="665689" cy="1500187"/>
        </a:xfrm>
        <a:prstGeom prst="roundRect">
          <a:avLst>
            <a:gd name="adj" fmla="val 10000"/>
          </a:avLst>
        </a:prstGeom>
        <a:solidFill>
          <a:srgbClr val="7979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Integration with </a:t>
          </a:r>
          <a:r>
            <a:rPr lang="en-US" sz="700" kern="1200" dirty="0" err="1" smtClean="0"/>
            <a:t>caloDAQ</a:t>
          </a:r>
          <a:endParaRPr lang="en-US" sz="700" kern="1200" dirty="0"/>
        </a:p>
      </dsp:txBody>
      <dsp:txXfrm>
        <a:off x="6389476" y="3317916"/>
        <a:ext cx="626695" cy="1461193"/>
      </dsp:txXfrm>
    </dsp:sp>
    <dsp:sp modelId="{553A2A06-E5C9-4EF1-99D1-B720883207DD}">
      <dsp:nvSpPr>
        <dsp:cNvPr id="0" name=""/>
        <dsp:cNvSpPr/>
      </dsp:nvSpPr>
      <dsp:spPr>
        <a:xfrm>
          <a:off x="7063573" y="3298419"/>
          <a:ext cx="665689" cy="1500187"/>
        </a:xfrm>
        <a:prstGeom prst="roundRect">
          <a:avLst>
            <a:gd name="adj" fmla="val 10000"/>
          </a:avLst>
        </a:prstGeom>
        <a:solidFill>
          <a:srgbClr val="7979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Offline Software</a:t>
          </a:r>
          <a:endParaRPr lang="en-US" sz="700" kern="1200" dirty="0"/>
        </a:p>
      </dsp:txBody>
      <dsp:txXfrm>
        <a:off x="7083070" y="3317916"/>
        <a:ext cx="626695" cy="1461193"/>
      </dsp:txXfrm>
    </dsp:sp>
    <dsp:sp modelId="{25A399BB-6AD5-48F1-9D12-35C331DCD5D5}">
      <dsp:nvSpPr>
        <dsp:cNvPr id="0" name=""/>
        <dsp:cNvSpPr/>
      </dsp:nvSpPr>
      <dsp:spPr>
        <a:xfrm>
          <a:off x="7785127" y="1650198"/>
          <a:ext cx="665689" cy="1500187"/>
        </a:xfrm>
        <a:prstGeom prst="roundRect">
          <a:avLst>
            <a:gd name="adj" fmla="val 10000"/>
          </a:avLst>
        </a:prstGeom>
        <a:solidFill>
          <a:srgbClr val="2A1BE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Demonstrator of ILD silicon tracker</a:t>
          </a:r>
          <a:endParaRPr lang="en-US" sz="700" kern="1200" dirty="0"/>
        </a:p>
      </dsp:txBody>
      <dsp:txXfrm>
        <a:off x="7804624" y="1669695"/>
        <a:ext cx="626695" cy="1461193"/>
      </dsp:txXfrm>
    </dsp:sp>
    <dsp:sp modelId="{5F15091D-8170-4913-8D68-BC62E4760A16}">
      <dsp:nvSpPr>
        <dsp:cNvPr id="0" name=""/>
        <dsp:cNvSpPr/>
      </dsp:nvSpPr>
      <dsp:spPr>
        <a:xfrm>
          <a:off x="7785127" y="3298404"/>
          <a:ext cx="665689" cy="1500187"/>
        </a:xfrm>
        <a:prstGeom prst="roundRect">
          <a:avLst>
            <a:gd name="adj" fmla="val 10000"/>
          </a:avLst>
        </a:prstGeom>
        <a:solidFill>
          <a:srgbClr val="2A1BE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No deadline</a:t>
          </a:r>
          <a:endParaRPr lang="en-US" sz="700" kern="1200" dirty="0"/>
        </a:p>
      </dsp:txBody>
      <dsp:txXfrm>
        <a:off x="7804624" y="3317901"/>
        <a:ext cx="626695" cy="14611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t" anchorCtr="0" compatLnSpc="1">
            <a:prstTxWarp prst="textNoShape">
              <a:avLst/>
            </a:prstTxWarp>
          </a:bodyPr>
          <a:lstStyle>
            <a:lvl1pPr algn="l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t" anchorCtr="0" compatLnSpc="1">
            <a:prstTxWarp prst="textNoShape">
              <a:avLst/>
            </a:prstTxWarp>
          </a:bodyPr>
          <a:lstStyle>
            <a:lvl1pPr algn="r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5288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b" anchorCtr="0" compatLnSpc="1">
            <a:prstTxWarp prst="textNoShape">
              <a:avLst/>
            </a:prstTxWarp>
          </a:bodyPr>
          <a:lstStyle>
            <a:lvl1pPr algn="l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285288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b" anchorCtr="0" compatLnSpc="1">
            <a:prstTxWarp prst="textNoShape">
              <a:avLst/>
            </a:prstTxWarp>
          </a:bodyPr>
          <a:lstStyle>
            <a:lvl1pPr algn="r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2BC351F-6E91-460D-BE32-C19826B48709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300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t" anchorCtr="0" compatLnSpc="1">
            <a:prstTxWarp prst="textNoShape">
              <a:avLst/>
            </a:prstTxWarp>
          </a:bodyPr>
          <a:lstStyle>
            <a:lvl1pPr algn="l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t" anchorCtr="0" compatLnSpc="1">
            <a:prstTxWarp prst="textNoShape">
              <a:avLst/>
            </a:prstTxWarp>
          </a:bodyPr>
          <a:lstStyle>
            <a:lvl1pPr algn="r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33425"/>
            <a:ext cx="4887912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5288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b" anchorCtr="0" compatLnSpc="1">
            <a:prstTxWarp prst="textNoShape">
              <a:avLst/>
            </a:prstTxWarp>
          </a:bodyPr>
          <a:lstStyle>
            <a:lvl1pPr algn="l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285288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b" anchorCtr="0" compatLnSpc="1">
            <a:prstTxWarp prst="textNoShape">
              <a:avLst/>
            </a:prstTxWarp>
          </a:bodyPr>
          <a:lstStyle>
            <a:lvl1pPr algn="r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803D7F9-FAF6-443E-B929-0F0EFB9553AF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867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F89624-3956-4CD4-B125-7C25D80E57E5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43438"/>
            <a:ext cx="5335588" cy="4398962"/>
          </a:xfrm>
          <a:prstGeom prst="rect">
            <a:avLst/>
          </a:prstGeom>
          <a:noFill/>
          <a:ln/>
        </p:spPr>
        <p:txBody>
          <a:bodyPr/>
          <a:lstStyle/>
          <a:p>
            <a:pPr eaLnBrk="1" hangingPunct="1"/>
            <a:endParaRPr lang="es-ES_tradnl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>
          <a:xfrm>
            <a:off x="666750" y="4643438"/>
            <a:ext cx="5335588" cy="43989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03D7F9-FAF6-443E-B929-0F0EFB9553A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098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685800"/>
            <a:ext cx="7623175" cy="1752600"/>
          </a:xfrm>
        </p:spPr>
        <p:txBody>
          <a:bodyPr/>
          <a:lstStyle>
            <a:lvl1pPr>
              <a:defRPr sz="3800" baseline="0">
                <a:solidFill>
                  <a:srgbClr val="2A1BEB"/>
                </a:solidFill>
                <a:latin typeface="Calibri" pitchFamily="34" charset="0"/>
              </a:defRPr>
            </a:lvl1pPr>
          </a:lstStyle>
          <a:p>
            <a:r>
              <a:rPr lang="es-ES_tradnl" altLang="en-US" dirty="0"/>
              <a:t>Haga clic para cambiar el estilo de título	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25146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 baseline="0">
                <a:solidFill>
                  <a:srgbClr val="B1EBA5"/>
                </a:solidFill>
                <a:latin typeface="Calibri" pitchFamily="34" charset="0"/>
              </a:defRPr>
            </a:lvl1pPr>
          </a:lstStyle>
          <a:p>
            <a:r>
              <a:rPr lang="es-ES_tradnl" altLang="en-US" dirty="0"/>
              <a:t>Haga clic para modificar el estilo de subtítulo del patrón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60A9A-8E4E-4AFB-9D1A-F003B1F357B4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7150"/>
            <a:ext cx="2057400" cy="60737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7150"/>
            <a:ext cx="6019800" cy="60737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449CD-1180-4CB2-9AF6-626245424195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50"/>
            <a:ext cx="73914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F90BD-82AF-4BA6-8AF4-E2685C1A08B2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ítulo y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6400800"/>
            <a:ext cx="5334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fld id="{6FE4F4B8-546B-4655-8B7D-7E5F0E211980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3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91000" y="6400800"/>
            <a:ext cx="45720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6362331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ítulo y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6400800"/>
            <a:ext cx="5334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fld id="{6FE4F4B8-546B-4655-8B7D-7E5F0E211980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3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91000" y="6400800"/>
            <a:ext cx="45720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1605057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6400800"/>
            <a:ext cx="5334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fld id="{6FE4F4B8-546B-4655-8B7D-7E5F0E211980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3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91000" y="6400800"/>
            <a:ext cx="45720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r>
              <a:rPr lang="es-ES" altLang="en-US" smtClean="0"/>
              <a:t>Moya,  Reunión plan nacional, DET4HEP, Zaragoza 17-18 de Enero  2013 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6129935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" y="139700"/>
            <a:ext cx="7610303" cy="1079500"/>
          </a:xfrm>
        </p:spPr>
        <p:txBody>
          <a:bodyPr/>
          <a:lstStyle>
            <a:lvl1pPr>
              <a:defRPr sz="3600" cap="none" baseline="0">
                <a:solidFill>
                  <a:srgbClr val="AFAFFF"/>
                </a:solidFill>
              </a:defRPr>
            </a:lvl1pPr>
          </a:lstStyle>
          <a:p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título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4800600"/>
          </a:xfrm>
        </p:spPr>
        <p:txBody>
          <a:bodyPr/>
          <a:lstStyle>
            <a:lvl1pPr>
              <a:buFont typeface="Calibri" pitchFamily="34" charset="0"/>
              <a:buChar char="—"/>
              <a:defRPr/>
            </a:lvl1pPr>
            <a:lvl2pPr>
              <a:buFont typeface="Calibri" pitchFamily="34" charset="0"/>
              <a:buChar char="_"/>
              <a:defRPr baseline="0">
                <a:solidFill>
                  <a:srgbClr val="AFAFFF"/>
                </a:solidFill>
              </a:defRPr>
            </a:lvl2pPr>
            <a:lvl3pPr marL="671512" indent="0">
              <a:buNone/>
              <a:defRPr/>
            </a:lvl3pPr>
            <a:lvl4pPr marL="1023937" indent="0">
              <a:buNone/>
              <a:defRPr/>
            </a:lvl4pPr>
          </a:lstStyle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endParaRPr lang="en-US" noProof="0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21558" y="6340512"/>
            <a:ext cx="533400" cy="457200"/>
          </a:xfrm>
          <a:ln/>
        </p:spPr>
        <p:txBody>
          <a:bodyPr/>
          <a:lstStyle>
            <a:lvl1pPr>
              <a:defRPr baseline="0">
                <a:solidFill>
                  <a:srgbClr val="7030A0"/>
                </a:solidFill>
                <a:latin typeface="Candara" pitchFamily="34" charset="0"/>
              </a:defRPr>
            </a:lvl1pPr>
          </a:lstStyle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95600" y="6350560"/>
            <a:ext cx="54102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  <a:latin typeface="Candara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  <p:pic>
        <p:nvPicPr>
          <p:cNvPr id="6" name="5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795" y="108535"/>
            <a:ext cx="722902" cy="958265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01BB1-A4E5-4CEC-B091-8ACFFDAEC89A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0DE43-9046-40B6-9ECD-6CF60B9EE82C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F61DB-E64A-4CB6-B58B-2F2F71CA86DB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881D0-A6CF-4285-99E9-6602BDE09BB5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69B5E-57AA-4CCE-B6AB-07EDB346C168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35902-2274-4511-8B80-8B310CDDAAD8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103AD-C0A3-401B-8E6F-D73B23F9D791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 userDrawn="1"/>
        </p:nvSpPr>
        <p:spPr bwMode="auto">
          <a:xfrm>
            <a:off x="72000" y="72000"/>
            <a:ext cx="9000000" cy="6336000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rgbClr val="AFA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7150"/>
            <a:ext cx="70104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dirty="0" smtClean="0"/>
              <a:t>Haga clic para cambiar el estilo de título	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dirty="0" smtClean="0"/>
              <a:t>Haga clic para modificar el estilo de texto del patrón</a:t>
            </a:r>
          </a:p>
          <a:p>
            <a:pPr lvl="1"/>
            <a:r>
              <a:rPr lang="es-ES_tradnl" altLang="en-US" dirty="0" smtClean="0"/>
              <a:t>Segundo nivel</a:t>
            </a:r>
          </a:p>
          <a:p>
            <a:pPr lvl="2"/>
            <a:r>
              <a:rPr lang="es-ES_tradnl" altLang="en-US" dirty="0" smtClean="0"/>
              <a:t>Tercer nivel</a:t>
            </a:r>
          </a:p>
          <a:p>
            <a:pPr lvl="3"/>
            <a:r>
              <a:rPr lang="es-ES_tradnl" altLang="en-US" dirty="0" smtClean="0"/>
              <a:t>Cuarto nivel</a:t>
            </a:r>
          </a:p>
          <a:p>
            <a:pPr lvl="4"/>
            <a:r>
              <a:rPr lang="es-ES_tradnl" altLang="en-US" dirty="0" smtClean="0"/>
              <a:t>Quinto nivel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71952" y="6314552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0" baseline="0">
                <a:solidFill>
                  <a:srgbClr val="7030A0"/>
                </a:solidFill>
                <a:latin typeface="+mn-lt"/>
              </a:defRPr>
            </a:lvl1pPr>
          </a:lstStyle>
          <a:p>
            <a:pPr>
              <a:defRPr/>
            </a:pPr>
            <a:fld id="{729B781D-1B07-4E9C-8182-19D4D52035FB}" type="slidenum">
              <a:rPr lang="es-ES_tradnl" altLang="en-US" smtClean="0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3246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0" cap="none" baseline="0" smtClean="0">
                <a:solidFill>
                  <a:srgbClr val="7030A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8" r:id="rId13"/>
    <p:sldLayoutId id="2147483689" r:id="rId14"/>
    <p:sldLayoutId id="2147483690" r:id="rId1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aseline="0">
          <a:solidFill>
            <a:srgbClr val="AFAFFF"/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E3E58"/>
        </a:buClr>
        <a:buSzPct val="65000"/>
        <a:buFont typeface="Wingdings" pitchFamily="2" charset="2"/>
        <a:buChar char="n"/>
        <a:defRPr sz="3000">
          <a:solidFill>
            <a:srgbClr val="0E3E58"/>
          </a:solidFill>
          <a:latin typeface="Calibri" pitchFamily="34" charset="0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rgbClr val="47A4E3"/>
        </a:buClr>
        <a:buSzPct val="60000"/>
        <a:buFont typeface="Wingdings" pitchFamily="2" charset="2"/>
        <a:buChar char="q"/>
        <a:defRPr sz="2600">
          <a:solidFill>
            <a:srgbClr val="2A1BEB"/>
          </a:solidFill>
          <a:latin typeface="Calibri" pitchFamily="34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rgbClr val="2A1BEB"/>
        </a:buClr>
        <a:buSzPct val="65000"/>
        <a:buFont typeface="Wingdings" pitchFamily="2" charset="2"/>
        <a:buChar char="n"/>
        <a:defRPr sz="2200">
          <a:solidFill>
            <a:srgbClr val="2A1BEB"/>
          </a:solidFill>
          <a:latin typeface="Calibri" pitchFamily="34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Calibri" pitchFamily="34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7.png"/><Relationship Id="rId4" Type="http://schemas.openxmlformats.org/officeDocument/2006/relationships/image" Target="../media/image4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76200"/>
            <a:ext cx="6781800" cy="2057400"/>
          </a:xfrm>
        </p:spPr>
        <p:txBody>
          <a:bodyPr/>
          <a:lstStyle/>
          <a:p>
            <a:r>
              <a:rPr lang="en-US" sz="6000" dirty="0" err="1" smtClean="0">
                <a:solidFill>
                  <a:srgbClr val="00B0F0"/>
                </a:solidFill>
              </a:rPr>
              <a:t>CSIC</a:t>
            </a:r>
            <a:r>
              <a:rPr lang="en-US" sz="6000" dirty="0" smtClean="0">
                <a:solidFill>
                  <a:srgbClr val="00B0F0"/>
                </a:solidFill>
              </a:rPr>
              <a:t> WP9.4 Activities</a:t>
            </a:r>
            <a:br>
              <a:rPr lang="en-US" sz="6000" dirty="0" smtClean="0">
                <a:solidFill>
                  <a:srgbClr val="00B0F0"/>
                </a:solidFill>
              </a:rPr>
            </a:br>
            <a:r>
              <a:rPr lang="en-US" sz="5400" dirty="0" smtClean="0">
                <a:solidFill>
                  <a:srgbClr val="00B0F0"/>
                </a:solidFill>
              </a:rPr>
              <a:t>Status report</a:t>
            </a:r>
            <a:r>
              <a:rPr lang="en-US" sz="6000" noProof="0" dirty="0" smtClean="0">
                <a:solidFill>
                  <a:srgbClr val="00B0F0"/>
                </a:solidFill>
              </a:rPr>
              <a:t/>
            </a:r>
            <a:br>
              <a:rPr lang="en-US" sz="6000" noProof="0" dirty="0" smtClean="0">
                <a:solidFill>
                  <a:srgbClr val="00B0F0"/>
                </a:solidFill>
              </a:rPr>
            </a:br>
            <a:r>
              <a:rPr lang="en-US" sz="3200" dirty="0" smtClean="0">
                <a:solidFill>
                  <a:srgbClr val="DBD9E7"/>
                </a:solidFill>
              </a:rPr>
              <a:t>AIDA </a:t>
            </a:r>
            <a:r>
              <a:rPr lang="en-US" sz="3200" dirty="0">
                <a:solidFill>
                  <a:srgbClr val="DBD9E7"/>
                </a:solidFill>
              </a:rPr>
              <a:t>2</a:t>
            </a:r>
            <a:r>
              <a:rPr lang="en-US" sz="3200" baseline="30000" noProof="0" dirty="0" err="1" smtClean="0">
                <a:solidFill>
                  <a:srgbClr val="DBD9E7"/>
                </a:solidFill>
              </a:rPr>
              <a:t>nd</a:t>
            </a:r>
            <a:r>
              <a:rPr lang="en-US" sz="3200" noProof="0" dirty="0" smtClean="0">
                <a:solidFill>
                  <a:srgbClr val="DBD9E7"/>
                </a:solidFill>
              </a:rPr>
              <a:t> Annual meeting </a:t>
            </a:r>
            <a:r>
              <a:rPr lang="en-US" sz="3200" noProof="0" dirty="0" smtClean="0">
                <a:solidFill>
                  <a:srgbClr val="DBD9E7"/>
                </a:solidFill>
              </a:rPr>
              <a:t>WP9.4</a:t>
            </a:r>
            <a:endParaRPr lang="en-US" noProof="0" dirty="0" smtClean="0"/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52400" y="4953000"/>
            <a:ext cx="5029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i="0" dirty="0" smtClean="0"/>
              <a:t>Iván Vila Álvarez</a:t>
            </a:r>
            <a:endParaRPr lang="en-US" i="0" dirty="0"/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800" i="0" dirty="0" smtClean="0">
                <a:solidFill>
                  <a:srgbClr val="AFAFFF"/>
                </a:solidFill>
              </a:rPr>
              <a:t>Instituto de Física de </a:t>
            </a:r>
            <a:r>
              <a:rPr lang="en-US" sz="2800" i="0" dirty="0" smtClean="0">
                <a:solidFill>
                  <a:srgbClr val="AFAFFF"/>
                </a:solidFill>
              </a:rPr>
              <a:t>Cantabria</a:t>
            </a:r>
            <a:endParaRPr lang="en-US" sz="2400" i="0" dirty="0" smtClean="0">
              <a:solidFill>
                <a:srgbClr val="AFAFFF"/>
              </a:solidFill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sz="2400" i="0" dirty="0" smtClean="0">
              <a:solidFill>
                <a:srgbClr val="AFAFFF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354189"/>
            <a:ext cx="1079500" cy="1427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5018116"/>
            <a:ext cx="1299979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 descr="C:\Users\vila\Dropbox\Documents\1-CONFERENCIAS CHARLAS PROPIAS\20100127 - DEPFET WORKSHOP PRAGUE\logo_csic_peq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634027"/>
            <a:ext cx="3513637" cy="86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vila\Dropbox\Documents\1-CONFERENCIAS CHARLAS PROPIAS\20130211 VCI VIENA\CN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699" y="2477021"/>
            <a:ext cx="2290701" cy="723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vila\Dropbox\Documents\1-CONFERENCIAS CHARLAS PROPIAS\20130211 VCI VIENA\AIDA_logo_gif_gif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28600"/>
            <a:ext cx="1828800" cy="702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" y="6629400"/>
            <a:ext cx="7937500" cy="190500"/>
          </a:xfrm>
          <a:noFill/>
        </p:spPr>
        <p:txBody>
          <a:bodyPr/>
          <a:lstStyle/>
          <a:p>
            <a:r>
              <a:rPr lang="es-ES" altLang="en-US" smtClean="0">
                <a:cs typeface="Arial" charset="0"/>
              </a:rPr>
              <a:t>Moya,  Reunión plan nacional, DET4HEP, Zaragoza 17-18 de Enero  2013 </a:t>
            </a:r>
            <a:endParaRPr lang="es-ES_tradnl" altLang="en-US" smtClean="0">
              <a:cs typeface="Arial" charset="0"/>
            </a:endParaRPr>
          </a:p>
        </p:txBody>
      </p:sp>
      <p:sp>
        <p:nvSpPr>
          <p:cNvPr id="27651" name="1 Título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391400" cy="1139825"/>
          </a:xfrm>
        </p:spPr>
        <p:txBody>
          <a:bodyPr/>
          <a:lstStyle/>
          <a:p>
            <a:r>
              <a:rPr lang="en-US" noProof="0" dirty="0" smtClean="0"/>
              <a:t>Demonstrator simulation under flexion loads</a:t>
            </a: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 bwMode="auto">
          <a:xfrm>
            <a:off x="8653463" y="6362700"/>
            <a:ext cx="533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  <a:defRPr/>
            </a:pPr>
            <a:fld id="{637BE1B9-F83F-4E6B-964A-E7E8151CFA27}" type="slidenum">
              <a:rPr lang="es-ES_tradnl" altLang="en-US" sz="1200">
                <a:solidFill>
                  <a:srgbClr val="FFFFFF"/>
                </a:solidFill>
              </a:rPr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  <a:defRPr/>
              </a:pPr>
              <a:t>10</a:t>
            </a:fld>
            <a:endParaRPr lang="es-ES_tradnl" altLang="en-US" sz="1200">
              <a:solidFill>
                <a:srgbClr val="FFFFFF"/>
              </a:solidFill>
            </a:endParaRPr>
          </a:p>
        </p:txBody>
      </p:sp>
      <p:pic>
        <p:nvPicPr>
          <p:cNvPr id="10" name="Picture 9" descr="flexion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31775" y="417664"/>
            <a:ext cx="8680449" cy="6022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10</a:t>
            </a:fld>
            <a:endParaRPr lang="es-ES_tradnl" altLang="en-US"/>
          </a:p>
        </p:txBody>
      </p:sp>
    </p:spTree>
    <p:extLst>
      <p:ext uri="{BB962C8B-B14F-4D97-AF65-F5344CB8AC3E}">
        <p14:creationId xmlns:p14="http://schemas.microsoft.com/office/powerpoint/2010/main" val="38379616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" y="6629400"/>
            <a:ext cx="7937500" cy="190500"/>
          </a:xfrm>
          <a:noFill/>
        </p:spPr>
        <p:txBody>
          <a:bodyPr/>
          <a:lstStyle/>
          <a:p>
            <a:r>
              <a:rPr lang="es-ES" altLang="en-US" smtClean="0">
                <a:cs typeface="Arial" charset="0"/>
              </a:rPr>
              <a:t>Moya,  Reunión plan nacional, DET4HEP, Zaragoza 17-18 de Enero  2013 </a:t>
            </a:r>
            <a:endParaRPr lang="es-ES_tradnl" altLang="en-US" smtClean="0">
              <a:cs typeface="Arial" charset="0"/>
            </a:endParaRPr>
          </a:p>
        </p:txBody>
      </p:sp>
      <p:sp>
        <p:nvSpPr>
          <p:cNvPr id="27651" name="1 Título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391400" cy="1139825"/>
          </a:xfrm>
        </p:spPr>
        <p:txBody>
          <a:bodyPr/>
          <a:lstStyle/>
          <a:p>
            <a:r>
              <a:rPr lang="en-US" noProof="0" dirty="0" smtClean="0"/>
              <a:t>Demonstrator simulation under flexion loads</a:t>
            </a: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 bwMode="auto">
          <a:xfrm>
            <a:off x="8653463" y="6362700"/>
            <a:ext cx="533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  <a:defRPr/>
            </a:pPr>
            <a:fld id="{637BE1B9-F83F-4E6B-964A-E7E8151CFA27}" type="slidenum">
              <a:rPr lang="es-ES_tradnl" altLang="en-US" sz="1200">
                <a:solidFill>
                  <a:srgbClr val="FFFFFF"/>
                </a:solidFill>
              </a:rPr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  <a:defRPr/>
              </a:pPr>
              <a:t>11</a:t>
            </a:fld>
            <a:endParaRPr lang="es-ES_tradnl" altLang="en-US" sz="1200">
              <a:solidFill>
                <a:srgbClr val="FFFFFF"/>
              </a:solidFill>
            </a:endParaRPr>
          </a:p>
        </p:txBody>
      </p:sp>
      <p:pic>
        <p:nvPicPr>
          <p:cNvPr id="10" name="Picture 9" descr="flexion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31775" y="417664"/>
            <a:ext cx="8680449" cy="6022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11</a:t>
            </a:fld>
            <a:endParaRPr lang="es-ES_tradnl" altLang="en-US"/>
          </a:p>
        </p:txBody>
      </p:sp>
    </p:spTree>
    <p:extLst>
      <p:ext uri="{BB962C8B-B14F-4D97-AF65-F5344CB8AC3E}">
        <p14:creationId xmlns:p14="http://schemas.microsoft.com/office/powerpoint/2010/main" val="5396542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" y="6629400"/>
            <a:ext cx="7937500" cy="190500"/>
          </a:xfrm>
          <a:noFill/>
        </p:spPr>
        <p:txBody>
          <a:bodyPr/>
          <a:lstStyle/>
          <a:p>
            <a:r>
              <a:rPr lang="es-ES" altLang="en-US" smtClean="0">
                <a:cs typeface="Arial" charset="0"/>
              </a:rPr>
              <a:t>Moya,  Reunión plan nacional, DET4HEP, Zaragoza 17-18 de Enero  2013 </a:t>
            </a:r>
            <a:endParaRPr lang="es-ES_tradnl" altLang="en-US" smtClean="0">
              <a:cs typeface="Arial" charset="0"/>
            </a:endParaRPr>
          </a:p>
        </p:txBody>
      </p:sp>
      <p:sp>
        <p:nvSpPr>
          <p:cNvPr id="27651" name="1 Título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391400" cy="1139825"/>
          </a:xfrm>
        </p:spPr>
        <p:txBody>
          <a:bodyPr/>
          <a:lstStyle/>
          <a:p>
            <a:r>
              <a:rPr lang="en-US" noProof="0" dirty="0" smtClean="0"/>
              <a:t>Demonstrator simulation under flexion loads</a:t>
            </a: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 bwMode="auto">
          <a:xfrm>
            <a:off x="8653463" y="6362700"/>
            <a:ext cx="533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  <a:defRPr/>
            </a:pPr>
            <a:fld id="{637BE1B9-F83F-4E6B-964A-E7E8151CFA27}" type="slidenum">
              <a:rPr lang="es-ES_tradnl" altLang="en-US" sz="1200">
                <a:solidFill>
                  <a:srgbClr val="FFFFFF"/>
                </a:solidFill>
              </a:rPr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  <a:defRPr/>
              </a:pPr>
              <a:t>12</a:t>
            </a:fld>
            <a:endParaRPr lang="es-ES_tradnl" altLang="en-US" sz="1200">
              <a:solidFill>
                <a:srgbClr val="FFFFFF"/>
              </a:solidFill>
            </a:endParaRPr>
          </a:p>
        </p:txBody>
      </p:sp>
      <p:pic>
        <p:nvPicPr>
          <p:cNvPr id="10" name="Picture 9" descr="flexion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31775" y="417664"/>
            <a:ext cx="8680448" cy="6022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12</a:t>
            </a:fld>
            <a:endParaRPr lang="es-ES_tradnl" altLang="en-US"/>
          </a:p>
        </p:txBody>
      </p:sp>
    </p:spTree>
    <p:extLst>
      <p:ext uri="{BB962C8B-B14F-4D97-AF65-F5344CB8AC3E}">
        <p14:creationId xmlns:p14="http://schemas.microsoft.com/office/powerpoint/2010/main" val="40105726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" y="6629400"/>
            <a:ext cx="7937500" cy="190500"/>
          </a:xfrm>
          <a:noFill/>
        </p:spPr>
        <p:txBody>
          <a:bodyPr/>
          <a:lstStyle/>
          <a:p>
            <a:r>
              <a:rPr lang="es-ES" altLang="en-US" smtClean="0">
                <a:cs typeface="Arial" charset="0"/>
              </a:rPr>
              <a:t>Moya,  Reunión plan nacional, DET4HEP, Zaragoza 17-18 de Enero  2013 </a:t>
            </a:r>
            <a:endParaRPr lang="es-ES_tradnl" altLang="en-US" smtClean="0">
              <a:cs typeface="Arial" charset="0"/>
            </a:endParaRPr>
          </a:p>
        </p:txBody>
      </p:sp>
      <p:sp>
        <p:nvSpPr>
          <p:cNvPr id="27651" name="1 Título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391400" cy="1139825"/>
          </a:xfrm>
        </p:spPr>
        <p:txBody>
          <a:bodyPr/>
          <a:lstStyle/>
          <a:p>
            <a:r>
              <a:rPr lang="en-US" noProof="0" dirty="0" smtClean="0"/>
              <a:t>Demonstrator simulation under flexion loads</a:t>
            </a: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 bwMode="auto">
          <a:xfrm>
            <a:off x="8653463" y="6362700"/>
            <a:ext cx="533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  <a:defRPr/>
            </a:pPr>
            <a:fld id="{637BE1B9-F83F-4E6B-964A-E7E8151CFA27}" type="slidenum">
              <a:rPr lang="es-ES_tradnl" altLang="en-US" sz="1200">
                <a:solidFill>
                  <a:srgbClr val="FFFFFF"/>
                </a:solidFill>
              </a:rPr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  <a:defRPr/>
              </a:pPr>
              <a:t>13</a:t>
            </a:fld>
            <a:endParaRPr lang="es-ES_tradnl" altLang="en-US" sz="1200">
              <a:solidFill>
                <a:srgbClr val="FFFFFF"/>
              </a:solidFill>
            </a:endParaRPr>
          </a:p>
        </p:txBody>
      </p:sp>
      <p:pic>
        <p:nvPicPr>
          <p:cNvPr id="10" name="Picture 9" descr="flexion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31775" y="417664"/>
            <a:ext cx="8680448" cy="6022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13</a:t>
            </a:fld>
            <a:endParaRPr lang="es-ES_tradnl" altLang="en-US"/>
          </a:p>
        </p:txBody>
      </p:sp>
    </p:spTree>
    <p:extLst>
      <p:ext uri="{BB962C8B-B14F-4D97-AF65-F5344CB8AC3E}">
        <p14:creationId xmlns:p14="http://schemas.microsoft.com/office/powerpoint/2010/main" val="12992650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" y="6629400"/>
            <a:ext cx="7937500" cy="190500"/>
          </a:xfrm>
          <a:noFill/>
        </p:spPr>
        <p:txBody>
          <a:bodyPr/>
          <a:lstStyle/>
          <a:p>
            <a:r>
              <a:rPr lang="es-ES" altLang="en-US" smtClean="0">
                <a:cs typeface="Arial" charset="0"/>
              </a:rPr>
              <a:t>Moya,  Reunión plan nacional, DET4HEP, Zaragoza 17-18 de Enero  2013 </a:t>
            </a:r>
            <a:endParaRPr lang="es-ES_tradnl" altLang="en-US" smtClean="0">
              <a:cs typeface="Arial" charset="0"/>
            </a:endParaRPr>
          </a:p>
        </p:txBody>
      </p:sp>
      <p:sp>
        <p:nvSpPr>
          <p:cNvPr id="27651" name="1 Título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391400" cy="1139825"/>
          </a:xfrm>
        </p:spPr>
        <p:txBody>
          <a:bodyPr/>
          <a:lstStyle/>
          <a:p>
            <a:r>
              <a:rPr lang="en-US" noProof="0" dirty="0" smtClean="0"/>
              <a:t>Demonstrator simulation under flexion loads</a:t>
            </a: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 bwMode="auto">
          <a:xfrm>
            <a:off x="8653463" y="6362700"/>
            <a:ext cx="533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  <a:defRPr/>
            </a:pPr>
            <a:fld id="{637BE1B9-F83F-4E6B-964A-E7E8151CFA27}" type="slidenum">
              <a:rPr lang="es-ES_tradnl" altLang="en-US" sz="1200">
                <a:solidFill>
                  <a:srgbClr val="FFFFFF"/>
                </a:solidFill>
              </a:rPr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  <a:defRPr/>
              </a:pPr>
              <a:t>14</a:t>
            </a:fld>
            <a:endParaRPr lang="es-ES_tradnl" altLang="en-US" sz="1200">
              <a:solidFill>
                <a:srgbClr val="FFFFFF"/>
              </a:solidFill>
            </a:endParaRPr>
          </a:p>
        </p:txBody>
      </p:sp>
      <p:pic>
        <p:nvPicPr>
          <p:cNvPr id="10" name="Picture 9" descr="flexion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31776" y="417664"/>
            <a:ext cx="8680446" cy="6022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14</a:t>
            </a:fld>
            <a:endParaRPr lang="es-ES_tradnl" altLang="en-US"/>
          </a:p>
        </p:txBody>
      </p:sp>
    </p:spTree>
    <p:extLst>
      <p:ext uri="{BB962C8B-B14F-4D97-AF65-F5344CB8AC3E}">
        <p14:creationId xmlns:p14="http://schemas.microsoft.com/office/powerpoint/2010/main" val="5890405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" y="6629400"/>
            <a:ext cx="7937500" cy="190500"/>
          </a:xfrm>
          <a:noFill/>
        </p:spPr>
        <p:txBody>
          <a:bodyPr/>
          <a:lstStyle/>
          <a:p>
            <a:r>
              <a:rPr lang="es-ES" altLang="en-US" smtClean="0">
                <a:cs typeface="Arial" charset="0"/>
              </a:rPr>
              <a:t>Moya,  Reunión plan nacional, DET4HEP, Zaragoza 17-18 de Enero  2013 </a:t>
            </a:r>
            <a:endParaRPr lang="es-ES_tradnl" altLang="en-US" smtClean="0">
              <a:cs typeface="Arial" charset="0"/>
            </a:endParaRPr>
          </a:p>
        </p:txBody>
      </p:sp>
      <p:sp>
        <p:nvSpPr>
          <p:cNvPr id="27651" name="1 Título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391400" cy="1139825"/>
          </a:xfrm>
        </p:spPr>
        <p:txBody>
          <a:bodyPr/>
          <a:lstStyle/>
          <a:p>
            <a:r>
              <a:rPr lang="en-US" noProof="0" dirty="0" smtClean="0"/>
              <a:t>Demonstrator simulation under flexion loads</a:t>
            </a: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 bwMode="auto">
          <a:xfrm>
            <a:off x="8653463" y="6362700"/>
            <a:ext cx="533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  <a:defRPr/>
            </a:pPr>
            <a:fld id="{637BE1B9-F83F-4E6B-964A-E7E8151CFA27}" type="slidenum">
              <a:rPr lang="es-ES_tradnl" altLang="en-US" sz="1200">
                <a:solidFill>
                  <a:srgbClr val="FFFFFF"/>
                </a:solidFill>
              </a:rPr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  <a:defRPr/>
              </a:pPr>
              <a:t>15</a:t>
            </a:fld>
            <a:endParaRPr lang="es-ES_tradnl" altLang="en-US" sz="1200">
              <a:solidFill>
                <a:srgbClr val="FFFFFF"/>
              </a:solidFill>
            </a:endParaRPr>
          </a:p>
        </p:txBody>
      </p:sp>
      <p:pic>
        <p:nvPicPr>
          <p:cNvPr id="10" name="Picture 9" descr="flexion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31776" y="417664"/>
            <a:ext cx="8680446" cy="6022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15</a:t>
            </a:fld>
            <a:endParaRPr lang="es-ES_tradnl" altLang="en-US"/>
          </a:p>
        </p:txBody>
      </p:sp>
    </p:spTree>
    <p:extLst>
      <p:ext uri="{BB962C8B-B14F-4D97-AF65-F5344CB8AC3E}">
        <p14:creationId xmlns:p14="http://schemas.microsoft.com/office/powerpoint/2010/main" val="41003376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" y="6629400"/>
            <a:ext cx="7937500" cy="190500"/>
          </a:xfrm>
          <a:noFill/>
        </p:spPr>
        <p:txBody>
          <a:bodyPr/>
          <a:lstStyle/>
          <a:p>
            <a:r>
              <a:rPr lang="es-ES" altLang="en-US" smtClean="0">
                <a:cs typeface="Arial" charset="0"/>
              </a:rPr>
              <a:t>Moya,  Reunión plan nacional, DET4HEP, Zaragoza 17-18 de Enero  2013 </a:t>
            </a:r>
            <a:endParaRPr lang="es-ES_tradnl" altLang="en-US" smtClean="0">
              <a:cs typeface="Arial" charset="0"/>
            </a:endParaRPr>
          </a:p>
        </p:txBody>
      </p:sp>
      <p:sp>
        <p:nvSpPr>
          <p:cNvPr id="27651" name="1 Título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391400" cy="1139825"/>
          </a:xfrm>
        </p:spPr>
        <p:txBody>
          <a:bodyPr/>
          <a:lstStyle/>
          <a:p>
            <a:r>
              <a:rPr lang="en-US" noProof="0" dirty="0" smtClean="0"/>
              <a:t>Demonstrator simulation under flexion loads</a:t>
            </a: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 bwMode="auto">
          <a:xfrm>
            <a:off x="8653463" y="6362700"/>
            <a:ext cx="533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  <a:defRPr/>
            </a:pPr>
            <a:fld id="{637BE1B9-F83F-4E6B-964A-E7E8151CFA27}" type="slidenum">
              <a:rPr lang="es-ES_tradnl" altLang="en-US" sz="1200">
                <a:solidFill>
                  <a:srgbClr val="FFFFFF"/>
                </a:solidFill>
              </a:rPr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  <a:defRPr/>
              </a:pPr>
              <a:t>16</a:t>
            </a:fld>
            <a:endParaRPr lang="es-ES_tradnl" altLang="en-US" sz="1200">
              <a:solidFill>
                <a:srgbClr val="FFFFFF"/>
              </a:solidFill>
            </a:endParaRPr>
          </a:p>
        </p:txBody>
      </p:sp>
      <p:pic>
        <p:nvPicPr>
          <p:cNvPr id="10" name="Picture 9" descr="flexion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31776" y="417664"/>
            <a:ext cx="8680445" cy="6022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16</a:t>
            </a:fld>
            <a:endParaRPr lang="es-ES_tradnl" altLang="en-US"/>
          </a:p>
        </p:txBody>
      </p:sp>
    </p:spTree>
    <p:extLst>
      <p:ext uri="{BB962C8B-B14F-4D97-AF65-F5344CB8AC3E}">
        <p14:creationId xmlns:p14="http://schemas.microsoft.com/office/powerpoint/2010/main" val="22474595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" y="6629400"/>
            <a:ext cx="7937500" cy="190500"/>
          </a:xfrm>
          <a:noFill/>
        </p:spPr>
        <p:txBody>
          <a:bodyPr/>
          <a:lstStyle/>
          <a:p>
            <a:r>
              <a:rPr lang="es-ES" altLang="en-US" smtClean="0">
                <a:cs typeface="Arial" charset="0"/>
              </a:rPr>
              <a:t>Moya,  Reunión plan nacional, DET4HEP, Zaragoza 17-18 de Enero  2013 </a:t>
            </a:r>
            <a:endParaRPr lang="es-ES_tradnl" altLang="en-US" smtClean="0">
              <a:cs typeface="Arial" charset="0"/>
            </a:endParaRPr>
          </a:p>
        </p:txBody>
      </p:sp>
      <p:sp>
        <p:nvSpPr>
          <p:cNvPr id="27651" name="1 Título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391400" cy="1139825"/>
          </a:xfrm>
        </p:spPr>
        <p:txBody>
          <a:bodyPr/>
          <a:lstStyle/>
          <a:p>
            <a:r>
              <a:rPr lang="en-US" noProof="0" dirty="0" smtClean="0"/>
              <a:t>Demonstrator simulation under flexion loads</a:t>
            </a: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 bwMode="auto">
          <a:xfrm>
            <a:off x="8653463" y="6362700"/>
            <a:ext cx="533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  <a:defRPr/>
            </a:pPr>
            <a:fld id="{637BE1B9-F83F-4E6B-964A-E7E8151CFA27}" type="slidenum">
              <a:rPr lang="es-ES_tradnl" altLang="en-US" sz="1200">
                <a:solidFill>
                  <a:srgbClr val="FFFFFF"/>
                </a:solidFill>
              </a:rPr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  <a:defRPr/>
              </a:pPr>
              <a:t>17</a:t>
            </a:fld>
            <a:endParaRPr lang="es-ES_tradnl" altLang="en-US" sz="1200">
              <a:solidFill>
                <a:srgbClr val="FFFFFF"/>
              </a:solidFill>
            </a:endParaRPr>
          </a:p>
        </p:txBody>
      </p:sp>
      <p:pic>
        <p:nvPicPr>
          <p:cNvPr id="10" name="Picture 9" descr="flexion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37872" y="417664"/>
            <a:ext cx="8668253" cy="6022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17</a:t>
            </a:fld>
            <a:endParaRPr lang="es-ES_tradnl" altLang="en-US"/>
          </a:p>
        </p:txBody>
      </p:sp>
    </p:spTree>
    <p:extLst>
      <p:ext uri="{BB962C8B-B14F-4D97-AF65-F5344CB8AC3E}">
        <p14:creationId xmlns:p14="http://schemas.microsoft.com/office/powerpoint/2010/main" val="24209697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" y="6629400"/>
            <a:ext cx="7937500" cy="190500"/>
          </a:xfrm>
          <a:noFill/>
        </p:spPr>
        <p:txBody>
          <a:bodyPr/>
          <a:lstStyle/>
          <a:p>
            <a:r>
              <a:rPr lang="es-ES" altLang="en-US" smtClean="0">
                <a:cs typeface="Arial" charset="0"/>
              </a:rPr>
              <a:t>Moya,  Reunión plan nacional, DET4HEP, Zaragoza 17-18 de Enero  2013 </a:t>
            </a:r>
            <a:endParaRPr lang="es-ES_tradnl" altLang="en-US" smtClean="0">
              <a:cs typeface="Arial" charset="0"/>
            </a:endParaRP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 bwMode="auto">
          <a:xfrm>
            <a:off x="8653463" y="6362700"/>
            <a:ext cx="533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  <a:defRPr/>
            </a:pPr>
            <a:fld id="{59C33DC6-DDC2-4015-A93A-56F6E5DD0899}" type="slidenum">
              <a:rPr lang="es-ES_tradnl" altLang="en-US" sz="1200">
                <a:solidFill>
                  <a:srgbClr val="FFFFFF"/>
                </a:solidFill>
              </a:rPr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  <a:defRPr/>
              </a:pPr>
              <a:t>18</a:t>
            </a:fld>
            <a:endParaRPr lang="es-ES_tradnl" altLang="en-US" sz="1200">
              <a:solidFill>
                <a:srgbClr val="FFFFFF"/>
              </a:solidFill>
            </a:endParaRPr>
          </a:p>
        </p:txBody>
      </p:sp>
      <p:pic>
        <p:nvPicPr>
          <p:cNvPr id="26" name="Picture 25" descr="TOR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8166100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1 Título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391400" cy="1139825"/>
          </a:xfrm>
        </p:spPr>
        <p:txBody>
          <a:bodyPr/>
          <a:lstStyle/>
          <a:p>
            <a:r>
              <a:rPr lang="en-US" noProof="0" dirty="0" smtClean="0"/>
              <a:t>Demonstrator simulation under torsion loads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18</a:t>
            </a:fld>
            <a:endParaRPr lang="es-ES_tradnl" altLang="en-US"/>
          </a:p>
        </p:txBody>
      </p:sp>
    </p:spTree>
    <p:extLst>
      <p:ext uri="{BB962C8B-B14F-4D97-AF65-F5344CB8AC3E}">
        <p14:creationId xmlns:p14="http://schemas.microsoft.com/office/powerpoint/2010/main" val="27224480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" y="6629400"/>
            <a:ext cx="7937500" cy="190500"/>
          </a:xfrm>
          <a:noFill/>
        </p:spPr>
        <p:txBody>
          <a:bodyPr/>
          <a:lstStyle/>
          <a:p>
            <a:r>
              <a:rPr lang="es-ES" altLang="en-US" smtClean="0">
                <a:cs typeface="Arial" charset="0"/>
              </a:rPr>
              <a:t>Moya,  Reunión plan nacional, DET4HEP, Zaragoza 17-18 de Enero  2013 </a:t>
            </a:r>
            <a:endParaRPr lang="es-ES_tradnl" altLang="en-US" smtClean="0">
              <a:cs typeface="Arial" charset="0"/>
            </a:endParaRP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 bwMode="auto">
          <a:xfrm>
            <a:off x="8653463" y="6362700"/>
            <a:ext cx="533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  <a:defRPr/>
            </a:pPr>
            <a:fld id="{59C33DC6-DDC2-4015-A93A-56F6E5DD0899}" type="slidenum">
              <a:rPr lang="es-ES_tradnl" altLang="en-US" sz="1200">
                <a:solidFill>
                  <a:srgbClr val="FFFFFF"/>
                </a:solidFill>
              </a:rPr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  <a:defRPr/>
              </a:pPr>
              <a:t>19</a:t>
            </a:fld>
            <a:endParaRPr lang="es-ES_tradnl" altLang="en-US" sz="1200">
              <a:solidFill>
                <a:srgbClr val="FFFFFF"/>
              </a:solidFill>
            </a:endParaRPr>
          </a:p>
        </p:txBody>
      </p:sp>
      <p:pic>
        <p:nvPicPr>
          <p:cNvPr id="26" name="Picture 25" descr="TOR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28703" y="457200"/>
            <a:ext cx="8165893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1 Título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391400" cy="1139825"/>
          </a:xfrm>
        </p:spPr>
        <p:txBody>
          <a:bodyPr/>
          <a:lstStyle/>
          <a:p>
            <a:r>
              <a:rPr lang="en-US" noProof="0" dirty="0" smtClean="0"/>
              <a:t>Demonstrator simulation under torsion loads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19</a:t>
            </a:fld>
            <a:endParaRPr lang="es-ES_tradnl" altLang="en-US"/>
          </a:p>
        </p:txBody>
      </p:sp>
    </p:spTree>
    <p:extLst>
      <p:ext uri="{BB962C8B-B14F-4D97-AF65-F5344CB8AC3E}">
        <p14:creationId xmlns:p14="http://schemas.microsoft.com/office/powerpoint/2010/main" val="24316965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Outline</a:t>
            </a:r>
            <a:endParaRPr lang="en-US" sz="6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Review of </a:t>
            </a:r>
            <a:r>
              <a:rPr lang="en-US" sz="4000" dirty="0" err="1" smtClean="0"/>
              <a:t>CSIC</a:t>
            </a:r>
            <a:r>
              <a:rPr lang="en-US" sz="4000" dirty="0" smtClean="0"/>
              <a:t> commitments</a:t>
            </a:r>
            <a:endParaRPr lang="en-US" sz="4000" dirty="0" smtClean="0"/>
          </a:p>
          <a:p>
            <a:r>
              <a:rPr lang="en-US" sz="4000" dirty="0" smtClean="0"/>
              <a:t>Smart mechanics</a:t>
            </a:r>
          </a:p>
          <a:p>
            <a:r>
              <a:rPr lang="en-US" sz="4000" dirty="0"/>
              <a:t> </a:t>
            </a:r>
            <a:r>
              <a:rPr lang="en-US" sz="4000" dirty="0" err="1" smtClean="0"/>
              <a:t>Microstrips</a:t>
            </a:r>
            <a:r>
              <a:rPr lang="en-US" sz="4000" dirty="0" smtClean="0"/>
              <a:t> sensors with resistive electrodes (charge division on </a:t>
            </a:r>
            <a:r>
              <a:rPr lang="en-US" sz="4000" dirty="0" err="1" smtClean="0"/>
              <a:t>microstrips</a:t>
            </a:r>
            <a:r>
              <a:rPr lang="en-US" sz="4000" dirty="0" smtClean="0"/>
              <a:t>)</a:t>
            </a:r>
          </a:p>
          <a:p>
            <a:r>
              <a:rPr lang="en-US" sz="4000" dirty="0" smtClean="0"/>
              <a:t>Summary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9659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" y="6629400"/>
            <a:ext cx="7937500" cy="190500"/>
          </a:xfrm>
          <a:noFill/>
        </p:spPr>
        <p:txBody>
          <a:bodyPr/>
          <a:lstStyle/>
          <a:p>
            <a:r>
              <a:rPr lang="es-ES" altLang="en-US" smtClean="0">
                <a:cs typeface="Arial" charset="0"/>
              </a:rPr>
              <a:t>Moya,  Reunión plan nacional, DET4HEP, Zaragoza 17-18 de Enero  2013 </a:t>
            </a:r>
            <a:endParaRPr lang="es-ES_tradnl" altLang="en-US" smtClean="0">
              <a:cs typeface="Arial" charset="0"/>
            </a:endParaRP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 bwMode="auto">
          <a:xfrm>
            <a:off x="8653463" y="6362700"/>
            <a:ext cx="533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  <a:defRPr/>
            </a:pPr>
            <a:fld id="{59C33DC6-DDC2-4015-A93A-56F6E5DD0899}" type="slidenum">
              <a:rPr lang="es-ES_tradnl" altLang="en-US" sz="1200">
                <a:solidFill>
                  <a:srgbClr val="FFFFFF"/>
                </a:solidFill>
              </a:rPr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  <a:defRPr/>
              </a:pPr>
              <a:t>20</a:t>
            </a:fld>
            <a:endParaRPr lang="es-ES_tradnl" altLang="en-US" sz="1200">
              <a:solidFill>
                <a:srgbClr val="FFFFFF"/>
              </a:solidFill>
            </a:endParaRPr>
          </a:p>
        </p:txBody>
      </p:sp>
      <p:pic>
        <p:nvPicPr>
          <p:cNvPr id="26" name="Picture 25" descr="TOR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31623" y="457200"/>
            <a:ext cx="8160053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1 Título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391400" cy="1139825"/>
          </a:xfrm>
        </p:spPr>
        <p:txBody>
          <a:bodyPr/>
          <a:lstStyle/>
          <a:p>
            <a:r>
              <a:rPr lang="en-US" noProof="0" dirty="0" smtClean="0"/>
              <a:t>Demonstrator simulation under torsion loads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20</a:t>
            </a:fld>
            <a:endParaRPr lang="es-ES_tradnl" altLang="en-US"/>
          </a:p>
        </p:txBody>
      </p:sp>
    </p:spTree>
    <p:extLst>
      <p:ext uri="{BB962C8B-B14F-4D97-AF65-F5344CB8AC3E}">
        <p14:creationId xmlns:p14="http://schemas.microsoft.com/office/powerpoint/2010/main" val="13798540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" y="6629400"/>
            <a:ext cx="7937500" cy="190500"/>
          </a:xfrm>
          <a:noFill/>
        </p:spPr>
        <p:txBody>
          <a:bodyPr/>
          <a:lstStyle/>
          <a:p>
            <a:r>
              <a:rPr lang="es-ES" altLang="en-US" smtClean="0">
                <a:cs typeface="Arial" charset="0"/>
              </a:rPr>
              <a:t>Moya,  Reunión plan nacional, DET4HEP, Zaragoza 17-18 de Enero  2013 </a:t>
            </a:r>
            <a:endParaRPr lang="es-ES_tradnl" altLang="en-US" smtClean="0">
              <a:cs typeface="Arial" charset="0"/>
            </a:endParaRP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 bwMode="auto">
          <a:xfrm>
            <a:off x="8653463" y="6362700"/>
            <a:ext cx="533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  <a:defRPr/>
            </a:pPr>
            <a:fld id="{59C33DC6-DDC2-4015-A93A-56F6E5DD0899}" type="slidenum">
              <a:rPr lang="es-ES_tradnl" altLang="en-US" sz="1200">
                <a:solidFill>
                  <a:srgbClr val="FFFFFF"/>
                </a:solidFill>
              </a:rPr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  <a:defRPr/>
              </a:pPr>
              <a:t>21</a:t>
            </a:fld>
            <a:endParaRPr lang="es-ES_tradnl" altLang="en-US" sz="1200">
              <a:solidFill>
                <a:srgbClr val="FFFFFF"/>
              </a:solidFill>
            </a:endParaRPr>
          </a:p>
        </p:txBody>
      </p:sp>
      <p:pic>
        <p:nvPicPr>
          <p:cNvPr id="26" name="Picture 25" descr="TOR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31623" y="459324"/>
            <a:ext cx="8160053" cy="5936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1 Título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391400" cy="1139825"/>
          </a:xfrm>
        </p:spPr>
        <p:txBody>
          <a:bodyPr/>
          <a:lstStyle/>
          <a:p>
            <a:r>
              <a:rPr lang="en-US" noProof="0" dirty="0" smtClean="0"/>
              <a:t>Demonstrator simulation under torsion loads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21</a:t>
            </a:fld>
            <a:endParaRPr lang="es-ES_tradnl" altLang="en-US"/>
          </a:p>
        </p:txBody>
      </p:sp>
    </p:spTree>
    <p:extLst>
      <p:ext uri="{BB962C8B-B14F-4D97-AF65-F5344CB8AC3E}">
        <p14:creationId xmlns:p14="http://schemas.microsoft.com/office/powerpoint/2010/main" val="399741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" y="6629400"/>
            <a:ext cx="7937500" cy="190500"/>
          </a:xfrm>
          <a:noFill/>
        </p:spPr>
        <p:txBody>
          <a:bodyPr/>
          <a:lstStyle/>
          <a:p>
            <a:r>
              <a:rPr lang="es-ES" altLang="en-US" smtClean="0">
                <a:cs typeface="Arial" charset="0"/>
              </a:rPr>
              <a:t>Moya,  Reunión plan nacional, DET4HEP, Zaragoza 17-18 de Enero  2013 </a:t>
            </a:r>
            <a:endParaRPr lang="es-ES_tradnl" altLang="en-US" smtClean="0">
              <a:cs typeface="Arial" charset="0"/>
            </a:endParaRP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 bwMode="auto">
          <a:xfrm>
            <a:off x="8653463" y="6362700"/>
            <a:ext cx="533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  <a:defRPr/>
            </a:pPr>
            <a:fld id="{59C33DC6-DDC2-4015-A93A-56F6E5DD0899}" type="slidenum">
              <a:rPr lang="es-ES_tradnl" altLang="en-US" sz="1200">
                <a:solidFill>
                  <a:srgbClr val="FFFFFF"/>
                </a:solidFill>
              </a:rPr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  <a:defRPr/>
              </a:pPr>
              <a:t>22</a:t>
            </a:fld>
            <a:endParaRPr lang="es-ES_tradnl" altLang="en-US" sz="1200">
              <a:solidFill>
                <a:srgbClr val="FFFFFF"/>
              </a:solidFill>
            </a:endParaRPr>
          </a:p>
        </p:txBody>
      </p:sp>
      <p:pic>
        <p:nvPicPr>
          <p:cNvPr id="26" name="Picture 25" descr="TOR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31623" y="497264"/>
            <a:ext cx="8160053" cy="5860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1 Título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391400" cy="1139825"/>
          </a:xfrm>
        </p:spPr>
        <p:txBody>
          <a:bodyPr/>
          <a:lstStyle/>
          <a:p>
            <a:r>
              <a:rPr lang="en-US" noProof="0" dirty="0" smtClean="0"/>
              <a:t>Demonstrator simulation under torsion loads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22</a:t>
            </a:fld>
            <a:endParaRPr lang="es-ES_tradnl" altLang="en-US"/>
          </a:p>
        </p:txBody>
      </p:sp>
    </p:spTree>
    <p:extLst>
      <p:ext uri="{BB962C8B-B14F-4D97-AF65-F5344CB8AC3E}">
        <p14:creationId xmlns:p14="http://schemas.microsoft.com/office/powerpoint/2010/main" val="11015285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" y="6629400"/>
            <a:ext cx="7937500" cy="190500"/>
          </a:xfrm>
          <a:noFill/>
        </p:spPr>
        <p:txBody>
          <a:bodyPr/>
          <a:lstStyle/>
          <a:p>
            <a:r>
              <a:rPr lang="es-ES" altLang="en-US" smtClean="0">
                <a:cs typeface="Arial" charset="0"/>
              </a:rPr>
              <a:t>Moya,  Reunión plan nacional, DET4HEP, Zaragoza 17-18 de Enero  2013 </a:t>
            </a:r>
            <a:endParaRPr lang="es-ES_tradnl" altLang="en-US" smtClean="0">
              <a:cs typeface="Arial" charset="0"/>
            </a:endParaRP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 bwMode="auto">
          <a:xfrm>
            <a:off x="8653463" y="6362700"/>
            <a:ext cx="533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  <a:defRPr/>
            </a:pPr>
            <a:fld id="{59C33DC6-DDC2-4015-A93A-56F6E5DD0899}" type="slidenum">
              <a:rPr lang="es-ES_tradnl" altLang="en-US" sz="1200">
                <a:solidFill>
                  <a:srgbClr val="FFFFFF"/>
                </a:solidFill>
              </a:rPr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  <a:defRPr/>
              </a:pPr>
              <a:t>23</a:t>
            </a:fld>
            <a:endParaRPr lang="es-ES_tradnl" altLang="en-US" sz="1200">
              <a:solidFill>
                <a:srgbClr val="FFFFFF"/>
              </a:solidFill>
            </a:endParaRPr>
          </a:p>
        </p:txBody>
      </p:sp>
      <p:pic>
        <p:nvPicPr>
          <p:cNvPr id="26" name="Picture 25" descr="TOR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83777" y="497264"/>
            <a:ext cx="8055744" cy="5860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1 Título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391400" cy="1139825"/>
          </a:xfrm>
        </p:spPr>
        <p:txBody>
          <a:bodyPr/>
          <a:lstStyle/>
          <a:p>
            <a:r>
              <a:rPr lang="en-US" noProof="0" dirty="0" smtClean="0"/>
              <a:t>Demonstrator simulation under torsion loads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23</a:t>
            </a:fld>
            <a:endParaRPr lang="es-ES_tradnl" altLang="en-US"/>
          </a:p>
        </p:txBody>
      </p:sp>
    </p:spTree>
    <p:extLst>
      <p:ext uri="{BB962C8B-B14F-4D97-AF65-F5344CB8AC3E}">
        <p14:creationId xmlns:p14="http://schemas.microsoft.com/office/powerpoint/2010/main" val="29012742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" y="6629400"/>
            <a:ext cx="7937500" cy="190500"/>
          </a:xfrm>
          <a:noFill/>
        </p:spPr>
        <p:txBody>
          <a:bodyPr/>
          <a:lstStyle/>
          <a:p>
            <a:r>
              <a:rPr lang="es-ES" altLang="en-US" smtClean="0">
                <a:cs typeface="Arial" charset="0"/>
              </a:rPr>
              <a:t>Moya,  Reunión plan nacional, DET4HEP, Zaragoza 17-18 de Enero  2013 </a:t>
            </a:r>
            <a:endParaRPr lang="es-ES_tradnl" altLang="en-US" smtClean="0">
              <a:cs typeface="Arial" charset="0"/>
            </a:endParaRP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 bwMode="auto">
          <a:xfrm>
            <a:off x="8653463" y="6362700"/>
            <a:ext cx="533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  <a:defRPr/>
            </a:pPr>
            <a:fld id="{59C33DC6-DDC2-4015-A93A-56F6E5DD0899}" type="slidenum">
              <a:rPr lang="es-ES_tradnl" altLang="en-US" sz="1200">
                <a:solidFill>
                  <a:srgbClr val="FFFFFF"/>
                </a:solidFill>
              </a:rPr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  <a:defRPr/>
              </a:pPr>
              <a:t>24</a:t>
            </a:fld>
            <a:endParaRPr lang="es-ES_tradnl" altLang="en-US" sz="1200">
              <a:solidFill>
                <a:srgbClr val="FFFFFF"/>
              </a:solidFill>
            </a:endParaRPr>
          </a:p>
        </p:txBody>
      </p:sp>
      <p:pic>
        <p:nvPicPr>
          <p:cNvPr id="26" name="Picture 25" descr="TOR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87733" y="497264"/>
            <a:ext cx="8047831" cy="5860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1 Título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391400" cy="1139825"/>
          </a:xfrm>
        </p:spPr>
        <p:txBody>
          <a:bodyPr/>
          <a:lstStyle/>
          <a:p>
            <a:r>
              <a:rPr lang="en-US" noProof="0" dirty="0" smtClean="0"/>
              <a:t>Demonstrator simulation under torsion loads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24</a:t>
            </a:fld>
            <a:endParaRPr lang="es-ES_tradnl" altLang="en-US"/>
          </a:p>
        </p:txBody>
      </p:sp>
    </p:spTree>
    <p:extLst>
      <p:ext uri="{BB962C8B-B14F-4D97-AF65-F5344CB8AC3E}">
        <p14:creationId xmlns:p14="http://schemas.microsoft.com/office/powerpoint/2010/main" val="8723102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" y="6629400"/>
            <a:ext cx="7937500" cy="190500"/>
          </a:xfrm>
          <a:noFill/>
        </p:spPr>
        <p:txBody>
          <a:bodyPr/>
          <a:lstStyle/>
          <a:p>
            <a:r>
              <a:rPr lang="es-ES" altLang="en-US" smtClean="0">
                <a:cs typeface="Arial" charset="0"/>
              </a:rPr>
              <a:t>Moya,  Reunión plan nacional, DET4HEP, Zaragoza 17-18 de Enero  2013 </a:t>
            </a:r>
            <a:endParaRPr lang="es-ES_tradnl" altLang="en-US" smtClean="0">
              <a:cs typeface="Arial" charset="0"/>
            </a:endParaRP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 bwMode="auto">
          <a:xfrm>
            <a:off x="8653463" y="6362700"/>
            <a:ext cx="533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  <a:defRPr/>
            </a:pPr>
            <a:fld id="{59C33DC6-DDC2-4015-A93A-56F6E5DD0899}" type="slidenum">
              <a:rPr lang="es-ES_tradnl" altLang="en-US" sz="1200">
                <a:solidFill>
                  <a:srgbClr val="FFFFFF"/>
                </a:solidFill>
              </a:rPr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  <a:defRPr/>
              </a:pPr>
              <a:t>25</a:t>
            </a:fld>
            <a:endParaRPr lang="es-ES_tradnl" altLang="en-US" sz="1200">
              <a:solidFill>
                <a:srgbClr val="FFFFFF"/>
              </a:solidFill>
            </a:endParaRPr>
          </a:p>
        </p:txBody>
      </p:sp>
      <p:pic>
        <p:nvPicPr>
          <p:cNvPr id="26" name="Picture 25" descr="TOR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87733" y="500142"/>
            <a:ext cx="8047831" cy="585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1 Título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391400" cy="1139825"/>
          </a:xfrm>
        </p:spPr>
        <p:txBody>
          <a:bodyPr/>
          <a:lstStyle/>
          <a:p>
            <a:r>
              <a:rPr lang="en-US" noProof="0" dirty="0" smtClean="0"/>
              <a:t>Demonstrator simulation under torsion loads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25</a:t>
            </a:fld>
            <a:endParaRPr lang="es-ES_tradnl" altLang="en-US"/>
          </a:p>
        </p:txBody>
      </p:sp>
    </p:spTree>
    <p:extLst>
      <p:ext uri="{BB962C8B-B14F-4D97-AF65-F5344CB8AC3E}">
        <p14:creationId xmlns:p14="http://schemas.microsoft.com/office/powerpoint/2010/main" val="20831032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" y="6629400"/>
            <a:ext cx="7937500" cy="190500"/>
          </a:xfrm>
          <a:noFill/>
        </p:spPr>
        <p:txBody>
          <a:bodyPr/>
          <a:lstStyle/>
          <a:p>
            <a:r>
              <a:rPr lang="es-ES" altLang="en-US" smtClean="0">
                <a:cs typeface="Arial" charset="0"/>
              </a:rPr>
              <a:t>Moya,  Reunión plan nacional, DET4HEP, Zaragoza 17-18 de Enero  2013 </a:t>
            </a:r>
            <a:endParaRPr lang="es-ES_tradnl" altLang="en-US" smtClean="0">
              <a:cs typeface="Arial" charset="0"/>
            </a:endParaRP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 bwMode="auto">
          <a:xfrm>
            <a:off x="8653463" y="6362700"/>
            <a:ext cx="533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  <a:defRPr/>
            </a:pPr>
            <a:fld id="{59C33DC6-DDC2-4015-A93A-56F6E5DD0899}" type="slidenum">
              <a:rPr lang="es-ES_tradnl" altLang="en-US" sz="1200">
                <a:solidFill>
                  <a:srgbClr val="FFFFFF"/>
                </a:solidFill>
              </a:rPr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  <a:defRPr/>
              </a:pPr>
              <a:t>26</a:t>
            </a:fld>
            <a:endParaRPr lang="es-ES_tradnl" altLang="en-US" sz="1200">
              <a:solidFill>
                <a:srgbClr val="FFFFFF"/>
              </a:solidFill>
            </a:endParaRPr>
          </a:p>
        </p:txBody>
      </p:sp>
      <p:pic>
        <p:nvPicPr>
          <p:cNvPr id="26" name="Picture 25" descr="TOR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87733" y="500142"/>
            <a:ext cx="8047830" cy="585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1 Título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391400" cy="1139825"/>
          </a:xfrm>
        </p:spPr>
        <p:txBody>
          <a:bodyPr/>
          <a:lstStyle/>
          <a:p>
            <a:r>
              <a:rPr lang="en-US" noProof="0" dirty="0" smtClean="0"/>
              <a:t>Demonstrator simulation under torsion loads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26</a:t>
            </a:fld>
            <a:endParaRPr lang="es-ES_tradnl" altLang="en-US"/>
          </a:p>
        </p:txBody>
      </p:sp>
    </p:spTree>
    <p:extLst>
      <p:ext uri="{BB962C8B-B14F-4D97-AF65-F5344CB8AC3E}">
        <p14:creationId xmlns:p14="http://schemas.microsoft.com/office/powerpoint/2010/main" val="15638674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" y="6629400"/>
            <a:ext cx="7937500" cy="190500"/>
          </a:xfrm>
          <a:noFill/>
        </p:spPr>
        <p:txBody>
          <a:bodyPr/>
          <a:lstStyle/>
          <a:p>
            <a:r>
              <a:rPr lang="es-ES" altLang="en-US" smtClean="0">
                <a:cs typeface="Arial" charset="0"/>
              </a:rPr>
              <a:t>Moya,  Reunión plan nacional, DET4HEP, Zaragoza 17-18 de Enero  2013 </a:t>
            </a:r>
            <a:endParaRPr lang="es-ES_tradnl" altLang="en-US" smtClean="0">
              <a:cs typeface="Arial" charset="0"/>
            </a:endParaRP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 bwMode="auto">
          <a:xfrm>
            <a:off x="8653463" y="6362700"/>
            <a:ext cx="533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  <a:defRPr/>
            </a:pPr>
            <a:fld id="{59C33DC6-DDC2-4015-A93A-56F6E5DD0899}" type="slidenum">
              <a:rPr lang="es-ES_tradnl" altLang="en-US" sz="1200">
                <a:solidFill>
                  <a:srgbClr val="FFFFFF"/>
                </a:solidFill>
              </a:rPr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  <a:defRPr/>
              </a:pPr>
              <a:t>27</a:t>
            </a:fld>
            <a:endParaRPr lang="es-ES_tradnl" altLang="en-US" sz="1200">
              <a:solidFill>
                <a:srgbClr val="FFFFFF"/>
              </a:solidFill>
            </a:endParaRPr>
          </a:p>
        </p:txBody>
      </p:sp>
      <p:pic>
        <p:nvPicPr>
          <p:cNvPr id="26" name="Picture 25" descr="TOR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87733" y="500142"/>
            <a:ext cx="8047830" cy="585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1 Título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391400" cy="1139825"/>
          </a:xfrm>
        </p:spPr>
        <p:txBody>
          <a:bodyPr/>
          <a:lstStyle/>
          <a:p>
            <a:r>
              <a:rPr lang="en-US" noProof="0" dirty="0" smtClean="0"/>
              <a:t>Demonstrator simulation under torsion loads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27</a:t>
            </a:fld>
            <a:endParaRPr lang="es-ES_tradnl" altLang="en-US"/>
          </a:p>
        </p:txBody>
      </p:sp>
    </p:spTree>
    <p:extLst>
      <p:ext uri="{BB962C8B-B14F-4D97-AF65-F5344CB8AC3E}">
        <p14:creationId xmlns:p14="http://schemas.microsoft.com/office/powerpoint/2010/main" val="14199705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2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CHARGE. </a:t>
            </a:r>
            <a:r>
              <a:rPr lang="en-US" dirty="0" err="1" smtClean="0"/>
              <a:t>DiVISION</a:t>
            </a:r>
            <a:r>
              <a:rPr lang="en-US" dirty="0" smtClean="0"/>
              <a:t> IN </a:t>
            </a:r>
            <a:r>
              <a:rPr lang="en-US" dirty="0" err="1" smtClean="0"/>
              <a:t>MICROSTRIPS</a:t>
            </a:r>
            <a:r>
              <a:rPr lang="en-US" dirty="0" smtClean="0"/>
              <a:t> SENSORS.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28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49918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155575"/>
            <a:ext cx="8610600" cy="1139825"/>
          </a:xfrm>
        </p:spPr>
        <p:txBody>
          <a:bodyPr/>
          <a:lstStyle/>
          <a:p>
            <a:r>
              <a:rPr lang="en-US" dirty="0" smtClean="0"/>
              <a:t>Charge-Division Concept in </a:t>
            </a:r>
            <a:r>
              <a:rPr lang="en-US" dirty="0" err="1" smtClean="0"/>
              <a:t>ustrip</a:t>
            </a:r>
            <a:r>
              <a:rPr lang="en-US" dirty="0" smtClean="0"/>
              <a:t> Sensors  (1)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4800600"/>
          </a:xfrm>
        </p:spPr>
        <p:txBody>
          <a:bodyPr/>
          <a:lstStyle/>
          <a:p>
            <a:r>
              <a:rPr lang="en-US" dirty="0"/>
              <a:t>Charge division used in wire chambers to determine the coordinate along the sensing wire.</a:t>
            </a:r>
          </a:p>
          <a:p>
            <a:r>
              <a:rPr lang="en-US" dirty="0"/>
              <a:t>Same concept with conventional </a:t>
            </a:r>
            <a:r>
              <a:rPr lang="en-US" dirty="0" err="1"/>
              <a:t>microstrips</a:t>
            </a:r>
            <a:r>
              <a:rPr lang="en-US" dirty="0"/>
              <a:t> with slightly resistive </a:t>
            </a:r>
            <a:r>
              <a:rPr lang="en-US" dirty="0" smtClean="0"/>
              <a:t>electrodes (doped </a:t>
            </a:r>
            <a:r>
              <a:rPr lang="en-US" dirty="0" err="1" smtClean="0"/>
              <a:t>polysilicon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134580-C985-46CC-8FCC-83AC2C1344E3}" type="slidenum">
              <a:rPr lang="es-ES_tradnl" altLang="en-US" smtClean="0"/>
              <a:t>29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I.Vila, vila@ifca.unican.es - 19th RD50 workshop,23th Nov, Geneva 2011.</a:t>
            </a:r>
            <a:endParaRPr lang="es-ES_tradnl" alt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200400"/>
            <a:ext cx="7010400" cy="2532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11 CuadroTexto"/>
              <p:cNvSpPr txBox="1"/>
              <p:nvPr/>
            </p:nvSpPr>
            <p:spPr>
              <a:xfrm>
                <a:off x="1981200" y="5867400"/>
                <a:ext cx="5111420" cy="4370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US" sz="28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s-ES" sz="28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Fractional</m:t>
                          </m:r>
                          <m:r>
                            <a:rPr lang="es-ES" sz="28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s-ES" sz="28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Position</m:t>
                          </m:r>
                          <m:r>
                            <a:rPr lang="es-ES" sz="28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≡</m:t>
                          </m:r>
                          <m:r>
                            <m:rPr>
                              <m:sty m:val="p"/>
                            </m:rPr>
                            <a:rPr lang="es-ES" sz="28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y</m:t>
                          </m:r>
                          <m:r>
                            <a:rPr lang="es-ES" sz="28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es-ES" sz="28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L</m:t>
                          </m:r>
                          <m:r>
                            <a:rPr lang="es-ES" sz="28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es-ES" sz="28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S</m:t>
                          </m:r>
                          <m:r>
                            <a:rPr lang="es-ES" sz="28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s-ES" sz="28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s-ES" sz="28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S</m:t>
                          </m:r>
                          <m:r>
                            <a:rPr lang="es-ES" sz="28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1+</m:t>
                          </m:r>
                          <m:r>
                            <m:rPr>
                              <m:sty m:val="p"/>
                            </m:rPr>
                            <a:rPr lang="es-ES" sz="28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S</m:t>
                          </m:r>
                          <m:r>
                            <a:rPr lang="es-ES" sz="28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2)</m:t>
                          </m:r>
                        </m:den>
                      </m:f>
                    </m:oMath>
                  </m:oMathPara>
                </a14:m>
                <a:endParaRPr lang="en-US" i="0" dirty="0"/>
              </a:p>
            </p:txBody>
          </p:sp>
        </mc:Choice>
        <mc:Fallback xmlns="">
          <p:sp>
            <p:nvSpPr>
              <p:cNvPr id="12" name="11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0" y="5867400"/>
                <a:ext cx="5111420" cy="437043"/>
              </a:xfrm>
              <a:prstGeom prst="rect">
                <a:avLst/>
              </a:prstGeom>
              <a:blipFill rotWithShape="1">
                <a:blip r:embed="rId3"/>
                <a:stretch>
                  <a:fillRect l="-15632" t="-169014" r="-14797" b="-2338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16 Conector recto de flecha"/>
          <p:cNvCxnSpPr/>
          <p:nvPr/>
        </p:nvCxnSpPr>
        <p:spPr bwMode="auto">
          <a:xfrm>
            <a:off x="3429000" y="4953000"/>
            <a:ext cx="3048000" cy="0"/>
          </a:xfrm>
          <a:prstGeom prst="straightConnector1">
            <a:avLst/>
          </a:prstGeom>
          <a:noFill/>
          <a:ln w="25400" cap="flat" cmpd="sng" algn="ctr">
            <a:solidFill>
              <a:srgbClr val="F34313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0" name="19 Conector recto de flecha"/>
          <p:cNvCxnSpPr/>
          <p:nvPr/>
        </p:nvCxnSpPr>
        <p:spPr bwMode="auto">
          <a:xfrm>
            <a:off x="3429000" y="4114800"/>
            <a:ext cx="381000" cy="0"/>
          </a:xfrm>
          <a:prstGeom prst="straightConnector1">
            <a:avLst/>
          </a:prstGeom>
          <a:noFill/>
          <a:ln w="25400" cap="flat" cmpd="sng" algn="ctr">
            <a:solidFill>
              <a:srgbClr val="F34313"/>
            </a:solidFill>
            <a:prstDash val="solid"/>
            <a:round/>
            <a:headEnd type="arrow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20 Rectángulo"/>
              <p:cNvSpPr/>
              <p:nvPr/>
            </p:nvSpPr>
            <p:spPr>
              <a:xfrm>
                <a:off x="4889500" y="4944477"/>
                <a:ext cx="38023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 i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L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20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9500" y="4944477"/>
                <a:ext cx="380232" cy="3385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21 Rectángulo"/>
              <p:cNvSpPr/>
              <p:nvPr/>
            </p:nvSpPr>
            <p:spPr>
              <a:xfrm>
                <a:off x="3477141" y="3776246"/>
                <a:ext cx="37221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 i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y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21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7141" y="3776246"/>
                <a:ext cx="372217" cy="338554"/>
              </a:xfrm>
              <a:prstGeom prst="rect">
                <a:avLst/>
              </a:prstGeom>
              <a:blipFill rotWithShape="1">
                <a:blip r:embed="rId5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863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Overall task´s deliverables</a:t>
            </a:r>
            <a:endParaRPr lang="en-US" sz="44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3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  <p:graphicFrame>
        <p:nvGraphicFramePr>
          <p:cNvPr id="9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8562337"/>
              </p:ext>
            </p:extLst>
          </p:nvPr>
        </p:nvGraphicFramePr>
        <p:xfrm>
          <a:off x="342900" y="1556792"/>
          <a:ext cx="84582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9 Elipse"/>
          <p:cNvSpPr/>
          <p:nvPr/>
        </p:nvSpPr>
        <p:spPr bwMode="auto">
          <a:xfrm>
            <a:off x="4572000" y="4800600"/>
            <a:ext cx="762000" cy="160020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1" name="4 Marcador de pie de página"/>
          <p:cNvSpPr txBox="1">
            <a:spLocks/>
          </p:cNvSpPr>
          <p:nvPr/>
        </p:nvSpPr>
        <p:spPr bwMode="auto">
          <a:xfrm>
            <a:off x="3048000" y="650296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400" i="0" kern="1200" cap="none" baseline="0">
                <a:solidFill>
                  <a:srgbClr val="7030A0"/>
                </a:solidFill>
                <a:latin typeface="Candara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i="1" kern="1200">
                <a:solidFill>
                  <a:srgbClr val="7979FF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  <p:sp>
        <p:nvSpPr>
          <p:cNvPr id="12" name="11 Elipse"/>
          <p:cNvSpPr/>
          <p:nvPr/>
        </p:nvSpPr>
        <p:spPr bwMode="auto">
          <a:xfrm>
            <a:off x="5943600" y="4800600"/>
            <a:ext cx="762000" cy="160020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1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1139825"/>
          </a:xfrm>
        </p:spPr>
        <p:txBody>
          <a:bodyPr/>
          <a:lstStyle/>
          <a:p>
            <a:r>
              <a:rPr lang="en-US" dirty="0" smtClean="0"/>
              <a:t>Prototypes </a:t>
            </a:r>
            <a:r>
              <a:rPr lang="en-US" dirty="0" smtClean="0"/>
              <a:t>from CNM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52400" y="685800"/>
            <a:ext cx="8458200" cy="1371600"/>
          </a:xfrm>
        </p:spPr>
        <p:txBody>
          <a:bodyPr/>
          <a:lstStyle/>
          <a:p>
            <a:r>
              <a:rPr lang="en-US" sz="2800" dirty="0" smtClean="0"/>
              <a:t>two </a:t>
            </a:r>
            <a:r>
              <a:rPr lang="en-US" sz="2800" dirty="0" smtClean="0"/>
              <a:t>new prototypes with double-end </a:t>
            </a:r>
            <a:r>
              <a:rPr lang="en-US" sz="2800" dirty="0" smtClean="0"/>
              <a:t>readout</a:t>
            </a:r>
            <a:r>
              <a:rPr lang="en-US" sz="2800" dirty="0"/>
              <a:t> </a:t>
            </a:r>
            <a:r>
              <a:rPr lang="en-US" sz="2800" dirty="0" smtClean="0"/>
              <a:t>and different resistivity.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134580-C985-46CC-8FCC-83AC2C1344E3}" type="slidenum">
              <a:rPr lang="es-ES_tradnl" altLang="en-US" smtClean="0"/>
              <a:t>30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I.Vila, vila@ifca.unican.es - 19th RD50 workshop,23th Nov, Geneva 2011.</a:t>
            </a:r>
            <a:endParaRPr lang="es-ES_tradnl" altLang="en-US" dirty="0"/>
          </a:p>
        </p:txBody>
      </p:sp>
      <p:pic>
        <p:nvPicPr>
          <p:cNvPr id="17411" name="Picture 3" descr="C:\Users\vila\Dropbox\DET4HEP\WP1 - SENSORS\poly\ARTICULOS\JINST2011\PaperPolyTres\Figures\f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414598"/>
            <a:ext cx="3140075" cy="2614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990600" y="2209800"/>
            <a:ext cx="2992680" cy="314299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i="0" strike="noStrike" kern="1200" dirty="0" smtClean="0">
                <a:ln>
                  <a:noFill/>
                </a:ln>
                <a:latin typeface="+mj-lt"/>
                <a:ea typeface="DejaVu Sans" pitchFamily="2"/>
                <a:cs typeface="DejaVu Sans" pitchFamily="2"/>
              </a:rPr>
              <a:t>Strip</a:t>
            </a:r>
            <a:r>
              <a:rPr lang="en-GB" sz="1800" i="0" strike="noStrike" kern="1200" dirty="0">
                <a:ln>
                  <a:noFill/>
                </a:ln>
                <a:latin typeface="+mj-lt"/>
                <a:ea typeface="DejaVu Sans" pitchFamily="2"/>
                <a:cs typeface="DejaVu Sans" pitchFamily="2"/>
              </a:rPr>
              <a:t>:</a:t>
            </a:r>
          </a:p>
          <a:p>
            <a:pPr lvl="1" algn="l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i="0" strike="noStrike" kern="1200" dirty="0">
                <a:ln>
                  <a:noFill/>
                </a:ln>
                <a:latin typeface="+mj-lt"/>
                <a:ea typeface="DejaVu Sans" pitchFamily="2"/>
                <a:cs typeface="DejaVu Sans" pitchFamily="2"/>
              </a:rPr>
              <a:t>length =20 mm</a:t>
            </a:r>
          </a:p>
          <a:p>
            <a:pPr lvl="1" algn="l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i="0" strike="noStrike" kern="1200" dirty="0">
                <a:ln>
                  <a:noFill/>
                </a:ln>
                <a:latin typeface="+mj-lt"/>
                <a:ea typeface="DejaVu Sans" pitchFamily="2"/>
                <a:cs typeface="DejaVu Sans" pitchFamily="2"/>
              </a:rPr>
              <a:t>width =20 um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i="0" strike="noStrike" kern="1200" dirty="0">
                <a:ln>
                  <a:noFill/>
                </a:ln>
                <a:latin typeface="+mj-lt"/>
                <a:ea typeface="DejaVu Sans" pitchFamily="2"/>
                <a:cs typeface="DejaVu Sans" pitchFamily="2"/>
              </a:rPr>
              <a:t>Pitches:</a:t>
            </a:r>
          </a:p>
          <a:p>
            <a:pPr lvl="1" algn="l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i="0" strike="noStrike" kern="1200" dirty="0">
                <a:ln>
                  <a:noFill/>
                </a:ln>
                <a:latin typeface="+mj-lt"/>
                <a:ea typeface="DejaVu Sans" pitchFamily="2"/>
                <a:cs typeface="DejaVu Sans" pitchFamily="2"/>
              </a:rPr>
              <a:t>Implant=80 um</a:t>
            </a:r>
          </a:p>
          <a:p>
            <a:pPr lvl="1" algn="l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i="0" strike="noStrike" kern="1200" dirty="0">
                <a:ln>
                  <a:noFill/>
                </a:ln>
                <a:latin typeface="+mj-lt"/>
                <a:ea typeface="DejaVu Sans" pitchFamily="2"/>
                <a:cs typeface="DejaVu Sans" pitchFamily="2"/>
              </a:rPr>
              <a:t>readout= 80 um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i="0" strike="noStrike" kern="1200" dirty="0">
                <a:ln>
                  <a:noFill/>
                </a:ln>
                <a:latin typeface="+mj-lt"/>
                <a:ea typeface="DejaVu Sans" pitchFamily="2"/>
                <a:cs typeface="DejaVu Sans" pitchFamily="2"/>
              </a:rPr>
              <a:t>Electrode:</a:t>
            </a:r>
          </a:p>
          <a:p>
            <a:pPr lvl="1" algn="l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i="0" strike="noStrike" kern="1200" dirty="0">
                <a:ln>
                  <a:noFill/>
                </a:ln>
                <a:latin typeface="+mj-lt"/>
                <a:ea typeface="DejaVu Sans" pitchFamily="2"/>
                <a:cs typeface="DejaVu Sans" pitchFamily="2"/>
              </a:rPr>
              <a:t>R/um = 2.8 Ohms/um</a:t>
            </a:r>
          </a:p>
          <a:p>
            <a:pPr lvl="1" algn="l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i="0" strike="noStrike" kern="1200" dirty="0">
                <a:ln>
                  <a:noFill/>
                </a:ln>
                <a:latin typeface="+mj-lt"/>
                <a:ea typeface="DejaVu Sans" pitchFamily="2"/>
                <a:cs typeface="DejaVu Sans" pitchFamily="2"/>
              </a:rPr>
              <a:t>R/um = 12.2 Ohms/um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1" i="0" u="none" strike="noStrike" kern="1200" dirty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7543597" y="2057400"/>
            <a:ext cx="1332417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Beatle chip</a:t>
            </a:r>
            <a:endParaRPr lang="en-US" dirty="0"/>
          </a:p>
        </p:txBody>
      </p:sp>
      <p:cxnSp>
        <p:nvCxnSpPr>
          <p:cNvPr id="11" name="10 Conector recto de flecha"/>
          <p:cNvCxnSpPr>
            <a:endCxn id="6" idx="1"/>
          </p:cNvCxnSpPr>
          <p:nvPr/>
        </p:nvCxnSpPr>
        <p:spPr bwMode="auto">
          <a:xfrm flipV="1">
            <a:off x="5029200" y="2229755"/>
            <a:ext cx="2514397" cy="1275446"/>
          </a:xfrm>
          <a:prstGeom prst="straightConnector1">
            <a:avLst/>
          </a:prstGeom>
          <a:noFill/>
          <a:ln w="25400" cap="flat" cmpd="sng" algn="ctr">
            <a:solidFill>
              <a:srgbClr val="F34313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4" name="13 Conector recto de flecha"/>
          <p:cNvCxnSpPr/>
          <p:nvPr/>
        </p:nvCxnSpPr>
        <p:spPr bwMode="auto">
          <a:xfrm flipV="1">
            <a:off x="6858000" y="2402110"/>
            <a:ext cx="990600" cy="1103090"/>
          </a:xfrm>
          <a:prstGeom prst="straightConnector1">
            <a:avLst/>
          </a:prstGeom>
          <a:noFill/>
          <a:ln w="25400" cap="flat" cmpd="sng" algn="ctr">
            <a:solidFill>
              <a:srgbClr val="F34313"/>
            </a:solidFill>
            <a:prstDash val="solid"/>
            <a:round/>
            <a:headEnd type="arrow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56081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139825"/>
          </a:xfrm>
        </p:spPr>
        <p:txBody>
          <a:bodyPr/>
          <a:lstStyle/>
          <a:p>
            <a:r>
              <a:rPr lang="en-US" dirty="0" smtClean="0"/>
              <a:t>Spice simulation (1):  Equivalent Circuit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609600"/>
            <a:ext cx="3429000" cy="4876800"/>
          </a:xfrm>
        </p:spPr>
        <p:txBody>
          <a:bodyPr/>
          <a:lstStyle/>
          <a:p>
            <a:r>
              <a:rPr lang="en-US" sz="2400" dirty="0" smtClean="0"/>
              <a:t>Detector  cell model including </a:t>
            </a:r>
            <a:r>
              <a:rPr lang="en-US" sz="2400" dirty="0"/>
              <a:t>five consecutive </a:t>
            </a:r>
            <a:r>
              <a:rPr lang="en-US" sz="2400" dirty="0" smtClean="0"/>
              <a:t>strips. </a:t>
            </a:r>
          </a:p>
          <a:p>
            <a:r>
              <a:rPr lang="en-US" sz="2400" dirty="0" smtClean="0"/>
              <a:t>Total sensor: periodic </a:t>
            </a:r>
            <a:r>
              <a:rPr lang="en-US" sz="2400" dirty="0"/>
              <a:t>structure </a:t>
            </a:r>
            <a:r>
              <a:rPr lang="en-US" sz="2400" dirty="0" smtClean="0"/>
              <a:t>composed of </a:t>
            </a:r>
            <a:r>
              <a:rPr lang="en-US" sz="2400" dirty="0"/>
              <a:t>80 </a:t>
            </a:r>
            <a:r>
              <a:rPr lang="en-US" sz="2400" dirty="0" smtClean="0"/>
              <a:t>cells.</a:t>
            </a:r>
          </a:p>
          <a:p>
            <a:r>
              <a:rPr lang="en-US" sz="2400" dirty="0" smtClean="0"/>
              <a:t>Realistic parameters (from sensor electrical characterization)</a:t>
            </a:r>
          </a:p>
          <a:p>
            <a:r>
              <a:rPr lang="en-US" sz="2400" dirty="0" smtClean="0"/>
              <a:t>Already validated </a:t>
            </a:r>
            <a:r>
              <a:rPr lang="en-US" sz="2400" dirty="0" err="1" smtClean="0"/>
              <a:t>microstrip</a:t>
            </a:r>
            <a:r>
              <a:rPr lang="en-US" sz="2400" dirty="0" smtClean="0"/>
              <a:t> simulation.</a:t>
            </a:r>
          </a:p>
          <a:p>
            <a:r>
              <a:rPr lang="en-US" sz="2400" dirty="0" smtClean="0"/>
              <a:t>charge </a:t>
            </a:r>
            <a:r>
              <a:rPr lang="en-US" sz="2400" dirty="0"/>
              <a:t>sensitive preamplifier </a:t>
            </a:r>
            <a:r>
              <a:rPr lang="en-US" sz="2400" dirty="0" smtClean="0"/>
              <a:t>+ </a:t>
            </a:r>
            <a:r>
              <a:rPr lang="en-US" sz="2400" dirty="0"/>
              <a:t>CR-RC filter, which peaking </a:t>
            </a:r>
            <a:r>
              <a:rPr lang="en-US" sz="2400" dirty="0" smtClean="0"/>
              <a:t>time 25 ns.</a:t>
            </a:r>
            <a:endParaRPr lang="en-US" sz="24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134580-C985-46CC-8FCC-83AC2C1344E3}" type="slidenum">
              <a:rPr lang="es-ES_tradnl" altLang="en-US" smtClean="0"/>
              <a:t>31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I.Vila, vila@ifca.unican.es - 19th RD50 workshop,23th Nov, Geneva 2011.</a:t>
            </a:r>
            <a:endParaRPr lang="es-ES_tradnl" alt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210" y="762000"/>
            <a:ext cx="512339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038600"/>
            <a:ext cx="4491037" cy="2234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888" y="3639917"/>
            <a:ext cx="4254033" cy="322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681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1139825"/>
          </a:xfrm>
        </p:spPr>
        <p:txBody>
          <a:bodyPr/>
          <a:lstStyle/>
          <a:p>
            <a:r>
              <a:rPr lang="en-US" dirty="0"/>
              <a:t>Data vs. Simulation: Fractional position </a:t>
            </a:r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1000" y="685800"/>
            <a:ext cx="8458200" cy="609600"/>
          </a:xfrm>
        </p:spPr>
        <p:txBody>
          <a:bodyPr/>
          <a:lstStyle/>
          <a:p>
            <a:r>
              <a:rPr lang="en-US" dirty="0"/>
              <a:t>High resistivity sensor: </a:t>
            </a:r>
            <a:r>
              <a:rPr lang="el-GR" dirty="0"/>
              <a:t>12.2 Ω/μ</a:t>
            </a:r>
            <a:r>
              <a:rPr lang="en-US" dirty="0"/>
              <a:t>m, RC = 450ns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134580-C985-46CC-8FCC-83AC2C1344E3}" type="slidenum">
              <a:rPr lang="es-ES_tradnl" altLang="en-US" smtClean="0"/>
              <a:t>32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I.Vila, vila@ifca.unican.es - 19th RD50 workshop,23th Nov, Geneva 2011.</a:t>
            </a:r>
            <a:endParaRPr lang="es-ES_tradnl" altLang="en-US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137768" y="1295400"/>
            <a:ext cx="6329832" cy="499597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694759" y="3429000"/>
            <a:ext cx="2468041" cy="190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899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0"/>
            <a:ext cx="8839200" cy="1139825"/>
          </a:xfrm>
        </p:spPr>
        <p:txBody>
          <a:bodyPr/>
          <a:lstStyle/>
          <a:p>
            <a:r>
              <a:rPr lang="en-US" dirty="0"/>
              <a:t>Data vs. Simulation: Fractional position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1000" y="914400"/>
            <a:ext cx="8458200" cy="4800600"/>
          </a:xfrm>
        </p:spPr>
        <p:txBody>
          <a:bodyPr/>
          <a:lstStyle/>
          <a:p>
            <a:r>
              <a:rPr lang="en-US" sz="2800" dirty="0" smtClean="0"/>
              <a:t>Low resistivity prototype: </a:t>
            </a:r>
            <a:r>
              <a:rPr lang="en-GB" sz="2800" dirty="0">
                <a:solidFill>
                  <a:srgbClr val="800080"/>
                </a:solidFill>
              </a:rPr>
              <a:t>2.8 </a:t>
            </a:r>
            <a:r>
              <a:rPr lang="el-GR" sz="2800" dirty="0">
                <a:solidFill>
                  <a:srgbClr val="800080"/>
                </a:solidFill>
              </a:rPr>
              <a:t>Ω</a:t>
            </a:r>
            <a:r>
              <a:rPr lang="es-ES" sz="2800" dirty="0">
                <a:solidFill>
                  <a:srgbClr val="800080"/>
                </a:solidFill>
              </a:rPr>
              <a:t>/</a:t>
            </a:r>
            <a:r>
              <a:rPr lang="el-GR" sz="2800" dirty="0">
                <a:solidFill>
                  <a:srgbClr val="800080"/>
                </a:solidFill>
              </a:rPr>
              <a:t>μ</a:t>
            </a:r>
            <a:r>
              <a:rPr lang="es-ES" sz="2800" dirty="0" smtClean="0">
                <a:solidFill>
                  <a:srgbClr val="800080"/>
                </a:solidFill>
              </a:rPr>
              <a:t>m, RC </a:t>
            </a:r>
            <a:r>
              <a:rPr lang="es-ES" sz="2800" dirty="0">
                <a:solidFill>
                  <a:srgbClr val="800080"/>
                </a:solidFill>
              </a:rPr>
              <a:t>= </a:t>
            </a:r>
            <a:r>
              <a:rPr lang="es-ES" sz="2800" dirty="0" smtClean="0">
                <a:solidFill>
                  <a:srgbClr val="800080"/>
                </a:solidFill>
              </a:rPr>
              <a:t>100ns </a:t>
            </a:r>
            <a:endParaRPr lang="en-US" sz="2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134580-C985-46CC-8FCC-83AC2C1344E3}" type="slidenum">
              <a:rPr lang="es-ES_tradnl" altLang="en-US" smtClean="0"/>
              <a:t>33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I.Vila, vila@ifca.unican.es - 19th RD50 workshop,23th Nov, Geneva 2011.</a:t>
            </a:r>
            <a:endParaRPr lang="es-ES_tradnl" altLang="en-US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447800" y="1447800"/>
            <a:ext cx="6324600" cy="4815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020198" y="3429000"/>
            <a:ext cx="2478602" cy="1937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807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</a:t>
            </a:r>
            <a:r>
              <a:rPr lang="en-US" dirty="0" err="1" smtClean="0"/>
              <a:t>SNR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longitudinal position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34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ivan.vila@csic.es, AIDA 2nd Annual meeting</a:t>
            </a:r>
            <a:endParaRPr lang="es-ES_tradnl" alt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28800"/>
            <a:ext cx="4299043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840" y="1932168"/>
            <a:ext cx="4022160" cy="3173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608445" y="5294090"/>
            <a:ext cx="1711046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resistivity</a:t>
            </a:r>
            <a:endParaRPr lang="en-US" dirty="0"/>
          </a:p>
        </p:txBody>
      </p:sp>
      <p:sp>
        <p:nvSpPr>
          <p:cNvPr id="8" name="7 CuadroTexto"/>
          <p:cNvSpPr txBox="1"/>
          <p:nvPr/>
        </p:nvSpPr>
        <p:spPr>
          <a:xfrm>
            <a:off x="4800202" y="5334000"/>
            <a:ext cx="1648849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 resistivity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88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 Test Beams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35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66800"/>
            <a:ext cx="4635500" cy="3247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887257"/>
            <a:ext cx="3810000" cy="4308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67703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Test beam (2)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SPS</a:t>
            </a:r>
            <a:r>
              <a:rPr lang="en-US" dirty="0" smtClean="0"/>
              <a:t> H6 test beam line</a:t>
            </a:r>
          </a:p>
          <a:p>
            <a:r>
              <a:rPr lang="en-US" dirty="0" smtClean="0"/>
              <a:t>Standalone data taking (parasitic) Oct 2011 and inside the AIDA telescope (main users) Nov 2012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36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424844"/>
            <a:ext cx="4419600" cy="2668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4845"/>
            <a:ext cx="4287837" cy="2671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34690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8" name="Line 68"/>
          <p:cNvSpPr>
            <a:spLocks noChangeShapeType="1"/>
          </p:cNvSpPr>
          <p:nvPr/>
        </p:nvSpPr>
        <p:spPr bwMode="auto">
          <a:xfrm flipH="1">
            <a:off x="4819650" y="1989138"/>
            <a:ext cx="23447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89" name="Text Box 69"/>
          <p:cNvSpPr txBox="1">
            <a:spLocks noChangeArrowheads="1"/>
          </p:cNvSpPr>
          <p:nvPr/>
        </p:nvSpPr>
        <p:spPr bwMode="auto">
          <a:xfrm>
            <a:off x="6443663" y="1989138"/>
            <a:ext cx="7921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1"/>
              <a:t>TRIG IN </a:t>
            </a:r>
          </a:p>
        </p:txBody>
      </p:sp>
      <p:sp>
        <p:nvSpPr>
          <p:cNvPr id="5192" name="Text Box 72"/>
          <p:cNvSpPr txBox="1">
            <a:spLocks noChangeArrowheads="1"/>
          </p:cNvSpPr>
          <p:nvPr/>
        </p:nvSpPr>
        <p:spPr bwMode="auto">
          <a:xfrm>
            <a:off x="3563938" y="1916113"/>
            <a:ext cx="1219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s-ES" sz="1200" b="1"/>
              <a:t>Fan Out 1</a:t>
            </a:r>
          </a:p>
        </p:txBody>
      </p:sp>
      <p:sp>
        <p:nvSpPr>
          <p:cNvPr id="5200" name="Text Box 80"/>
          <p:cNvSpPr txBox="1">
            <a:spLocks noChangeArrowheads="1"/>
          </p:cNvSpPr>
          <p:nvPr/>
        </p:nvSpPr>
        <p:spPr bwMode="auto">
          <a:xfrm>
            <a:off x="3563938" y="3592513"/>
            <a:ext cx="1219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s-ES" sz="1200" b="1"/>
              <a:t>Dual Timer 1</a:t>
            </a:r>
          </a:p>
        </p:txBody>
      </p:sp>
      <p:sp>
        <p:nvSpPr>
          <p:cNvPr id="5201" name="Text Box 81"/>
          <p:cNvSpPr txBox="1">
            <a:spLocks noChangeArrowheads="1"/>
          </p:cNvSpPr>
          <p:nvPr/>
        </p:nvSpPr>
        <p:spPr bwMode="auto">
          <a:xfrm>
            <a:off x="3563938" y="2982913"/>
            <a:ext cx="1219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s-ES" sz="1200" b="1" dirty="0" err="1"/>
              <a:t>Scaler</a:t>
            </a:r>
            <a:endParaRPr lang="es-ES" sz="1200" b="1" dirty="0"/>
          </a:p>
        </p:txBody>
      </p:sp>
      <p:sp>
        <p:nvSpPr>
          <p:cNvPr id="5203" name="Text Box 83"/>
          <p:cNvSpPr txBox="1">
            <a:spLocks noChangeArrowheads="1"/>
          </p:cNvSpPr>
          <p:nvPr/>
        </p:nvSpPr>
        <p:spPr bwMode="auto">
          <a:xfrm>
            <a:off x="1258888" y="1916113"/>
            <a:ext cx="574675" cy="284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1"/>
              <a:t>TLU</a:t>
            </a:r>
          </a:p>
        </p:txBody>
      </p:sp>
      <p:sp>
        <p:nvSpPr>
          <p:cNvPr id="5206" name="Text Box 86"/>
          <p:cNvSpPr txBox="1">
            <a:spLocks noChangeArrowheads="1"/>
          </p:cNvSpPr>
          <p:nvPr/>
        </p:nvSpPr>
        <p:spPr bwMode="auto">
          <a:xfrm>
            <a:off x="5126038" y="4313238"/>
            <a:ext cx="838200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200" b="1"/>
              <a:t>BUSY getting data</a:t>
            </a:r>
          </a:p>
        </p:txBody>
      </p:sp>
      <p:sp>
        <p:nvSpPr>
          <p:cNvPr id="5207" name="Line 87"/>
          <p:cNvSpPr>
            <a:spLocks noChangeShapeType="1"/>
          </p:cNvSpPr>
          <p:nvPr/>
        </p:nvSpPr>
        <p:spPr bwMode="auto">
          <a:xfrm flipV="1">
            <a:off x="2771775" y="2484438"/>
            <a:ext cx="754063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08" name="Line 88"/>
          <p:cNvSpPr>
            <a:spLocks noChangeShapeType="1"/>
          </p:cNvSpPr>
          <p:nvPr/>
        </p:nvSpPr>
        <p:spPr bwMode="auto">
          <a:xfrm>
            <a:off x="3221038" y="4811713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09" name="Text Box 89"/>
          <p:cNvSpPr txBox="1">
            <a:spLocks noChangeArrowheads="1"/>
          </p:cNvSpPr>
          <p:nvPr/>
        </p:nvSpPr>
        <p:spPr bwMode="auto">
          <a:xfrm>
            <a:off x="846138" y="2319338"/>
            <a:ext cx="7921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1"/>
              <a:t>BUSY</a:t>
            </a:r>
          </a:p>
        </p:txBody>
      </p:sp>
      <p:sp>
        <p:nvSpPr>
          <p:cNvPr id="5210" name="Line 90"/>
          <p:cNvSpPr>
            <a:spLocks noChangeShapeType="1"/>
          </p:cNvSpPr>
          <p:nvPr/>
        </p:nvSpPr>
        <p:spPr bwMode="auto">
          <a:xfrm flipH="1" flipV="1">
            <a:off x="6183313" y="2163763"/>
            <a:ext cx="9525" cy="1539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13" name="Line 93"/>
          <p:cNvSpPr>
            <a:spLocks noChangeShapeType="1"/>
          </p:cNvSpPr>
          <p:nvPr/>
        </p:nvSpPr>
        <p:spPr bwMode="auto">
          <a:xfrm flipH="1">
            <a:off x="4819650" y="2159000"/>
            <a:ext cx="1355725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14" name="Line 94"/>
          <p:cNvSpPr>
            <a:spLocks noChangeShapeType="1"/>
          </p:cNvSpPr>
          <p:nvPr/>
        </p:nvSpPr>
        <p:spPr bwMode="auto">
          <a:xfrm flipH="1" flipV="1">
            <a:off x="4821238" y="3703638"/>
            <a:ext cx="13731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15" name="Line 95"/>
          <p:cNvSpPr>
            <a:spLocks noChangeShapeType="1"/>
          </p:cNvSpPr>
          <p:nvPr/>
        </p:nvSpPr>
        <p:spPr bwMode="auto">
          <a:xfrm>
            <a:off x="1874838" y="2066925"/>
            <a:ext cx="165100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17" name="Text Box 97"/>
          <p:cNvSpPr txBox="1">
            <a:spLocks noChangeArrowheads="1"/>
          </p:cNvSpPr>
          <p:nvPr/>
        </p:nvSpPr>
        <p:spPr bwMode="auto">
          <a:xfrm>
            <a:off x="1728788" y="1773238"/>
            <a:ext cx="720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1"/>
              <a:t>TRIG</a:t>
            </a:r>
          </a:p>
        </p:txBody>
      </p:sp>
      <p:sp>
        <p:nvSpPr>
          <p:cNvPr id="5219" name="Line 99"/>
          <p:cNvSpPr>
            <a:spLocks noChangeShapeType="1"/>
          </p:cNvSpPr>
          <p:nvPr/>
        </p:nvSpPr>
        <p:spPr bwMode="auto">
          <a:xfrm flipV="1">
            <a:off x="5126038" y="2601913"/>
            <a:ext cx="0" cy="492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20" name="Line 100"/>
          <p:cNvSpPr>
            <a:spLocks noChangeShapeType="1"/>
          </p:cNvSpPr>
          <p:nvPr/>
        </p:nvSpPr>
        <p:spPr bwMode="auto">
          <a:xfrm flipH="1">
            <a:off x="4821238" y="3094038"/>
            <a:ext cx="2921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21" name="Line 101"/>
          <p:cNvSpPr>
            <a:spLocks noChangeShapeType="1"/>
          </p:cNvSpPr>
          <p:nvPr/>
        </p:nvSpPr>
        <p:spPr bwMode="auto">
          <a:xfrm flipH="1" flipV="1">
            <a:off x="4821238" y="2601913"/>
            <a:ext cx="2921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22" name="Text Box 102"/>
          <p:cNvSpPr txBox="1">
            <a:spLocks noChangeArrowheads="1"/>
          </p:cNvSpPr>
          <p:nvPr/>
        </p:nvSpPr>
        <p:spPr bwMode="auto">
          <a:xfrm>
            <a:off x="3563938" y="4049713"/>
            <a:ext cx="1219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s-ES" sz="1200" b="1"/>
              <a:t>Dual Timer 2</a:t>
            </a:r>
          </a:p>
        </p:txBody>
      </p:sp>
      <p:sp>
        <p:nvSpPr>
          <p:cNvPr id="5223" name="Text Box 103"/>
          <p:cNvSpPr txBox="1">
            <a:spLocks noChangeArrowheads="1"/>
          </p:cNvSpPr>
          <p:nvPr/>
        </p:nvSpPr>
        <p:spPr bwMode="auto">
          <a:xfrm>
            <a:off x="3563938" y="4659313"/>
            <a:ext cx="1219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s-ES" sz="1200" b="1"/>
              <a:t>OR</a:t>
            </a:r>
          </a:p>
        </p:txBody>
      </p:sp>
      <p:sp>
        <p:nvSpPr>
          <p:cNvPr id="5227" name="Text Box 107"/>
          <p:cNvSpPr txBox="1">
            <a:spLocks noChangeArrowheads="1"/>
          </p:cNvSpPr>
          <p:nvPr/>
        </p:nvSpPr>
        <p:spPr bwMode="auto">
          <a:xfrm>
            <a:off x="7235825" y="1844675"/>
            <a:ext cx="792163" cy="284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1"/>
              <a:t>Alibava</a:t>
            </a:r>
          </a:p>
        </p:txBody>
      </p:sp>
      <p:sp>
        <p:nvSpPr>
          <p:cNvPr id="5228" name="Line 108"/>
          <p:cNvSpPr>
            <a:spLocks noChangeShapeType="1"/>
          </p:cNvSpPr>
          <p:nvPr/>
        </p:nvSpPr>
        <p:spPr bwMode="auto">
          <a:xfrm flipH="1">
            <a:off x="1547813" y="5013325"/>
            <a:ext cx="19589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29" name="Text Box 109"/>
          <p:cNvSpPr txBox="1">
            <a:spLocks noChangeArrowheads="1"/>
          </p:cNvSpPr>
          <p:nvPr/>
        </p:nvSpPr>
        <p:spPr bwMode="auto">
          <a:xfrm>
            <a:off x="3563938" y="2373313"/>
            <a:ext cx="1219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s-ES" sz="1200" b="1"/>
              <a:t>Fan Out 2</a:t>
            </a:r>
          </a:p>
        </p:txBody>
      </p:sp>
      <p:sp>
        <p:nvSpPr>
          <p:cNvPr id="5230" name="Line 110"/>
          <p:cNvSpPr>
            <a:spLocks noChangeShapeType="1"/>
          </p:cNvSpPr>
          <p:nvPr/>
        </p:nvSpPr>
        <p:spPr bwMode="auto">
          <a:xfrm flipH="1" flipV="1">
            <a:off x="3221038" y="2713038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31" name="Line 111"/>
          <p:cNvSpPr>
            <a:spLocks noChangeShapeType="1"/>
          </p:cNvSpPr>
          <p:nvPr/>
        </p:nvSpPr>
        <p:spPr bwMode="auto">
          <a:xfrm flipH="1" flipV="1">
            <a:off x="4821238" y="4811713"/>
            <a:ext cx="2984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32" name="Line 112"/>
          <p:cNvSpPr>
            <a:spLocks noChangeShapeType="1"/>
          </p:cNvSpPr>
          <p:nvPr/>
        </p:nvSpPr>
        <p:spPr bwMode="auto">
          <a:xfrm flipV="1">
            <a:off x="2771775" y="2492375"/>
            <a:ext cx="0" cy="1676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33" name="Text Box 113"/>
          <p:cNvSpPr txBox="1">
            <a:spLocks noChangeArrowheads="1"/>
          </p:cNvSpPr>
          <p:nvPr/>
        </p:nvSpPr>
        <p:spPr bwMode="auto">
          <a:xfrm>
            <a:off x="5126038" y="2754313"/>
            <a:ext cx="86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200" b="1"/>
              <a:t>END MARKER</a:t>
            </a:r>
          </a:p>
        </p:txBody>
      </p:sp>
      <p:sp>
        <p:nvSpPr>
          <p:cNvPr id="5234" name="Line 114"/>
          <p:cNvSpPr>
            <a:spLocks noChangeShapeType="1"/>
          </p:cNvSpPr>
          <p:nvPr/>
        </p:nvSpPr>
        <p:spPr bwMode="auto">
          <a:xfrm flipH="1" flipV="1">
            <a:off x="4821238" y="3322638"/>
            <a:ext cx="1228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35" name="Line 115"/>
          <p:cNvSpPr>
            <a:spLocks noChangeShapeType="1"/>
          </p:cNvSpPr>
          <p:nvPr/>
        </p:nvSpPr>
        <p:spPr bwMode="auto">
          <a:xfrm flipH="1">
            <a:off x="3221038" y="4389438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36" name="Line 116"/>
          <p:cNvSpPr>
            <a:spLocks noChangeShapeType="1"/>
          </p:cNvSpPr>
          <p:nvPr/>
        </p:nvSpPr>
        <p:spPr bwMode="auto">
          <a:xfrm flipV="1">
            <a:off x="2771775" y="4160838"/>
            <a:ext cx="754063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37" name="Line 117"/>
          <p:cNvSpPr>
            <a:spLocks noChangeShapeType="1"/>
          </p:cNvSpPr>
          <p:nvPr/>
        </p:nvSpPr>
        <p:spPr bwMode="auto">
          <a:xfrm flipH="1" flipV="1">
            <a:off x="4821238" y="2259013"/>
            <a:ext cx="1219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38" name="Line 118"/>
          <p:cNvSpPr>
            <a:spLocks noChangeShapeType="1"/>
          </p:cNvSpPr>
          <p:nvPr/>
        </p:nvSpPr>
        <p:spPr bwMode="auto">
          <a:xfrm flipV="1">
            <a:off x="6040438" y="2259013"/>
            <a:ext cx="6350" cy="1063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39" name="Line 119"/>
          <p:cNvSpPr>
            <a:spLocks noChangeShapeType="1"/>
          </p:cNvSpPr>
          <p:nvPr/>
        </p:nvSpPr>
        <p:spPr bwMode="auto">
          <a:xfrm>
            <a:off x="3221038" y="3211513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40" name="Line 120"/>
          <p:cNvSpPr>
            <a:spLocks noChangeShapeType="1"/>
          </p:cNvSpPr>
          <p:nvPr/>
        </p:nvSpPr>
        <p:spPr bwMode="auto">
          <a:xfrm flipH="1" flipV="1">
            <a:off x="3221038" y="2713038"/>
            <a:ext cx="0" cy="4984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41" name="Text Box 121"/>
          <p:cNvSpPr txBox="1">
            <a:spLocks noChangeArrowheads="1"/>
          </p:cNvSpPr>
          <p:nvPr/>
        </p:nvSpPr>
        <p:spPr bwMode="auto">
          <a:xfrm>
            <a:off x="2914650" y="3213100"/>
            <a:ext cx="6477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1"/>
              <a:t>LOAD</a:t>
            </a:r>
          </a:p>
        </p:txBody>
      </p:sp>
      <p:sp>
        <p:nvSpPr>
          <p:cNvPr id="5242" name="Line 122"/>
          <p:cNvSpPr>
            <a:spLocks noChangeShapeType="1"/>
          </p:cNvSpPr>
          <p:nvPr/>
        </p:nvSpPr>
        <p:spPr bwMode="auto">
          <a:xfrm flipH="1" flipV="1">
            <a:off x="3221038" y="4389438"/>
            <a:ext cx="0" cy="422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43" name="Line 123"/>
          <p:cNvSpPr>
            <a:spLocks noChangeShapeType="1"/>
          </p:cNvSpPr>
          <p:nvPr/>
        </p:nvSpPr>
        <p:spPr bwMode="auto">
          <a:xfrm flipV="1">
            <a:off x="5126038" y="3900488"/>
            <a:ext cx="0" cy="9112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44" name="Line 124"/>
          <p:cNvSpPr>
            <a:spLocks noChangeShapeType="1"/>
          </p:cNvSpPr>
          <p:nvPr/>
        </p:nvSpPr>
        <p:spPr bwMode="auto">
          <a:xfrm flipH="1">
            <a:off x="4821238" y="3900488"/>
            <a:ext cx="2936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47" name="Line 127"/>
          <p:cNvSpPr>
            <a:spLocks noChangeShapeType="1"/>
          </p:cNvSpPr>
          <p:nvPr/>
        </p:nvSpPr>
        <p:spPr bwMode="auto">
          <a:xfrm flipH="1" flipV="1">
            <a:off x="1547813" y="2252663"/>
            <a:ext cx="0" cy="27606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48" name="Text Box 128"/>
          <p:cNvSpPr txBox="1">
            <a:spLocks noChangeArrowheads="1"/>
          </p:cNvSpPr>
          <p:nvPr/>
        </p:nvSpPr>
        <p:spPr bwMode="auto">
          <a:xfrm>
            <a:off x="2255838" y="4313238"/>
            <a:ext cx="965200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sz="1200" b="1"/>
              <a:t>BUSY sending data</a:t>
            </a:r>
          </a:p>
        </p:txBody>
      </p:sp>
      <p:sp>
        <p:nvSpPr>
          <p:cNvPr id="5299" name="Text Box 179"/>
          <p:cNvSpPr txBox="1">
            <a:spLocks noChangeArrowheads="1"/>
          </p:cNvSpPr>
          <p:nvPr/>
        </p:nvSpPr>
        <p:spPr bwMode="auto">
          <a:xfrm>
            <a:off x="466725" y="1196975"/>
            <a:ext cx="19446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1"/>
              <a:t>TELESCOPE DAQ</a:t>
            </a:r>
          </a:p>
        </p:txBody>
      </p:sp>
      <p:sp>
        <p:nvSpPr>
          <p:cNvPr id="5300" name="Line 180"/>
          <p:cNvSpPr>
            <a:spLocks noChangeShapeType="1"/>
          </p:cNvSpPr>
          <p:nvPr/>
        </p:nvSpPr>
        <p:spPr bwMode="auto">
          <a:xfrm>
            <a:off x="2411413" y="1125538"/>
            <a:ext cx="0" cy="43910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01" name="Text Box 181"/>
          <p:cNvSpPr txBox="1">
            <a:spLocks noChangeArrowheads="1"/>
          </p:cNvSpPr>
          <p:nvPr/>
        </p:nvSpPr>
        <p:spPr bwMode="auto">
          <a:xfrm>
            <a:off x="3203575" y="1557338"/>
            <a:ext cx="19446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1"/>
              <a:t>NIM CRATE</a:t>
            </a:r>
          </a:p>
        </p:txBody>
      </p:sp>
      <p:sp>
        <p:nvSpPr>
          <p:cNvPr id="5302" name="Text Box 182"/>
          <p:cNvSpPr txBox="1">
            <a:spLocks noChangeArrowheads="1"/>
          </p:cNvSpPr>
          <p:nvPr/>
        </p:nvSpPr>
        <p:spPr bwMode="auto">
          <a:xfrm>
            <a:off x="7235825" y="2492375"/>
            <a:ext cx="792163" cy="284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1"/>
              <a:t>Alibava</a:t>
            </a:r>
          </a:p>
        </p:txBody>
      </p:sp>
      <p:sp>
        <p:nvSpPr>
          <p:cNvPr id="5303" name="Line 183"/>
          <p:cNvSpPr>
            <a:spLocks noChangeShapeType="1"/>
          </p:cNvSpPr>
          <p:nvPr/>
        </p:nvSpPr>
        <p:spPr bwMode="auto">
          <a:xfrm>
            <a:off x="6334125" y="2636838"/>
            <a:ext cx="8461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04" name="Line 184"/>
          <p:cNvSpPr>
            <a:spLocks noChangeShapeType="1"/>
          </p:cNvSpPr>
          <p:nvPr/>
        </p:nvSpPr>
        <p:spPr bwMode="auto">
          <a:xfrm flipH="1" flipV="1">
            <a:off x="6327775" y="2078038"/>
            <a:ext cx="6350" cy="558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05" name="Line 185"/>
          <p:cNvSpPr>
            <a:spLocks noChangeShapeType="1"/>
          </p:cNvSpPr>
          <p:nvPr/>
        </p:nvSpPr>
        <p:spPr bwMode="auto">
          <a:xfrm flipH="1">
            <a:off x="4827588" y="2073275"/>
            <a:ext cx="1495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06" name="Text Box 186"/>
          <p:cNvSpPr txBox="1">
            <a:spLocks noChangeArrowheads="1"/>
          </p:cNvSpPr>
          <p:nvPr/>
        </p:nvSpPr>
        <p:spPr bwMode="auto">
          <a:xfrm>
            <a:off x="4356100" y="1196975"/>
            <a:ext cx="19446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1"/>
              <a:t>DUT DAQ</a:t>
            </a:r>
          </a:p>
        </p:txBody>
      </p:sp>
      <p:sp>
        <p:nvSpPr>
          <p:cNvPr id="5307" name="Text Box 187"/>
          <p:cNvSpPr txBox="1">
            <a:spLocks noChangeArrowheads="1"/>
          </p:cNvSpPr>
          <p:nvPr/>
        </p:nvSpPr>
        <p:spPr bwMode="auto">
          <a:xfrm>
            <a:off x="6443663" y="2636838"/>
            <a:ext cx="7921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1"/>
              <a:t>TRIG IN </a:t>
            </a:r>
          </a:p>
        </p:txBody>
      </p:sp>
      <p:sp>
        <p:nvSpPr>
          <p:cNvPr id="5309" name="Line 189"/>
          <p:cNvSpPr>
            <a:spLocks noChangeShapeType="1"/>
          </p:cNvSpPr>
          <p:nvPr/>
        </p:nvSpPr>
        <p:spPr bwMode="auto">
          <a:xfrm>
            <a:off x="611188" y="1484313"/>
            <a:ext cx="7561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" y="139700"/>
            <a:ext cx="8153400" cy="1079500"/>
          </a:xfrm>
        </p:spPr>
        <p:txBody>
          <a:bodyPr/>
          <a:lstStyle/>
          <a:p>
            <a:r>
              <a:rPr lang="en-US" sz="3200" dirty="0" smtClean="0"/>
              <a:t>Synchronizing  </a:t>
            </a:r>
            <a:r>
              <a:rPr lang="en-US" sz="3200" dirty="0" err="1" smtClean="0"/>
              <a:t>ALIBAVA</a:t>
            </a:r>
            <a:r>
              <a:rPr lang="en-US" sz="3200" dirty="0" smtClean="0"/>
              <a:t> r/o and AIDA telescope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628608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8" name="Rectangle 154"/>
          <p:cNvSpPr>
            <a:spLocks noChangeArrowheads="1"/>
          </p:cNvSpPr>
          <p:nvPr/>
        </p:nvSpPr>
        <p:spPr bwMode="auto">
          <a:xfrm>
            <a:off x="3792538" y="2316163"/>
            <a:ext cx="914400" cy="3352800"/>
          </a:xfrm>
          <a:prstGeom prst="rect">
            <a:avLst/>
          </a:prstGeom>
          <a:solidFill>
            <a:srgbClr val="CDF6B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97" name="Rectangle 153"/>
          <p:cNvSpPr>
            <a:spLocks noChangeArrowheads="1"/>
          </p:cNvSpPr>
          <p:nvPr/>
        </p:nvSpPr>
        <p:spPr bwMode="auto">
          <a:xfrm>
            <a:off x="7907338" y="2316163"/>
            <a:ext cx="304800" cy="3352800"/>
          </a:xfrm>
          <a:prstGeom prst="rect">
            <a:avLst/>
          </a:prstGeom>
          <a:solidFill>
            <a:srgbClr val="87E99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96" name="Rectangle 152"/>
          <p:cNvSpPr>
            <a:spLocks noChangeArrowheads="1"/>
          </p:cNvSpPr>
          <p:nvPr/>
        </p:nvSpPr>
        <p:spPr bwMode="auto">
          <a:xfrm>
            <a:off x="4859338" y="2316163"/>
            <a:ext cx="3048000" cy="3352800"/>
          </a:xfrm>
          <a:prstGeom prst="rect">
            <a:avLst/>
          </a:prstGeom>
          <a:solidFill>
            <a:srgbClr val="FCFFC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95" name="Rectangle 151"/>
          <p:cNvSpPr>
            <a:spLocks noChangeArrowheads="1"/>
          </p:cNvSpPr>
          <p:nvPr/>
        </p:nvSpPr>
        <p:spPr bwMode="auto">
          <a:xfrm>
            <a:off x="4706938" y="2316163"/>
            <a:ext cx="152400" cy="3352800"/>
          </a:xfrm>
          <a:prstGeom prst="rect">
            <a:avLst/>
          </a:prstGeom>
          <a:solidFill>
            <a:srgbClr val="87E99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94" name="Rectangle 150"/>
          <p:cNvSpPr>
            <a:spLocks noChangeArrowheads="1"/>
          </p:cNvSpPr>
          <p:nvPr/>
        </p:nvSpPr>
        <p:spPr bwMode="auto">
          <a:xfrm>
            <a:off x="2725738" y="2316163"/>
            <a:ext cx="914400" cy="3352800"/>
          </a:xfrm>
          <a:prstGeom prst="rect">
            <a:avLst/>
          </a:prstGeom>
          <a:solidFill>
            <a:srgbClr val="FCFFC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93" name="Rectangle 149"/>
          <p:cNvSpPr>
            <a:spLocks noChangeArrowheads="1"/>
          </p:cNvSpPr>
          <p:nvPr/>
        </p:nvSpPr>
        <p:spPr bwMode="auto">
          <a:xfrm>
            <a:off x="3640138" y="2316163"/>
            <a:ext cx="152400" cy="3352800"/>
          </a:xfrm>
          <a:prstGeom prst="rect">
            <a:avLst/>
          </a:prstGeom>
          <a:solidFill>
            <a:srgbClr val="87E99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92" name="Rectangle 148"/>
          <p:cNvSpPr>
            <a:spLocks noChangeArrowheads="1"/>
          </p:cNvSpPr>
          <p:nvPr/>
        </p:nvSpPr>
        <p:spPr bwMode="auto">
          <a:xfrm>
            <a:off x="2420938" y="2316163"/>
            <a:ext cx="304800" cy="3352800"/>
          </a:xfrm>
          <a:prstGeom prst="rect">
            <a:avLst/>
          </a:prstGeom>
          <a:solidFill>
            <a:srgbClr val="87E99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735138" y="2316163"/>
            <a:ext cx="720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sz="1200" b="1"/>
              <a:t>TRIG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649413" y="5059363"/>
            <a:ext cx="7921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sz="1200" b="1"/>
              <a:t>BUSY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1582738" y="2773363"/>
            <a:ext cx="8731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sz="1200" b="1"/>
              <a:t>TRIG IN</a:t>
            </a:r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H="1">
            <a:off x="2420938" y="2925763"/>
            <a:ext cx="381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 flipV="1">
            <a:off x="2801938" y="292576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 flipH="1">
            <a:off x="2801938" y="3230563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 flipH="1">
            <a:off x="3335338" y="2925763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925513" y="3230563"/>
            <a:ext cx="1524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sz="1200" b="1"/>
              <a:t>BUSY getting data</a:t>
            </a:r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 flipH="1">
            <a:off x="2420938" y="3382963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 flipV="1">
            <a:off x="2878138" y="338296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2" name="Line 18"/>
          <p:cNvSpPr>
            <a:spLocks noChangeShapeType="1"/>
          </p:cNvSpPr>
          <p:nvPr/>
        </p:nvSpPr>
        <p:spPr bwMode="auto">
          <a:xfrm flipH="1">
            <a:off x="2878138" y="3687763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 flipV="1">
            <a:off x="3563938" y="338296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2801938" y="3459163"/>
            <a:ext cx="7921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1"/>
              <a:t>7 ms</a:t>
            </a:r>
          </a:p>
        </p:txBody>
      </p:sp>
      <p:sp>
        <p:nvSpPr>
          <p:cNvPr id="6165" name="Line 21"/>
          <p:cNvSpPr>
            <a:spLocks noChangeShapeType="1"/>
          </p:cNvSpPr>
          <p:nvPr/>
        </p:nvSpPr>
        <p:spPr bwMode="auto">
          <a:xfrm flipH="1">
            <a:off x="3563938" y="3382963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668338" y="4602163"/>
            <a:ext cx="17526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sz="1200" b="1"/>
              <a:t>BUSY sending data</a:t>
            </a: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1201738" y="3687763"/>
            <a:ext cx="12541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sz="1200" b="1"/>
              <a:t>END MARKER</a:t>
            </a:r>
          </a:p>
        </p:txBody>
      </p:sp>
      <p:sp>
        <p:nvSpPr>
          <p:cNvPr id="6177" name="Line 33"/>
          <p:cNvSpPr>
            <a:spLocks noChangeShapeType="1"/>
          </p:cNvSpPr>
          <p:nvPr/>
        </p:nvSpPr>
        <p:spPr bwMode="auto">
          <a:xfrm flipV="1">
            <a:off x="3335338" y="292576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8" name="Line 34"/>
          <p:cNvSpPr>
            <a:spLocks noChangeShapeType="1"/>
          </p:cNvSpPr>
          <p:nvPr/>
        </p:nvSpPr>
        <p:spPr bwMode="auto">
          <a:xfrm flipH="1">
            <a:off x="2420938" y="2468563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9" name="Line 35"/>
          <p:cNvSpPr>
            <a:spLocks noChangeShapeType="1"/>
          </p:cNvSpPr>
          <p:nvPr/>
        </p:nvSpPr>
        <p:spPr bwMode="auto">
          <a:xfrm flipV="1">
            <a:off x="2725738" y="246856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0" name="Line 36"/>
          <p:cNvSpPr>
            <a:spLocks noChangeShapeType="1"/>
          </p:cNvSpPr>
          <p:nvPr/>
        </p:nvSpPr>
        <p:spPr bwMode="auto">
          <a:xfrm flipH="1">
            <a:off x="2725738" y="2773363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1" name="Line 37"/>
          <p:cNvSpPr>
            <a:spLocks noChangeShapeType="1"/>
          </p:cNvSpPr>
          <p:nvPr/>
        </p:nvSpPr>
        <p:spPr bwMode="auto">
          <a:xfrm flipH="1">
            <a:off x="3259138" y="2468563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2" name="Line 38"/>
          <p:cNvSpPr>
            <a:spLocks noChangeShapeType="1"/>
          </p:cNvSpPr>
          <p:nvPr/>
        </p:nvSpPr>
        <p:spPr bwMode="auto">
          <a:xfrm flipV="1">
            <a:off x="3259138" y="246856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9" name="Line 45"/>
          <p:cNvSpPr>
            <a:spLocks noChangeShapeType="1"/>
          </p:cNvSpPr>
          <p:nvPr/>
        </p:nvSpPr>
        <p:spPr bwMode="auto">
          <a:xfrm>
            <a:off x="2420938" y="2163763"/>
            <a:ext cx="0" cy="3581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0" name="Line 46"/>
          <p:cNvSpPr>
            <a:spLocks noChangeShapeType="1"/>
          </p:cNvSpPr>
          <p:nvPr/>
        </p:nvSpPr>
        <p:spPr bwMode="auto">
          <a:xfrm flipH="1">
            <a:off x="2420938" y="5211763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1" name="Line 47"/>
          <p:cNvSpPr>
            <a:spLocks noChangeShapeType="1"/>
          </p:cNvSpPr>
          <p:nvPr/>
        </p:nvSpPr>
        <p:spPr bwMode="auto">
          <a:xfrm flipV="1">
            <a:off x="2954338" y="521176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2" name="Line 48"/>
          <p:cNvSpPr>
            <a:spLocks noChangeShapeType="1"/>
          </p:cNvSpPr>
          <p:nvPr/>
        </p:nvSpPr>
        <p:spPr bwMode="auto">
          <a:xfrm flipH="1">
            <a:off x="2954338" y="5516563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3" name="Line 49"/>
          <p:cNvSpPr>
            <a:spLocks noChangeShapeType="1"/>
          </p:cNvSpPr>
          <p:nvPr/>
        </p:nvSpPr>
        <p:spPr bwMode="auto">
          <a:xfrm flipV="1">
            <a:off x="3640138" y="521176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" name="Line 51"/>
          <p:cNvSpPr>
            <a:spLocks noChangeShapeType="1"/>
          </p:cNvSpPr>
          <p:nvPr/>
        </p:nvSpPr>
        <p:spPr bwMode="auto">
          <a:xfrm flipH="1">
            <a:off x="3640138" y="5211763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6" name="Line 52"/>
          <p:cNvSpPr>
            <a:spLocks noChangeShapeType="1"/>
          </p:cNvSpPr>
          <p:nvPr/>
        </p:nvSpPr>
        <p:spPr bwMode="auto">
          <a:xfrm flipV="1">
            <a:off x="2954338" y="2163763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7" name="Line 53"/>
          <p:cNvSpPr>
            <a:spLocks noChangeShapeType="1"/>
          </p:cNvSpPr>
          <p:nvPr/>
        </p:nvSpPr>
        <p:spPr bwMode="auto">
          <a:xfrm flipV="1">
            <a:off x="3259138" y="2163763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8" name="Text Box 54"/>
          <p:cNvSpPr txBox="1">
            <a:spLocks noChangeArrowheads="1"/>
          </p:cNvSpPr>
          <p:nvPr/>
        </p:nvSpPr>
        <p:spPr bwMode="auto">
          <a:xfrm>
            <a:off x="2725738" y="1935163"/>
            <a:ext cx="7921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1"/>
              <a:t>200ns</a:t>
            </a:r>
          </a:p>
        </p:txBody>
      </p:sp>
      <p:sp>
        <p:nvSpPr>
          <p:cNvPr id="6204" name="Line 60"/>
          <p:cNvSpPr>
            <a:spLocks noChangeShapeType="1"/>
          </p:cNvSpPr>
          <p:nvPr/>
        </p:nvSpPr>
        <p:spPr bwMode="auto">
          <a:xfrm flipH="1">
            <a:off x="2420938" y="3840163"/>
            <a:ext cx="2590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06" name="Text Box 62"/>
          <p:cNvSpPr txBox="1">
            <a:spLocks noChangeArrowheads="1"/>
          </p:cNvSpPr>
          <p:nvPr/>
        </p:nvSpPr>
        <p:spPr bwMode="auto">
          <a:xfrm>
            <a:off x="3182938" y="1477963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1"/>
              <a:t>Sample Size triggers count</a:t>
            </a:r>
          </a:p>
        </p:txBody>
      </p:sp>
      <p:sp>
        <p:nvSpPr>
          <p:cNvPr id="6214" name="Line 70"/>
          <p:cNvSpPr>
            <a:spLocks noChangeShapeType="1"/>
          </p:cNvSpPr>
          <p:nvPr/>
        </p:nvSpPr>
        <p:spPr bwMode="auto">
          <a:xfrm>
            <a:off x="2801938" y="1706563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18" name="Line 74"/>
          <p:cNvSpPr>
            <a:spLocks noChangeShapeType="1"/>
          </p:cNvSpPr>
          <p:nvPr/>
        </p:nvSpPr>
        <p:spPr bwMode="auto">
          <a:xfrm flipV="1">
            <a:off x="5011738" y="384016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19" name="Line 75"/>
          <p:cNvSpPr>
            <a:spLocks noChangeShapeType="1"/>
          </p:cNvSpPr>
          <p:nvPr/>
        </p:nvSpPr>
        <p:spPr bwMode="auto">
          <a:xfrm flipH="1">
            <a:off x="5011738" y="4144963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0" name="Line 76"/>
          <p:cNvSpPr>
            <a:spLocks noChangeShapeType="1"/>
          </p:cNvSpPr>
          <p:nvPr/>
        </p:nvSpPr>
        <p:spPr bwMode="auto">
          <a:xfrm flipV="1">
            <a:off x="5164138" y="384016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1" name="Line 77"/>
          <p:cNvSpPr>
            <a:spLocks noChangeShapeType="1"/>
          </p:cNvSpPr>
          <p:nvPr/>
        </p:nvSpPr>
        <p:spPr bwMode="auto">
          <a:xfrm flipH="1">
            <a:off x="2420938" y="4754563"/>
            <a:ext cx="2667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4" name="Text Box 80"/>
          <p:cNvSpPr txBox="1">
            <a:spLocks noChangeArrowheads="1"/>
          </p:cNvSpPr>
          <p:nvPr/>
        </p:nvSpPr>
        <p:spPr bwMode="auto">
          <a:xfrm>
            <a:off x="5011738" y="3840163"/>
            <a:ext cx="792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1"/>
              <a:t>50ns 1us</a:t>
            </a:r>
          </a:p>
        </p:txBody>
      </p:sp>
      <p:sp>
        <p:nvSpPr>
          <p:cNvPr id="6225" name="Line 81"/>
          <p:cNvSpPr>
            <a:spLocks noChangeShapeType="1"/>
          </p:cNvSpPr>
          <p:nvPr/>
        </p:nvSpPr>
        <p:spPr bwMode="auto">
          <a:xfrm flipH="1">
            <a:off x="4478338" y="2925763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6" name="Line 82"/>
          <p:cNvSpPr>
            <a:spLocks noChangeShapeType="1"/>
          </p:cNvSpPr>
          <p:nvPr/>
        </p:nvSpPr>
        <p:spPr bwMode="auto">
          <a:xfrm flipV="1">
            <a:off x="4935538" y="292576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7" name="Line 83"/>
          <p:cNvSpPr>
            <a:spLocks noChangeShapeType="1"/>
          </p:cNvSpPr>
          <p:nvPr/>
        </p:nvSpPr>
        <p:spPr bwMode="auto">
          <a:xfrm flipH="1">
            <a:off x="4935538" y="3230563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8" name="Line 84"/>
          <p:cNvSpPr>
            <a:spLocks noChangeShapeType="1"/>
          </p:cNvSpPr>
          <p:nvPr/>
        </p:nvSpPr>
        <p:spPr bwMode="auto">
          <a:xfrm flipH="1">
            <a:off x="5468938" y="2925763"/>
            <a:ext cx="2743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9" name="Line 85"/>
          <p:cNvSpPr>
            <a:spLocks noChangeShapeType="1"/>
          </p:cNvSpPr>
          <p:nvPr/>
        </p:nvSpPr>
        <p:spPr bwMode="auto">
          <a:xfrm flipH="1">
            <a:off x="4706938" y="3382963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30" name="Line 86"/>
          <p:cNvSpPr>
            <a:spLocks noChangeShapeType="1"/>
          </p:cNvSpPr>
          <p:nvPr/>
        </p:nvSpPr>
        <p:spPr bwMode="auto">
          <a:xfrm flipV="1">
            <a:off x="5011738" y="338296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31" name="Line 87"/>
          <p:cNvSpPr>
            <a:spLocks noChangeShapeType="1"/>
          </p:cNvSpPr>
          <p:nvPr/>
        </p:nvSpPr>
        <p:spPr bwMode="auto">
          <a:xfrm flipH="1">
            <a:off x="5011738" y="3687763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32" name="Line 88"/>
          <p:cNvSpPr>
            <a:spLocks noChangeShapeType="1"/>
          </p:cNvSpPr>
          <p:nvPr/>
        </p:nvSpPr>
        <p:spPr bwMode="auto">
          <a:xfrm flipV="1">
            <a:off x="5697538" y="338296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34" name="Line 90"/>
          <p:cNvSpPr>
            <a:spLocks noChangeShapeType="1"/>
          </p:cNvSpPr>
          <p:nvPr/>
        </p:nvSpPr>
        <p:spPr bwMode="auto">
          <a:xfrm flipH="1">
            <a:off x="5697538" y="3382963"/>
            <a:ext cx="2514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36" name="Line 92"/>
          <p:cNvSpPr>
            <a:spLocks noChangeShapeType="1"/>
          </p:cNvSpPr>
          <p:nvPr/>
        </p:nvSpPr>
        <p:spPr bwMode="auto">
          <a:xfrm flipV="1">
            <a:off x="5468938" y="292576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37" name="Line 93"/>
          <p:cNvSpPr>
            <a:spLocks noChangeShapeType="1"/>
          </p:cNvSpPr>
          <p:nvPr/>
        </p:nvSpPr>
        <p:spPr bwMode="auto">
          <a:xfrm flipH="1">
            <a:off x="4402138" y="2468563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38" name="Line 94"/>
          <p:cNvSpPr>
            <a:spLocks noChangeShapeType="1"/>
          </p:cNvSpPr>
          <p:nvPr/>
        </p:nvSpPr>
        <p:spPr bwMode="auto">
          <a:xfrm flipV="1">
            <a:off x="4859338" y="246856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39" name="Line 95"/>
          <p:cNvSpPr>
            <a:spLocks noChangeShapeType="1"/>
          </p:cNvSpPr>
          <p:nvPr/>
        </p:nvSpPr>
        <p:spPr bwMode="auto">
          <a:xfrm flipH="1">
            <a:off x="4859338" y="2773363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0" name="Line 96"/>
          <p:cNvSpPr>
            <a:spLocks noChangeShapeType="1"/>
          </p:cNvSpPr>
          <p:nvPr/>
        </p:nvSpPr>
        <p:spPr bwMode="auto">
          <a:xfrm flipH="1">
            <a:off x="5392738" y="2468563"/>
            <a:ext cx="2819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1" name="Line 97"/>
          <p:cNvSpPr>
            <a:spLocks noChangeShapeType="1"/>
          </p:cNvSpPr>
          <p:nvPr/>
        </p:nvSpPr>
        <p:spPr bwMode="auto">
          <a:xfrm flipV="1">
            <a:off x="5392738" y="246856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3" name="Line 99"/>
          <p:cNvSpPr>
            <a:spLocks noChangeShapeType="1"/>
          </p:cNvSpPr>
          <p:nvPr/>
        </p:nvSpPr>
        <p:spPr bwMode="auto">
          <a:xfrm flipH="1">
            <a:off x="4783138" y="5211763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4" name="Line 100"/>
          <p:cNvSpPr>
            <a:spLocks noChangeShapeType="1"/>
          </p:cNvSpPr>
          <p:nvPr/>
        </p:nvSpPr>
        <p:spPr bwMode="auto">
          <a:xfrm flipV="1">
            <a:off x="5087938" y="521176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5" name="Line 101"/>
          <p:cNvSpPr>
            <a:spLocks noChangeShapeType="1"/>
          </p:cNvSpPr>
          <p:nvPr/>
        </p:nvSpPr>
        <p:spPr bwMode="auto">
          <a:xfrm flipH="1">
            <a:off x="5087938" y="5516563"/>
            <a:ext cx="2819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55" name="Line 111"/>
          <p:cNvSpPr>
            <a:spLocks noChangeShapeType="1"/>
          </p:cNvSpPr>
          <p:nvPr/>
        </p:nvSpPr>
        <p:spPr bwMode="auto">
          <a:xfrm flipH="1">
            <a:off x="5164138" y="3840163"/>
            <a:ext cx="3048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56" name="Line 112"/>
          <p:cNvSpPr>
            <a:spLocks noChangeShapeType="1"/>
          </p:cNvSpPr>
          <p:nvPr/>
        </p:nvSpPr>
        <p:spPr bwMode="auto">
          <a:xfrm>
            <a:off x="4935538" y="1706563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57" name="Text Box 113"/>
          <p:cNvSpPr txBox="1">
            <a:spLocks noChangeArrowheads="1"/>
          </p:cNvSpPr>
          <p:nvPr/>
        </p:nvSpPr>
        <p:spPr bwMode="auto">
          <a:xfrm>
            <a:off x="1201738" y="4144963"/>
            <a:ext cx="12541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sz="1200" b="1"/>
              <a:t>LOAD</a:t>
            </a:r>
          </a:p>
        </p:txBody>
      </p:sp>
      <p:sp>
        <p:nvSpPr>
          <p:cNvPr id="6258" name="Line 114"/>
          <p:cNvSpPr>
            <a:spLocks noChangeShapeType="1"/>
          </p:cNvSpPr>
          <p:nvPr/>
        </p:nvSpPr>
        <p:spPr bwMode="auto">
          <a:xfrm flipH="1">
            <a:off x="2420938" y="4297363"/>
            <a:ext cx="2667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1" name="Line 117"/>
          <p:cNvSpPr>
            <a:spLocks noChangeShapeType="1"/>
          </p:cNvSpPr>
          <p:nvPr/>
        </p:nvSpPr>
        <p:spPr bwMode="auto">
          <a:xfrm flipV="1">
            <a:off x="5087938" y="429736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2" name="Line 118"/>
          <p:cNvSpPr>
            <a:spLocks noChangeShapeType="1"/>
          </p:cNvSpPr>
          <p:nvPr/>
        </p:nvSpPr>
        <p:spPr bwMode="auto">
          <a:xfrm flipH="1">
            <a:off x="5087938" y="4602163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3" name="Line 119"/>
          <p:cNvSpPr>
            <a:spLocks noChangeShapeType="1"/>
          </p:cNvSpPr>
          <p:nvPr/>
        </p:nvSpPr>
        <p:spPr bwMode="auto">
          <a:xfrm flipV="1">
            <a:off x="5240338" y="429736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5" name="Line 121"/>
          <p:cNvSpPr>
            <a:spLocks noChangeShapeType="1"/>
          </p:cNvSpPr>
          <p:nvPr/>
        </p:nvSpPr>
        <p:spPr bwMode="auto">
          <a:xfrm flipH="1">
            <a:off x="5240338" y="4297363"/>
            <a:ext cx="297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6" name="Line 122"/>
          <p:cNvSpPr>
            <a:spLocks noChangeShapeType="1"/>
          </p:cNvSpPr>
          <p:nvPr/>
        </p:nvSpPr>
        <p:spPr bwMode="auto">
          <a:xfrm flipH="1">
            <a:off x="2801938" y="1706563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7" name="Line 123"/>
          <p:cNvSpPr>
            <a:spLocks noChangeShapeType="1"/>
          </p:cNvSpPr>
          <p:nvPr/>
        </p:nvSpPr>
        <p:spPr bwMode="auto">
          <a:xfrm flipH="1">
            <a:off x="4402138" y="1706563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8" name="Line 124"/>
          <p:cNvSpPr>
            <a:spLocks noChangeShapeType="1"/>
          </p:cNvSpPr>
          <p:nvPr/>
        </p:nvSpPr>
        <p:spPr bwMode="auto">
          <a:xfrm flipV="1">
            <a:off x="5087938" y="475456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9" name="Line 125"/>
          <p:cNvSpPr>
            <a:spLocks noChangeShapeType="1"/>
          </p:cNvSpPr>
          <p:nvPr/>
        </p:nvSpPr>
        <p:spPr bwMode="auto">
          <a:xfrm flipH="1">
            <a:off x="5087938" y="5059363"/>
            <a:ext cx="2743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74" name="Line 130"/>
          <p:cNvSpPr>
            <a:spLocks noChangeShapeType="1"/>
          </p:cNvSpPr>
          <p:nvPr/>
        </p:nvSpPr>
        <p:spPr bwMode="auto">
          <a:xfrm flipV="1">
            <a:off x="7907338" y="521176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75" name="Line 131"/>
          <p:cNvSpPr>
            <a:spLocks noChangeShapeType="1"/>
          </p:cNvSpPr>
          <p:nvPr/>
        </p:nvSpPr>
        <p:spPr bwMode="auto">
          <a:xfrm flipH="1">
            <a:off x="7907338" y="5211763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76" name="Text Box 132"/>
          <p:cNvSpPr txBox="1">
            <a:spLocks noChangeArrowheads="1"/>
          </p:cNvSpPr>
          <p:nvPr/>
        </p:nvSpPr>
        <p:spPr bwMode="auto">
          <a:xfrm>
            <a:off x="6134100" y="4789488"/>
            <a:ext cx="685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1"/>
              <a:t>200ms</a:t>
            </a:r>
          </a:p>
        </p:txBody>
      </p:sp>
      <p:sp>
        <p:nvSpPr>
          <p:cNvPr id="6279" name="Line 135"/>
          <p:cNvSpPr>
            <a:spLocks noChangeShapeType="1"/>
          </p:cNvSpPr>
          <p:nvPr/>
        </p:nvSpPr>
        <p:spPr bwMode="auto">
          <a:xfrm flipV="1">
            <a:off x="7831138" y="475456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80" name="Line 136"/>
          <p:cNvSpPr>
            <a:spLocks noChangeShapeType="1"/>
          </p:cNvSpPr>
          <p:nvPr/>
        </p:nvSpPr>
        <p:spPr bwMode="auto">
          <a:xfrm flipH="1">
            <a:off x="7831138" y="4754563"/>
            <a:ext cx="381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81" name="Rectangle 137"/>
          <p:cNvSpPr>
            <a:spLocks noChangeArrowheads="1"/>
          </p:cNvSpPr>
          <p:nvPr/>
        </p:nvSpPr>
        <p:spPr bwMode="auto">
          <a:xfrm>
            <a:off x="4021138" y="5211763"/>
            <a:ext cx="685800" cy="30480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86" name="Rectangle 142"/>
          <p:cNvSpPr>
            <a:spLocks noChangeArrowheads="1"/>
          </p:cNvSpPr>
          <p:nvPr/>
        </p:nvSpPr>
        <p:spPr bwMode="auto">
          <a:xfrm>
            <a:off x="3944938" y="3382963"/>
            <a:ext cx="685800" cy="30480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87" name="Rectangle 143"/>
          <p:cNvSpPr>
            <a:spLocks noChangeArrowheads="1"/>
          </p:cNvSpPr>
          <p:nvPr/>
        </p:nvSpPr>
        <p:spPr bwMode="auto">
          <a:xfrm>
            <a:off x="3868738" y="2925763"/>
            <a:ext cx="533400" cy="30480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88" name="Rectangle 144"/>
          <p:cNvSpPr>
            <a:spLocks noChangeArrowheads="1"/>
          </p:cNvSpPr>
          <p:nvPr/>
        </p:nvSpPr>
        <p:spPr bwMode="auto">
          <a:xfrm>
            <a:off x="3792538" y="2468563"/>
            <a:ext cx="533400" cy="30480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89" name="Line 145"/>
          <p:cNvSpPr>
            <a:spLocks noChangeShapeType="1"/>
          </p:cNvSpPr>
          <p:nvPr/>
        </p:nvSpPr>
        <p:spPr bwMode="auto">
          <a:xfrm>
            <a:off x="8212138" y="2163763"/>
            <a:ext cx="0" cy="3581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99" name="Rectangle 155"/>
          <p:cNvSpPr>
            <a:spLocks noChangeArrowheads="1"/>
          </p:cNvSpPr>
          <p:nvPr/>
        </p:nvSpPr>
        <p:spPr bwMode="auto">
          <a:xfrm>
            <a:off x="5697538" y="1554163"/>
            <a:ext cx="381000" cy="152400"/>
          </a:xfrm>
          <a:prstGeom prst="rect">
            <a:avLst/>
          </a:prstGeom>
          <a:solidFill>
            <a:srgbClr val="87E99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00" name="Text Box 156"/>
          <p:cNvSpPr txBox="1">
            <a:spLocks noChangeArrowheads="1"/>
          </p:cNvSpPr>
          <p:nvPr/>
        </p:nvSpPr>
        <p:spPr bwMode="auto">
          <a:xfrm>
            <a:off x="6154738" y="1477963"/>
            <a:ext cx="1905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200" b="1"/>
              <a:t>Triggers enabled</a:t>
            </a:r>
          </a:p>
        </p:txBody>
      </p:sp>
      <p:sp>
        <p:nvSpPr>
          <p:cNvPr id="6301" name="Rectangle 157"/>
          <p:cNvSpPr>
            <a:spLocks noChangeArrowheads="1"/>
          </p:cNvSpPr>
          <p:nvPr/>
        </p:nvSpPr>
        <p:spPr bwMode="auto">
          <a:xfrm>
            <a:off x="5697538" y="1782763"/>
            <a:ext cx="381000" cy="152400"/>
          </a:xfrm>
          <a:prstGeom prst="rect">
            <a:avLst/>
          </a:prstGeom>
          <a:solidFill>
            <a:srgbClr val="CDF6BE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02" name="Text Box 158"/>
          <p:cNvSpPr txBox="1">
            <a:spLocks noChangeArrowheads="1"/>
          </p:cNvSpPr>
          <p:nvPr/>
        </p:nvSpPr>
        <p:spPr bwMode="auto">
          <a:xfrm>
            <a:off x="6154738" y="1706563"/>
            <a:ext cx="20574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200" b="1"/>
              <a:t>Trigger / Busy sequence</a:t>
            </a:r>
          </a:p>
        </p:txBody>
      </p:sp>
      <p:sp>
        <p:nvSpPr>
          <p:cNvPr id="6303" name="Rectangle 159"/>
          <p:cNvSpPr>
            <a:spLocks noChangeArrowheads="1"/>
          </p:cNvSpPr>
          <p:nvPr/>
        </p:nvSpPr>
        <p:spPr bwMode="auto">
          <a:xfrm>
            <a:off x="5697538" y="2011363"/>
            <a:ext cx="381000" cy="152400"/>
          </a:xfrm>
          <a:prstGeom prst="rect">
            <a:avLst/>
          </a:prstGeom>
          <a:solidFill>
            <a:srgbClr val="FCFFC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04" name="Text Box 160"/>
          <p:cNvSpPr txBox="1">
            <a:spLocks noChangeArrowheads="1"/>
          </p:cNvSpPr>
          <p:nvPr/>
        </p:nvSpPr>
        <p:spPr bwMode="auto">
          <a:xfrm>
            <a:off x="6154738" y="1935163"/>
            <a:ext cx="1905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200" b="1"/>
              <a:t>Triggers disabled</a:t>
            </a:r>
          </a:p>
        </p:txBody>
      </p:sp>
      <p:sp>
        <p:nvSpPr>
          <p:cNvPr id="6305" name="Line 161"/>
          <p:cNvSpPr>
            <a:spLocks noChangeShapeType="1"/>
          </p:cNvSpPr>
          <p:nvPr/>
        </p:nvSpPr>
        <p:spPr bwMode="auto">
          <a:xfrm>
            <a:off x="2725738" y="2697163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6" name="Text Box 162"/>
          <p:cNvSpPr txBox="1">
            <a:spLocks noChangeArrowheads="1"/>
          </p:cNvSpPr>
          <p:nvPr/>
        </p:nvSpPr>
        <p:spPr bwMode="auto">
          <a:xfrm>
            <a:off x="3411538" y="5821363"/>
            <a:ext cx="1447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1"/>
              <a:t>Getting data</a:t>
            </a:r>
          </a:p>
        </p:txBody>
      </p:sp>
      <p:sp>
        <p:nvSpPr>
          <p:cNvPr id="6307" name="Line 163"/>
          <p:cNvSpPr>
            <a:spLocks noChangeShapeType="1"/>
          </p:cNvSpPr>
          <p:nvPr/>
        </p:nvSpPr>
        <p:spPr bwMode="auto">
          <a:xfrm flipH="1">
            <a:off x="2725738" y="5973763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9" name="Line 165"/>
          <p:cNvSpPr>
            <a:spLocks noChangeShapeType="1"/>
          </p:cNvSpPr>
          <p:nvPr/>
        </p:nvSpPr>
        <p:spPr bwMode="auto">
          <a:xfrm>
            <a:off x="5697538" y="3687763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0" name="Line 166"/>
          <p:cNvSpPr>
            <a:spLocks noChangeShapeType="1"/>
          </p:cNvSpPr>
          <p:nvPr/>
        </p:nvSpPr>
        <p:spPr bwMode="auto">
          <a:xfrm flipH="1">
            <a:off x="4706938" y="5973763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1" name="Text Box 167"/>
          <p:cNvSpPr txBox="1">
            <a:spLocks noChangeArrowheads="1"/>
          </p:cNvSpPr>
          <p:nvPr/>
        </p:nvSpPr>
        <p:spPr bwMode="auto">
          <a:xfrm>
            <a:off x="6078538" y="5821363"/>
            <a:ext cx="1447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1"/>
              <a:t>Sending data</a:t>
            </a:r>
          </a:p>
        </p:txBody>
      </p:sp>
      <p:sp>
        <p:nvSpPr>
          <p:cNvPr id="6312" name="Line 168"/>
          <p:cNvSpPr>
            <a:spLocks noChangeShapeType="1"/>
          </p:cNvSpPr>
          <p:nvPr/>
        </p:nvSpPr>
        <p:spPr bwMode="auto">
          <a:xfrm flipH="1">
            <a:off x="7373938" y="5973763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3" name="Line 169"/>
          <p:cNvSpPr>
            <a:spLocks noChangeShapeType="1"/>
          </p:cNvSpPr>
          <p:nvPr/>
        </p:nvSpPr>
        <p:spPr bwMode="auto">
          <a:xfrm>
            <a:off x="7907338" y="5364163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Synchronizing  </a:t>
            </a:r>
            <a:r>
              <a:rPr lang="en-US" dirty="0" err="1"/>
              <a:t>ALIBAVA</a:t>
            </a:r>
            <a:r>
              <a:rPr lang="en-US" dirty="0"/>
              <a:t> r/o and AIDA </a:t>
            </a:r>
            <a:r>
              <a:rPr lang="en-US" dirty="0" smtClean="0"/>
              <a:t>telescope (2)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7531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VERY Preliminary results (1)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0" y="1371600"/>
            <a:ext cx="4267200" cy="2133600"/>
          </a:xfrm>
        </p:spPr>
        <p:txBody>
          <a:bodyPr/>
          <a:lstStyle/>
          <a:p>
            <a:r>
              <a:rPr lang="en-US" dirty="0" smtClean="0"/>
              <a:t>Imaging of the </a:t>
            </a:r>
            <a:r>
              <a:rPr lang="en-US" dirty="0" err="1" smtClean="0"/>
              <a:t>SPS</a:t>
            </a:r>
            <a:r>
              <a:rPr lang="en-US" dirty="0" smtClean="0"/>
              <a:t> beam profile.</a:t>
            </a:r>
          </a:p>
          <a:p>
            <a:r>
              <a:rPr lang="en-US" dirty="0" smtClean="0"/>
              <a:t>Cluster correlation between opposite ends</a:t>
            </a:r>
          </a:p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39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  <p:graphicFrame>
        <p:nvGraphicFramePr>
          <p:cNvPr id="6" name="5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7296084"/>
              </p:ext>
            </p:extLst>
          </p:nvPr>
        </p:nvGraphicFramePr>
        <p:xfrm>
          <a:off x="685800" y="1524000"/>
          <a:ext cx="3410486" cy="449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Acrobat Document" r:id="rId3" imgW="5324314" imgH="7019893" progId="AcroExch.Document.7">
                  <p:embed/>
                </p:oleObj>
              </mc:Choice>
              <mc:Fallback>
                <p:oleObj name="Acrobat Document" r:id="rId3" imgW="5324314" imgH="7019893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5800" y="1524000"/>
                        <a:ext cx="3410486" cy="449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505200"/>
            <a:ext cx="2895600" cy="2551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6237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" y="139700"/>
            <a:ext cx="8610600" cy="1079500"/>
          </a:xfrm>
        </p:spPr>
        <p:txBody>
          <a:bodyPr/>
          <a:lstStyle/>
          <a:p>
            <a:r>
              <a:rPr lang="en-US" sz="4000" dirty="0" err="1" smtClean="0"/>
              <a:t>CSIC</a:t>
            </a:r>
            <a:r>
              <a:rPr lang="en-US" sz="4000" dirty="0" smtClean="0"/>
              <a:t> commitments for the </a:t>
            </a:r>
            <a:r>
              <a:rPr lang="en-US" sz="4000" dirty="0" err="1" smtClean="0"/>
              <a:t>BBL</a:t>
            </a:r>
            <a:r>
              <a:rPr lang="en-US" sz="4000" dirty="0" smtClean="0"/>
              <a:t> Deliverable</a:t>
            </a:r>
            <a:endParaRPr lang="en-U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4800600"/>
          </a:xfrm>
        </p:spPr>
        <p:txBody>
          <a:bodyPr/>
          <a:lstStyle/>
          <a:p>
            <a:r>
              <a:rPr lang="en-US" sz="3600" dirty="0" smtClean="0"/>
              <a:t>SMART </a:t>
            </a:r>
            <a:r>
              <a:rPr lang="en-US" sz="3600" dirty="0" err="1" smtClean="0"/>
              <a:t>CFRP</a:t>
            </a:r>
            <a:r>
              <a:rPr lang="en-US" sz="3600" dirty="0" smtClean="0"/>
              <a:t> supports: self-monitoring of deformations and temperature. </a:t>
            </a:r>
          </a:p>
          <a:p>
            <a:r>
              <a:rPr lang="en-US" sz="3600" dirty="0" smtClean="0"/>
              <a:t>Implementation of  the charge division  method in </a:t>
            </a:r>
            <a:r>
              <a:rPr lang="en-US" sz="3600" dirty="0" err="1" smtClean="0"/>
              <a:t>microstrip</a:t>
            </a:r>
            <a:r>
              <a:rPr lang="en-US" sz="3600" dirty="0" smtClean="0"/>
              <a:t> sensors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4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415622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Very preliminary results (2)</a:t>
            </a:r>
            <a:endParaRPr lang="en-U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914899" y="1333501"/>
            <a:ext cx="3957637" cy="4800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Poor  Signal/Noise for  prototypes  AND</a:t>
            </a:r>
          </a:p>
          <a:p>
            <a:pPr marL="0" indent="0">
              <a:buNone/>
            </a:pPr>
            <a:r>
              <a:rPr lang="en-US" dirty="0" smtClean="0"/>
              <a:t>Reference sensors</a:t>
            </a:r>
          </a:p>
          <a:p>
            <a:endParaRPr lang="en-US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40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14400"/>
            <a:ext cx="428684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505200"/>
            <a:ext cx="4605337" cy="2955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06" y="3671098"/>
            <a:ext cx="4220174" cy="2623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2372024" y="4983032"/>
            <a:ext cx="1742776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Resistive sensor</a:t>
            </a:r>
            <a:endParaRPr lang="en-US" dirty="0"/>
          </a:p>
        </p:txBody>
      </p:sp>
      <p:sp>
        <p:nvSpPr>
          <p:cNvPr id="8" name="7 CuadroTexto"/>
          <p:cNvSpPr txBox="1"/>
          <p:nvPr/>
        </p:nvSpPr>
        <p:spPr>
          <a:xfrm>
            <a:off x="6472528" y="4876800"/>
            <a:ext cx="1935979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Reference sensor</a:t>
            </a:r>
            <a:endParaRPr lang="en-US" dirty="0"/>
          </a:p>
        </p:txBody>
      </p:sp>
      <p:sp>
        <p:nvSpPr>
          <p:cNvPr id="9" name="8 Rectángulo"/>
          <p:cNvSpPr/>
          <p:nvPr/>
        </p:nvSpPr>
        <p:spPr>
          <a:xfrm>
            <a:off x="762000" y="1219200"/>
            <a:ext cx="18075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Resistive sensor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67087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prototype run (1)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990600"/>
            <a:ext cx="8458200" cy="685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Signal routing to one end of the sensor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41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81000" y="1676400"/>
            <a:ext cx="5638800" cy="3479007"/>
            <a:chOff x="1020" y="2070"/>
            <a:chExt cx="4537" cy="1769"/>
          </a:xfrm>
        </p:grpSpPr>
        <p:pic>
          <p:nvPicPr>
            <p:cNvPr id="8" name="Picture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" y="2070"/>
              <a:ext cx="1088" cy="1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04"/>
            <a:stretch>
              <a:fillRect/>
            </a:stretch>
          </p:blipFill>
          <p:spPr bwMode="auto">
            <a:xfrm>
              <a:off x="2472" y="2115"/>
              <a:ext cx="3085" cy="1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Line 10"/>
            <p:cNvSpPr>
              <a:spLocks noChangeShapeType="1"/>
            </p:cNvSpPr>
            <p:nvPr/>
          </p:nvSpPr>
          <p:spPr bwMode="auto">
            <a:xfrm flipV="1">
              <a:off x="2109" y="3271"/>
              <a:ext cx="358" cy="341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897094"/>
            <a:ext cx="3956050" cy="234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219962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prototype run (2)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42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42563"/>
            <a:ext cx="8458200" cy="4258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60864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prototype run (3)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43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  <p:pic>
        <p:nvPicPr>
          <p:cNvPr id="6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22" t="52414" r="31316" b="24165"/>
          <a:stretch>
            <a:fillRect/>
          </a:stretch>
        </p:blipFill>
        <p:spPr bwMode="auto">
          <a:xfrm>
            <a:off x="1258888" y="5232400"/>
            <a:ext cx="2373312" cy="1147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0" t="18864" r="31410" b="17369"/>
          <a:stretch>
            <a:fillRect/>
          </a:stretch>
        </p:blipFill>
        <p:spPr bwMode="auto">
          <a:xfrm>
            <a:off x="676275" y="2032000"/>
            <a:ext cx="2949575" cy="314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68313" y="1052513"/>
            <a:ext cx="44989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23888" lvl="2" indent="-261938" algn="just" eaLnBrk="0" hangingPunct="0">
              <a:spcBef>
                <a:spcPts val="600"/>
              </a:spcBef>
              <a:buClr>
                <a:srgbClr val="3164AB"/>
              </a:buClr>
              <a:buSzPct val="75000"/>
              <a:buFont typeface="Wingdings" pitchFamily="2" charset="2"/>
              <a:buChar char="p"/>
            </a:pPr>
            <a:r>
              <a:rPr lang="pt-BR" sz="1600"/>
              <a:t>Dimensions: 25x8mm2</a:t>
            </a:r>
          </a:p>
          <a:p>
            <a:pPr marL="623888" lvl="2" indent="-261938" algn="just" eaLnBrk="0" hangingPunct="0">
              <a:spcBef>
                <a:spcPts val="600"/>
              </a:spcBef>
              <a:buClr>
                <a:srgbClr val="3164AB"/>
              </a:buClr>
              <a:buSzPct val="75000"/>
              <a:buFont typeface="Wingdings" pitchFamily="2" charset="2"/>
              <a:buChar char="p"/>
            </a:pPr>
            <a:r>
              <a:rPr lang="pt-BR" sz="1600"/>
              <a:t>34 strips with 160um pitch</a:t>
            </a:r>
            <a:endParaRPr lang="en-US" sz="1600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 flipH="1">
            <a:off x="1042988" y="4514850"/>
            <a:ext cx="1277937" cy="1363663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7950" y="5805488"/>
            <a:ext cx="12112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sz="1400" i="1">
                <a:latin typeface="Arial" charset="0"/>
              </a:rPr>
              <a:t>Pad con/sin p-stop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4356100" y="981075"/>
            <a:ext cx="44989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23888" lvl="2" indent="-261938" algn="just" eaLnBrk="0" hangingPunct="0">
              <a:spcBef>
                <a:spcPts val="600"/>
              </a:spcBef>
              <a:buClr>
                <a:srgbClr val="3164AB"/>
              </a:buClr>
              <a:buSzPct val="75000"/>
              <a:buFont typeface="Wingdings" pitchFamily="2" charset="2"/>
              <a:buChar char="p"/>
            </a:pPr>
            <a:r>
              <a:rPr lang="pt-BR" sz="1600"/>
              <a:t>N-type contact width: 40um</a:t>
            </a:r>
          </a:p>
          <a:p>
            <a:pPr marL="623888" lvl="2" indent="-261938" algn="just" eaLnBrk="0" hangingPunct="0">
              <a:spcBef>
                <a:spcPts val="600"/>
              </a:spcBef>
              <a:buClr>
                <a:srgbClr val="3164AB"/>
              </a:buClr>
              <a:buSzPct val="75000"/>
              <a:buFont typeface="Wingdings" pitchFamily="2" charset="2"/>
              <a:buChar char="p"/>
            </a:pPr>
            <a:r>
              <a:rPr lang="pt-BR" sz="1600"/>
              <a:t>PolySi contact width: 40um</a:t>
            </a:r>
          </a:p>
          <a:p>
            <a:pPr marL="623888" lvl="2" indent="-261938" algn="just" eaLnBrk="0" hangingPunct="0">
              <a:spcBef>
                <a:spcPts val="600"/>
              </a:spcBef>
              <a:buClr>
                <a:srgbClr val="3164AB"/>
              </a:buClr>
              <a:buSzPct val="75000"/>
              <a:buFont typeface="Wingdings" pitchFamily="2" charset="2"/>
              <a:buChar char="p"/>
            </a:pPr>
            <a:r>
              <a:rPr lang="pt-BR" sz="1600"/>
              <a:t>R_bias 3um wide &amp; 255 squares</a:t>
            </a:r>
            <a:endParaRPr lang="en-US" sz="1600"/>
          </a:p>
        </p:txBody>
      </p:sp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48" t="15715" r="40594" b="10477"/>
          <a:stretch>
            <a:fillRect/>
          </a:stretch>
        </p:blipFill>
        <p:spPr bwMode="auto">
          <a:xfrm>
            <a:off x="5148263" y="2028825"/>
            <a:ext cx="2855912" cy="307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90" t="40762" r="40596" b="32190"/>
          <a:stretch>
            <a:fillRect/>
          </a:stretch>
        </p:blipFill>
        <p:spPr bwMode="auto">
          <a:xfrm>
            <a:off x="5800725" y="5235575"/>
            <a:ext cx="2249488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Line 13"/>
          <p:cNvSpPr>
            <a:spLocks noChangeShapeType="1"/>
          </p:cNvSpPr>
          <p:nvPr/>
        </p:nvSpPr>
        <p:spPr bwMode="auto">
          <a:xfrm flipH="1">
            <a:off x="5568950" y="4598988"/>
            <a:ext cx="1100138" cy="1108075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4641850" y="5673725"/>
            <a:ext cx="12112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sz="1400" i="1">
                <a:latin typeface="Arial" charset="0"/>
              </a:rPr>
              <a:t>Pad con/sin p-stop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0" y="5445125"/>
            <a:ext cx="11795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(10-11)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7964488" y="5229225"/>
            <a:ext cx="11795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(12-13)</a:t>
            </a:r>
          </a:p>
        </p:txBody>
      </p:sp>
    </p:spTree>
    <p:extLst>
      <p:ext uri="{BB962C8B-B14F-4D97-AF65-F5344CB8AC3E}">
        <p14:creationId xmlns:p14="http://schemas.microsoft.com/office/powerpoint/2010/main" val="8628501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Summary</a:t>
            </a:r>
            <a:endParaRPr lang="en-US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4800600"/>
          </a:xfrm>
        </p:spPr>
        <p:txBody>
          <a:bodyPr/>
          <a:lstStyle/>
          <a:p>
            <a:r>
              <a:rPr lang="en-US" sz="3200" dirty="0" smtClean="0"/>
              <a:t>“Smart Mechanics” demonstrator plate is being produced with embedded fiber optic sensors for shape and temperature monitoring.</a:t>
            </a:r>
          </a:p>
          <a:p>
            <a:r>
              <a:rPr lang="en-US" sz="3200" dirty="0" smtClean="0"/>
              <a:t>Charge Division in </a:t>
            </a:r>
            <a:r>
              <a:rPr lang="en-US" sz="3200" dirty="0" err="1" smtClean="0"/>
              <a:t>microstrips</a:t>
            </a:r>
            <a:r>
              <a:rPr lang="en-US" sz="3200" dirty="0" smtClean="0"/>
              <a:t> (</a:t>
            </a:r>
            <a:r>
              <a:rPr lang="en-US" sz="3200" dirty="0" err="1" smtClean="0"/>
              <a:t>POLYSTRIPS</a:t>
            </a:r>
            <a:r>
              <a:rPr lang="en-US" sz="3200" dirty="0" smtClean="0"/>
              <a:t>):</a:t>
            </a:r>
          </a:p>
          <a:p>
            <a:pPr lvl="1"/>
            <a:r>
              <a:rPr lang="en-US" sz="2800" dirty="0" smtClean="0"/>
              <a:t>laser measurements very well reproduced by electrical simulation</a:t>
            </a:r>
          </a:p>
          <a:p>
            <a:pPr lvl="1"/>
            <a:r>
              <a:rPr lang="en-US" sz="2800" dirty="0" smtClean="0"/>
              <a:t>Poor </a:t>
            </a:r>
            <a:r>
              <a:rPr lang="en-US" sz="2800" dirty="0" err="1" smtClean="0"/>
              <a:t>SNR</a:t>
            </a:r>
            <a:r>
              <a:rPr lang="en-US" sz="2800" dirty="0" smtClean="0"/>
              <a:t> in test beam as well as reference sensor.</a:t>
            </a:r>
          </a:p>
          <a:p>
            <a:r>
              <a:rPr lang="en-US" sz="3200" dirty="0" smtClean="0"/>
              <a:t>A new generation of </a:t>
            </a:r>
            <a:r>
              <a:rPr lang="en-US" sz="3200" dirty="0" err="1" smtClean="0"/>
              <a:t>POLYSTRIPS</a:t>
            </a:r>
            <a:r>
              <a:rPr lang="en-US" sz="3200" dirty="0" smtClean="0"/>
              <a:t> sensors in production with routing tracks and screening structures ready by JUNE</a:t>
            </a:r>
          </a:p>
          <a:p>
            <a:endParaRPr lang="en-US" sz="320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44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05659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8600" y="533400"/>
            <a:ext cx="84582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6000" dirty="0" smtClean="0"/>
              <a:t>THANK YOU</a:t>
            </a:r>
            <a:endParaRPr lang="en-US" sz="6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45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752600"/>
            <a:ext cx="61722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20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Mechanics: Initial proposal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5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ivan.vila@csic.es, AIDA 2nd Annual meeting</a:t>
            </a:r>
            <a:endParaRPr lang="es-ES_tradnl" altLang="en-US" dirty="0"/>
          </a:p>
        </p:txBody>
      </p:sp>
      <p:sp>
        <p:nvSpPr>
          <p:cNvPr id="8" name="2 Marcador de contenido"/>
          <p:cNvSpPr txBox="1">
            <a:spLocks noGrp="1"/>
          </p:cNvSpPr>
          <p:nvPr>
            <p:ph idx="1"/>
          </p:nvPr>
        </p:nvSpPr>
        <p:spPr>
          <a:xfrm>
            <a:off x="381000" y="1066800"/>
            <a:ext cx="4191000" cy="4648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1813" marR="0" lvl="0" indent="-531813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125000"/>
              <a:buFont typeface="Wingdings" pitchFamily="2" charset="2"/>
              <a:buChar char="§"/>
              <a:tabLst/>
            </a:pPr>
            <a:r>
              <a:rPr lang="en-US" sz="2000" b="0" i="0" u="none" strike="noStrike" kern="0" spc="0" baseline="0" dirty="0">
                <a:ln>
                  <a:noFill/>
                </a:ln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The aim is to </a:t>
            </a:r>
            <a:r>
              <a:rPr lang="en-US" sz="2000" b="0" i="0" u="none" strike="noStrike" kern="0" spc="0" baseline="0" dirty="0" err="1" smtClean="0">
                <a:ln>
                  <a:noFill/>
                </a:ln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manufacturea</a:t>
            </a:r>
            <a:r>
              <a:rPr lang="en-US" sz="2000" kern="0" dirty="0"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 </a:t>
            </a:r>
            <a:r>
              <a:rPr lang="en-US" sz="2000" kern="0" dirty="0" smtClean="0"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a few</a:t>
            </a:r>
            <a:r>
              <a:rPr lang="en-US" sz="2000" b="0" i="0" u="none" strike="noStrike" kern="0" spc="0" baseline="0" dirty="0" smtClean="0">
                <a:ln>
                  <a:noFill/>
                </a:ln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 </a:t>
            </a:r>
            <a:r>
              <a:rPr lang="en-US" sz="2000" b="0" i="0" u="none" strike="noStrike" kern="0" spc="0" baseline="0" dirty="0" smtClean="0">
                <a:ln>
                  <a:noFill/>
                </a:ln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ILD FTD</a:t>
            </a:r>
            <a:r>
              <a:rPr lang="en-US" sz="2000" b="0" i="0" u="none" strike="noStrike" kern="0" spc="0" dirty="0" smtClean="0">
                <a:ln>
                  <a:noFill/>
                </a:ln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 </a:t>
            </a:r>
            <a:r>
              <a:rPr lang="en-US" sz="2000" kern="0" dirty="0" smtClean="0"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support </a:t>
            </a:r>
            <a:r>
              <a:rPr lang="en-US" sz="2000" b="0" i="0" u="none" strike="noStrike" kern="0" spc="0" dirty="0" smtClean="0">
                <a:ln>
                  <a:noFill/>
                </a:ln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petals, both for real sensor support and </a:t>
            </a:r>
            <a:r>
              <a:rPr lang="en-US" sz="2000" b="0" i="0" u="none" strike="noStrike" kern="0" spc="0" dirty="0" smtClean="0">
                <a:ln>
                  <a:noFill/>
                </a:ln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thermo- mechanical</a:t>
            </a:r>
            <a:r>
              <a:rPr lang="en-US" sz="2000" b="0" i="0" u="none" strike="noStrike" kern="0" spc="0" dirty="0" smtClean="0">
                <a:ln>
                  <a:noFill/>
                </a:ln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	 </a:t>
            </a:r>
            <a:r>
              <a:rPr lang="en-US" sz="2000" b="0" i="0" u="none" strike="noStrike" kern="0" spc="0" dirty="0" smtClean="0">
                <a:ln>
                  <a:noFill/>
                </a:ln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mock-up</a:t>
            </a:r>
          </a:p>
          <a:p>
            <a:pPr marL="531813" marR="0" lvl="0" indent="-531813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125000"/>
              <a:buFont typeface="Wingdings" pitchFamily="2" charset="2"/>
              <a:buChar char="§"/>
              <a:tabLst/>
            </a:pPr>
            <a:r>
              <a:rPr lang="en-US" sz="2000" kern="0" dirty="0" smtClean="0"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 </a:t>
            </a:r>
            <a:r>
              <a:rPr lang="en-US" sz="2000" kern="0" dirty="0" smtClean="0"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Petals matching the geometry of the 3th 	FTD geometry has been chosen, being the biggest one</a:t>
            </a:r>
            <a:endParaRPr lang="en-US" sz="2000" b="0" i="0" u="none" strike="noStrike" kern="0" spc="0" dirty="0" smtClean="0">
              <a:ln>
                <a:noFill/>
              </a:ln>
              <a:solidFill>
                <a:srgbClr val="0E3E58"/>
              </a:solidFill>
              <a:latin typeface="Calibri" pitchFamily="34"/>
              <a:ea typeface="DejaVu Sans" pitchFamily="2"/>
              <a:cs typeface="DejaVu Sans" pitchFamily="2"/>
            </a:endParaRPr>
          </a:p>
          <a:p>
            <a:pPr marL="531813" indent="-531813" hangingPunct="0">
              <a:spcBef>
                <a:spcPts val="499"/>
              </a:spcBef>
              <a:buSzPct val="125000"/>
              <a:buFont typeface="Wingdings" pitchFamily="2" charset="2"/>
              <a:buChar char="§"/>
            </a:pPr>
            <a:r>
              <a:rPr lang="en-US" sz="2000" kern="0" dirty="0" err="1" smtClean="0"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Equiped</a:t>
            </a:r>
            <a:r>
              <a:rPr lang="en-US" sz="2000" kern="0" dirty="0" smtClean="0"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 with </a:t>
            </a:r>
            <a:r>
              <a:rPr lang="en-US" sz="2000" kern="0" dirty="0" err="1" smtClean="0"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CNM</a:t>
            </a:r>
            <a:r>
              <a:rPr lang="en-US" sz="2000" kern="0" dirty="0" smtClean="0"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 </a:t>
            </a:r>
            <a:r>
              <a:rPr lang="en-US" sz="2000" kern="0" dirty="0" smtClean="0"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manufactured sensors </a:t>
            </a:r>
            <a:r>
              <a:rPr lang="en-US" sz="2000" kern="0" dirty="0" smtClean="0"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(four </a:t>
            </a:r>
            <a:r>
              <a:rPr lang="en-US" sz="2000" kern="0" dirty="0" smtClean="0"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inches Wafers) , the structure  will be scaled  0.65 :1</a:t>
            </a:r>
          </a:p>
          <a:p>
            <a:pPr marL="531813" indent="-531813" hangingPunct="0">
              <a:spcBef>
                <a:spcPts val="499"/>
              </a:spcBef>
              <a:buSzPct val="125000"/>
              <a:buFont typeface="Wingdings" pitchFamily="2" charset="2"/>
              <a:buChar char="§"/>
            </a:pPr>
            <a:r>
              <a:rPr lang="en-US" sz="2000" kern="0" dirty="0" smtClean="0"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Petals mechanical and thermal behavior will be </a:t>
            </a:r>
            <a:r>
              <a:rPr lang="en-US" sz="2000" kern="0" dirty="0" smtClean="0"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tested</a:t>
            </a:r>
          </a:p>
          <a:p>
            <a:pPr marL="531813" indent="-531813" hangingPunct="0">
              <a:spcBef>
                <a:spcPts val="499"/>
              </a:spcBef>
              <a:buSzPct val="125000"/>
              <a:buFont typeface="Wingdings" pitchFamily="2" charset="2"/>
              <a:buChar char="§"/>
            </a:pPr>
            <a:r>
              <a:rPr lang="en-US" sz="2400" b="1" kern="0" dirty="0" err="1" smtClean="0"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Embeding</a:t>
            </a:r>
            <a:r>
              <a:rPr lang="en-US" sz="2400" b="1" kern="0" dirty="0" smtClean="0"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 of FOS sensors for </a:t>
            </a:r>
            <a:r>
              <a:rPr lang="en-US" sz="2400" b="1" kern="0" dirty="0" err="1" smtClean="0"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selfmonitoring</a:t>
            </a:r>
            <a:r>
              <a:rPr lang="en-US" sz="2400" b="1" kern="0" dirty="0" smtClean="0">
                <a:solidFill>
                  <a:srgbClr val="0E3E58"/>
                </a:solidFill>
                <a:latin typeface="Calibri" pitchFamily="34"/>
                <a:ea typeface="DejaVu Sans" pitchFamily="2"/>
                <a:cs typeface="DejaVu Sans" pitchFamily="2"/>
              </a:rPr>
              <a:t>.</a:t>
            </a:r>
            <a:endParaRPr lang="en-US" sz="2400" b="1" kern="0" dirty="0" smtClean="0">
              <a:solidFill>
                <a:srgbClr val="0E3E58"/>
              </a:solidFill>
              <a:latin typeface="Calibri" pitchFamily="34"/>
              <a:ea typeface="DejaVu Sans" pitchFamily="2"/>
              <a:cs typeface="DejaVu Sans" pitchFamily="2"/>
            </a:endParaRPr>
          </a:p>
          <a:p>
            <a:pPr marL="531813" indent="-531813" hangingPunct="0">
              <a:spcBef>
                <a:spcPts val="499"/>
              </a:spcBef>
              <a:buSzPct val="125000"/>
              <a:buFont typeface="Wingdings" pitchFamily="2" charset="2"/>
              <a:buChar char="§"/>
            </a:pPr>
            <a:endParaRPr lang="en-US" kern="0" dirty="0" smtClean="0">
              <a:solidFill>
                <a:srgbClr val="0E3E58"/>
              </a:solidFill>
              <a:latin typeface="Calibri" pitchFamily="34"/>
              <a:ea typeface="DejaVu Sans" pitchFamily="2"/>
              <a:cs typeface="DejaVu Sans" pitchFamily="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256261"/>
            <a:ext cx="3026384" cy="2057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736" y="4039537"/>
            <a:ext cx="3813175" cy="189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744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4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s-ES" altLang="en-US" smtClean="0">
                <a:cs typeface="Arial" charset="0"/>
              </a:rPr>
              <a:t>Moya,  Reunión plan nacional, DET4HEP, Zaragoza 17-18 de Enero  2013 </a:t>
            </a:r>
            <a:endParaRPr lang="es-ES_tradnl" altLang="en-US" smtClean="0">
              <a:cs typeface="Arial" charset="0"/>
            </a:endParaRP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0"/>
            <a:ext cx="8077200" cy="1139825"/>
          </a:xfrm>
        </p:spPr>
        <p:txBody>
          <a:bodyPr/>
          <a:lstStyle/>
          <a:p>
            <a:pPr eaLnBrk="1" hangingPunct="1"/>
            <a:r>
              <a:rPr lang="en-US" sz="3100" noProof="0" dirty="0" err="1" smtClean="0"/>
              <a:t>Demostrator</a:t>
            </a:r>
            <a:r>
              <a:rPr lang="en-US" sz="3100" noProof="0" dirty="0" smtClean="0"/>
              <a:t> plate </a:t>
            </a:r>
            <a:r>
              <a:rPr lang="en-US" sz="3100" noProof="0" dirty="0" err="1" smtClean="0"/>
              <a:t>demostrator</a:t>
            </a:r>
            <a:r>
              <a:rPr lang="en-US" sz="3100" noProof="0" dirty="0" smtClean="0"/>
              <a:t> @ </a:t>
            </a:r>
            <a:r>
              <a:rPr lang="en-US" sz="3100" noProof="0" dirty="0" err="1" smtClean="0"/>
              <a:t>DESY</a:t>
            </a:r>
            <a:r>
              <a:rPr lang="en-US" sz="4000" noProof="0" dirty="0" smtClean="0"/>
              <a:t/>
            </a:r>
            <a:br>
              <a:rPr lang="en-US" sz="4000" noProof="0" dirty="0" smtClean="0"/>
            </a:br>
            <a:endParaRPr lang="en-US" noProof="0" dirty="0" smtClean="0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533400"/>
            <a:ext cx="8458200" cy="2362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noProof="0" dirty="0" smtClean="0"/>
              <a:t>The First step is to manufacture and test this self monitoring structures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noProof="0" dirty="0" smtClean="0"/>
              <a:t>This demonstrator is a CFRP plate with ten FBG sensors </a:t>
            </a:r>
            <a:r>
              <a:rPr lang="en-US" sz="2000" noProof="0" dirty="0" smtClean="0"/>
              <a:t>embedded </a:t>
            </a:r>
            <a:r>
              <a:rPr lang="en-US" sz="2000" noProof="0" dirty="0" smtClean="0"/>
              <a:t>at a define position, allowing us to measure  deformations under Torsion and Flexion loads, and </a:t>
            </a:r>
            <a:r>
              <a:rPr lang="en-US" sz="2000" noProof="0" dirty="0" smtClean="0"/>
              <a:t>temperature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noProof="0" dirty="0" smtClean="0"/>
              <a:t>When </a:t>
            </a:r>
            <a:r>
              <a:rPr lang="en-US" sz="2000" noProof="0" dirty="0" smtClean="0"/>
              <a:t>a torsion or a flexion load is applied to the sheet, we know from simulations the expected measured value of each sensor.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noProof="0" dirty="0" smtClean="0"/>
          </a:p>
          <a:p>
            <a:pPr lvl="1" eaLnBrk="1" hangingPunct="1">
              <a:lnSpc>
                <a:spcPct val="90000"/>
              </a:lnSpc>
            </a:pPr>
            <a:endParaRPr lang="en-US" sz="2000" noProof="0" dirty="0" smtClean="0"/>
          </a:p>
        </p:txBody>
      </p:sp>
      <p:sp>
        <p:nvSpPr>
          <p:cNvPr id="18438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</a:pPr>
            <a:r>
              <a:rPr lang="es-ES" sz="90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s-ES" sz="1000">
                <a:solidFill>
                  <a:srgbClr val="000000"/>
                </a:solidFill>
                <a:latin typeface="Arial" charset="0"/>
              </a:rPr>
              <a:t>,</a:t>
            </a:r>
            <a:r>
              <a:rPr lang="es-ES" sz="800">
                <a:solidFill>
                  <a:srgbClr val="000000"/>
                </a:solidFill>
                <a:latin typeface="Arial" charset="0"/>
              </a:rPr>
              <a:t> </a:t>
            </a:r>
            <a:endParaRPr lang="es-ES" sz="9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39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</a:pPr>
            <a:endParaRPr lang="es-ES" sz="2000" i="1">
              <a:solidFill>
                <a:srgbClr val="7979FF"/>
              </a:solidFill>
              <a:latin typeface="Calibri" pitchFamily="34" charset="0"/>
            </a:endParaRPr>
          </a:p>
        </p:txBody>
      </p:sp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</a:pPr>
            <a:endParaRPr lang="es-ES" sz="2000" i="1">
              <a:solidFill>
                <a:srgbClr val="7979FF"/>
              </a:solidFill>
              <a:latin typeface="Calibri" pitchFamily="34" charset="0"/>
            </a:endParaRPr>
          </a:p>
        </p:txBody>
      </p:sp>
      <p:sp>
        <p:nvSpPr>
          <p:cNvPr id="18441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</a:pPr>
            <a:endParaRPr lang="es-ES" sz="2000" i="1">
              <a:solidFill>
                <a:srgbClr val="7979FF"/>
              </a:solidFill>
              <a:latin typeface="Calibri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609600" y="2819400"/>
            <a:ext cx="7086600" cy="3590925"/>
            <a:chOff x="609600" y="2819400"/>
            <a:chExt cx="7086600" cy="3590925"/>
          </a:xfrm>
        </p:grpSpPr>
        <p:pic>
          <p:nvPicPr>
            <p:cNvPr id="18442" name="Picture 9" descr="`platedemons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9600" y="2895600"/>
              <a:ext cx="7086600" cy="3514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3" name="TextBox 10"/>
            <p:cNvSpPr txBox="1">
              <a:spLocks noChangeArrowheads="1"/>
            </p:cNvSpPr>
            <p:nvPr/>
          </p:nvSpPr>
          <p:spPr bwMode="auto">
            <a:xfrm>
              <a:off x="3810000" y="2819400"/>
              <a:ext cx="19050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</a:pPr>
              <a:r>
                <a:rPr lang="es-ES" sz="2000" i="1" dirty="0" err="1">
                  <a:solidFill>
                    <a:srgbClr val="FF0000"/>
                  </a:solidFill>
                  <a:latin typeface="Calibri" pitchFamily="34" charset="0"/>
                </a:rPr>
                <a:t>Flexion</a:t>
              </a:r>
              <a:r>
                <a:rPr lang="es-ES" sz="2000" i="1" dirty="0">
                  <a:solidFill>
                    <a:srgbClr val="7979FF"/>
                  </a:solidFill>
                  <a:latin typeface="Calibri" pitchFamily="34" charset="0"/>
                </a:rPr>
                <a:t> </a:t>
              </a:r>
              <a:r>
                <a:rPr lang="es-ES" sz="2000" i="1" dirty="0" err="1">
                  <a:solidFill>
                    <a:srgbClr val="FF0000"/>
                  </a:solidFill>
                  <a:latin typeface="Calibri" pitchFamily="34" charset="0"/>
                </a:rPr>
                <a:t>sensors</a:t>
              </a:r>
              <a:endParaRPr lang="es-ES" sz="2000" i="1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18444" name="TextBox 11"/>
            <p:cNvSpPr txBox="1">
              <a:spLocks noChangeArrowheads="1"/>
            </p:cNvSpPr>
            <p:nvPr/>
          </p:nvSpPr>
          <p:spPr bwMode="auto">
            <a:xfrm>
              <a:off x="4800600" y="4648200"/>
              <a:ext cx="19050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</a:pPr>
              <a:r>
                <a:rPr lang="es-ES" sz="2000" i="1" dirty="0" err="1">
                  <a:solidFill>
                    <a:srgbClr val="FF0000"/>
                  </a:solidFill>
                  <a:latin typeface="Calibri" pitchFamily="34" charset="0"/>
                </a:rPr>
                <a:t>Torsion</a:t>
              </a:r>
              <a:r>
                <a:rPr lang="es-ES" sz="2000" i="1" dirty="0">
                  <a:solidFill>
                    <a:srgbClr val="FF0000"/>
                  </a:solidFill>
                  <a:latin typeface="Calibri" pitchFamily="34" charset="0"/>
                </a:rPr>
                <a:t>  </a:t>
              </a:r>
              <a:r>
                <a:rPr lang="es-ES" sz="2000" i="1" dirty="0" err="1">
                  <a:solidFill>
                    <a:srgbClr val="FF0000"/>
                  </a:solidFill>
                  <a:latin typeface="Calibri" pitchFamily="34" charset="0"/>
                </a:rPr>
                <a:t>sensors</a:t>
              </a:r>
              <a:endParaRPr lang="es-ES" sz="2000" i="1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 bwMode="auto">
            <a:xfrm>
              <a:off x="4343400" y="3200400"/>
              <a:ext cx="533400" cy="762000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4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8450" name="TextBox 37"/>
            <p:cNvSpPr txBox="1">
              <a:spLocks noChangeArrowheads="1"/>
            </p:cNvSpPr>
            <p:nvPr/>
          </p:nvSpPr>
          <p:spPr bwMode="auto">
            <a:xfrm>
              <a:off x="5486400" y="3133725"/>
              <a:ext cx="1905000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</a:pPr>
              <a:r>
                <a:rPr lang="es-ES" sz="2800" i="1">
                  <a:solidFill>
                    <a:srgbClr val="002060"/>
                  </a:solidFill>
                  <a:latin typeface="Calibri" pitchFamily="34" charset="0"/>
                </a:rPr>
                <a:t>Top layer</a:t>
              </a:r>
            </a:p>
          </p:txBody>
        </p:sp>
        <p:sp>
          <p:nvSpPr>
            <p:cNvPr id="18452" name="TextBox 39"/>
            <p:cNvSpPr txBox="1">
              <a:spLocks noChangeArrowheads="1"/>
            </p:cNvSpPr>
            <p:nvPr/>
          </p:nvSpPr>
          <p:spPr bwMode="auto">
            <a:xfrm>
              <a:off x="914400" y="5867400"/>
              <a:ext cx="2438400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</a:pPr>
              <a:r>
                <a:rPr lang="es-ES" sz="2800" i="1">
                  <a:solidFill>
                    <a:srgbClr val="002060"/>
                  </a:solidFill>
                  <a:latin typeface="Calibri" pitchFamily="34" charset="0"/>
                </a:rPr>
                <a:t>Botton layer</a:t>
              </a:r>
            </a:p>
          </p:txBody>
        </p:sp>
        <p:cxnSp>
          <p:nvCxnSpPr>
            <p:cNvPr id="43" name="Straight Arrow Connector 42"/>
            <p:cNvCxnSpPr>
              <a:stCxn id="18452" idx="0"/>
            </p:cNvCxnSpPr>
            <p:nvPr/>
          </p:nvCxnSpPr>
          <p:spPr bwMode="auto">
            <a:xfrm flipV="1">
              <a:off x="2133600" y="5257800"/>
              <a:ext cx="914400" cy="609600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4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 bwMode="auto">
            <a:xfrm flipH="1">
              <a:off x="3581400" y="3200400"/>
              <a:ext cx="685800" cy="1524000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4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 flipH="1" flipV="1">
              <a:off x="4114800" y="4572000"/>
              <a:ext cx="1295400" cy="152400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4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1" name="Straight Arrow Connector 20"/>
            <p:cNvCxnSpPr/>
            <p:nvPr/>
          </p:nvCxnSpPr>
          <p:spPr bwMode="auto">
            <a:xfrm flipH="1" flipV="1">
              <a:off x="4495800" y="4343400"/>
              <a:ext cx="914400" cy="381000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4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7" name="Straight Arrow Connector 26"/>
            <p:cNvCxnSpPr/>
            <p:nvPr/>
          </p:nvCxnSpPr>
          <p:spPr bwMode="auto">
            <a:xfrm flipH="1">
              <a:off x="5334000" y="3505200"/>
              <a:ext cx="685800" cy="685800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4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E4F4B8-546B-4655-8B7D-7E5F0E211980}" type="slidenum">
              <a:rPr lang="es-ES_tradnl" altLang="en-US" smtClean="0"/>
              <a:pPr>
                <a:defRPr/>
              </a:pPr>
              <a:t>6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416848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36512" y="3171881"/>
            <a:ext cx="9144000" cy="4143319"/>
            <a:chOff x="0" y="2714681"/>
            <a:chExt cx="9144000" cy="4143319"/>
          </a:xfrm>
        </p:grpSpPr>
        <p:pic>
          <p:nvPicPr>
            <p:cNvPr id="17" name="16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879755"/>
              <a:ext cx="9144000" cy="3978245"/>
            </a:xfrm>
            <a:prstGeom prst="rect">
              <a:avLst/>
            </a:prstGeom>
          </p:spPr>
        </p:pic>
        <p:sp>
          <p:nvSpPr>
            <p:cNvPr id="18" name="17 CuadroTexto"/>
            <p:cNvSpPr txBox="1"/>
            <p:nvPr/>
          </p:nvSpPr>
          <p:spPr>
            <a:xfrm>
              <a:off x="5789240" y="2714681"/>
              <a:ext cx="18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</a:pPr>
              <a:r>
                <a:rPr lang="en-US" sz="2000" i="1" dirty="0">
                  <a:solidFill>
                    <a:srgbClr val="7979FF"/>
                  </a:solidFill>
                  <a:latin typeface="Calibri" pitchFamily="34" charset="0"/>
                </a:rPr>
                <a:t>Fixed Edge</a:t>
              </a:r>
            </a:p>
          </p:txBody>
        </p:sp>
        <p:sp>
          <p:nvSpPr>
            <p:cNvPr id="19" name="18 CuadroTexto"/>
            <p:cNvSpPr txBox="1"/>
            <p:nvPr/>
          </p:nvSpPr>
          <p:spPr>
            <a:xfrm>
              <a:off x="1259632" y="2899347"/>
              <a:ext cx="24482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</a:pPr>
              <a:r>
                <a:rPr lang="en-US" sz="2000" i="1" dirty="0" err="1">
                  <a:solidFill>
                    <a:srgbClr val="7979FF"/>
                  </a:solidFill>
                  <a:latin typeface="Calibri" pitchFamily="34" charset="0"/>
                </a:rPr>
                <a:t>Torsión</a:t>
              </a:r>
              <a:r>
                <a:rPr lang="en-US" sz="2000" i="1" dirty="0">
                  <a:solidFill>
                    <a:srgbClr val="7979FF"/>
                  </a:solidFill>
                  <a:latin typeface="Calibri" pitchFamily="34" charset="0"/>
                </a:rPr>
                <a:t> apply edge</a:t>
              </a:r>
            </a:p>
          </p:txBody>
        </p:sp>
        <p:sp>
          <p:nvSpPr>
            <p:cNvPr id="20" name="19 CuadroTexto"/>
            <p:cNvSpPr txBox="1"/>
            <p:nvPr/>
          </p:nvSpPr>
          <p:spPr>
            <a:xfrm>
              <a:off x="4343400" y="4673025"/>
              <a:ext cx="158417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</a:pPr>
              <a:r>
                <a:rPr lang="en-US" sz="2000" i="1" dirty="0">
                  <a:solidFill>
                    <a:srgbClr val="7979FF"/>
                  </a:solidFill>
                  <a:latin typeface="Calibri" pitchFamily="34" charset="0"/>
                </a:rPr>
                <a:t>Micrometric screw</a:t>
              </a:r>
            </a:p>
          </p:txBody>
        </p:sp>
        <p:sp>
          <p:nvSpPr>
            <p:cNvPr id="21" name="20 CuadroTexto"/>
            <p:cNvSpPr txBox="1"/>
            <p:nvPr/>
          </p:nvSpPr>
          <p:spPr>
            <a:xfrm>
              <a:off x="1368128" y="5211802"/>
              <a:ext cx="827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</a:pPr>
              <a:r>
                <a:rPr lang="en-US" sz="2000" i="1" dirty="0">
                  <a:solidFill>
                    <a:srgbClr val="7979FF"/>
                  </a:solidFill>
                  <a:latin typeface="Calibri" pitchFamily="34" charset="0"/>
                </a:rPr>
                <a:t>spring</a:t>
              </a:r>
            </a:p>
          </p:txBody>
        </p:sp>
        <p:sp>
          <p:nvSpPr>
            <p:cNvPr id="22" name="21 CuadroTexto"/>
            <p:cNvSpPr txBox="1"/>
            <p:nvPr/>
          </p:nvSpPr>
          <p:spPr>
            <a:xfrm>
              <a:off x="3347864" y="3520318"/>
              <a:ext cx="24482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</a:pPr>
              <a:r>
                <a:rPr lang="en-US" sz="2000" i="1" dirty="0">
                  <a:solidFill>
                    <a:srgbClr val="7979FF"/>
                  </a:solidFill>
                  <a:latin typeface="Calibri" pitchFamily="34" charset="0"/>
                </a:rPr>
                <a:t>Demonstrator plate</a:t>
              </a:r>
            </a:p>
          </p:txBody>
        </p:sp>
        <p:cxnSp>
          <p:nvCxnSpPr>
            <p:cNvPr id="23" name="22 Conector recto de flecha"/>
            <p:cNvCxnSpPr/>
            <p:nvPr/>
          </p:nvCxnSpPr>
          <p:spPr>
            <a:xfrm>
              <a:off x="2267744" y="3268679"/>
              <a:ext cx="72008" cy="62097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23 Conector recto de flecha"/>
            <p:cNvCxnSpPr/>
            <p:nvPr/>
          </p:nvCxnSpPr>
          <p:spPr>
            <a:xfrm>
              <a:off x="4211960" y="3850344"/>
              <a:ext cx="0" cy="53407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24 Conector recto de flecha"/>
            <p:cNvCxnSpPr/>
            <p:nvPr/>
          </p:nvCxnSpPr>
          <p:spPr>
            <a:xfrm flipH="1">
              <a:off x="3491880" y="5028168"/>
              <a:ext cx="1080120" cy="36933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25 Conector recto de flecha"/>
            <p:cNvCxnSpPr/>
            <p:nvPr/>
          </p:nvCxnSpPr>
          <p:spPr>
            <a:xfrm flipV="1">
              <a:off x="1907704" y="4983200"/>
              <a:ext cx="288032" cy="22963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26 Conector recto de flecha"/>
            <p:cNvCxnSpPr/>
            <p:nvPr/>
          </p:nvCxnSpPr>
          <p:spPr>
            <a:xfrm>
              <a:off x="6750242" y="2971800"/>
              <a:ext cx="162018" cy="29687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27 Elipse"/>
            <p:cNvSpPr/>
            <p:nvPr/>
          </p:nvSpPr>
          <p:spPr>
            <a:xfrm>
              <a:off x="251520" y="3889650"/>
              <a:ext cx="4032448" cy="23669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</a:pPr>
              <a:endParaRPr lang="en-US" sz="2000" i="1">
                <a:solidFill>
                  <a:srgbClr val="FFFFFF"/>
                </a:solidFill>
              </a:endParaRPr>
            </a:p>
          </p:txBody>
        </p:sp>
        <p:sp>
          <p:nvSpPr>
            <p:cNvPr id="29" name="28 Elipse"/>
            <p:cNvSpPr/>
            <p:nvPr/>
          </p:nvSpPr>
          <p:spPr>
            <a:xfrm>
              <a:off x="6156176" y="3268679"/>
              <a:ext cx="2304256" cy="23669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</a:pPr>
              <a:endParaRPr lang="en-US" sz="2000" i="1">
                <a:solidFill>
                  <a:srgbClr val="FFFFFF"/>
                </a:solidFill>
              </a:endParaRPr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noProof="0" dirty="0" smtClean="0"/>
              <a:t>New approach for cross calibration</a:t>
            </a: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591344"/>
            <a:ext cx="7973516" cy="2304256"/>
          </a:xfrm>
        </p:spPr>
        <p:txBody>
          <a:bodyPr/>
          <a:lstStyle/>
          <a:p>
            <a:r>
              <a:rPr lang="en-US" sz="2800" noProof="0" dirty="0" smtClean="0"/>
              <a:t>Next steps.</a:t>
            </a:r>
          </a:p>
          <a:p>
            <a:pPr lvl="1"/>
            <a:r>
              <a:rPr lang="en-US" sz="2000" noProof="0" dirty="0" smtClean="0"/>
              <a:t>Manufacture a first technological demonstrator .</a:t>
            </a:r>
          </a:p>
          <a:p>
            <a:pPr lvl="1"/>
            <a:r>
              <a:rPr lang="en-US" sz="2000" noProof="0" dirty="0" smtClean="0"/>
              <a:t>Design and manufacture torsion and flexion calibration systems</a:t>
            </a:r>
          </a:p>
          <a:p>
            <a:pPr lvl="1"/>
            <a:r>
              <a:rPr lang="en-US" sz="2000" noProof="0" dirty="0" smtClean="0"/>
              <a:t>Calibrate the technological demonstrator using </a:t>
            </a:r>
            <a:r>
              <a:rPr lang="en-US" sz="2000" noProof="0" dirty="0" smtClean="0"/>
              <a:t>profile meter  </a:t>
            </a:r>
            <a:r>
              <a:rPr lang="en-US" sz="2000" noProof="0" dirty="0" smtClean="0"/>
              <a:t>(&lt; 1 um accuracy) </a:t>
            </a:r>
            <a:r>
              <a:rPr lang="en-US" sz="2000" noProof="0" dirty="0" smtClean="0"/>
              <a:t>or/and 3D </a:t>
            </a:r>
            <a:r>
              <a:rPr lang="en-US" sz="2000" noProof="0" dirty="0" smtClean="0"/>
              <a:t>CMM ( &lt; 10 </a:t>
            </a:r>
            <a:r>
              <a:rPr lang="en-US" sz="2000" noProof="0" dirty="0" smtClean="0">
                <a:latin typeface="Symbol" pitchFamily="18" charset="2"/>
              </a:rPr>
              <a:t>m</a:t>
            </a:r>
            <a:r>
              <a:rPr lang="en-US" sz="2000" noProof="0" dirty="0" smtClean="0"/>
              <a:t>m accuracy</a:t>
            </a:r>
            <a:r>
              <a:rPr lang="en-US" sz="2000" noProof="0" dirty="0" smtClean="0"/>
              <a:t>).</a:t>
            </a:r>
            <a:endParaRPr lang="en-US" sz="2000" noProof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7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altLang="en-US" smtClean="0"/>
              <a:t>Moya,  Reunión plan nacional, DET4HEP, Zaragoza 17-18 de Enero  2013 </a:t>
            </a:r>
            <a:endParaRPr lang="es-ES_tradnl" altLang="en-US" dirty="0"/>
          </a:p>
        </p:txBody>
      </p:sp>
      <p:sp>
        <p:nvSpPr>
          <p:cNvPr id="12" name="11 Arco"/>
          <p:cNvSpPr/>
          <p:nvPr/>
        </p:nvSpPr>
        <p:spPr bwMode="auto">
          <a:xfrm>
            <a:off x="3810000" y="1800664"/>
            <a:ext cx="914400" cy="914400"/>
          </a:xfrm>
          <a:prstGeom prst="arc">
            <a:avLst>
              <a:gd name="adj1" fmla="val 16200000"/>
              <a:gd name="adj2" fmla="val 21163359"/>
            </a:avLst>
          </a:prstGeom>
          <a:noFill/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</a:pPr>
            <a:endParaRPr lang="es-ES" sz="2000" i="1" dirty="0">
              <a:solidFill>
                <a:srgbClr val="7979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89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" y="6629400"/>
            <a:ext cx="7937500" cy="190500"/>
          </a:xfrm>
          <a:noFill/>
        </p:spPr>
        <p:txBody>
          <a:bodyPr/>
          <a:lstStyle/>
          <a:p>
            <a:r>
              <a:rPr lang="es-ES" altLang="en-US" smtClean="0">
                <a:cs typeface="Arial" charset="0"/>
              </a:rPr>
              <a:t>Moya,  Reunión plan nacional, DET4HEP, Zaragoza 17-18 de Enero  2013 </a:t>
            </a:r>
            <a:endParaRPr lang="es-ES_tradnl" altLang="en-US" smtClean="0">
              <a:cs typeface="Arial" charset="0"/>
            </a:endParaRPr>
          </a:p>
        </p:txBody>
      </p:sp>
      <p:sp>
        <p:nvSpPr>
          <p:cNvPr id="27651" name="1 Título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391400" cy="1139825"/>
          </a:xfrm>
        </p:spPr>
        <p:txBody>
          <a:bodyPr/>
          <a:lstStyle/>
          <a:p>
            <a:r>
              <a:rPr lang="en-US" noProof="0" dirty="0" smtClean="0"/>
              <a:t>Demonstrator simulation under flexion loads</a:t>
            </a: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 bwMode="auto">
          <a:xfrm>
            <a:off x="8653463" y="6362700"/>
            <a:ext cx="533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  <a:defRPr/>
            </a:pPr>
            <a:fld id="{637BE1B9-F83F-4E6B-964A-E7E8151CFA27}" type="slidenum">
              <a:rPr lang="es-ES_tradnl" altLang="en-US" sz="1200">
                <a:solidFill>
                  <a:srgbClr val="FFFFFF"/>
                </a:solidFill>
              </a:rPr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  <a:defRPr/>
              </a:pPr>
              <a:t>8</a:t>
            </a:fld>
            <a:endParaRPr lang="es-ES_tradnl" altLang="en-US" sz="1200">
              <a:solidFill>
                <a:srgbClr val="FFFFFF"/>
              </a:solidFill>
            </a:endParaRPr>
          </a:p>
        </p:txBody>
      </p:sp>
      <p:pic>
        <p:nvPicPr>
          <p:cNvPr id="10" name="Picture 9" descr="flexion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775" y="417513"/>
            <a:ext cx="8680450" cy="602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8</a:t>
            </a:fld>
            <a:endParaRPr lang="es-ES_tradnl" altLang="en-US"/>
          </a:p>
        </p:txBody>
      </p:sp>
    </p:spTree>
    <p:extLst>
      <p:ext uri="{BB962C8B-B14F-4D97-AF65-F5344CB8AC3E}">
        <p14:creationId xmlns:p14="http://schemas.microsoft.com/office/powerpoint/2010/main" val="4043565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" y="6629400"/>
            <a:ext cx="7937500" cy="190500"/>
          </a:xfrm>
          <a:noFill/>
        </p:spPr>
        <p:txBody>
          <a:bodyPr/>
          <a:lstStyle/>
          <a:p>
            <a:r>
              <a:rPr lang="es-ES" altLang="en-US" smtClean="0">
                <a:cs typeface="Arial" charset="0"/>
              </a:rPr>
              <a:t>Moya,  Reunión plan nacional, DET4HEP, Zaragoza 17-18 de Enero  2013 </a:t>
            </a:r>
            <a:endParaRPr lang="es-ES_tradnl" altLang="en-US" smtClean="0">
              <a:cs typeface="Arial" charset="0"/>
            </a:endParaRPr>
          </a:p>
        </p:txBody>
      </p:sp>
      <p:sp>
        <p:nvSpPr>
          <p:cNvPr id="27651" name="1 Título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391400" cy="1139825"/>
          </a:xfrm>
        </p:spPr>
        <p:txBody>
          <a:bodyPr/>
          <a:lstStyle/>
          <a:p>
            <a:r>
              <a:rPr lang="en-US" noProof="0" dirty="0" smtClean="0"/>
              <a:t>Demonstrator simulation under flexion loads</a:t>
            </a: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 bwMode="auto">
          <a:xfrm>
            <a:off x="8653463" y="6362700"/>
            <a:ext cx="533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  <a:defRPr/>
            </a:pPr>
            <a:fld id="{637BE1B9-F83F-4E6B-964A-E7E8151CFA27}" type="slidenum">
              <a:rPr lang="es-ES_tradnl" altLang="en-US" sz="1200">
                <a:solidFill>
                  <a:srgbClr val="FFFFFF"/>
                </a:solidFill>
              </a:rPr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Wingdings" pitchFamily="2" charset="2"/>
                <a:buNone/>
                <a:defRPr/>
              </a:pPr>
              <a:t>9</a:t>
            </a:fld>
            <a:endParaRPr lang="es-ES_tradnl" altLang="en-US" sz="1200">
              <a:solidFill>
                <a:srgbClr val="FFFFFF"/>
              </a:solidFill>
            </a:endParaRPr>
          </a:p>
        </p:txBody>
      </p:sp>
      <p:pic>
        <p:nvPicPr>
          <p:cNvPr id="10" name="Picture 9" descr="flexion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31775" y="417664"/>
            <a:ext cx="8680450" cy="6022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9</a:t>
            </a:fld>
            <a:endParaRPr lang="es-ES_tradnl" altLang="en-US"/>
          </a:p>
        </p:txBody>
      </p:sp>
    </p:spTree>
    <p:extLst>
      <p:ext uri="{BB962C8B-B14F-4D97-AF65-F5344CB8AC3E}">
        <p14:creationId xmlns:p14="http://schemas.microsoft.com/office/powerpoint/2010/main" val="11828943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rde">
  <a:themeElements>
    <a:clrScheme name="Bord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Bord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1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t" anchorCtr="0" compatLnSpc="1">
        <a:prstTxWarp prst="textNoShape">
          <a:avLst/>
        </a:prstTxWarp>
        <a:spAutoFit/>
      </a:bodyPr>
      <a:lstStyle>
        <a:defPPr marL="342900" marR="0" indent="-3429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bg1"/>
          </a:buClr>
          <a:buSzPct val="100000"/>
          <a:buFont typeface="Wingdings" pitchFamily="2" charset="2"/>
          <a:buNone/>
          <a:tabLst/>
          <a:defRPr dirty="0" smtClean="0">
            <a:solidFill>
              <a:schemeClr val="bg1"/>
            </a:solidFill>
          </a:defRPr>
        </a:defPPr>
      </a:lstStyle>
    </a:spDef>
    <a:lnDef>
      <a:spPr bwMode="auto">
        <a:noFill/>
        <a:ln w="25400" cap="flat" cmpd="sng" algn="ctr">
          <a:solidFill>
            <a:srgbClr val="2A1BEB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Bord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1380</Words>
  <Application>Microsoft Office PowerPoint</Application>
  <PresentationFormat>Presentación en pantalla (4:3)</PresentationFormat>
  <Paragraphs>287</Paragraphs>
  <Slides>45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47" baseType="lpstr">
      <vt:lpstr>Borde</vt:lpstr>
      <vt:lpstr>Adobe Acrobat Document</vt:lpstr>
      <vt:lpstr>CSIC WP9.4 Activities Status report AIDA 2nd Annual meeting WP9.4</vt:lpstr>
      <vt:lpstr>Outline</vt:lpstr>
      <vt:lpstr>Overall task´s deliverables</vt:lpstr>
      <vt:lpstr>CSIC commitments for the BBL Deliverable</vt:lpstr>
      <vt:lpstr>SMART Mechanics: Initial proposal</vt:lpstr>
      <vt:lpstr>Demostrator plate demostrator @ DESY </vt:lpstr>
      <vt:lpstr>New approach for cross calibration</vt:lpstr>
      <vt:lpstr>Demonstrator simulation under flexion loads</vt:lpstr>
      <vt:lpstr>Demonstrator simulation under flexion loads</vt:lpstr>
      <vt:lpstr>Demonstrator simulation under flexion loads</vt:lpstr>
      <vt:lpstr>Demonstrator simulation under flexion loads</vt:lpstr>
      <vt:lpstr>Demonstrator simulation under flexion loads</vt:lpstr>
      <vt:lpstr>Demonstrator simulation under flexion loads</vt:lpstr>
      <vt:lpstr>Demonstrator simulation under flexion loads</vt:lpstr>
      <vt:lpstr>Demonstrator simulation under flexion loads</vt:lpstr>
      <vt:lpstr>Demonstrator simulation under flexion loads</vt:lpstr>
      <vt:lpstr>Demonstrator simulation under flexion loads</vt:lpstr>
      <vt:lpstr>Demonstrator simulation under torsion loads</vt:lpstr>
      <vt:lpstr>Demonstrator simulation under torsion loads</vt:lpstr>
      <vt:lpstr>Demonstrator simulation under torsion loads</vt:lpstr>
      <vt:lpstr>Demonstrator simulation under torsion loads</vt:lpstr>
      <vt:lpstr>Demonstrator simulation under torsion loads</vt:lpstr>
      <vt:lpstr>Demonstrator simulation under torsion loads</vt:lpstr>
      <vt:lpstr>Demonstrator simulation under torsion loads</vt:lpstr>
      <vt:lpstr>Demonstrator simulation under torsion loads</vt:lpstr>
      <vt:lpstr>Demonstrator simulation under torsion loads</vt:lpstr>
      <vt:lpstr>Demonstrator simulation under torsion loads</vt:lpstr>
      <vt:lpstr>PART 2   CHARGE. DiVISION IN MICROSTRIPS SENSORS.</vt:lpstr>
      <vt:lpstr>Charge-Division Concept in ustrip Sensors  (1)</vt:lpstr>
      <vt:lpstr>Prototypes from CNM</vt:lpstr>
      <vt:lpstr>Spice simulation (1):  Equivalent Circuit</vt:lpstr>
      <vt:lpstr>Data vs. Simulation: Fractional position (1)</vt:lpstr>
      <vt:lpstr>Data vs. Simulation: Fractional position (2)</vt:lpstr>
      <vt:lpstr>Simulation SNR vs longitudinal position</vt:lpstr>
      <vt:lpstr>The  Test Beams</vt:lpstr>
      <vt:lpstr> Test beam (2)</vt:lpstr>
      <vt:lpstr>Synchronizing  ALIBAVA r/o and AIDA telescope</vt:lpstr>
      <vt:lpstr>Synchronizing  ALIBAVA r/o and AIDA telescope (2)</vt:lpstr>
      <vt:lpstr>VERY Preliminary results (1)</vt:lpstr>
      <vt:lpstr>Very preliminary results (2)</vt:lpstr>
      <vt:lpstr>New prototype run (1)</vt:lpstr>
      <vt:lpstr>New prototype run (2)</vt:lpstr>
      <vt:lpstr>New prototype run (3)</vt:lpstr>
      <vt:lpstr>Summary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2011-06-18T11:47:30Z</dcterms:created>
  <dcterms:modified xsi:type="dcterms:W3CDTF">2013-04-10T15:22:28Z</dcterms:modified>
</cp:coreProperties>
</file>