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0" r:id="rId1"/>
  </p:sldMasterIdLst>
  <p:notesMasterIdLst>
    <p:notesMasterId r:id="rId14"/>
  </p:notesMasterIdLst>
  <p:sldIdLst>
    <p:sldId id="406" r:id="rId2"/>
    <p:sldId id="409" r:id="rId3"/>
    <p:sldId id="410" r:id="rId4"/>
    <p:sldId id="421" r:id="rId5"/>
    <p:sldId id="414" r:id="rId6"/>
    <p:sldId id="413" r:id="rId7"/>
    <p:sldId id="415" r:id="rId8"/>
    <p:sldId id="416" r:id="rId9"/>
    <p:sldId id="417" r:id="rId10"/>
    <p:sldId id="420" r:id="rId11"/>
    <p:sldId id="419" r:id="rId12"/>
    <p:sldId id="418" r:id="rId13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33"/>
    <a:srgbClr val="823E7A"/>
    <a:srgbClr val="6699FF"/>
    <a:srgbClr val="9999FF"/>
    <a:srgbClr val="FFFF00"/>
    <a:srgbClr val="B2B2B2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6" autoAdjust="0"/>
    <p:restoredTop sz="95421" autoAdjust="0"/>
  </p:normalViewPr>
  <p:slideViewPr>
    <p:cSldViewPr>
      <p:cViewPr varScale="1">
        <p:scale>
          <a:sx n="71" d="100"/>
          <a:sy n="71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670" y="-102"/>
      </p:cViewPr>
      <p:guideLst>
        <p:guide orient="horz" pos="3120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F33AD6-4BF3-40F6-B081-D21E309C4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0"/>
            <a:ext cx="7543800" cy="757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dt" sz="half" idx="10"/>
          </p:nvPr>
        </p:nvSpPr>
        <p:spPr>
          <a:xfrm>
            <a:off x="0" y="5689178"/>
            <a:ext cx="1371600" cy="548134"/>
          </a:xfrm>
          <a:prstGeom prst="rect">
            <a:avLst/>
          </a:prstGeom>
        </p:spPr>
        <p:txBody>
          <a:bodyPr/>
          <a:lstStyle>
            <a:lvl1pPr algn="ctr">
              <a:defRPr sz="1200" b="1"/>
            </a:lvl1pPr>
          </a:lstStyle>
          <a:p>
            <a:pPr>
              <a:defRPr/>
            </a:pPr>
            <a:r>
              <a:rPr lang="de-DE" dirty="0" smtClean="0"/>
              <a:t>2nd AIDA annual meeting</a:t>
            </a:r>
          </a:p>
          <a:p>
            <a:pPr>
              <a:defRPr/>
            </a:pPr>
            <a:r>
              <a:rPr lang="de-DE" dirty="0" smtClean="0"/>
              <a:t>Frascati, April 2013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0" y="6525344"/>
            <a:ext cx="1331913" cy="33265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63675" y="136525"/>
            <a:ext cx="75438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36195" name="Rectangle 3"/>
          <p:cNvSpPr>
            <a:spLocks noChangeArrowheads="1"/>
          </p:cNvSpPr>
          <p:nvPr userDrawn="1"/>
        </p:nvSpPr>
        <p:spPr bwMode="auto">
          <a:xfrm>
            <a:off x="533400" y="0"/>
            <a:ext cx="838200" cy="6858000"/>
          </a:xfrm>
          <a:prstGeom prst="rect">
            <a:avLst/>
          </a:prstGeom>
          <a:solidFill>
            <a:srgbClr val="E8F7F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136196" name="Rectangle 4"/>
          <p:cNvSpPr>
            <a:spLocks noChangeArrowheads="1"/>
          </p:cNvSpPr>
          <p:nvPr userDrawn="1"/>
        </p:nvSpPr>
        <p:spPr bwMode="auto">
          <a:xfrm>
            <a:off x="0" y="0"/>
            <a:ext cx="576263" cy="6858000"/>
          </a:xfrm>
          <a:prstGeom prst="rect">
            <a:avLst/>
          </a:prstGeom>
          <a:solidFill>
            <a:srgbClr val="8DD6C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36197" name="Line 5"/>
          <p:cNvSpPr>
            <a:spLocks noChangeShapeType="1"/>
          </p:cNvSpPr>
          <p:nvPr userDrawn="1"/>
        </p:nvSpPr>
        <p:spPr bwMode="auto">
          <a:xfrm>
            <a:off x="1371600" y="1484313"/>
            <a:ext cx="7772400" cy="0"/>
          </a:xfrm>
          <a:prstGeom prst="line">
            <a:avLst/>
          </a:prstGeom>
          <a:noFill/>
          <a:ln w="57150">
            <a:solidFill>
              <a:srgbClr val="8DD6CE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36198" name="Text Box 6"/>
          <p:cNvSpPr txBox="1">
            <a:spLocks noChangeArrowheads="1"/>
          </p:cNvSpPr>
          <p:nvPr userDrawn="1"/>
        </p:nvSpPr>
        <p:spPr bwMode="auto">
          <a:xfrm>
            <a:off x="-114300" y="1695450"/>
            <a:ext cx="15811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de-DE" sz="1200" b="1" dirty="0"/>
              <a:t>H.-G. Moser</a:t>
            </a:r>
          </a:p>
          <a:p>
            <a:pPr algn="ctr" eaLnBrk="0" hangingPunct="0">
              <a:defRPr/>
            </a:pPr>
            <a:r>
              <a:rPr lang="de-DE" sz="1200" b="1" dirty="0"/>
              <a:t>MPI </a:t>
            </a:r>
            <a:r>
              <a:rPr lang="de-DE" sz="1200" b="1" dirty="0" err="1"/>
              <a:t>Munich</a:t>
            </a:r>
            <a:endParaRPr lang="de-DE" sz="1200" b="1" dirty="0"/>
          </a:p>
          <a:p>
            <a:pPr algn="ctr" eaLnBrk="0" hangingPunct="0">
              <a:defRPr/>
            </a:pPr>
            <a:endParaRPr lang="de-DE" sz="1200" b="1" dirty="0"/>
          </a:p>
          <a:p>
            <a:pPr algn="ctr" eaLnBrk="0" hangingPunct="0">
              <a:defRPr/>
            </a:pPr>
            <a:r>
              <a:rPr lang="de-DE" sz="1200" b="1" dirty="0"/>
              <a:t>Valerio Re</a:t>
            </a:r>
          </a:p>
          <a:p>
            <a:pPr algn="ctr" eaLnBrk="0" hangingPunct="0">
              <a:defRPr/>
            </a:pPr>
            <a:r>
              <a:rPr lang="de-DE" sz="1200" b="1" dirty="0"/>
              <a:t>INFN</a:t>
            </a:r>
          </a:p>
          <a:p>
            <a:pPr algn="ctr" eaLnBrk="0" hangingPunct="0">
              <a:defRPr/>
            </a:pPr>
            <a:endParaRPr lang="de-DE" sz="1200" dirty="0"/>
          </a:p>
        </p:txBody>
      </p:sp>
      <p:sp>
        <p:nvSpPr>
          <p:cNvPr id="103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1557338"/>
            <a:ext cx="774065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				</a:t>
            </a:r>
          </a:p>
        </p:txBody>
      </p:sp>
      <p:pic>
        <p:nvPicPr>
          <p:cNvPr id="1033" name="Picture 1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763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0" y="6525344"/>
            <a:ext cx="1331913" cy="33265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>
              <a:defRPr/>
            </a:pPr>
            <a:fld id="{3C34D7A5-058E-42B5-AF06-A7550359A680}" type="slidenum">
              <a:rPr lang="en-GB" smtClean="0"/>
              <a:pPr algn="ctr">
                <a:defRPr/>
              </a:pPr>
              <a:t>‹#›</a:t>
            </a:fld>
            <a:endParaRPr lang="en-GB" dirty="0"/>
          </a:p>
        </p:txBody>
      </p:sp>
      <p:sp>
        <p:nvSpPr>
          <p:cNvPr id="13" name="Rectangle 20"/>
          <p:cNvSpPr>
            <a:spLocks noGrp="1" noChangeArrowheads="1"/>
          </p:cNvSpPr>
          <p:nvPr>
            <p:ph type="dt" sz="half" idx="2"/>
          </p:nvPr>
        </p:nvSpPr>
        <p:spPr>
          <a:xfrm>
            <a:off x="0" y="5661248"/>
            <a:ext cx="1371600" cy="548134"/>
          </a:xfrm>
          <a:prstGeom prst="rect">
            <a:avLst/>
          </a:prstGeom>
        </p:spPr>
        <p:txBody>
          <a:bodyPr/>
          <a:lstStyle>
            <a:lvl1pPr algn="ctr">
              <a:defRPr sz="1200" b="1"/>
            </a:lvl1pPr>
          </a:lstStyle>
          <a:p>
            <a:pPr>
              <a:defRPr/>
            </a:pPr>
            <a:r>
              <a:rPr lang="de-DE" dirty="0" smtClean="0"/>
              <a:t>2nd AIDA annual meeting</a:t>
            </a:r>
          </a:p>
          <a:p>
            <a:pPr>
              <a:defRPr/>
            </a:pPr>
            <a:r>
              <a:rPr lang="de-DE" dirty="0" smtClean="0"/>
              <a:t>Frascati, April 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30000"/>
        </a:lnSpc>
        <a:spcBef>
          <a:spcPct val="20000"/>
        </a:spcBef>
        <a:spcAft>
          <a:spcPct val="2000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30000"/>
        </a:lnSpc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30000"/>
        </a:lnSpc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4"/>
          <p:cNvSpPr>
            <a:spLocks noGrp="1"/>
          </p:cNvSpPr>
          <p:nvPr>
            <p:ph type="title"/>
          </p:nvPr>
        </p:nvSpPr>
        <p:spPr>
          <a:xfrm>
            <a:off x="1403648" y="295498"/>
            <a:ext cx="7543800" cy="757238"/>
          </a:xfrm>
        </p:spPr>
        <p:txBody>
          <a:bodyPr/>
          <a:lstStyle/>
          <a:p>
            <a:r>
              <a:rPr lang="en-US" dirty="0" smtClean="0"/>
              <a:t>AIDA WP3 Annual Meeting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0" y="6525344"/>
            <a:ext cx="1331913" cy="33265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>
              <a:defRPr/>
            </a:pPr>
            <a:fld id="{3C34D7A5-058E-42B5-AF06-A7550359A680}" type="slidenum">
              <a:rPr lang="en-GB" smtClean="0"/>
              <a:pPr algn="ctr">
                <a:defRPr/>
              </a:pPr>
              <a:t>1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2348880"/>
            <a:ext cx="57967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Status of milestones and deliverables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Progress report by sub-projects</a:t>
            </a:r>
          </a:p>
          <a:p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AOB</a:t>
            </a:r>
          </a:p>
        </p:txBody>
      </p:sp>
      <p:sp>
        <p:nvSpPr>
          <p:cNvPr id="9" name="Rectangle 20"/>
          <p:cNvSpPr>
            <a:spLocks noGrp="1" noChangeArrowheads="1"/>
          </p:cNvSpPr>
          <p:nvPr>
            <p:ph type="dt" sz="half" idx="10"/>
          </p:nvPr>
        </p:nvSpPr>
        <p:spPr>
          <a:xfrm>
            <a:off x="0" y="5661248"/>
            <a:ext cx="1371600" cy="548134"/>
          </a:xfrm>
          <a:prstGeom prst="rect">
            <a:avLst/>
          </a:prstGeom>
        </p:spPr>
        <p:txBody>
          <a:bodyPr/>
          <a:lstStyle>
            <a:lvl1pPr algn="ctr">
              <a:defRPr sz="1200" b="1"/>
            </a:lvl1pPr>
          </a:lstStyle>
          <a:p>
            <a:pPr>
              <a:defRPr/>
            </a:pPr>
            <a:r>
              <a:rPr lang="de-DE" dirty="0" smtClean="0"/>
              <a:t>2nd AIDA annual meeting</a:t>
            </a:r>
          </a:p>
          <a:p>
            <a:pPr>
              <a:defRPr/>
            </a:pPr>
            <a:r>
              <a:rPr lang="de-DE" dirty="0" smtClean="0"/>
              <a:t>Frascati, April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439514"/>
            <a:ext cx="7543800" cy="757238"/>
          </a:xfrm>
        </p:spPr>
        <p:txBody>
          <a:bodyPr/>
          <a:lstStyle/>
          <a:p>
            <a:r>
              <a:rPr lang="en-GB" cap="all" dirty="0" smtClean="0"/>
              <a:t>LAL/LAPP/LPNHE/MPP Project</a:t>
            </a:r>
            <a:r>
              <a:rPr lang="de-DE" cap="all" dirty="0" smtClean="0"/>
              <a:t/>
            </a:r>
            <a:br>
              <a:rPr lang="de-DE" cap="all" dirty="0" smtClean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2nd AIDA annual meeting</a:t>
            </a:r>
          </a:p>
          <a:p>
            <a:pPr>
              <a:defRPr/>
            </a:pPr>
            <a:r>
              <a:rPr lang="de-DE" smtClean="0"/>
              <a:t>Frascati, April 2013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03648" y="2132856"/>
          <a:ext cx="7740353" cy="2088232"/>
        </p:xfrm>
        <a:graphic>
          <a:graphicData uri="http://schemas.openxmlformats.org/drawingml/2006/table">
            <a:tbl>
              <a:tblPr/>
              <a:tblGrid>
                <a:gridCol w="5184576"/>
                <a:gridCol w="1296144"/>
                <a:gridCol w="1259633"/>
              </a:tblGrid>
              <a:tr h="522058"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363636"/>
                          </a:solidFill>
                          <a:latin typeface="Arial"/>
                        </a:rPr>
                        <a:t>Project</a:t>
                      </a:r>
                      <a:endParaRPr lang="de-DE" sz="140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>
                          <a:solidFill>
                            <a:srgbClr val="363636"/>
                          </a:solidFill>
                          <a:latin typeface="Arial"/>
                        </a:rPr>
                        <a:t>Start</a:t>
                      </a:r>
                      <a:endParaRPr lang="de-DE" sz="80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>
                          <a:solidFill>
                            <a:srgbClr val="363636"/>
                          </a:solidFill>
                          <a:latin typeface="Arial"/>
                        </a:rPr>
                        <a:t>Finish</a:t>
                      </a:r>
                      <a:endParaRPr lang="de-DE" sz="80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522058"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0000"/>
                          </a:solidFill>
                          <a:latin typeface="Arial"/>
                        </a:rPr>
                        <a:t>Sensor procurement</a:t>
                      </a:r>
                      <a:endParaRPr lang="de-DE" sz="140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solidFill>
                            <a:srgbClr val="000000"/>
                          </a:solidFill>
                          <a:latin typeface="Arial"/>
                        </a:rPr>
                        <a:t>Tue 01.01.13</a:t>
                      </a:r>
                      <a:endParaRPr lang="de-DE" sz="1200" dirty="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solidFill>
                            <a:srgbClr val="000000"/>
                          </a:solidFill>
                          <a:latin typeface="Arial"/>
                        </a:rPr>
                        <a:t>Fri 28.03.14</a:t>
                      </a:r>
                      <a:endParaRPr lang="de-DE" sz="120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2058">
                <a:tc>
                  <a:txBody>
                    <a:bodyPr/>
                    <a:lstStyle/>
                    <a:p>
                      <a:r>
                        <a:rPr lang="de-DE" sz="1400">
                          <a:solidFill>
                            <a:srgbClr val="000000"/>
                          </a:solidFill>
                          <a:latin typeface="Arial"/>
                        </a:rPr>
                        <a:t>ASIC in 65nm technology</a:t>
                      </a:r>
                      <a:endParaRPr lang="de-DE" sz="140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solidFill>
                            <a:srgbClr val="000000"/>
                          </a:solidFill>
                          <a:latin typeface="Arial"/>
                        </a:rPr>
                        <a:t>Tue 03.01.12</a:t>
                      </a:r>
                      <a:endParaRPr lang="de-DE" sz="1200" dirty="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solidFill>
                            <a:srgbClr val="000000"/>
                          </a:solidFill>
                          <a:latin typeface="Arial"/>
                        </a:rPr>
                        <a:t>Fri 30.08.13</a:t>
                      </a:r>
                      <a:endParaRPr lang="de-DE" sz="1200" dirty="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2058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rgbClr val="000000"/>
                          </a:solidFill>
                          <a:latin typeface="Arial"/>
                        </a:rPr>
                        <a:t>3D integration &amp; evaluation</a:t>
                      </a:r>
                      <a:endParaRPr lang="de-DE" sz="1400" dirty="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solidFill>
                            <a:srgbClr val="000000"/>
                          </a:solidFill>
                          <a:latin typeface="Arial"/>
                        </a:rPr>
                        <a:t>Mon 02.09.13</a:t>
                      </a:r>
                      <a:endParaRPr lang="de-DE" sz="120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solidFill>
                            <a:srgbClr val="000000"/>
                          </a:solidFill>
                          <a:latin typeface="Arial"/>
                        </a:rPr>
                        <a:t>Fri 30.01.15</a:t>
                      </a:r>
                      <a:endParaRPr lang="de-DE" sz="1200" dirty="0">
                        <a:latin typeface="Arial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19672" y="4797152"/>
            <a:ext cx="6281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CIS and VTT sensors delivered?</a:t>
            </a:r>
          </a:p>
          <a:p>
            <a:r>
              <a:rPr lang="en-US" dirty="0" smtClean="0"/>
              <a:t>Status of 65nm ASIC: ready for submission? Wait for CERN MPW?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03648" y="3140968"/>
            <a:ext cx="7740352" cy="576064"/>
          </a:xfrm>
          <a:prstGeom prst="rect">
            <a:avLst/>
          </a:prstGeom>
          <a:solidFill>
            <a:srgbClr val="FF0000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67506"/>
            <a:ext cx="7543800" cy="757238"/>
          </a:xfrm>
        </p:spPr>
        <p:txBody>
          <a:bodyPr/>
          <a:lstStyle/>
          <a:p>
            <a:r>
              <a:rPr lang="en-GB" cap="all" dirty="0" smtClean="0"/>
              <a:t>MPP/GLA/LAL/LIV/LPNHE</a:t>
            </a:r>
            <a:r>
              <a:rPr lang="de-DE" cap="all" dirty="0" smtClean="0"/>
              <a:t/>
            </a:r>
            <a:br>
              <a:rPr lang="de-DE" cap="all" dirty="0" smtClean="0"/>
            </a:b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2nd AIDA annual meeting</a:t>
            </a:r>
          </a:p>
          <a:p>
            <a:pPr>
              <a:defRPr/>
            </a:pPr>
            <a:r>
              <a:rPr lang="de-DE" smtClean="0"/>
              <a:t>Frascati, April 2013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628802"/>
          <a:ext cx="7620000" cy="2828882"/>
        </p:xfrm>
        <a:graphic>
          <a:graphicData uri="http://schemas.openxmlformats.org/drawingml/2006/table">
            <a:tbl>
              <a:tblPr/>
              <a:tblGrid>
                <a:gridCol w="4416152"/>
                <a:gridCol w="1656184"/>
                <a:gridCol w="1547664"/>
              </a:tblGrid>
              <a:tr h="462908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Item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Start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Stop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08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Sensor procurement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18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32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14342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TSV etching, ASIC wafer thinning and electroplating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18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34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908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Sensor wafer electroplating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32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34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908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SLID interconnection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34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40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908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Evaluation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Month 40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Month 48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08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3648" y="2060848"/>
            <a:ext cx="5976664" cy="864096"/>
          </a:xfrm>
          <a:prstGeom prst="rect">
            <a:avLst/>
          </a:prstGeom>
          <a:solidFill>
            <a:srgbClr val="FF0000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63688" y="4941168"/>
            <a:ext cx="51871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CIS sensors expected in June 2013?</a:t>
            </a:r>
          </a:p>
          <a:p>
            <a:r>
              <a:rPr lang="en-US" dirty="0" smtClean="0"/>
              <a:t>ASIC wafer processing: needs change of TSV etching, </a:t>
            </a:r>
          </a:p>
          <a:p>
            <a:r>
              <a:rPr lang="en-US" dirty="0" smtClean="0"/>
              <a:t>In discussion with EMFT. Status?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95498"/>
            <a:ext cx="7543800" cy="757238"/>
          </a:xfrm>
        </p:spPr>
        <p:txBody>
          <a:bodyPr/>
          <a:lstStyle/>
          <a:p>
            <a:r>
              <a:rPr lang="en-US" smtClean="0"/>
              <a:t>RAL/Uppsala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2nd AIDA annual meeting</a:t>
            </a:r>
          </a:p>
          <a:p>
            <a:pPr>
              <a:defRPr/>
            </a:pPr>
            <a:r>
              <a:rPr lang="de-DE" smtClean="0"/>
              <a:t>Frascati, April 2013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700808"/>
          <a:ext cx="7008440" cy="4032448"/>
        </p:xfrm>
        <a:graphic>
          <a:graphicData uri="http://schemas.openxmlformats.org/drawingml/2006/table">
            <a:tbl>
              <a:tblPr/>
              <a:tblGrid>
                <a:gridCol w="4525326"/>
                <a:gridCol w="1324577"/>
                <a:gridCol w="1158537"/>
              </a:tblGrid>
              <a:tr h="50405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Item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Start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Stop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3DIC SLID Device construction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Apr 11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Nov 12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3DIC test system fabrication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June 12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Nov 12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3DIC test first ASIC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Dec 12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Feb 12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3DIC test batch testing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Dec 12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Jan 14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I/O ASIC build and fabrication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Aug 12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Mar 13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I/O TSV and redistribution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Mar 13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June 13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I/O ASIC test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June 13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July 13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08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3648" y="2204864"/>
            <a:ext cx="7740352" cy="2376264"/>
          </a:xfrm>
          <a:prstGeom prst="rect">
            <a:avLst/>
          </a:prstGeom>
          <a:solidFill>
            <a:srgbClr val="FF0000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79877" y="6093296"/>
            <a:ext cx="1244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 news 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67506"/>
            <a:ext cx="7543800" cy="757238"/>
          </a:xfrm>
        </p:spPr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7272808" cy="511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0" y="6525344"/>
            <a:ext cx="1331913" cy="33265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>
              <a:defRPr/>
            </a:pPr>
            <a:fld id="{3C34D7A5-058E-42B5-AF06-A7550359A680}" type="slidenum">
              <a:rPr lang="en-GB" smtClean="0"/>
              <a:pPr algn="ctr">
                <a:defRPr/>
              </a:pPr>
              <a:t>2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547664" y="2780928"/>
            <a:ext cx="7128792" cy="792088"/>
          </a:xfrm>
          <a:prstGeom prst="rect">
            <a:avLst/>
          </a:prstGeom>
          <a:solidFill>
            <a:srgbClr val="00B05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47664" y="3645024"/>
            <a:ext cx="7128792" cy="1152128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20"/>
          <p:cNvSpPr>
            <a:spLocks noGrp="1" noChangeArrowheads="1"/>
          </p:cNvSpPr>
          <p:nvPr>
            <p:ph type="dt" sz="half" idx="10"/>
          </p:nvPr>
        </p:nvSpPr>
        <p:spPr>
          <a:xfrm>
            <a:off x="0" y="5545162"/>
            <a:ext cx="1371600" cy="548134"/>
          </a:xfrm>
          <a:prstGeom prst="rect">
            <a:avLst/>
          </a:prstGeom>
        </p:spPr>
        <p:txBody>
          <a:bodyPr/>
          <a:lstStyle>
            <a:lvl1pPr algn="ctr">
              <a:defRPr sz="1200" b="1"/>
            </a:lvl1pPr>
          </a:lstStyle>
          <a:p>
            <a:pPr>
              <a:defRPr/>
            </a:pPr>
            <a:r>
              <a:rPr lang="de-DE" dirty="0" smtClean="0"/>
              <a:t>2nd AIDA annual meeting</a:t>
            </a:r>
          </a:p>
          <a:p>
            <a:pPr>
              <a:defRPr/>
            </a:pPr>
            <a:r>
              <a:rPr lang="de-DE" dirty="0" smtClean="0"/>
              <a:t>Frascati, April 2013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543800" cy="757238"/>
          </a:xfrm>
        </p:spPr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1150" y="1628800"/>
            <a:ext cx="756285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0" y="6525344"/>
            <a:ext cx="1331913" cy="33265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>
              <a:defRPr/>
            </a:pPr>
            <a:fld id="{3C34D7A5-058E-42B5-AF06-A7550359A680}" type="slidenum">
              <a:rPr lang="en-GB" smtClean="0"/>
              <a:pPr algn="ctr">
                <a:defRPr/>
              </a:pPr>
              <a:t>3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547664" y="2780928"/>
            <a:ext cx="7596336" cy="1080120"/>
          </a:xfrm>
          <a:prstGeom prst="rect">
            <a:avLst/>
          </a:prstGeom>
          <a:solidFill>
            <a:srgbClr val="00B05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19672" y="3861048"/>
            <a:ext cx="7596336" cy="936104"/>
          </a:xfrm>
          <a:prstGeom prst="rect">
            <a:avLst/>
          </a:prstGeom>
          <a:solidFill>
            <a:srgbClr val="FF0000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67506"/>
            <a:ext cx="7543800" cy="757238"/>
          </a:xfrm>
        </p:spPr>
        <p:txBody>
          <a:bodyPr/>
          <a:lstStyle/>
          <a:p>
            <a:r>
              <a:rPr lang="en-US" dirty="0" smtClean="0"/>
              <a:t> Delivered (partially)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2nd AIDA annual meeting</a:t>
            </a:r>
          </a:p>
          <a:p>
            <a:pPr>
              <a:defRPr/>
            </a:pPr>
            <a:r>
              <a:rPr lang="de-DE" smtClean="0"/>
              <a:t>Frascati, April 2013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1484784"/>
            <a:ext cx="691276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D3.1 </a:t>
            </a:r>
            <a:r>
              <a:rPr lang="en-US" dirty="0" err="1" smtClean="0"/>
              <a:t>Organisation</a:t>
            </a:r>
            <a:r>
              <a:rPr lang="en-US" dirty="0" smtClean="0"/>
              <a:t> of 3D production (6 sub-projects defined)</a:t>
            </a:r>
            <a:r>
              <a:rPr lang="en-GB" b="1" dirty="0" smtClean="0"/>
              <a:t> </a:t>
            </a:r>
          </a:p>
          <a:p>
            <a:pPr marL="685800" lvl="1" indent="-228600">
              <a:buFont typeface="+mj-lt"/>
              <a:buAutoNum type="arabicParenR"/>
            </a:pPr>
            <a:r>
              <a:rPr lang="en-GB" sz="1200" b="1" dirty="0" smtClean="0"/>
              <a:t>Bonn/CPPM</a:t>
            </a:r>
            <a:r>
              <a:rPr lang="en-GB" sz="1200" b="1" dirty="0" smtClean="0"/>
              <a:t>: </a:t>
            </a:r>
            <a:endParaRPr lang="en-GB" sz="1200" b="1" dirty="0" smtClean="0"/>
          </a:p>
          <a:p>
            <a:pPr marL="685800" lvl="1" indent="-228600">
              <a:buFont typeface="+mj-lt"/>
              <a:buAutoNum type="arabicParenR"/>
            </a:pPr>
            <a:r>
              <a:rPr lang="en-GB" sz="1200" b="1" dirty="0" smtClean="0"/>
              <a:t>CERN:</a:t>
            </a:r>
            <a:endParaRPr lang="de-DE" sz="1200" dirty="0" smtClean="0"/>
          </a:p>
          <a:p>
            <a:pPr marL="685800" lvl="1" indent="-228600">
              <a:buFont typeface="+mj-lt"/>
              <a:buAutoNum type="arabicParenR"/>
            </a:pPr>
            <a:r>
              <a:rPr lang="en-GB" sz="1200" b="1" dirty="0" smtClean="0"/>
              <a:t>INFN/IPHC-IRFU</a:t>
            </a:r>
          </a:p>
          <a:p>
            <a:pPr marL="685800" lvl="1" indent="-228600">
              <a:buFont typeface="+mj-lt"/>
              <a:buAutoNum type="arabicParenR"/>
            </a:pPr>
            <a:r>
              <a:rPr lang="en-GB" sz="1200" b="1" dirty="0" smtClean="0"/>
              <a:t>LAL/LAPP/LPNHE/MPP</a:t>
            </a:r>
          </a:p>
          <a:p>
            <a:pPr marL="685800" lvl="1" indent="-228600">
              <a:buFont typeface="+mj-lt"/>
              <a:buAutoNum type="arabicParenR"/>
            </a:pPr>
            <a:r>
              <a:rPr lang="en-GB" sz="1200" b="1" dirty="0" smtClean="0"/>
              <a:t>MPP/GLA/LAL/LIV/LPNHE</a:t>
            </a:r>
          </a:p>
          <a:p>
            <a:pPr marL="685800" lvl="1" indent="-228600">
              <a:buFont typeface="+mj-lt"/>
              <a:buAutoNum type="arabicParenR"/>
            </a:pPr>
            <a:r>
              <a:rPr lang="en-GB" sz="1200" b="1" dirty="0" smtClean="0"/>
              <a:t>RAL/UPPSALA                                                         </a:t>
            </a:r>
            <a:endParaRPr lang="de-DE" sz="1200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smtClean="0"/>
              <a:t>: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2924944"/>
            <a:ext cx="440941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D3.2 Availability of wafers of ASICs electronics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D3.3 Production of dedicated sensors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212977"/>
            <a:ext cx="4896544" cy="142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941168"/>
            <a:ext cx="4288731" cy="164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 and Deliverables in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1556792"/>
            <a:ext cx="6330579" cy="400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Milestones: </a:t>
            </a:r>
            <a:endParaRPr lang="en-US" b="1" dirty="0" smtClean="0"/>
          </a:p>
          <a:p>
            <a:endParaRPr lang="en-US" dirty="0" smtClean="0"/>
          </a:p>
          <a:p>
            <a:pPr marL="342900" indent="-342900"/>
            <a:r>
              <a:rPr lang="en-US" dirty="0" smtClean="0"/>
              <a:t>1) </a:t>
            </a:r>
            <a:r>
              <a:rPr lang="en-US" dirty="0" smtClean="0"/>
              <a:t>MS20 Qualification of ASICs and Sensors</a:t>
            </a:r>
            <a:r>
              <a:rPr lang="en-US" dirty="0" smtClean="0"/>
              <a:t>	</a:t>
            </a:r>
            <a:r>
              <a:rPr lang="en-US" dirty="0" smtClean="0"/>
              <a:t>M25 (</a:t>
            </a:r>
            <a:r>
              <a:rPr lang="en-US" dirty="0" smtClean="0"/>
              <a:t>Feb 2013</a:t>
            </a:r>
            <a:r>
              <a:rPr lang="en-US" dirty="0" smtClean="0"/>
              <a:t>)</a:t>
            </a:r>
            <a:endParaRPr lang="en-US" dirty="0" smtClean="0"/>
          </a:p>
          <a:p>
            <a:pPr marL="342900" indent="-342900"/>
            <a:r>
              <a:rPr lang="en-US" dirty="0" smtClean="0"/>
              <a:t>	</a:t>
            </a:r>
            <a:r>
              <a:rPr lang="en-US" dirty="0" smtClean="0"/>
              <a:t>	for 3D interconnection</a:t>
            </a:r>
            <a:endParaRPr lang="en-US" dirty="0" smtClean="0"/>
          </a:p>
          <a:p>
            <a:pPr marL="342900" indent="-342900"/>
            <a:endParaRPr lang="en-US" dirty="0" smtClean="0"/>
          </a:p>
          <a:p>
            <a:r>
              <a:rPr lang="en-US" dirty="0" smtClean="0"/>
              <a:t>2) </a:t>
            </a:r>
            <a:r>
              <a:rPr lang="en-US" dirty="0" smtClean="0"/>
              <a:t>MS21 Validation of first set of IP blocks</a:t>
            </a:r>
            <a:r>
              <a:rPr lang="en-US" dirty="0" smtClean="0"/>
              <a:t>	</a:t>
            </a:r>
            <a:r>
              <a:rPr lang="en-US" dirty="0" smtClean="0"/>
              <a:t>M26 (Mar 2013)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postponed till 65nm MPW available by CERN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1400" dirty="0" smtClean="0"/>
              <a:t>	</a:t>
            </a:r>
            <a:endParaRPr lang="en-US" dirty="0" smtClean="0"/>
          </a:p>
          <a:p>
            <a:r>
              <a:rPr lang="en-US" b="1" dirty="0" smtClean="0"/>
              <a:t>Deliverables: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D3.4 First set of macro blocks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/>
              <a:t>M22 (Nov 2012)</a:t>
            </a:r>
            <a:r>
              <a:rPr lang="en-US" dirty="0" smtClean="0"/>
              <a:t> </a:t>
            </a:r>
            <a:endParaRPr lang="en-US" dirty="0" smtClean="0"/>
          </a:p>
          <a:p>
            <a:pPr marL="342900" indent="-342900"/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postponed </a:t>
            </a:r>
            <a:r>
              <a:rPr lang="en-US" dirty="0" smtClean="0">
                <a:solidFill>
                  <a:srgbClr val="FF0000"/>
                </a:solidFill>
              </a:rPr>
              <a:t>till 65nm MPW available by CERN</a:t>
            </a:r>
            <a:endParaRPr lang="en-US" dirty="0" smtClean="0">
              <a:solidFill>
                <a:srgbClr val="FF0000"/>
              </a:solidFill>
            </a:endParaRPr>
          </a:p>
          <a:p>
            <a:pPr marL="800100" lvl="1" indent="-342900"/>
            <a:r>
              <a:rPr lang="en-US" dirty="0" smtClean="0"/>
              <a:t>	</a:t>
            </a:r>
            <a:r>
              <a:rPr lang="en-US" dirty="0" smtClean="0"/>
              <a:t>	</a:t>
            </a:r>
            <a:endParaRPr lang="en-US" dirty="0" smtClean="0"/>
          </a:p>
          <a:p>
            <a:r>
              <a:rPr lang="en-US" dirty="0" smtClean="0"/>
              <a:t>2) D3.5 Wafer post processing (thinning, TSV)	M25 (Feb 2013)</a:t>
            </a:r>
          </a:p>
          <a:p>
            <a:endParaRPr lang="en-US" dirty="0" smtClean="0"/>
          </a:p>
          <a:p>
            <a:r>
              <a:rPr lang="en-US" dirty="0" smtClean="0"/>
              <a:t>3) D3.6 Component processing		M29 (Jun 2013)</a:t>
            </a:r>
            <a:endParaRPr lang="en-US" dirty="0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dt" sz="half" idx="10"/>
          </p:nvPr>
        </p:nvSpPr>
        <p:spPr>
          <a:xfrm>
            <a:off x="0" y="5545162"/>
            <a:ext cx="1371600" cy="548134"/>
          </a:xfrm>
          <a:prstGeom prst="rect">
            <a:avLst/>
          </a:prstGeom>
        </p:spPr>
        <p:txBody>
          <a:bodyPr/>
          <a:lstStyle>
            <a:lvl1pPr algn="ctr">
              <a:defRPr sz="1200" b="1"/>
            </a:lvl1pPr>
          </a:lstStyle>
          <a:p>
            <a:pPr>
              <a:defRPr/>
            </a:pPr>
            <a:r>
              <a:rPr lang="de-DE" dirty="0" smtClean="0"/>
              <a:t>2nd AIDA annual meeting</a:t>
            </a:r>
          </a:p>
          <a:p>
            <a:pPr>
              <a:defRPr/>
            </a:pPr>
            <a:r>
              <a:rPr lang="de-DE" dirty="0" smtClean="0"/>
              <a:t>Frascati, April 2013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26" y="1390650"/>
            <a:ext cx="9132674" cy="484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67506"/>
            <a:ext cx="7543800" cy="757238"/>
          </a:xfrm>
        </p:spPr>
        <p:txBody>
          <a:bodyPr/>
          <a:lstStyle/>
          <a:p>
            <a:r>
              <a:rPr lang="en-US" dirty="0" smtClean="0"/>
              <a:t>Bonn/CPPM Project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2nd AIDA annual meeting</a:t>
            </a:r>
          </a:p>
          <a:p>
            <a:pPr>
              <a:defRPr/>
            </a:pPr>
            <a:r>
              <a:rPr lang="de-DE" smtClean="0"/>
              <a:t>Frascati, April 2013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31640" y="1844823"/>
          <a:ext cx="7620000" cy="3888434"/>
        </p:xfrm>
        <a:graphic>
          <a:graphicData uri="http://schemas.openxmlformats.org/drawingml/2006/table">
            <a:tbl>
              <a:tblPr/>
              <a:tblGrid>
                <a:gridCol w="5184576"/>
                <a:gridCol w="1224136"/>
                <a:gridCol w="1211288"/>
              </a:tblGrid>
              <a:tr h="241251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Item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Start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  <a:cs typeface="Times New Roman"/>
                        </a:rPr>
                        <a:t>Stop</a:t>
                      </a:r>
                      <a:endParaRPr lang="de-DE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5422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Initial test of TSV process and backside access using “old” FE-I2 ICs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(not part of AIDA WP3)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  <a:cs typeface="Times New Roman"/>
                        </a:rPr>
                        <a:t>done</a:t>
                      </a:r>
                      <a:endParaRPr lang="de-DE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97734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Test of TSV process with FE-I4A IC (not part of AIDA WP3)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  <a:cs typeface="Times New Roman"/>
                        </a:rPr>
                        <a:t>In progress</a:t>
                      </a:r>
                      <a:endParaRPr lang="de-DE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  <a:cs typeface="Times New Roman"/>
                        </a:rPr>
                        <a:t>Month 18</a:t>
                      </a:r>
                      <a:endParaRPr lang="de-DE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3019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Shipping of FE-I4B and planar sensor wafers to LETI / IZM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  <a:cs typeface="Times New Roman"/>
                        </a:rPr>
                        <a:t>Month 18</a:t>
                      </a:r>
                      <a:endParaRPr lang="de-DE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251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Processing at LETI / IZM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  <a:cs typeface="Times New Roman"/>
                        </a:rPr>
                        <a:t>Month 19</a:t>
                      </a:r>
                      <a:endParaRPr lang="de-DE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  <a:cs typeface="Times New Roman"/>
                        </a:rPr>
                        <a:t>Month 25</a:t>
                      </a:r>
                      <a:endParaRPr lang="de-DE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254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Process evaluation in Bonn / CPPM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  <a:cs typeface="Times New Roman"/>
                        </a:rPr>
                        <a:t>Month 26</a:t>
                      </a:r>
                      <a:endParaRPr lang="de-DE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  <a:cs typeface="Times New Roman"/>
                        </a:rPr>
                        <a:t>Month 36</a:t>
                      </a:r>
                      <a:endParaRPr lang="de-DE" sz="14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503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possibly: Evaluation of prototypes with other sensors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Month 36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  <a:cs typeface="Times New Roman"/>
                        </a:rPr>
                        <a:t>Month 48</a:t>
                      </a:r>
                      <a:endParaRPr lang="de-DE" sz="14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08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3648" y="2060848"/>
            <a:ext cx="7740352" cy="2592288"/>
          </a:xfrm>
          <a:prstGeom prst="rect">
            <a:avLst/>
          </a:prstGeom>
          <a:solidFill>
            <a:srgbClr val="FF0000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19672" y="6237312"/>
            <a:ext cx="3945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Wafers are at IZM for processing ? LETI?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95498"/>
            <a:ext cx="7543800" cy="757238"/>
          </a:xfrm>
        </p:spPr>
        <p:txBody>
          <a:bodyPr/>
          <a:lstStyle/>
          <a:p>
            <a:r>
              <a:rPr lang="en-US" dirty="0" smtClean="0"/>
              <a:t>CERN Project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2nd AIDA annual meeting</a:t>
            </a:r>
          </a:p>
          <a:p>
            <a:pPr>
              <a:defRPr/>
            </a:pPr>
            <a:r>
              <a:rPr lang="de-DE" smtClean="0"/>
              <a:t>Frascati, April 2013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03648" y="1844824"/>
          <a:ext cx="7620000" cy="2304256"/>
        </p:xfrm>
        <a:graphic>
          <a:graphicData uri="http://schemas.openxmlformats.org/drawingml/2006/table">
            <a:tbl>
              <a:tblPr/>
              <a:tblGrid>
                <a:gridCol w="4896544"/>
                <a:gridCol w="1296144"/>
                <a:gridCol w="1427312"/>
              </a:tblGrid>
              <a:tr h="384042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Item</a:t>
                      </a:r>
                      <a:endParaRPr lang="de-DE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Start</a:t>
                      </a:r>
                      <a:endParaRPr lang="de-DE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Stop</a:t>
                      </a:r>
                      <a:endParaRPr lang="de-DE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08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Phase 1 (TSV processing of Medipix 3 wafers at CEA-LETI)</a:t>
                      </a:r>
                      <a:endParaRPr lang="de-DE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Month 6</a:t>
                      </a:r>
                      <a:endParaRPr lang="de-DE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Month 16</a:t>
                      </a:r>
                      <a:endParaRPr lang="de-DE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68086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Phase 2 (Hybridization of the TSV processed read out chips)</a:t>
                      </a:r>
                      <a:endParaRPr lang="de-DE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Month 15</a:t>
                      </a:r>
                      <a:endParaRPr lang="de-DE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Month 17+</a:t>
                      </a:r>
                      <a:endParaRPr lang="de-DE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042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Phase 3 (</a:t>
                      </a:r>
                      <a:r>
                        <a:rPr lang="en-GB" sz="1400" dirty="0">
                          <a:latin typeface="Times New Roman"/>
                          <a:ea typeface="SimSun"/>
                        </a:rPr>
                        <a:t>Demonstrator module)</a:t>
                      </a:r>
                      <a:endParaRPr lang="de-DE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Month 12</a:t>
                      </a:r>
                      <a:endParaRPr lang="de-DE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Month 17+</a:t>
                      </a:r>
                      <a:endParaRPr lang="de-DE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03648" y="2204864"/>
            <a:ext cx="7740352" cy="1944216"/>
          </a:xfrm>
          <a:prstGeom prst="rect">
            <a:avLst/>
          </a:prstGeom>
          <a:solidFill>
            <a:srgbClr val="FF0000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19673" y="4869160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Since </a:t>
            </a:r>
            <a:r>
              <a:rPr lang="en-US" dirty="0" err="1" smtClean="0"/>
              <a:t>Medipix</a:t>
            </a:r>
            <a:r>
              <a:rPr lang="en-US" dirty="0" smtClean="0"/>
              <a:t> chips with TSVs are available and have been tested. Phase 2 should be completed? </a:t>
            </a:r>
          </a:p>
          <a:p>
            <a:r>
              <a:rPr lang="en-US" dirty="0" smtClean="0"/>
              <a:t>Next: interconnection to sensor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67506"/>
            <a:ext cx="7543800" cy="757238"/>
          </a:xfrm>
        </p:spPr>
        <p:txBody>
          <a:bodyPr/>
          <a:lstStyle/>
          <a:p>
            <a:r>
              <a:rPr lang="en-US" dirty="0" smtClean="0"/>
              <a:t>INFN/IPHC-IRFU </a:t>
            </a:r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2nd AIDA annual meeting</a:t>
            </a:r>
          </a:p>
          <a:p>
            <a:pPr>
              <a:defRPr/>
            </a:pPr>
            <a:r>
              <a:rPr lang="de-DE" smtClean="0"/>
              <a:t>Frascati, April 2013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34D7A5-058E-42B5-AF06-A7550359A680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59632" y="1700808"/>
          <a:ext cx="7884367" cy="3672407"/>
        </p:xfrm>
        <a:graphic>
          <a:graphicData uri="http://schemas.openxmlformats.org/drawingml/2006/table">
            <a:tbl>
              <a:tblPr/>
              <a:tblGrid>
                <a:gridCol w="4752528"/>
                <a:gridCol w="453039"/>
                <a:gridCol w="2678800"/>
              </a:tblGrid>
              <a:tr h="345339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Item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delivery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674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Edgeless sensor design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14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92899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Edgeless sensor production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23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674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CMOS sensor design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26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899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CMOS sensor production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29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674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Readout chip design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17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899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Readout chip production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latin typeface="Times New Roman"/>
                          <a:ea typeface="SimSun"/>
                        </a:rPr>
                        <a:t>Month 26</a:t>
                      </a:r>
                      <a:endParaRPr lang="de-DE" sz="160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9349"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Readout chip-to-sensor vertical integration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just">
                        <a:lnSpc>
                          <a:spcPts val="12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latin typeface="Times New Roman"/>
                          <a:ea typeface="SimSun"/>
                        </a:rPr>
                        <a:t>Month 41</a:t>
                      </a:r>
                      <a:endParaRPr lang="de-DE" sz="1600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08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3648" y="2060848"/>
            <a:ext cx="7740352" cy="1440160"/>
          </a:xfrm>
          <a:prstGeom prst="rect">
            <a:avLst/>
          </a:prstGeom>
          <a:solidFill>
            <a:srgbClr val="FF0000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51720" y="5589240"/>
            <a:ext cx="57679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Planar sensors under test</a:t>
            </a:r>
          </a:p>
          <a:p>
            <a:r>
              <a:rPr lang="en-US" dirty="0" smtClean="0"/>
              <a:t>Edgeless sensors designed and fabrication at FBK scheduled</a:t>
            </a:r>
          </a:p>
          <a:p>
            <a:r>
              <a:rPr lang="en-US" dirty="0" smtClean="0"/>
              <a:t>Interconnection tests with T-MICRO (to be evaluated)</a:t>
            </a:r>
          </a:p>
          <a:p>
            <a:r>
              <a:rPr lang="en-US" dirty="0" smtClean="0"/>
              <a:t>3D MAPS from </a:t>
            </a:r>
            <a:r>
              <a:rPr lang="en-US" dirty="0" err="1" smtClean="0"/>
              <a:t>Tezzaron</a:t>
            </a:r>
            <a:r>
              <a:rPr lang="en-US" dirty="0" smtClean="0"/>
              <a:t> under test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Standarddesign">
      <a:majorFont>
        <a:latin typeface="Arial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571</Words>
  <Application>Microsoft Office PowerPoint</Application>
  <PresentationFormat>On-screen Show (4:3)</PresentationFormat>
  <Paragraphs>198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2_Standarddesign</vt:lpstr>
      <vt:lpstr>AIDA WP3 Annual Meeting</vt:lpstr>
      <vt:lpstr>Milestones</vt:lpstr>
      <vt:lpstr>Deliverables</vt:lpstr>
      <vt:lpstr> Delivered (partially)</vt:lpstr>
      <vt:lpstr>Milestones and Deliverables in 2013</vt:lpstr>
      <vt:lpstr>Schedule</vt:lpstr>
      <vt:lpstr>Bonn/CPPM Project</vt:lpstr>
      <vt:lpstr>CERN Project</vt:lpstr>
      <vt:lpstr>INFN/IPHC-IRFU Project</vt:lpstr>
      <vt:lpstr>LAL/LAPP/LPNHE/MPP Project </vt:lpstr>
      <vt:lpstr>MPP/GLA/LAL/LIV/LPNHE  Project</vt:lpstr>
      <vt:lpstr>RAL/Uppsala</vt:lpstr>
    </vt:vector>
  </TitlesOfParts>
  <Company>hll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moser</dc:creator>
  <cp:lastModifiedBy>moser</cp:lastModifiedBy>
  <cp:revision>335</cp:revision>
  <dcterms:created xsi:type="dcterms:W3CDTF">2006-06-22T07:15:02Z</dcterms:created>
  <dcterms:modified xsi:type="dcterms:W3CDTF">2013-04-09T16:34:18Z</dcterms:modified>
</cp:coreProperties>
</file>