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77" r:id="rId5"/>
    <p:sldId id="278" r:id="rId6"/>
    <p:sldId id="271" r:id="rId7"/>
    <p:sldId id="264" r:id="rId8"/>
    <p:sldId id="266" r:id="rId9"/>
    <p:sldId id="265" r:id="rId10"/>
    <p:sldId id="270" r:id="rId11"/>
    <p:sldId id="272" r:id="rId12"/>
    <p:sldId id="274" r:id="rId13"/>
    <p:sldId id="275" r:id="rId14"/>
    <p:sldId id="276" r:id="rId15"/>
    <p:sldId id="263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762" y="-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11"/>
    </p:cViewPr>
  </p:sorterViewPr>
  <p:notesViewPr>
    <p:cSldViewPr>
      <p:cViewPr varScale="1">
        <p:scale>
          <a:sx n="51" d="100"/>
          <a:sy n="51" d="100"/>
        </p:scale>
        <p:origin x="-1522" y="-91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EA797-3A29-44D1-81B0-0431B158EFC8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11412-15F5-4000-ADF4-1CF2032564D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8991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59B4FD-85F6-4865-B3C4-03176B099445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13165-7C3D-4EDE-ACF9-BDA2A13214E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41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814AAE-2568-42A4-99FA-8F183BA24A04}" type="slidenum">
              <a:rPr lang="fr-FR"/>
              <a:pPr/>
              <a:t>5</a:t>
            </a:fld>
            <a:endParaRPr lang="fr-FR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fld id="{B906DB6D-9EF1-4E7F-A41E-0D68E8D28C78}" type="slidenum">
              <a:rPr lang="fr-FR"/>
              <a:pPr/>
              <a:t>12</a:t>
            </a:fld>
            <a:endParaRPr lang="fr-FR"/>
          </a:p>
        </p:txBody>
      </p:sp>
      <p:sp>
        <p:nvSpPr>
          <p:cNvPr id="142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solidFill>
            <a:srgbClr val="FFFFFF"/>
          </a:solidFill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420291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3946" cy="184666"/>
          </a:xfrm>
          <a:ln/>
        </p:spPr>
        <p:txBody>
          <a:bodyPr lIns="0" tIns="0" rIns="0" bIns="0">
            <a:spAutoFit/>
          </a:bodyPr>
          <a:lstStyle/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C9EB7-605F-485D-BC48-867D78234B49}" type="datetime1">
              <a:rPr lang="en-US" smtClean="0"/>
              <a:t>4/10/2013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F0AC-6A47-41B1-8121-8D5DFB5DA2C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853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3DF42-616D-42F8-9BE9-DFD09E3CA78D}" type="datetime1">
              <a:rPr lang="en-US" smtClean="0"/>
              <a:t>4/10/2013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F0AC-6A47-41B1-8121-8D5DFB5DA2C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946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D3FC-6A55-4DC1-A7E5-679820AAB674}" type="datetime1">
              <a:rPr lang="en-US" smtClean="0"/>
              <a:t>4/10/2013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F0AC-6A47-41B1-8121-8D5DFB5DA2C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23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3" name="Rectangle 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Abdenour LOUNIS, AIDA Frascati 2013</a:t>
            </a:r>
            <a:endParaRPr lang="fr-FR"/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A7E7D1-AF9E-4DAC-B2EE-57D6A31D9A08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122265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0E10-FB02-4807-8477-E1B70BCB886F}" type="datetime1">
              <a:rPr lang="en-US" smtClean="0"/>
              <a:t>4/10/2013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F0AC-6A47-41B1-8121-8D5DFB5DA2C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085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B7F9-F87E-4372-9C50-B1908494C4C3}" type="datetime1">
              <a:rPr lang="en-US" smtClean="0"/>
              <a:t>4/10/2013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F0AC-6A47-41B1-8121-8D5DFB5DA2C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164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8121-B3F6-4FA2-AF0D-2BBF71643A95}" type="datetime1">
              <a:rPr lang="en-US" smtClean="0"/>
              <a:t>4/10/2013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F0AC-6A47-41B1-8121-8D5DFB5DA2C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5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0DD46-8FF1-4A8F-A6C4-6C16C2A3ADEC}" type="datetime1">
              <a:rPr lang="en-US" smtClean="0"/>
              <a:t>4/10/2013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F0AC-6A47-41B1-8121-8D5DFB5DA2C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821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7C9B-59CA-4F32-956A-7C29C4B67D02}" type="datetime1">
              <a:rPr lang="en-US" smtClean="0"/>
              <a:t>4/10/2013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F0AC-6A47-41B1-8121-8D5DFB5DA2C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307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4883D-6359-4EDA-B229-CD1856DD19AC}" type="datetime1">
              <a:rPr lang="en-US" smtClean="0"/>
              <a:t>4/10/2013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F0AC-6A47-41B1-8121-8D5DFB5DA2C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225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B60C8-6EFD-4E99-B722-E4B0AB4BA637}" type="datetime1">
              <a:rPr lang="en-US" smtClean="0"/>
              <a:t>4/10/2013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F0AC-6A47-41B1-8121-8D5DFB5DA2C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52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11D09-C685-4ED2-BB10-D36E752DFEBF}" type="datetime1">
              <a:rPr lang="en-US" smtClean="0"/>
              <a:t>4/10/2013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F0AC-6A47-41B1-8121-8D5DFB5DA2C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31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C1118-2211-490C-BAE3-E2D796AB5BDF}" type="datetime1">
              <a:rPr lang="en-US" smtClean="0"/>
              <a:t>4/10/2013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Abdenour LOUNIS, AIDA Frascati 2013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CF0AC-6A47-41B1-8121-8D5DFB5DA2C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124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jpeg"/><Relationship Id="rId4" Type="http://schemas.openxmlformats.org/officeDocument/2006/relationships/image" Target="../media/image24.png"/><Relationship Id="rId9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13" Type="http://schemas.openxmlformats.org/officeDocument/2006/relationships/image" Target="../media/image42.jpe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11" Type="http://schemas.openxmlformats.org/officeDocument/2006/relationships/image" Target="../media/image40.jpeg"/><Relationship Id="rId5" Type="http://schemas.openxmlformats.org/officeDocument/2006/relationships/image" Target="../media/image34.pn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Relationship Id="rId1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jpeg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1470025"/>
          </a:xfrm>
        </p:spPr>
        <p:txBody>
          <a:bodyPr/>
          <a:lstStyle/>
          <a:p>
            <a:r>
              <a:rPr lang="en-US" dirty="0" smtClean="0"/>
              <a:t>3D Integration activities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54935" y="4365104"/>
            <a:ext cx="6400800" cy="1752600"/>
          </a:xfrm>
        </p:spPr>
        <p:txBody>
          <a:bodyPr/>
          <a:lstStyle/>
          <a:p>
            <a:r>
              <a:rPr lang="en-US" dirty="0" smtClean="0"/>
              <a:t>AIDA WP3 </a:t>
            </a:r>
          </a:p>
          <a:p>
            <a:r>
              <a:rPr lang="en-US" dirty="0" err="1" smtClean="0"/>
              <a:t>Frascati</a:t>
            </a:r>
            <a:r>
              <a:rPr lang="en-US" dirty="0" smtClean="0"/>
              <a:t> 2013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  <p:sp>
        <p:nvSpPr>
          <p:cNvPr id="5" name="ZoneTexte 4"/>
          <p:cNvSpPr txBox="1"/>
          <p:nvPr/>
        </p:nvSpPr>
        <p:spPr>
          <a:xfrm>
            <a:off x="827584" y="2492896"/>
            <a:ext cx="7455503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Abdenour</a:t>
            </a:r>
            <a:r>
              <a:rPr lang="en-US" dirty="0" smtClean="0"/>
              <a:t> LOUNIS, G. Martin </a:t>
            </a:r>
            <a:r>
              <a:rPr lang="en-US" dirty="0" err="1" smtClean="0"/>
              <a:t>Chassard</a:t>
            </a:r>
            <a:r>
              <a:rPr lang="en-US" dirty="0" smtClean="0"/>
              <a:t>, Damien </a:t>
            </a:r>
            <a:r>
              <a:rPr lang="en-US" dirty="0" err="1" smtClean="0"/>
              <a:t>Thienpont</a:t>
            </a:r>
            <a:r>
              <a:rPr lang="en-US" dirty="0" smtClean="0"/>
              <a:t>, Jeanne Tong-Bong</a:t>
            </a:r>
          </a:p>
          <a:p>
            <a:pPr algn="ctr"/>
            <a:r>
              <a:rPr lang="en-US" dirty="0" err="1" smtClean="0"/>
              <a:t>Laboratoire</a:t>
            </a:r>
            <a:r>
              <a:rPr lang="en-US" dirty="0" smtClean="0"/>
              <a:t> de </a:t>
            </a:r>
            <a:r>
              <a:rPr lang="en-US" dirty="0" err="1" smtClean="0"/>
              <a:t>L’Accelerateur</a:t>
            </a:r>
            <a:r>
              <a:rPr lang="en-US" dirty="0" smtClean="0"/>
              <a:t> </a:t>
            </a:r>
            <a:r>
              <a:rPr lang="en-US" dirty="0" err="1" smtClean="0"/>
              <a:t>Linéaire</a:t>
            </a:r>
            <a:r>
              <a:rPr lang="en-US" dirty="0" smtClean="0"/>
              <a:t>, </a:t>
            </a:r>
            <a:r>
              <a:rPr lang="en-US" dirty="0" err="1" smtClean="0"/>
              <a:t>Orsay</a:t>
            </a:r>
            <a:r>
              <a:rPr lang="en-US" dirty="0" smtClean="0"/>
              <a:t>, </a:t>
            </a:r>
            <a:r>
              <a:rPr lang="en-US" dirty="0" err="1" smtClean="0"/>
              <a:t>Pôle</a:t>
            </a:r>
            <a:r>
              <a:rPr lang="en-US" dirty="0" smtClean="0"/>
              <a:t> OMEGA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Giovanni </a:t>
            </a:r>
            <a:r>
              <a:rPr lang="en-US" dirty="0" err="1" smtClean="0"/>
              <a:t>Calderini</a:t>
            </a:r>
            <a:r>
              <a:rPr lang="en-US" dirty="0" smtClean="0"/>
              <a:t>, </a:t>
            </a:r>
            <a:r>
              <a:rPr lang="en-US" dirty="0" err="1" smtClean="0"/>
              <a:t>J.Francois</a:t>
            </a:r>
            <a:r>
              <a:rPr lang="en-US" dirty="0" smtClean="0"/>
              <a:t> </a:t>
            </a:r>
            <a:r>
              <a:rPr lang="en-US" dirty="0" err="1" smtClean="0"/>
              <a:t>Genat</a:t>
            </a:r>
            <a:r>
              <a:rPr lang="en-US" dirty="0" smtClean="0"/>
              <a:t>, Francesco </a:t>
            </a:r>
            <a:r>
              <a:rPr lang="en-US" dirty="0" err="1" smtClean="0"/>
              <a:t>Cressoli</a:t>
            </a:r>
            <a:r>
              <a:rPr lang="en-US" dirty="0" smtClean="0"/>
              <a:t>, </a:t>
            </a:r>
          </a:p>
          <a:p>
            <a:pPr algn="ctr"/>
            <a:r>
              <a:rPr lang="en-US" dirty="0" smtClean="0"/>
              <a:t>LPNHE, Paris </a:t>
            </a:r>
            <a:endParaRPr lang="en-US" dirty="0"/>
          </a:p>
        </p:txBody>
      </p:sp>
      <p:pic>
        <p:nvPicPr>
          <p:cNvPr id="1026" name="Picture 2" descr="C:\Users\lounis\Pictures\2011-12-07 photo-dec2011\lal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188" y="361950"/>
            <a:ext cx="1498600" cy="99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535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challenges on interconnections for </a:t>
            </a:r>
            <a:r>
              <a:rPr lang="en-US" dirty="0" err="1" smtClean="0"/>
              <a:t>Edgless</a:t>
            </a:r>
            <a:r>
              <a:rPr lang="en-US" dirty="0" smtClean="0"/>
              <a:t> pixel sensor </a:t>
            </a:r>
            <a:endParaRPr lang="en-US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81" y="1600200"/>
            <a:ext cx="6268837" cy="4525963"/>
          </a:xfrm>
        </p:spPr>
      </p:pic>
      <p:sp>
        <p:nvSpPr>
          <p:cNvPr id="5" name="ZoneTexte 4"/>
          <p:cNvSpPr txBox="1"/>
          <p:nvPr/>
        </p:nvSpPr>
        <p:spPr>
          <a:xfrm>
            <a:off x="2627784" y="6381328"/>
            <a:ext cx="501643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Shown by </a:t>
            </a:r>
            <a:r>
              <a:rPr lang="en-US" dirty="0" err="1" smtClean="0"/>
              <a:t>Juha</a:t>
            </a:r>
            <a:r>
              <a:rPr lang="en-US" dirty="0" smtClean="0"/>
              <a:t> </a:t>
            </a:r>
            <a:r>
              <a:rPr lang="en-US" dirty="0" err="1" smtClean="0"/>
              <a:t>Kaliopuska</a:t>
            </a:r>
            <a:r>
              <a:rPr lang="en-US" dirty="0" smtClean="0"/>
              <a:t>, VTT  AIDA 2013, </a:t>
            </a:r>
            <a:r>
              <a:rPr lang="en-US" dirty="0" err="1" smtClean="0"/>
              <a:t>Frascati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26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71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News on Industrial contacts : IPIDIA</a:t>
            </a:r>
            <a:endParaRPr lang="en-US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IPIDIA, </a:t>
            </a:r>
            <a:r>
              <a:rPr lang="en-US" dirty="0" err="1" smtClean="0"/>
              <a:t>Normandie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56348"/>
            <a:ext cx="5501640" cy="35433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130889" y="1988840"/>
            <a:ext cx="2664296" cy="34163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First contacts taken on </a:t>
            </a:r>
          </a:p>
          <a:p>
            <a:r>
              <a:rPr lang="en-US" dirty="0" smtClean="0"/>
              <a:t>March 18</a:t>
            </a:r>
            <a:r>
              <a:rPr lang="en-US" baseline="30000" dirty="0" smtClean="0"/>
              <a:t>th</a:t>
            </a:r>
            <a:r>
              <a:rPr lang="en-US" dirty="0" smtClean="0"/>
              <a:t>, 2013</a:t>
            </a:r>
          </a:p>
          <a:p>
            <a:endParaRPr lang="en-US" dirty="0"/>
          </a:p>
          <a:p>
            <a:r>
              <a:rPr lang="en-US" dirty="0" smtClean="0"/>
              <a:t>Our first conclusions: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Open and cooperative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State of the Art in Interconnections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Attractive in terms of cost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Ongoing Work with CERN (CMS) fast and Positive feedback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1916832"/>
            <a:ext cx="6480583" cy="4830031"/>
          </a:xfrm>
          <a:prstGeom prst="rect">
            <a:avLst/>
          </a:prstGeom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8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Espace réservé du pied de page 2"/>
          <p:cNvSpPr>
            <a:spLocks noGrp="1"/>
          </p:cNvSpPr>
          <p:nvPr>
            <p:ph type="ftr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>
              <a:defRPr/>
            </a:pPr>
            <a:r>
              <a:rPr lang="fr-FR" smtClean="0"/>
              <a:t>Abdenour LOUNIS, AIDA Frascati 2013</a:t>
            </a:r>
            <a:endParaRPr lang="fr-FR" dirty="0"/>
          </a:p>
        </p:txBody>
      </p:sp>
      <p:sp>
        <p:nvSpPr>
          <p:cNvPr id="1419287" name="Rectangle 23"/>
          <p:cNvSpPr>
            <a:spLocks noChangeArrowheads="1"/>
          </p:cNvSpPr>
          <p:nvPr/>
        </p:nvSpPr>
        <p:spPr bwMode="auto">
          <a:xfrm>
            <a:off x="900113" y="171450"/>
            <a:ext cx="75406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latin typeface="Arial" charset="0"/>
                <a:ea typeface="ＭＳ Ｐゴシック" charset="0"/>
                <a:cs typeface="Times New Roman" charset="0"/>
              </a:rPr>
              <a:t>TSV </a:t>
            </a:r>
            <a:r>
              <a:rPr lang="en-US" sz="2000" b="1" dirty="0" smtClean="0">
                <a:latin typeface="Arial" charset="0"/>
                <a:ea typeface="ＭＳ Ｐゴシック" charset="0"/>
                <a:cs typeface="Times New Roman" charset="0"/>
              </a:rPr>
              <a:t>Toolbox at CEA/LETI Grenoble: Open 3D Initiative</a:t>
            </a:r>
            <a:endParaRPr lang="en-US" sz="2000" b="1" dirty="0">
              <a:latin typeface="Arial" charset="0"/>
              <a:ea typeface="ＭＳ Ｐゴシック" charset="0"/>
              <a:cs typeface="Times New Roman" charset="0"/>
            </a:endParaRPr>
          </a:p>
        </p:txBody>
      </p:sp>
      <p:grpSp>
        <p:nvGrpSpPr>
          <p:cNvPr id="1419522" name="Group 258"/>
          <p:cNvGrpSpPr>
            <a:grpSpLocks/>
          </p:cNvGrpSpPr>
          <p:nvPr/>
        </p:nvGrpSpPr>
        <p:grpSpPr bwMode="auto">
          <a:xfrm>
            <a:off x="852488" y="1257300"/>
            <a:ext cx="7886700" cy="1435100"/>
            <a:chOff x="537" y="792"/>
            <a:chExt cx="4968" cy="904"/>
          </a:xfrm>
        </p:grpSpPr>
        <p:sp>
          <p:nvSpPr>
            <p:cNvPr id="1419288" name="Rectangle 24"/>
            <p:cNvSpPr>
              <a:spLocks noChangeArrowheads="1"/>
            </p:cNvSpPr>
            <p:nvPr/>
          </p:nvSpPr>
          <p:spPr bwMode="auto">
            <a:xfrm>
              <a:off x="537" y="792"/>
              <a:ext cx="179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b="1">
                  <a:latin typeface="Arial" charset="0"/>
                  <a:ea typeface="ＭＳ Ｐゴシック" charset="0"/>
                  <a:cs typeface="Times New Roman" charset="0"/>
                </a:rPr>
                <a:t>Via First TSV (Polysilicon filled)</a:t>
              </a:r>
            </a:p>
          </p:txBody>
        </p:sp>
        <p:grpSp>
          <p:nvGrpSpPr>
            <p:cNvPr id="26765" name="Group 85"/>
            <p:cNvGrpSpPr>
              <a:grpSpLocks/>
            </p:cNvGrpSpPr>
            <p:nvPr/>
          </p:nvGrpSpPr>
          <p:grpSpPr bwMode="auto">
            <a:xfrm>
              <a:off x="913" y="1042"/>
              <a:ext cx="886" cy="654"/>
              <a:chOff x="1071" y="1215"/>
              <a:chExt cx="843" cy="747"/>
            </a:xfrm>
          </p:grpSpPr>
          <p:sp>
            <p:nvSpPr>
              <p:cNvPr id="1419297" name="Oval 33"/>
              <p:cNvSpPr>
                <a:spLocks noChangeArrowheads="1"/>
              </p:cNvSpPr>
              <p:nvPr/>
            </p:nvSpPr>
            <p:spPr bwMode="auto">
              <a:xfrm>
                <a:off x="1533" y="1782"/>
                <a:ext cx="144" cy="180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298" name="Oval 34"/>
              <p:cNvSpPr>
                <a:spLocks noChangeArrowheads="1"/>
              </p:cNvSpPr>
              <p:nvPr/>
            </p:nvSpPr>
            <p:spPr bwMode="auto">
              <a:xfrm>
                <a:off x="1289" y="1778"/>
                <a:ext cx="132" cy="180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grpSp>
            <p:nvGrpSpPr>
              <p:cNvPr id="26773" name="Group 84"/>
              <p:cNvGrpSpPr>
                <a:grpSpLocks/>
              </p:cNvGrpSpPr>
              <p:nvPr/>
            </p:nvGrpSpPr>
            <p:grpSpPr bwMode="auto">
              <a:xfrm>
                <a:off x="1071" y="1215"/>
                <a:ext cx="843" cy="685"/>
                <a:chOff x="1071" y="1215"/>
                <a:chExt cx="843" cy="685"/>
              </a:xfrm>
            </p:grpSpPr>
            <p:sp>
              <p:nvSpPr>
                <p:cNvPr id="1419299" name="Line 35"/>
                <p:cNvSpPr>
                  <a:spLocks noChangeShapeType="1"/>
                </p:cNvSpPr>
                <p:nvPr/>
              </p:nvSpPr>
              <p:spPr bwMode="auto">
                <a:xfrm>
                  <a:off x="1071" y="1832"/>
                  <a:ext cx="837" cy="0"/>
                </a:xfrm>
                <a:prstGeom prst="line">
                  <a:avLst/>
                </a:prstGeom>
                <a:noFill/>
                <a:ln w="101600">
                  <a:solidFill>
                    <a:srgbClr val="9966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00" name="Rectangle 36"/>
                <p:cNvSpPr>
                  <a:spLocks noChangeArrowheads="1"/>
                </p:cNvSpPr>
                <p:nvPr/>
              </p:nvSpPr>
              <p:spPr bwMode="auto">
                <a:xfrm>
                  <a:off x="1311" y="1811"/>
                  <a:ext cx="81" cy="6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9966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01" name="Line 37"/>
                <p:cNvSpPr>
                  <a:spLocks noChangeShapeType="1"/>
                </p:cNvSpPr>
                <p:nvPr/>
              </p:nvSpPr>
              <p:spPr bwMode="auto">
                <a:xfrm>
                  <a:off x="1414" y="1827"/>
                  <a:ext cx="141" cy="0"/>
                </a:xfrm>
                <a:prstGeom prst="line">
                  <a:avLst/>
                </a:prstGeom>
                <a:noFill/>
                <a:ln w="101600">
                  <a:solidFill>
                    <a:srgbClr val="9966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02" name="Line 38"/>
                <p:cNvSpPr>
                  <a:spLocks noChangeShapeType="1"/>
                </p:cNvSpPr>
                <p:nvPr/>
              </p:nvSpPr>
              <p:spPr bwMode="auto">
                <a:xfrm>
                  <a:off x="1077" y="1494"/>
                  <a:ext cx="834" cy="0"/>
                </a:xfrm>
                <a:prstGeom prst="line">
                  <a:avLst/>
                </a:prstGeom>
                <a:noFill/>
                <a:ln w="152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03" name="Rectangle 39"/>
                <p:cNvSpPr>
                  <a:spLocks noChangeArrowheads="1"/>
                </p:cNvSpPr>
                <p:nvPr/>
              </p:nvSpPr>
              <p:spPr bwMode="auto">
                <a:xfrm>
                  <a:off x="1076" y="1539"/>
                  <a:ext cx="832" cy="235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04" name="Freeform 40"/>
                <p:cNvSpPr>
                  <a:spLocks/>
                </p:cNvSpPr>
                <p:nvPr/>
              </p:nvSpPr>
              <p:spPr bwMode="auto">
                <a:xfrm>
                  <a:off x="1076" y="1539"/>
                  <a:ext cx="838" cy="244"/>
                </a:xfrm>
                <a:custGeom>
                  <a:avLst/>
                  <a:gdLst>
                    <a:gd name="T0" fmla="*/ 0 w 1920"/>
                    <a:gd name="T1" fmla="*/ 0 h 192"/>
                    <a:gd name="T2" fmla="*/ 61 w 1920"/>
                    <a:gd name="T3" fmla="*/ 5 h 192"/>
                    <a:gd name="T4" fmla="*/ 61 w 1920"/>
                    <a:gd name="T5" fmla="*/ 244 h 192"/>
                    <a:gd name="T6" fmla="*/ 105 w 1920"/>
                    <a:gd name="T7" fmla="*/ 244 h 192"/>
                    <a:gd name="T8" fmla="*/ 105 w 1920"/>
                    <a:gd name="T9" fmla="*/ 0 h 192"/>
                    <a:gd name="T10" fmla="*/ 147 w 1920"/>
                    <a:gd name="T11" fmla="*/ 0 h 192"/>
                    <a:gd name="T12" fmla="*/ 147 w 1920"/>
                    <a:gd name="T13" fmla="*/ 244 h 192"/>
                    <a:gd name="T14" fmla="*/ 189 w 1920"/>
                    <a:gd name="T15" fmla="*/ 244 h 192"/>
                    <a:gd name="T16" fmla="*/ 189 w 1920"/>
                    <a:gd name="T17" fmla="*/ 0 h 192"/>
                    <a:gd name="T18" fmla="*/ 629 w 1920"/>
                    <a:gd name="T19" fmla="*/ 0 h 192"/>
                    <a:gd name="T20" fmla="*/ 629 w 1920"/>
                    <a:gd name="T21" fmla="*/ 244 h 192"/>
                    <a:gd name="T22" fmla="*/ 670 w 1920"/>
                    <a:gd name="T23" fmla="*/ 244 h 192"/>
                    <a:gd name="T24" fmla="*/ 670 w 1920"/>
                    <a:gd name="T25" fmla="*/ 0 h 192"/>
                    <a:gd name="T26" fmla="*/ 712 w 1920"/>
                    <a:gd name="T27" fmla="*/ 0 h 192"/>
                    <a:gd name="T28" fmla="*/ 712 w 1920"/>
                    <a:gd name="T29" fmla="*/ 244 h 192"/>
                    <a:gd name="T30" fmla="*/ 754 w 1920"/>
                    <a:gd name="T31" fmla="*/ 244 h 192"/>
                    <a:gd name="T32" fmla="*/ 754 w 1920"/>
                    <a:gd name="T33" fmla="*/ 0 h 192"/>
                    <a:gd name="T34" fmla="*/ 838 w 1920"/>
                    <a:gd name="T35" fmla="*/ 0 h 19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920" h="192">
                      <a:moveTo>
                        <a:pt x="0" y="0"/>
                      </a:moveTo>
                      <a:cubicBezTo>
                        <a:pt x="137" y="4"/>
                        <a:pt x="91" y="4"/>
                        <a:pt x="140" y="4"/>
                      </a:cubicBezTo>
                      <a:lnTo>
                        <a:pt x="140" y="192"/>
                      </a:lnTo>
                      <a:lnTo>
                        <a:pt x="240" y="192"/>
                      </a:lnTo>
                      <a:lnTo>
                        <a:pt x="240" y="0"/>
                      </a:lnTo>
                      <a:lnTo>
                        <a:pt x="336" y="0"/>
                      </a:lnTo>
                      <a:lnTo>
                        <a:pt x="336" y="192"/>
                      </a:lnTo>
                      <a:lnTo>
                        <a:pt x="432" y="192"/>
                      </a:lnTo>
                      <a:lnTo>
                        <a:pt x="432" y="0"/>
                      </a:lnTo>
                      <a:lnTo>
                        <a:pt x="1440" y="0"/>
                      </a:lnTo>
                      <a:lnTo>
                        <a:pt x="1440" y="192"/>
                      </a:lnTo>
                      <a:lnTo>
                        <a:pt x="1536" y="192"/>
                      </a:lnTo>
                      <a:lnTo>
                        <a:pt x="1536" y="0"/>
                      </a:lnTo>
                      <a:lnTo>
                        <a:pt x="1632" y="0"/>
                      </a:lnTo>
                      <a:lnTo>
                        <a:pt x="1632" y="192"/>
                      </a:lnTo>
                      <a:lnTo>
                        <a:pt x="1728" y="192"/>
                      </a:lnTo>
                      <a:lnTo>
                        <a:pt x="1728" y="0"/>
                      </a:lnTo>
                      <a:lnTo>
                        <a:pt x="1920" y="0"/>
                      </a:lnTo>
                    </a:path>
                  </a:pathLst>
                </a:custGeom>
                <a:noFill/>
                <a:ln w="28575" cmpd="sng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19305" name="Rectangle 41"/>
                <p:cNvSpPr>
                  <a:spLocks noChangeArrowheads="1"/>
                </p:cNvSpPr>
                <p:nvPr/>
              </p:nvSpPr>
              <p:spPr bwMode="auto">
                <a:xfrm>
                  <a:off x="1141" y="1534"/>
                  <a:ext cx="35" cy="258"/>
                </a:xfrm>
                <a:prstGeom prst="rect">
                  <a:avLst/>
                </a:prstGeom>
                <a:solidFill>
                  <a:srgbClr val="0099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06" name="Rectangle 42"/>
                <p:cNvSpPr>
                  <a:spLocks noChangeArrowheads="1"/>
                </p:cNvSpPr>
                <p:nvPr/>
              </p:nvSpPr>
              <p:spPr bwMode="auto">
                <a:xfrm>
                  <a:off x="1225" y="1535"/>
                  <a:ext cx="37" cy="254"/>
                </a:xfrm>
                <a:prstGeom prst="rect">
                  <a:avLst/>
                </a:prstGeom>
                <a:solidFill>
                  <a:srgbClr val="0099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07" name="Rectangle 43"/>
                <p:cNvSpPr>
                  <a:spLocks noChangeArrowheads="1"/>
                </p:cNvSpPr>
                <p:nvPr/>
              </p:nvSpPr>
              <p:spPr bwMode="auto">
                <a:xfrm>
                  <a:off x="1707" y="1539"/>
                  <a:ext cx="36" cy="249"/>
                </a:xfrm>
                <a:prstGeom prst="rect">
                  <a:avLst/>
                </a:prstGeom>
                <a:solidFill>
                  <a:srgbClr val="0099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08" name="Rectangle 44"/>
                <p:cNvSpPr>
                  <a:spLocks noChangeArrowheads="1"/>
                </p:cNvSpPr>
                <p:nvPr/>
              </p:nvSpPr>
              <p:spPr bwMode="auto">
                <a:xfrm>
                  <a:off x="1791" y="1539"/>
                  <a:ext cx="36" cy="252"/>
                </a:xfrm>
                <a:prstGeom prst="rect">
                  <a:avLst/>
                </a:prstGeom>
                <a:solidFill>
                  <a:srgbClr val="0099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09" name="Line 45"/>
                <p:cNvSpPr>
                  <a:spLocks noChangeShapeType="1"/>
                </p:cNvSpPr>
                <p:nvPr/>
              </p:nvSpPr>
              <p:spPr bwMode="auto">
                <a:xfrm>
                  <a:off x="1385" y="1539"/>
                  <a:ext cx="49" cy="0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10" name="Line 46"/>
                <p:cNvSpPr>
                  <a:spLocks noChangeShapeType="1"/>
                </p:cNvSpPr>
                <p:nvPr/>
              </p:nvSpPr>
              <p:spPr bwMode="auto">
                <a:xfrm>
                  <a:off x="1468" y="1539"/>
                  <a:ext cx="49" cy="0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11" name="Line 47"/>
                <p:cNvSpPr>
                  <a:spLocks noChangeShapeType="1"/>
                </p:cNvSpPr>
                <p:nvPr/>
              </p:nvSpPr>
              <p:spPr bwMode="auto">
                <a:xfrm>
                  <a:off x="1550" y="1539"/>
                  <a:ext cx="50" cy="0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12" name="Line 48"/>
                <p:cNvSpPr>
                  <a:spLocks noChangeShapeType="1"/>
                </p:cNvSpPr>
                <p:nvPr/>
              </p:nvSpPr>
              <p:spPr bwMode="auto">
                <a:xfrm>
                  <a:off x="1133" y="1527"/>
                  <a:ext cx="290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13" name="Line 49"/>
                <p:cNvSpPr>
                  <a:spLocks noChangeShapeType="1"/>
                </p:cNvSpPr>
                <p:nvPr/>
              </p:nvSpPr>
              <p:spPr bwMode="auto">
                <a:xfrm>
                  <a:off x="1551" y="1530"/>
                  <a:ext cx="290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grpSp>
              <p:nvGrpSpPr>
                <p:cNvPr id="26789" name="Group 50"/>
                <p:cNvGrpSpPr>
                  <a:grpSpLocks/>
                </p:cNvGrpSpPr>
                <p:nvPr/>
              </p:nvGrpSpPr>
              <p:grpSpPr bwMode="auto">
                <a:xfrm>
                  <a:off x="1300" y="1505"/>
                  <a:ext cx="52" cy="15"/>
                  <a:chOff x="2614" y="505"/>
                  <a:chExt cx="65" cy="18"/>
                </a:xfrm>
              </p:grpSpPr>
              <p:sp>
                <p:nvSpPr>
                  <p:cNvPr id="1419315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2614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  <p:sp>
                <p:nvSpPr>
                  <p:cNvPr id="141931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2635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  <p:sp>
                <p:nvSpPr>
                  <p:cNvPr id="1419317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2657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  <p:sp>
                <p:nvSpPr>
                  <p:cNvPr id="1419318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2679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</p:grpSp>
            <p:grpSp>
              <p:nvGrpSpPr>
                <p:cNvPr id="26790" name="Group 55"/>
                <p:cNvGrpSpPr>
                  <a:grpSpLocks/>
                </p:cNvGrpSpPr>
                <p:nvPr/>
              </p:nvGrpSpPr>
              <p:grpSpPr bwMode="auto">
                <a:xfrm>
                  <a:off x="1623" y="1506"/>
                  <a:ext cx="52" cy="16"/>
                  <a:chOff x="2614" y="505"/>
                  <a:chExt cx="65" cy="18"/>
                </a:xfrm>
              </p:grpSpPr>
              <p:sp>
                <p:nvSpPr>
                  <p:cNvPr id="1419320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2614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  <p:sp>
                <p:nvSpPr>
                  <p:cNvPr id="1419321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2635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  <p:sp>
                <p:nvSpPr>
                  <p:cNvPr id="1419322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2657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  <p:sp>
                <p:nvSpPr>
                  <p:cNvPr id="1419323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2679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</p:grpSp>
            <p:sp>
              <p:nvSpPr>
                <p:cNvPr id="1419324" name="Line 60"/>
                <p:cNvSpPr>
                  <a:spLocks noChangeShapeType="1"/>
                </p:cNvSpPr>
                <p:nvPr/>
              </p:nvSpPr>
              <p:spPr bwMode="auto">
                <a:xfrm>
                  <a:off x="1297" y="1499"/>
                  <a:ext cx="385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grpSp>
              <p:nvGrpSpPr>
                <p:cNvPr id="26792" name="Group 61"/>
                <p:cNvGrpSpPr>
                  <a:grpSpLocks/>
                </p:cNvGrpSpPr>
                <p:nvPr/>
              </p:nvGrpSpPr>
              <p:grpSpPr bwMode="auto">
                <a:xfrm>
                  <a:off x="1461" y="1479"/>
                  <a:ext cx="51" cy="15"/>
                  <a:chOff x="2614" y="505"/>
                  <a:chExt cx="65" cy="18"/>
                </a:xfrm>
              </p:grpSpPr>
              <p:sp>
                <p:nvSpPr>
                  <p:cNvPr id="1419326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2614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  <p:sp>
                <p:nvSpPr>
                  <p:cNvPr id="1419327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2635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  <p:sp>
                <p:nvSpPr>
                  <p:cNvPr id="1419328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2657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  <p:sp>
                <p:nvSpPr>
                  <p:cNvPr id="1419329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2678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</p:grpSp>
            <p:sp>
              <p:nvSpPr>
                <p:cNvPr id="1419330" name="Line 66"/>
                <p:cNvSpPr>
                  <a:spLocks noChangeShapeType="1"/>
                </p:cNvSpPr>
                <p:nvPr/>
              </p:nvSpPr>
              <p:spPr bwMode="auto">
                <a:xfrm>
                  <a:off x="1299" y="1473"/>
                  <a:ext cx="385" cy="0"/>
                </a:xfrm>
                <a:prstGeom prst="line">
                  <a:avLst/>
                </a:prstGeom>
                <a:noFill/>
                <a:ln w="2857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31" name="Line 67"/>
                <p:cNvSpPr>
                  <a:spLocks noChangeShapeType="1"/>
                </p:cNvSpPr>
                <p:nvPr/>
              </p:nvSpPr>
              <p:spPr bwMode="auto">
                <a:xfrm>
                  <a:off x="1299" y="1458"/>
                  <a:ext cx="93" cy="0"/>
                </a:xfrm>
                <a:prstGeom prst="line">
                  <a:avLst/>
                </a:prstGeom>
                <a:noFill/>
                <a:ln w="2857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32" name="Line 68"/>
                <p:cNvSpPr>
                  <a:spLocks noChangeShapeType="1"/>
                </p:cNvSpPr>
                <p:nvPr/>
              </p:nvSpPr>
              <p:spPr bwMode="auto">
                <a:xfrm>
                  <a:off x="1591" y="1459"/>
                  <a:ext cx="93" cy="0"/>
                </a:xfrm>
                <a:prstGeom prst="line">
                  <a:avLst/>
                </a:prstGeom>
                <a:noFill/>
                <a:ln w="2857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33" name="Line 69"/>
                <p:cNvSpPr>
                  <a:spLocks noChangeShapeType="1"/>
                </p:cNvSpPr>
                <p:nvPr/>
              </p:nvSpPr>
              <p:spPr bwMode="auto">
                <a:xfrm>
                  <a:off x="1395" y="1458"/>
                  <a:ext cx="193" cy="0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35" name="Rectangle 71"/>
                <p:cNvSpPr>
                  <a:spLocks noChangeArrowheads="1"/>
                </p:cNvSpPr>
                <p:nvPr/>
              </p:nvSpPr>
              <p:spPr bwMode="auto">
                <a:xfrm>
                  <a:off x="1078" y="1215"/>
                  <a:ext cx="835" cy="239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36" name="Line 72"/>
                <p:cNvSpPr>
                  <a:spLocks noChangeShapeType="1"/>
                </p:cNvSpPr>
                <p:nvPr/>
              </p:nvSpPr>
              <p:spPr bwMode="auto">
                <a:xfrm>
                  <a:off x="1075" y="1788"/>
                  <a:ext cx="834" cy="0"/>
                </a:xfrm>
                <a:prstGeom prst="line">
                  <a:avLst/>
                </a:prstGeom>
                <a:noFill/>
                <a:ln w="571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37" name="Rectangle 73"/>
                <p:cNvSpPr>
                  <a:spLocks noChangeArrowheads="1"/>
                </p:cNvSpPr>
                <p:nvPr/>
              </p:nvSpPr>
              <p:spPr bwMode="auto">
                <a:xfrm>
                  <a:off x="1144" y="1768"/>
                  <a:ext cx="26" cy="45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38" name="Rectangle 74"/>
                <p:cNvSpPr>
                  <a:spLocks noChangeArrowheads="1"/>
                </p:cNvSpPr>
                <p:nvPr/>
              </p:nvSpPr>
              <p:spPr bwMode="auto">
                <a:xfrm>
                  <a:off x="1229" y="1768"/>
                  <a:ext cx="26" cy="45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39" name="Rectangle 75"/>
                <p:cNvSpPr>
                  <a:spLocks noChangeArrowheads="1"/>
                </p:cNvSpPr>
                <p:nvPr/>
              </p:nvSpPr>
              <p:spPr bwMode="auto">
                <a:xfrm>
                  <a:off x="1711" y="1770"/>
                  <a:ext cx="26" cy="46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40" name="Rectangle 76"/>
                <p:cNvSpPr>
                  <a:spLocks noChangeArrowheads="1"/>
                </p:cNvSpPr>
                <p:nvPr/>
              </p:nvSpPr>
              <p:spPr bwMode="auto">
                <a:xfrm>
                  <a:off x="1797" y="1768"/>
                  <a:ext cx="26" cy="45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41" name="Line 77"/>
                <p:cNvSpPr>
                  <a:spLocks noChangeShapeType="1"/>
                </p:cNvSpPr>
                <p:nvPr/>
              </p:nvSpPr>
              <p:spPr bwMode="auto">
                <a:xfrm>
                  <a:off x="1143" y="1808"/>
                  <a:ext cx="270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42" name="Line 78"/>
                <p:cNvSpPr>
                  <a:spLocks noChangeShapeType="1"/>
                </p:cNvSpPr>
                <p:nvPr/>
              </p:nvSpPr>
              <p:spPr bwMode="auto">
                <a:xfrm>
                  <a:off x="1553" y="1808"/>
                  <a:ext cx="269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43" name="Rectangle 79"/>
                <p:cNvSpPr>
                  <a:spLocks noChangeArrowheads="1"/>
                </p:cNvSpPr>
                <p:nvPr/>
              </p:nvSpPr>
              <p:spPr bwMode="auto">
                <a:xfrm>
                  <a:off x="1568" y="1809"/>
                  <a:ext cx="81" cy="6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9966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44" name="Freeform 80"/>
                <p:cNvSpPr>
                  <a:spLocks/>
                </p:cNvSpPr>
                <p:nvPr/>
              </p:nvSpPr>
              <p:spPr bwMode="auto">
                <a:xfrm>
                  <a:off x="1288" y="1817"/>
                  <a:ext cx="394" cy="52"/>
                </a:xfrm>
                <a:custGeom>
                  <a:avLst/>
                  <a:gdLst>
                    <a:gd name="T0" fmla="*/ 0 w 498"/>
                    <a:gd name="T1" fmla="*/ 52 h 60"/>
                    <a:gd name="T2" fmla="*/ 21 w 498"/>
                    <a:gd name="T3" fmla="*/ 52 h 60"/>
                    <a:gd name="T4" fmla="*/ 21 w 498"/>
                    <a:gd name="T5" fmla="*/ 0 h 60"/>
                    <a:gd name="T6" fmla="*/ 104 w 498"/>
                    <a:gd name="T7" fmla="*/ 0 h 60"/>
                    <a:gd name="T8" fmla="*/ 103 w 498"/>
                    <a:gd name="T9" fmla="*/ 50 h 60"/>
                    <a:gd name="T10" fmla="*/ 277 w 498"/>
                    <a:gd name="T11" fmla="*/ 50 h 60"/>
                    <a:gd name="T12" fmla="*/ 277 w 498"/>
                    <a:gd name="T13" fmla="*/ 0 h 60"/>
                    <a:gd name="T14" fmla="*/ 356 w 498"/>
                    <a:gd name="T15" fmla="*/ 0 h 60"/>
                    <a:gd name="T16" fmla="*/ 354 w 498"/>
                    <a:gd name="T17" fmla="*/ 49 h 60"/>
                    <a:gd name="T18" fmla="*/ 394 w 498"/>
                    <a:gd name="T19" fmla="*/ 49 h 6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98" h="60">
                      <a:moveTo>
                        <a:pt x="0" y="60"/>
                      </a:moveTo>
                      <a:lnTo>
                        <a:pt x="26" y="60"/>
                      </a:lnTo>
                      <a:lnTo>
                        <a:pt x="26" y="0"/>
                      </a:lnTo>
                      <a:lnTo>
                        <a:pt x="132" y="0"/>
                      </a:lnTo>
                      <a:lnTo>
                        <a:pt x="130" y="58"/>
                      </a:lnTo>
                      <a:lnTo>
                        <a:pt x="350" y="58"/>
                      </a:lnTo>
                      <a:lnTo>
                        <a:pt x="350" y="0"/>
                      </a:lnTo>
                      <a:lnTo>
                        <a:pt x="450" y="0"/>
                      </a:lnTo>
                      <a:lnTo>
                        <a:pt x="448" y="56"/>
                      </a:lnTo>
                      <a:lnTo>
                        <a:pt x="498" y="56"/>
                      </a:lnTo>
                    </a:path>
                  </a:pathLst>
                </a:custGeom>
                <a:noFill/>
                <a:ln w="28575" cmpd="sng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19345" name="Rectangle 81"/>
                <p:cNvSpPr>
                  <a:spLocks noChangeArrowheads="1"/>
                </p:cNvSpPr>
                <p:nvPr/>
              </p:nvSpPr>
              <p:spPr bwMode="auto">
                <a:xfrm>
                  <a:off x="1318" y="1825"/>
                  <a:ext cx="69" cy="75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46" name="Rectangle 82"/>
                <p:cNvSpPr>
                  <a:spLocks noChangeArrowheads="1"/>
                </p:cNvSpPr>
                <p:nvPr/>
              </p:nvSpPr>
              <p:spPr bwMode="auto">
                <a:xfrm>
                  <a:off x="1574" y="1825"/>
                  <a:ext cx="61" cy="75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47" name="Line 83"/>
                <p:cNvSpPr>
                  <a:spLocks noChangeShapeType="1"/>
                </p:cNvSpPr>
                <p:nvPr/>
              </p:nvSpPr>
              <p:spPr bwMode="auto">
                <a:xfrm>
                  <a:off x="1426" y="1869"/>
                  <a:ext cx="101" cy="0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</p:grpSp>
        </p:grpSp>
        <p:grpSp>
          <p:nvGrpSpPr>
            <p:cNvPr id="26766" name="Group 254"/>
            <p:cNvGrpSpPr>
              <a:grpSpLocks/>
            </p:cNvGrpSpPr>
            <p:nvPr/>
          </p:nvGrpSpPr>
          <p:grpSpPr bwMode="auto">
            <a:xfrm>
              <a:off x="2553" y="936"/>
              <a:ext cx="2952" cy="653"/>
              <a:chOff x="2553" y="810"/>
              <a:chExt cx="2952" cy="653"/>
            </a:xfrm>
          </p:grpSpPr>
          <p:sp>
            <p:nvSpPr>
              <p:cNvPr id="1419266" name="Line 2"/>
              <p:cNvSpPr>
                <a:spLocks noChangeShapeType="1"/>
              </p:cNvSpPr>
              <p:nvPr/>
            </p:nvSpPr>
            <p:spPr bwMode="auto">
              <a:xfrm>
                <a:off x="2553" y="1146"/>
                <a:ext cx="2549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pic>
            <p:nvPicPr>
              <p:cNvPr id="1419293" name="Picture 2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068"/>
              <a:stretch>
                <a:fillRect/>
              </a:stretch>
            </p:blipFill>
            <p:spPr bwMode="auto">
              <a:xfrm>
                <a:off x="3963" y="869"/>
                <a:ext cx="777" cy="5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1419295" name="Text Box 31"/>
              <p:cNvSpPr txBox="1">
                <a:spLocks noChangeArrowheads="1"/>
              </p:cNvSpPr>
              <p:nvPr/>
            </p:nvSpPr>
            <p:spPr bwMode="auto">
              <a:xfrm>
                <a:off x="4768" y="1171"/>
                <a:ext cx="73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1200">
                    <a:solidFill>
                      <a:srgbClr val="002B48"/>
                    </a:solidFill>
                  </a:rPr>
                  <a:t>Trench AR 20,  5x100µm</a:t>
                </a:r>
              </a:p>
            </p:txBody>
          </p:sp>
          <p:pic>
            <p:nvPicPr>
              <p:cNvPr id="1419350" name="Picture 8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130"/>
              <a:stretch>
                <a:fillRect/>
              </a:stretch>
            </p:blipFill>
            <p:spPr bwMode="auto">
              <a:xfrm>
                <a:off x="3018" y="810"/>
                <a:ext cx="663" cy="6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1419521" name="Group 257"/>
          <p:cNvGrpSpPr>
            <a:grpSpLocks/>
          </p:cNvGrpSpPr>
          <p:nvPr/>
        </p:nvGrpSpPr>
        <p:grpSpPr bwMode="auto">
          <a:xfrm>
            <a:off x="763588" y="2968625"/>
            <a:ext cx="8231187" cy="1589088"/>
            <a:chOff x="481" y="1870"/>
            <a:chExt cx="5185" cy="1001"/>
          </a:xfrm>
        </p:grpSpPr>
        <p:sp>
          <p:nvSpPr>
            <p:cNvPr id="1419289" name="Rectangle 25"/>
            <p:cNvSpPr>
              <a:spLocks noChangeArrowheads="1"/>
            </p:cNvSpPr>
            <p:nvPr/>
          </p:nvSpPr>
          <p:spPr bwMode="auto">
            <a:xfrm>
              <a:off x="481" y="1870"/>
              <a:ext cx="198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b="1">
                  <a:latin typeface="Arial" charset="0"/>
                  <a:ea typeface="ＭＳ Ｐゴシック" charset="0"/>
                  <a:cs typeface="Times New Roman" charset="0"/>
                </a:rPr>
                <a:t>Via Middle TSV (Copper or W filled)</a:t>
              </a:r>
            </a:p>
          </p:txBody>
        </p:sp>
        <p:grpSp>
          <p:nvGrpSpPr>
            <p:cNvPr id="26705" name="Group 139"/>
            <p:cNvGrpSpPr>
              <a:grpSpLocks/>
            </p:cNvGrpSpPr>
            <p:nvPr/>
          </p:nvGrpSpPr>
          <p:grpSpPr bwMode="auto">
            <a:xfrm>
              <a:off x="949" y="2120"/>
              <a:ext cx="892" cy="626"/>
              <a:chOff x="956" y="2240"/>
              <a:chExt cx="1065" cy="864"/>
            </a:xfrm>
          </p:grpSpPr>
          <p:sp>
            <p:nvSpPr>
              <p:cNvPr id="1419352" name="Oval 88"/>
              <p:cNvSpPr>
                <a:spLocks noChangeArrowheads="1"/>
              </p:cNvSpPr>
              <p:nvPr/>
            </p:nvSpPr>
            <p:spPr bwMode="auto">
              <a:xfrm>
                <a:off x="1540" y="2896"/>
                <a:ext cx="183" cy="20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53" name="Oval 89"/>
              <p:cNvSpPr>
                <a:spLocks noChangeArrowheads="1"/>
              </p:cNvSpPr>
              <p:nvPr/>
            </p:nvSpPr>
            <p:spPr bwMode="auto">
              <a:xfrm>
                <a:off x="1232" y="2891"/>
                <a:ext cx="166" cy="20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54" name="Line 90"/>
              <p:cNvSpPr>
                <a:spLocks noChangeShapeType="1"/>
              </p:cNvSpPr>
              <p:nvPr/>
            </p:nvSpPr>
            <p:spPr bwMode="auto">
              <a:xfrm>
                <a:off x="956" y="2954"/>
                <a:ext cx="1058" cy="0"/>
              </a:xfrm>
              <a:prstGeom prst="line">
                <a:avLst/>
              </a:prstGeom>
              <a:noFill/>
              <a:ln w="101600">
                <a:solidFill>
                  <a:srgbClr val="9966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55" name="Rectangle 91"/>
              <p:cNvSpPr>
                <a:spLocks noChangeArrowheads="1"/>
              </p:cNvSpPr>
              <p:nvPr/>
            </p:nvSpPr>
            <p:spPr bwMode="auto">
              <a:xfrm>
                <a:off x="1260" y="2929"/>
                <a:ext cx="101" cy="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9966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56" name="Line 92"/>
              <p:cNvSpPr>
                <a:spLocks noChangeShapeType="1"/>
              </p:cNvSpPr>
              <p:nvPr/>
            </p:nvSpPr>
            <p:spPr bwMode="auto">
              <a:xfrm>
                <a:off x="1391" y="2948"/>
                <a:ext cx="177" cy="0"/>
              </a:xfrm>
              <a:prstGeom prst="line">
                <a:avLst/>
              </a:prstGeom>
              <a:noFill/>
              <a:ln w="101600">
                <a:solidFill>
                  <a:srgbClr val="9966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57" name="Line 93"/>
              <p:cNvSpPr>
                <a:spLocks noChangeShapeType="1"/>
              </p:cNvSpPr>
              <p:nvPr/>
            </p:nvSpPr>
            <p:spPr bwMode="auto">
              <a:xfrm>
                <a:off x="964" y="2562"/>
                <a:ext cx="1053" cy="0"/>
              </a:xfrm>
              <a:prstGeom prst="line">
                <a:avLst/>
              </a:prstGeom>
              <a:noFill/>
              <a:ln w="1524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58" name="Rectangle 94"/>
              <p:cNvSpPr>
                <a:spLocks noChangeArrowheads="1"/>
              </p:cNvSpPr>
              <p:nvPr/>
            </p:nvSpPr>
            <p:spPr bwMode="auto">
              <a:xfrm>
                <a:off x="963" y="2615"/>
                <a:ext cx="1049" cy="27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59" name="Freeform 95"/>
              <p:cNvSpPr>
                <a:spLocks/>
              </p:cNvSpPr>
              <p:nvPr/>
            </p:nvSpPr>
            <p:spPr bwMode="auto">
              <a:xfrm>
                <a:off x="963" y="2615"/>
                <a:ext cx="1058" cy="282"/>
              </a:xfrm>
              <a:custGeom>
                <a:avLst/>
                <a:gdLst>
                  <a:gd name="T0" fmla="*/ 0 w 1920"/>
                  <a:gd name="T1" fmla="*/ 0 h 192"/>
                  <a:gd name="T2" fmla="*/ 77 w 1920"/>
                  <a:gd name="T3" fmla="*/ 6 h 192"/>
                  <a:gd name="T4" fmla="*/ 77 w 1920"/>
                  <a:gd name="T5" fmla="*/ 282 h 192"/>
                  <a:gd name="T6" fmla="*/ 132 w 1920"/>
                  <a:gd name="T7" fmla="*/ 282 h 192"/>
                  <a:gd name="T8" fmla="*/ 132 w 1920"/>
                  <a:gd name="T9" fmla="*/ 0 h 192"/>
                  <a:gd name="T10" fmla="*/ 185 w 1920"/>
                  <a:gd name="T11" fmla="*/ 0 h 192"/>
                  <a:gd name="T12" fmla="*/ 185 w 1920"/>
                  <a:gd name="T13" fmla="*/ 282 h 192"/>
                  <a:gd name="T14" fmla="*/ 238 w 1920"/>
                  <a:gd name="T15" fmla="*/ 282 h 192"/>
                  <a:gd name="T16" fmla="*/ 238 w 1920"/>
                  <a:gd name="T17" fmla="*/ 0 h 192"/>
                  <a:gd name="T18" fmla="*/ 794 w 1920"/>
                  <a:gd name="T19" fmla="*/ 0 h 192"/>
                  <a:gd name="T20" fmla="*/ 794 w 1920"/>
                  <a:gd name="T21" fmla="*/ 282 h 192"/>
                  <a:gd name="T22" fmla="*/ 846 w 1920"/>
                  <a:gd name="T23" fmla="*/ 282 h 192"/>
                  <a:gd name="T24" fmla="*/ 846 w 1920"/>
                  <a:gd name="T25" fmla="*/ 0 h 192"/>
                  <a:gd name="T26" fmla="*/ 899 w 1920"/>
                  <a:gd name="T27" fmla="*/ 0 h 192"/>
                  <a:gd name="T28" fmla="*/ 899 w 1920"/>
                  <a:gd name="T29" fmla="*/ 282 h 192"/>
                  <a:gd name="T30" fmla="*/ 952 w 1920"/>
                  <a:gd name="T31" fmla="*/ 282 h 192"/>
                  <a:gd name="T32" fmla="*/ 952 w 1920"/>
                  <a:gd name="T33" fmla="*/ 0 h 192"/>
                  <a:gd name="T34" fmla="*/ 1058 w 1920"/>
                  <a:gd name="T35" fmla="*/ 0 h 19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920" h="192">
                    <a:moveTo>
                      <a:pt x="0" y="0"/>
                    </a:moveTo>
                    <a:cubicBezTo>
                      <a:pt x="137" y="4"/>
                      <a:pt x="91" y="4"/>
                      <a:pt x="140" y="4"/>
                    </a:cubicBezTo>
                    <a:lnTo>
                      <a:pt x="140" y="192"/>
                    </a:lnTo>
                    <a:lnTo>
                      <a:pt x="240" y="192"/>
                    </a:lnTo>
                    <a:lnTo>
                      <a:pt x="240" y="0"/>
                    </a:lnTo>
                    <a:lnTo>
                      <a:pt x="336" y="0"/>
                    </a:lnTo>
                    <a:lnTo>
                      <a:pt x="336" y="192"/>
                    </a:lnTo>
                    <a:lnTo>
                      <a:pt x="432" y="192"/>
                    </a:lnTo>
                    <a:lnTo>
                      <a:pt x="432" y="0"/>
                    </a:lnTo>
                    <a:lnTo>
                      <a:pt x="1440" y="0"/>
                    </a:lnTo>
                    <a:lnTo>
                      <a:pt x="1440" y="192"/>
                    </a:lnTo>
                    <a:lnTo>
                      <a:pt x="1536" y="192"/>
                    </a:lnTo>
                    <a:lnTo>
                      <a:pt x="1536" y="0"/>
                    </a:lnTo>
                    <a:lnTo>
                      <a:pt x="1632" y="0"/>
                    </a:lnTo>
                    <a:lnTo>
                      <a:pt x="1632" y="192"/>
                    </a:lnTo>
                    <a:lnTo>
                      <a:pt x="1728" y="192"/>
                    </a:lnTo>
                    <a:lnTo>
                      <a:pt x="1728" y="0"/>
                    </a:lnTo>
                    <a:lnTo>
                      <a:pt x="1920" y="0"/>
                    </a:ln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360" name="Rectangle 96"/>
              <p:cNvSpPr>
                <a:spLocks noChangeArrowheads="1"/>
              </p:cNvSpPr>
              <p:nvPr/>
            </p:nvSpPr>
            <p:spPr bwMode="auto">
              <a:xfrm>
                <a:off x="1046" y="2609"/>
                <a:ext cx="44" cy="29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61" name="Rectangle 97"/>
              <p:cNvSpPr>
                <a:spLocks noChangeArrowheads="1"/>
              </p:cNvSpPr>
              <p:nvPr/>
            </p:nvSpPr>
            <p:spPr bwMode="auto">
              <a:xfrm>
                <a:off x="1151" y="2610"/>
                <a:ext cx="48" cy="293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62" name="Rectangle 98"/>
              <p:cNvSpPr>
                <a:spLocks noChangeArrowheads="1"/>
              </p:cNvSpPr>
              <p:nvPr/>
            </p:nvSpPr>
            <p:spPr bwMode="auto">
              <a:xfrm>
                <a:off x="1760" y="2615"/>
                <a:ext cx="45" cy="287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63" name="Rectangle 99"/>
              <p:cNvSpPr>
                <a:spLocks noChangeArrowheads="1"/>
              </p:cNvSpPr>
              <p:nvPr/>
            </p:nvSpPr>
            <p:spPr bwMode="auto">
              <a:xfrm>
                <a:off x="1866" y="2615"/>
                <a:ext cx="45" cy="291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64" name="Line 100"/>
              <p:cNvSpPr>
                <a:spLocks noChangeShapeType="1"/>
              </p:cNvSpPr>
              <p:nvPr/>
            </p:nvSpPr>
            <p:spPr bwMode="auto">
              <a:xfrm>
                <a:off x="1354" y="2615"/>
                <a:ext cx="61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65" name="Line 101"/>
              <p:cNvSpPr>
                <a:spLocks noChangeShapeType="1"/>
              </p:cNvSpPr>
              <p:nvPr/>
            </p:nvSpPr>
            <p:spPr bwMode="auto">
              <a:xfrm>
                <a:off x="1457" y="2615"/>
                <a:ext cx="62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66" name="Line 102"/>
              <p:cNvSpPr>
                <a:spLocks noChangeShapeType="1"/>
              </p:cNvSpPr>
              <p:nvPr/>
            </p:nvSpPr>
            <p:spPr bwMode="auto">
              <a:xfrm>
                <a:off x="1561" y="2615"/>
                <a:ext cx="63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67" name="Line 103"/>
              <p:cNvSpPr>
                <a:spLocks noChangeShapeType="1"/>
              </p:cNvSpPr>
              <p:nvPr/>
            </p:nvSpPr>
            <p:spPr bwMode="auto">
              <a:xfrm>
                <a:off x="1035" y="2602"/>
                <a:ext cx="367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68" name="Line 104"/>
              <p:cNvSpPr>
                <a:spLocks noChangeShapeType="1"/>
              </p:cNvSpPr>
              <p:nvPr/>
            </p:nvSpPr>
            <p:spPr bwMode="auto">
              <a:xfrm>
                <a:off x="1563" y="2604"/>
                <a:ext cx="367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grpSp>
            <p:nvGrpSpPr>
              <p:cNvPr id="26731" name="Group 105"/>
              <p:cNvGrpSpPr>
                <a:grpSpLocks/>
              </p:cNvGrpSpPr>
              <p:nvPr/>
            </p:nvGrpSpPr>
            <p:grpSpPr bwMode="auto">
              <a:xfrm>
                <a:off x="1246" y="2575"/>
                <a:ext cx="65" cy="18"/>
                <a:chOff x="2614" y="505"/>
                <a:chExt cx="65" cy="18"/>
              </a:xfrm>
            </p:grpSpPr>
            <p:sp>
              <p:nvSpPr>
                <p:cNvPr id="1419370" name="Line 106"/>
                <p:cNvSpPr>
                  <a:spLocks noChangeShapeType="1"/>
                </p:cNvSpPr>
                <p:nvPr/>
              </p:nvSpPr>
              <p:spPr bwMode="auto">
                <a:xfrm>
                  <a:off x="2614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71" name="Line 107"/>
                <p:cNvSpPr>
                  <a:spLocks noChangeShapeType="1"/>
                </p:cNvSpPr>
                <p:nvPr/>
              </p:nvSpPr>
              <p:spPr bwMode="auto">
                <a:xfrm>
                  <a:off x="2634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72" name="Line 108"/>
                <p:cNvSpPr>
                  <a:spLocks noChangeShapeType="1"/>
                </p:cNvSpPr>
                <p:nvPr/>
              </p:nvSpPr>
              <p:spPr bwMode="auto">
                <a:xfrm>
                  <a:off x="2657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73" name="Line 109"/>
                <p:cNvSpPr>
                  <a:spLocks noChangeShapeType="1"/>
                </p:cNvSpPr>
                <p:nvPr/>
              </p:nvSpPr>
              <p:spPr bwMode="auto">
                <a:xfrm>
                  <a:off x="2679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</p:grpSp>
          <p:grpSp>
            <p:nvGrpSpPr>
              <p:cNvPr id="26732" name="Group 110"/>
              <p:cNvGrpSpPr>
                <a:grpSpLocks/>
              </p:cNvGrpSpPr>
              <p:nvPr/>
            </p:nvGrpSpPr>
            <p:grpSpPr bwMode="auto">
              <a:xfrm>
                <a:off x="1654" y="2577"/>
                <a:ext cx="65" cy="18"/>
                <a:chOff x="2614" y="505"/>
                <a:chExt cx="65" cy="18"/>
              </a:xfrm>
            </p:grpSpPr>
            <p:sp>
              <p:nvSpPr>
                <p:cNvPr id="1419375" name="Line 111"/>
                <p:cNvSpPr>
                  <a:spLocks noChangeShapeType="1"/>
                </p:cNvSpPr>
                <p:nvPr/>
              </p:nvSpPr>
              <p:spPr bwMode="auto">
                <a:xfrm>
                  <a:off x="2614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76" name="Line 112"/>
                <p:cNvSpPr>
                  <a:spLocks noChangeShapeType="1"/>
                </p:cNvSpPr>
                <p:nvPr/>
              </p:nvSpPr>
              <p:spPr bwMode="auto">
                <a:xfrm>
                  <a:off x="2635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77" name="Line 113"/>
                <p:cNvSpPr>
                  <a:spLocks noChangeShapeType="1"/>
                </p:cNvSpPr>
                <p:nvPr/>
              </p:nvSpPr>
              <p:spPr bwMode="auto">
                <a:xfrm>
                  <a:off x="2657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78" name="Line 114"/>
                <p:cNvSpPr>
                  <a:spLocks noChangeShapeType="1"/>
                </p:cNvSpPr>
                <p:nvPr/>
              </p:nvSpPr>
              <p:spPr bwMode="auto">
                <a:xfrm>
                  <a:off x="2679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</p:grpSp>
          <p:sp>
            <p:nvSpPr>
              <p:cNvPr id="1419379" name="Line 115"/>
              <p:cNvSpPr>
                <a:spLocks noChangeShapeType="1"/>
              </p:cNvSpPr>
              <p:nvPr/>
            </p:nvSpPr>
            <p:spPr bwMode="auto">
              <a:xfrm>
                <a:off x="1243" y="2568"/>
                <a:ext cx="487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grpSp>
            <p:nvGrpSpPr>
              <p:cNvPr id="26734" name="Group 116"/>
              <p:cNvGrpSpPr>
                <a:grpSpLocks/>
              </p:cNvGrpSpPr>
              <p:nvPr/>
            </p:nvGrpSpPr>
            <p:grpSpPr bwMode="auto">
              <a:xfrm>
                <a:off x="1449" y="2545"/>
                <a:ext cx="65" cy="18"/>
                <a:chOff x="2614" y="505"/>
                <a:chExt cx="65" cy="18"/>
              </a:xfrm>
            </p:grpSpPr>
            <p:sp>
              <p:nvSpPr>
                <p:cNvPr id="1419381" name="Line 117"/>
                <p:cNvSpPr>
                  <a:spLocks noChangeShapeType="1"/>
                </p:cNvSpPr>
                <p:nvPr/>
              </p:nvSpPr>
              <p:spPr bwMode="auto">
                <a:xfrm>
                  <a:off x="2614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82" name="Line 118"/>
                <p:cNvSpPr>
                  <a:spLocks noChangeShapeType="1"/>
                </p:cNvSpPr>
                <p:nvPr/>
              </p:nvSpPr>
              <p:spPr bwMode="auto">
                <a:xfrm>
                  <a:off x="2634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83" name="Line 119"/>
                <p:cNvSpPr>
                  <a:spLocks noChangeShapeType="1"/>
                </p:cNvSpPr>
                <p:nvPr/>
              </p:nvSpPr>
              <p:spPr bwMode="auto">
                <a:xfrm>
                  <a:off x="2657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384" name="Line 120"/>
                <p:cNvSpPr>
                  <a:spLocks noChangeShapeType="1"/>
                </p:cNvSpPr>
                <p:nvPr/>
              </p:nvSpPr>
              <p:spPr bwMode="auto">
                <a:xfrm>
                  <a:off x="2679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</p:grpSp>
          <p:sp>
            <p:nvSpPr>
              <p:cNvPr id="1419385" name="Line 121"/>
              <p:cNvSpPr>
                <a:spLocks noChangeShapeType="1"/>
              </p:cNvSpPr>
              <p:nvPr/>
            </p:nvSpPr>
            <p:spPr bwMode="auto">
              <a:xfrm>
                <a:off x="1244" y="2538"/>
                <a:ext cx="488" cy="0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86" name="Line 122"/>
              <p:cNvSpPr>
                <a:spLocks noChangeShapeType="1"/>
              </p:cNvSpPr>
              <p:nvPr/>
            </p:nvSpPr>
            <p:spPr bwMode="auto">
              <a:xfrm>
                <a:off x="1244" y="2522"/>
                <a:ext cx="119" cy="0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87" name="Line 123"/>
              <p:cNvSpPr>
                <a:spLocks noChangeShapeType="1"/>
              </p:cNvSpPr>
              <p:nvPr/>
            </p:nvSpPr>
            <p:spPr bwMode="auto">
              <a:xfrm>
                <a:off x="1613" y="2522"/>
                <a:ext cx="119" cy="0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88" name="Line 124"/>
              <p:cNvSpPr>
                <a:spLocks noChangeShapeType="1"/>
              </p:cNvSpPr>
              <p:nvPr/>
            </p:nvSpPr>
            <p:spPr bwMode="auto">
              <a:xfrm>
                <a:off x="1366" y="2522"/>
                <a:ext cx="24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90" name="Rectangle 126"/>
              <p:cNvSpPr>
                <a:spLocks noChangeArrowheads="1"/>
              </p:cNvSpPr>
              <p:nvPr/>
            </p:nvSpPr>
            <p:spPr bwMode="auto">
              <a:xfrm>
                <a:off x="966" y="2240"/>
                <a:ext cx="1054" cy="27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91" name="Line 127"/>
              <p:cNvSpPr>
                <a:spLocks noChangeShapeType="1"/>
              </p:cNvSpPr>
              <p:nvPr/>
            </p:nvSpPr>
            <p:spPr bwMode="auto">
              <a:xfrm>
                <a:off x="961" y="2902"/>
                <a:ext cx="1054" cy="0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92" name="Rectangle 128"/>
              <p:cNvSpPr>
                <a:spLocks noChangeArrowheads="1"/>
              </p:cNvSpPr>
              <p:nvPr/>
            </p:nvSpPr>
            <p:spPr bwMode="auto">
              <a:xfrm>
                <a:off x="1048" y="2879"/>
                <a:ext cx="33" cy="52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93" name="Rectangle 129"/>
              <p:cNvSpPr>
                <a:spLocks noChangeArrowheads="1"/>
              </p:cNvSpPr>
              <p:nvPr/>
            </p:nvSpPr>
            <p:spPr bwMode="auto">
              <a:xfrm>
                <a:off x="1157" y="2879"/>
                <a:ext cx="32" cy="52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94" name="Rectangle 130"/>
              <p:cNvSpPr>
                <a:spLocks noChangeArrowheads="1"/>
              </p:cNvSpPr>
              <p:nvPr/>
            </p:nvSpPr>
            <p:spPr bwMode="auto">
              <a:xfrm>
                <a:off x="1765" y="2882"/>
                <a:ext cx="32" cy="52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95" name="Rectangle 131"/>
              <p:cNvSpPr>
                <a:spLocks noChangeArrowheads="1"/>
              </p:cNvSpPr>
              <p:nvPr/>
            </p:nvSpPr>
            <p:spPr bwMode="auto">
              <a:xfrm>
                <a:off x="1873" y="2879"/>
                <a:ext cx="33" cy="52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96" name="Line 132"/>
              <p:cNvSpPr>
                <a:spLocks noChangeShapeType="1"/>
              </p:cNvSpPr>
              <p:nvPr/>
            </p:nvSpPr>
            <p:spPr bwMode="auto">
              <a:xfrm>
                <a:off x="1047" y="2925"/>
                <a:ext cx="343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97" name="Line 133"/>
              <p:cNvSpPr>
                <a:spLocks noChangeShapeType="1"/>
              </p:cNvSpPr>
              <p:nvPr/>
            </p:nvSpPr>
            <p:spPr bwMode="auto">
              <a:xfrm>
                <a:off x="1565" y="2925"/>
                <a:ext cx="343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98" name="Rectangle 134"/>
              <p:cNvSpPr>
                <a:spLocks noChangeArrowheads="1"/>
              </p:cNvSpPr>
              <p:nvPr/>
            </p:nvSpPr>
            <p:spPr bwMode="auto">
              <a:xfrm>
                <a:off x="1584" y="2927"/>
                <a:ext cx="101" cy="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9966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399" name="Freeform 135"/>
              <p:cNvSpPr>
                <a:spLocks/>
              </p:cNvSpPr>
              <p:nvPr/>
            </p:nvSpPr>
            <p:spPr bwMode="auto">
              <a:xfrm>
                <a:off x="1230" y="2936"/>
                <a:ext cx="498" cy="60"/>
              </a:xfrm>
              <a:custGeom>
                <a:avLst/>
                <a:gdLst>
                  <a:gd name="T0" fmla="*/ 0 w 498"/>
                  <a:gd name="T1" fmla="*/ 60 h 60"/>
                  <a:gd name="T2" fmla="*/ 26 w 498"/>
                  <a:gd name="T3" fmla="*/ 60 h 60"/>
                  <a:gd name="T4" fmla="*/ 26 w 498"/>
                  <a:gd name="T5" fmla="*/ 0 h 60"/>
                  <a:gd name="T6" fmla="*/ 132 w 498"/>
                  <a:gd name="T7" fmla="*/ 0 h 60"/>
                  <a:gd name="T8" fmla="*/ 130 w 498"/>
                  <a:gd name="T9" fmla="*/ 58 h 60"/>
                  <a:gd name="T10" fmla="*/ 350 w 498"/>
                  <a:gd name="T11" fmla="*/ 58 h 60"/>
                  <a:gd name="T12" fmla="*/ 350 w 498"/>
                  <a:gd name="T13" fmla="*/ 0 h 60"/>
                  <a:gd name="T14" fmla="*/ 450 w 498"/>
                  <a:gd name="T15" fmla="*/ 0 h 60"/>
                  <a:gd name="T16" fmla="*/ 448 w 498"/>
                  <a:gd name="T17" fmla="*/ 56 h 60"/>
                  <a:gd name="T18" fmla="*/ 498 w 498"/>
                  <a:gd name="T19" fmla="*/ 56 h 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98" h="60">
                    <a:moveTo>
                      <a:pt x="0" y="60"/>
                    </a:moveTo>
                    <a:lnTo>
                      <a:pt x="26" y="60"/>
                    </a:lnTo>
                    <a:lnTo>
                      <a:pt x="26" y="0"/>
                    </a:lnTo>
                    <a:lnTo>
                      <a:pt x="132" y="0"/>
                    </a:lnTo>
                    <a:lnTo>
                      <a:pt x="130" y="58"/>
                    </a:lnTo>
                    <a:lnTo>
                      <a:pt x="350" y="58"/>
                    </a:lnTo>
                    <a:lnTo>
                      <a:pt x="350" y="0"/>
                    </a:lnTo>
                    <a:lnTo>
                      <a:pt x="450" y="0"/>
                    </a:lnTo>
                    <a:lnTo>
                      <a:pt x="448" y="56"/>
                    </a:lnTo>
                    <a:lnTo>
                      <a:pt x="498" y="56"/>
                    </a:lnTo>
                  </a:path>
                </a:pathLst>
              </a:custGeom>
              <a:noFill/>
              <a:ln w="28575" cmpd="sng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400" name="Rectangle 136"/>
              <p:cNvSpPr>
                <a:spLocks noChangeArrowheads="1"/>
              </p:cNvSpPr>
              <p:nvPr/>
            </p:nvSpPr>
            <p:spPr bwMode="auto">
              <a:xfrm>
                <a:off x="1268" y="2945"/>
                <a:ext cx="90" cy="87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401" name="Rectangle 137"/>
              <p:cNvSpPr>
                <a:spLocks noChangeArrowheads="1"/>
              </p:cNvSpPr>
              <p:nvPr/>
            </p:nvSpPr>
            <p:spPr bwMode="auto">
              <a:xfrm>
                <a:off x="1592" y="2945"/>
                <a:ext cx="76" cy="87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402" name="Line 138"/>
              <p:cNvSpPr>
                <a:spLocks noChangeShapeType="1"/>
              </p:cNvSpPr>
              <p:nvPr/>
            </p:nvSpPr>
            <p:spPr bwMode="auto">
              <a:xfrm>
                <a:off x="1405" y="2996"/>
                <a:ext cx="128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</p:grpSp>
        <p:grpSp>
          <p:nvGrpSpPr>
            <p:cNvPr id="26706" name="Group 251"/>
            <p:cNvGrpSpPr>
              <a:grpSpLocks/>
            </p:cNvGrpSpPr>
            <p:nvPr/>
          </p:nvGrpSpPr>
          <p:grpSpPr bwMode="auto">
            <a:xfrm>
              <a:off x="2474" y="1897"/>
              <a:ext cx="3192" cy="974"/>
              <a:chOff x="2474" y="1722"/>
              <a:chExt cx="3192" cy="974"/>
            </a:xfrm>
          </p:grpSpPr>
          <p:sp>
            <p:nvSpPr>
              <p:cNvPr id="1419267" name="Line 3"/>
              <p:cNvSpPr>
                <a:spLocks noChangeShapeType="1"/>
              </p:cNvSpPr>
              <p:nvPr/>
            </p:nvSpPr>
            <p:spPr bwMode="auto">
              <a:xfrm>
                <a:off x="2474" y="2114"/>
                <a:ext cx="3192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270" name="Text Box 6"/>
              <p:cNvSpPr txBox="1">
                <a:spLocks noChangeArrowheads="1"/>
              </p:cNvSpPr>
              <p:nvPr/>
            </p:nvSpPr>
            <p:spPr bwMode="auto">
              <a:xfrm>
                <a:off x="2578" y="2523"/>
                <a:ext cx="83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fr-FR" sz="1200">
                    <a:solidFill>
                      <a:srgbClr val="002B48"/>
                    </a:solidFill>
                  </a:rPr>
                  <a:t>AR 7 , 2 x 15µm</a:t>
                </a:r>
              </a:p>
            </p:txBody>
          </p:sp>
          <p:pic>
            <p:nvPicPr>
              <p:cNvPr id="26709" name="Picture 7" descr="10"/>
              <p:cNvPicPr>
                <a:picLocks noChangeAspect="1" noChangeArrowheads="1"/>
              </p:cNvPicPr>
              <p:nvPr/>
            </p:nvPicPr>
            <p:blipFill>
              <a:blip r:embed="rId5">
                <a:lum bright="20000" contrast="20000"/>
              </a:blip>
              <a:srcRect/>
              <a:stretch>
                <a:fillRect/>
              </a:stretch>
            </p:blipFill>
            <p:spPr bwMode="auto">
              <a:xfrm>
                <a:off x="2755" y="1722"/>
                <a:ext cx="459" cy="779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</p:pic>
          <p:sp>
            <p:nvSpPr>
              <p:cNvPr id="1419291" name="Text Box 27"/>
              <p:cNvSpPr txBox="1">
                <a:spLocks noChangeArrowheads="1"/>
              </p:cNvSpPr>
              <p:nvPr/>
            </p:nvSpPr>
            <p:spPr bwMode="auto">
              <a:xfrm>
                <a:off x="3424" y="2520"/>
                <a:ext cx="104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1200">
                    <a:solidFill>
                      <a:srgbClr val="002B48"/>
                    </a:solidFill>
                  </a:rPr>
                  <a:t>AR 10,  10x100µm</a:t>
                </a:r>
              </a:p>
            </p:txBody>
          </p:sp>
          <p:pic>
            <p:nvPicPr>
              <p:cNvPr id="1419404" name="Picture 140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41" y="1727"/>
                <a:ext cx="672" cy="7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rgbClr val="666699"/>
                        </a:gs>
                        <a:gs pos="100000">
                          <a:srgbClr val="C0C0C0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1419405" name="Picture 141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46" y="1739"/>
                <a:ext cx="1246" cy="7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1419406" name="Text Box 142"/>
              <p:cNvSpPr txBox="1">
                <a:spLocks noChangeArrowheads="1"/>
              </p:cNvSpPr>
              <p:nvPr/>
            </p:nvSpPr>
            <p:spPr bwMode="auto">
              <a:xfrm>
                <a:off x="4742" y="2506"/>
                <a:ext cx="55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r>
                  <a:rPr lang="en-US" sz="1200">
                    <a:solidFill>
                      <a:srgbClr val="002B48"/>
                    </a:solidFill>
                    <a:latin typeface="Arial" charset="0"/>
                    <a:ea typeface="ＭＳ Ｐゴシック" charset="0"/>
                    <a:cs typeface="Times New Roman" charset="0"/>
                  </a:rPr>
                  <a:t>W filled</a:t>
                </a:r>
              </a:p>
            </p:txBody>
          </p:sp>
        </p:grpSp>
      </p:grpSp>
      <p:grpSp>
        <p:nvGrpSpPr>
          <p:cNvPr id="1419520" name="Group 256"/>
          <p:cNvGrpSpPr>
            <a:grpSpLocks/>
          </p:cNvGrpSpPr>
          <p:nvPr/>
        </p:nvGrpSpPr>
        <p:grpSpPr bwMode="auto">
          <a:xfrm>
            <a:off x="990600" y="4754563"/>
            <a:ext cx="7724775" cy="1609725"/>
            <a:chOff x="624" y="2995"/>
            <a:chExt cx="4866" cy="1014"/>
          </a:xfrm>
        </p:grpSpPr>
        <p:sp>
          <p:nvSpPr>
            <p:cNvPr id="1419269" name="Rectangle 5"/>
            <p:cNvSpPr>
              <a:spLocks noChangeArrowheads="1"/>
            </p:cNvSpPr>
            <p:nvPr/>
          </p:nvSpPr>
          <p:spPr bwMode="auto">
            <a:xfrm>
              <a:off x="624" y="2995"/>
              <a:ext cx="1582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>
                  <a:latin typeface="Arial" charset="0"/>
                  <a:ea typeface="ＭＳ Ｐゴシック" charset="0"/>
                  <a:cs typeface="Times New Roman" charset="0"/>
                </a:rPr>
                <a:t>Via Last TSV (Copper liner)</a:t>
              </a:r>
            </a:p>
          </p:txBody>
        </p:sp>
        <p:grpSp>
          <p:nvGrpSpPr>
            <p:cNvPr id="26633" name="Group 255"/>
            <p:cNvGrpSpPr>
              <a:grpSpLocks/>
            </p:cNvGrpSpPr>
            <p:nvPr/>
          </p:nvGrpSpPr>
          <p:grpSpPr bwMode="auto">
            <a:xfrm>
              <a:off x="2459" y="3087"/>
              <a:ext cx="3031" cy="922"/>
              <a:chOff x="2459" y="2996"/>
              <a:chExt cx="3031" cy="922"/>
            </a:xfrm>
          </p:grpSpPr>
          <p:sp>
            <p:nvSpPr>
              <p:cNvPr id="1419513" name="Line 249"/>
              <p:cNvSpPr>
                <a:spLocks noChangeShapeType="1"/>
              </p:cNvSpPr>
              <p:nvPr/>
            </p:nvSpPr>
            <p:spPr bwMode="auto">
              <a:xfrm>
                <a:off x="2459" y="3353"/>
                <a:ext cx="3031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272" name="Text Box 8"/>
              <p:cNvSpPr txBox="1">
                <a:spLocks noChangeArrowheads="1"/>
              </p:cNvSpPr>
              <p:nvPr/>
            </p:nvSpPr>
            <p:spPr bwMode="auto">
              <a:xfrm>
                <a:off x="2744" y="3608"/>
                <a:ext cx="68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sz="1200">
                    <a:solidFill>
                      <a:srgbClr val="002B48"/>
                    </a:solidFill>
                  </a:rPr>
                  <a:t>AR 1 80x80µm</a:t>
                </a:r>
              </a:p>
            </p:txBody>
          </p:sp>
          <p:sp>
            <p:nvSpPr>
              <p:cNvPr id="1419273" name="Text Box 9"/>
              <p:cNvSpPr txBox="1">
                <a:spLocks noChangeArrowheads="1"/>
              </p:cNvSpPr>
              <p:nvPr/>
            </p:nvSpPr>
            <p:spPr bwMode="auto">
              <a:xfrm>
                <a:off x="3636" y="3617"/>
                <a:ext cx="70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sz="1200">
                    <a:solidFill>
                      <a:srgbClr val="002B48"/>
                    </a:solidFill>
                  </a:rPr>
                  <a:t>AR 2, 60x120µm</a:t>
                </a:r>
              </a:p>
            </p:txBody>
          </p:sp>
          <p:pic>
            <p:nvPicPr>
              <p:cNvPr id="26691" name="Picture 10" descr="µS3237 P23 centre-25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4660" y="2996"/>
                <a:ext cx="510" cy="6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6692" name="Group 11"/>
              <p:cNvGrpSpPr>
                <a:grpSpLocks/>
              </p:cNvGrpSpPr>
              <p:nvPr/>
            </p:nvGrpSpPr>
            <p:grpSpPr bwMode="auto">
              <a:xfrm>
                <a:off x="2738" y="3083"/>
                <a:ext cx="651" cy="478"/>
                <a:chOff x="2644" y="1500"/>
                <a:chExt cx="841" cy="464"/>
              </a:xfrm>
            </p:grpSpPr>
            <p:pic>
              <p:nvPicPr>
                <p:cNvPr id="26695" name="Picture 12" descr="Ion_Miller(WSP) coupe MEB retouchée"/>
                <p:cNvPicPr>
                  <a:picLocks noChangeAspect="1" noChangeArrowheads="1"/>
                </p:cNvPicPr>
                <p:nvPr/>
              </p:nvPicPr>
              <p:blipFill>
                <a:blip r:embed="rId9"/>
                <a:srcRect/>
                <a:stretch>
                  <a:fillRect/>
                </a:stretch>
              </p:blipFill>
              <p:spPr bwMode="auto">
                <a:xfrm>
                  <a:off x="2644" y="1500"/>
                  <a:ext cx="841" cy="4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6696" name="Line 13"/>
                <p:cNvSpPr>
                  <a:spLocks noChangeShapeType="1"/>
                </p:cNvSpPr>
                <p:nvPr/>
              </p:nvSpPr>
              <p:spPr bwMode="auto">
                <a:xfrm>
                  <a:off x="2811" y="1702"/>
                  <a:ext cx="64" cy="1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697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2655" y="1678"/>
                  <a:ext cx="173" cy="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fr-FR" altLang="zh-TW" sz="400">
                      <a:solidFill>
                        <a:schemeClr val="tx1"/>
                      </a:solidFill>
                      <a:latin typeface="Times New Roman" pitchFamily="18" charset="0"/>
                      <a:ea typeface="PMingLiU" charset="-120"/>
                    </a:rPr>
                    <a:t>SiO2 flanc</a:t>
                  </a:r>
                  <a:endParaRPr lang="fr-FR" sz="9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6698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679" y="1538"/>
                  <a:ext cx="221" cy="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fr-FR" altLang="zh-TW" sz="400">
                      <a:solidFill>
                        <a:schemeClr val="tx1"/>
                      </a:solidFill>
                      <a:latin typeface="Times New Roman" pitchFamily="18" charset="0"/>
                      <a:ea typeface="PMingLiU" charset="-120"/>
                    </a:rPr>
                    <a:t>métal RDL</a:t>
                  </a:r>
                  <a:endParaRPr lang="fr-FR" sz="9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6699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3015" y="1545"/>
                  <a:ext cx="174" cy="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fr-FR" altLang="zh-TW" sz="400">
                      <a:solidFill>
                        <a:srgbClr val="FFFFFF"/>
                      </a:solidFill>
                      <a:latin typeface="Times New Roman" pitchFamily="18" charset="0"/>
                      <a:ea typeface="PMingLiU" charset="-120"/>
                    </a:rPr>
                    <a:t>BCB</a:t>
                  </a:r>
                  <a:endParaRPr lang="fr-FR" sz="9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6700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2928" y="1646"/>
                  <a:ext cx="279" cy="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fr-FR" altLang="zh-TW" sz="400">
                      <a:solidFill>
                        <a:srgbClr val="FFFFFF"/>
                      </a:solidFill>
                      <a:latin typeface="Times New Roman" pitchFamily="18" charset="0"/>
                      <a:ea typeface="PMingLiU" charset="-120"/>
                    </a:rPr>
                    <a:t>bulle air sous BCB</a:t>
                  </a:r>
                  <a:endParaRPr lang="fr-FR" sz="9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6701" name="Line 18"/>
                <p:cNvSpPr>
                  <a:spLocks noChangeShapeType="1"/>
                </p:cNvSpPr>
                <p:nvPr/>
              </p:nvSpPr>
              <p:spPr bwMode="auto">
                <a:xfrm>
                  <a:off x="3347" y="1587"/>
                  <a:ext cx="0" cy="33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triangle" w="med" len="med"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6702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338" y="1680"/>
                  <a:ext cx="78" cy="1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pPr algn="ctr"/>
                  <a:r>
                    <a:rPr lang="fr-FR" altLang="zh-TW" sz="400">
                      <a:solidFill>
                        <a:schemeClr val="tx1"/>
                      </a:solidFill>
                      <a:latin typeface="Times New Roman" pitchFamily="18" charset="0"/>
                      <a:ea typeface="PMingLiU" charset="-120"/>
                    </a:rPr>
                    <a:t>60µm</a:t>
                  </a:r>
                  <a:endParaRPr lang="fr-FR" sz="9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6703" name="Freeform 20"/>
                <p:cNvSpPr>
                  <a:spLocks/>
                </p:cNvSpPr>
                <p:nvPr/>
              </p:nvSpPr>
              <p:spPr bwMode="auto">
                <a:xfrm>
                  <a:off x="2655" y="1520"/>
                  <a:ext cx="830" cy="16"/>
                </a:xfrm>
                <a:custGeom>
                  <a:avLst/>
                  <a:gdLst>
                    <a:gd name="T0" fmla="*/ 0 w 5595"/>
                    <a:gd name="T1" fmla="*/ 9 h 147"/>
                    <a:gd name="T2" fmla="*/ 147 w 5595"/>
                    <a:gd name="T3" fmla="*/ 1 h 147"/>
                    <a:gd name="T4" fmla="*/ 421 w 5595"/>
                    <a:gd name="T5" fmla="*/ 16 h 147"/>
                    <a:gd name="T6" fmla="*/ 748 w 5595"/>
                    <a:gd name="T7" fmla="*/ 3 h 147"/>
                    <a:gd name="T8" fmla="*/ 830 w 5595"/>
                    <a:gd name="T9" fmla="*/ 16 h 1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595" h="147">
                      <a:moveTo>
                        <a:pt x="0" y="85"/>
                      </a:moveTo>
                      <a:cubicBezTo>
                        <a:pt x="165" y="73"/>
                        <a:pt x="518" y="0"/>
                        <a:pt x="990" y="10"/>
                      </a:cubicBezTo>
                      <a:cubicBezTo>
                        <a:pt x="1462" y="20"/>
                        <a:pt x="2160" y="143"/>
                        <a:pt x="2835" y="145"/>
                      </a:cubicBezTo>
                      <a:cubicBezTo>
                        <a:pt x="3510" y="147"/>
                        <a:pt x="4580" y="25"/>
                        <a:pt x="5040" y="25"/>
                      </a:cubicBezTo>
                      <a:cubicBezTo>
                        <a:pt x="5500" y="25"/>
                        <a:pt x="5480" y="120"/>
                        <a:pt x="5595" y="145"/>
                      </a:cubicBezTo>
                    </a:path>
                  </a:pathLst>
                </a:custGeom>
                <a:noFill/>
                <a:ln w="9525" cap="rnd">
                  <a:solidFill>
                    <a:srgbClr val="FFFFFF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pic>
            <p:nvPicPr>
              <p:cNvPr id="26693" name="Picture 21" descr="µS3382B P24 via 40_03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3664" y="3077"/>
                <a:ext cx="654" cy="4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19290" name="Text Box 26"/>
              <p:cNvSpPr txBox="1">
                <a:spLocks noChangeArrowheads="1"/>
              </p:cNvSpPr>
              <p:nvPr/>
            </p:nvSpPr>
            <p:spPr bwMode="auto">
              <a:xfrm>
                <a:off x="4478" y="3630"/>
                <a:ext cx="70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sz="1200">
                    <a:solidFill>
                      <a:srgbClr val="002B48"/>
                    </a:solidFill>
                  </a:rPr>
                  <a:t>AR 3, 40x120µm</a:t>
                </a:r>
              </a:p>
            </p:txBody>
          </p:sp>
        </p:grpSp>
        <p:grpSp>
          <p:nvGrpSpPr>
            <p:cNvPr id="26634" name="Group 194"/>
            <p:cNvGrpSpPr>
              <a:grpSpLocks/>
            </p:cNvGrpSpPr>
            <p:nvPr/>
          </p:nvGrpSpPr>
          <p:grpSpPr bwMode="auto">
            <a:xfrm>
              <a:off x="889" y="3311"/>
              <a:ext cx="1003" cy="571"/>
              <a:chOff x="657" y="845"/>
              <a:chExt cx="1911" cy="945"/>
            </a:xfrm>
          </p:grpSpPr>
          <p:sp>
            <p:nvSpPr>
              <p:cNvPr id="1419459" name="Oval 195"/>
              <p:cNvSpPr>
                <a:spLocks noChangeArrowheads="1"/>
              </p:cNvSpPr>
              <p:nvPr/>
            </p:nvSpPr>
            <p:spPr bwMode="auto">
              <a:xfrm>
                <a:off x="1892" y="1606"/>
                <a:ext cx="248" cy="18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460" name="Oval 196"/>
              <p:cNvSpPr>
                <a:spLocks noChangeArrowheads="1"/>
              </p:cNvSpPr>
              <p:nvPr/>
            </p:nvSpPr>
            <p:spPr bwMode="auto">
              <a:xfrm>
                <a:off x="1070" y="1608"/>
                <a:ext cx="248" cy="18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461" name="Rectangle 197"/>
              <p:cNvSpPr>
                <a:spLocks noChangeArrowheads="1"/>
              </p:cNvSpPr>
              <p:nvPr/>
            </p:nvSpPr>
            <p:spPr bwMode="auto">
              <a:xfrm>
                <a:off x="1895" y="1512"/>
                <a:ext cx="246" cy="175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462" name="Rectangle 198"/>
              <p:cNvSpPr>
                <a:spLocks noChangeArrowheads="1"/>
              </p:cNvSpPr>
              <p:nvPr/>
            </p:nvSpPr>
            <p:spPr bwMode="auto">
              <a:xfrm>
                <a:off x="1072" y="1515"/>
                <a:ext cx="246" cy="175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sp>
            <p:nvSpPr>
              <p:cNvPr id="1419463" name="Rectangle 199"/>
              <p:cNvSpPr>
                <a:spLocks noChangeArrowheads="1"/>
              </p:cNvSpPr>
              <p:nvPr/>
            </p:nvSpPr>
            <p:spPr bwMode="auto">
              <a:xfrm>
                <a:off x="687" y="1481"/>
                <a:ext cx="1842" cy="76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fr-FR">
                  <a:latin typeface="Arial" charset="0"/>
                  <a:ea typeface="ＭＳ Ｐゴシック" charset="0"/>
                  <a:cs typeface="Times New Roman" charset="0"/>
                </a:endParaRPr>
              </a:p>
            </p:txBody>
          </p:sp>
          <p:grpSp>
            <p:nvGrpSpPr>
              <p:cNvPr id="26640" name="Group 200"/>
              <p:cNvGrpSpPr>
                <a:grpSpLocks/>
              </p:cNvGrpSpPr>
              <p:nvPr/>
            </p:nvGrpSpPr>
            <p:grpSpPr bwMode="auto">
              <a:xfrm>
                <a:off x="657" y="845"/>
                <a:ext cx="1911" cy="665"/>
                <a:chOff x="657" y="527"/>
                <a:chExt cx="1911" cy="665"/>
              </a:xfrm>
            </p:grpSpPr>
            <p:grpSp>
              <p:nvGrpSpPr>
                <p:cNvPr id="26645" name="Group 201"/>
                <p:cNvGrpSpPr>
                  <a:grpSpLocks/>
                </p:cNvGrpSpPr>
                <p:nvPr/>
              </p:nvGrpSpPr>
              <p:grpSpPr bwMode="auto">
                <a:xfrm>
                  <a:off x="657" y="527"/>
                  <a:ext cx="1911" cy="635"/>
                  <a:chOff x="2608" y="2614"/>
                  <a:chExt cx="1911" cy="635"/>
                </a:xfrm>
              </p:grpSpPr>
              <p:sp>
                <p:nvSpPr>
                  <p:cNvPr id="1419466" name="Rectangle 202"/>
                  <p:cNvSpPr>
                    <a:spLocks noChangeArrowheads="1"/>
                  </p:cNvSpPr>
                  <p:nvPr/>
                </p:nvSpPr>
                <p:spPr bwMode="auto">
                  <a:xfrm>
                    <a:off x="2608" y="2932"/>
                    <a:ext cx="1911" cy="45"/>
                  </a:xfrm>
                  <a:prstGeom prst="rect">
                    <a:avLst/>
                  </a:prstGeom>
                  <a:solidFill>
                    <a:schemeClr val="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  <p:sp>
                <p:nvSpPr>
                  <p:cNvPr id="1419467" name="Rectangle 203"/>
                  <p:cNvSpPr>
                    <a:spLocks noChangeArrowheads="1"/>
                  </p:cNvSpPr>
                  <p:nvPr/>
                </p:nvSpPr>
                <p:spPr bwMode="auto">
                  <a:xfrm>
                    <a:off x="2612" y="2614"/>
                    <a:ext cx="1903" cy="318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  <p:sp>
                <p:nvSpPr>
                  <p:cNvPr id="1419468" name="Rectangle 204"/>
                  <p:cNvSpPr>
                    <a:spLocks noChangeArrowheads="1"/>
                  </p:cNvSpPr>
                  <p:nvPr/>
                </p:nvSpPr>
                <p:spPr bwMode="auto">
                  <a:xfrm>
                    <a:off x="2640" y="3051"/>
                    <a:ext cx="1846" cy="199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  <p:sp>
                <p:nvSpPr>
                  <p:cNvPr id="1419469" name="Rectangle 205"/>
                  <p:cNvSpPr>
                    <a:spLocks noChangeArrowheads="1"/>
                  </p:cNvSpPr>
                  <p:nvPr/>
                </p:nvSpPr>
                <p:spPr bwMode="auto">
                  <a:xfrm>
                    <a:off x="2612" y="2978"/>
                    <a:ext cx="1903" cy="119"/>
                  </a:xfrm>
                  <a:prstGeom prst="rec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  <p:grpSp>
                <p:nvGrpSpPr>
                  <p:cNvPr id="26660" name="Group 206"/>
                  <p:cNvGrpSpPr>
                    <a:grpSpLocks/>
                  </p:cNvGrpSpPr>
                  <p:nvPr/>
                </p:nvGrpSpPr>
                <p:grpSpPr bwMode="auto">
                  <a:xfrm>
                    <a:off x="2703" y="2978"/>
                    <a:ext cx="1721" cy="145"/>
                    <a:chOff x="2743" y="2978"/>
                    <a:chExt cx="1721" cy="145"/>
                  </a:xfrm>
                </p:grpSpPr>
                <p:sp>
                  <p:nvSpPr>
                    <p:cNvPr id="1419471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52" y="3082"/>
                      <a:ext cx="135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fr-FR"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p:txBody>
                </p:sp>
                <p:sp>
                  <p:nvSpPr>
                    <p:cNvPr id="1419472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0" y="3082"/>
                      <a:ext cx="135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fr-FR"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p:txBody>
                </p:sp>
                <p:sp>
                  <p:nvSpPr>
                    <p:cNvPr id="1419473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08" y="3082"/>
                      <a:ext cx="135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fr-FR"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p:txBody>
                </p:sp>
                <p:grpSp>
                  <p:nvGrpSpPr>
                    <p:cNvPr id="26664" name="Group 21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73" y="3082"/>
                      <a:ext cx="337" cy="41"/>
                      <a:chOff x="819" y="1733"/>
                      <a:chExt cx="337" cy="41"/>
                    </a:xfrm>
                  </p:grpSpPr>
                  <p:sp>
                    <p:nvSpPr>
                      <p:cNvPr id="1419475" name="Line 2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25" y="1733"/>
                        <a:ext cx="332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66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pPr>
                          <a:defRPr/>
                        </a:pPr>
                        <a:endParaRPr lang="fr-FR">
                          <a:latin typeface="Arial" charset="0"/>
                          <a:ea typeface="ＭＳ Ｐゴシック" charset="0"/>
                          <a:cs typeface="Times New Roman" charset="0"/>
                        </a:endParaRPr>
                      </a:p>
                    </p:txBody>
                  </p:sp>
                  <p:grpSp>
                    <p:nvGrpSpPr>
                      <p:cNvPr id="26684" name="Group 21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19" y="1740"/>
                        <a:ext cx="157" cy="34"/>
                        <a:chOff x="819" y="1740"/>
                        <a:chExt cx="157" cy="34"/>
                      </a:xfrm>
                    </p:grpSpPr>
                    <p:sp>
                      <p:nvSpPr>
                        <p:cNvPr id="1419477" name="Line 21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930" y="1773"/>
                          <a:ext cx="46" cy="0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fr-FR">
                            <a:latin typeface="Arial" charset="0"/>
                            <a:ea typeface="ＭＳ Ｐゴシック" charset="0"/>
                            <a:cs typeface="Times New Roman" charset="0"/>
                          </a:endParaRPr>
                        </a:p>
                      </p:txBody>
                    </p:sp>
                    <p:sp>
                      <p:nvSpPr>
                        <p:cNvPr id="1419478" name="Line 21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20" y="1773"/>
                          <a:ext cx="46" cy="0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fr-FR">
                            <a:latin typeface="Arial" charset="0"/>
                            <a:ea typeface="ＭＳ Ｐゴシック" charset="0"/>
                            <a:cs typeface="Times New Roman" charset="0"/>
                          </a:endParaRPr>
                        </a:p>
                      </p:txBody>
                    </p:sp>
                    <p:sp>
                      <p:nvSpPr>
                        <p:cNvPr id="1419479" name="Rectangle 21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52" y="1740"/>
                          <a:ext cx="90" cy="35"/>
                        </a:xfrm>
                        <a:prstGeom prst="rect">
                          <a:avLst/>
                        </a:prstGeom>
                        <a:solidFill>
                          <a:srgbClr val="CC00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>
                            <a:defRPr/>
                          </a:pPr>
                          <a:endParaRPr lang="fr-FR">
                            <a:latin typeface="Arial" charset="0"/>
                            <a:ea typeface="ＭＳ Ｐゴシック" charset="0"/>
                            <a:cs typeface="Times New Roman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6665" name="Group 216"/>
                    <p:cNvGrpSpPr>
                      <a:grpSpLocks/>
                    </p:cNvGrpSpPr>
                    <p:nvPr/>
                  </p:nvGrpSpPr>
                  <p:grpSpPr bwMode="auto">
                    <a:xfrm flipH="1">
                      <a:off x="4086" y="3082"/>
                      <a:ext cx="337" cy="41"/>
                      <a:chOff x="819" y="1733"/>
                      <a:chExt cx="337" cy="41"/>
                    </a:xfrm>
                  </p:grpSpPr>
                  <p:sp>
                    <p:nvSpPr>
                      <p:cNvPr id="1419481" name="Line 2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26" y="1733"/>
                        <a:ext cx="330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66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pPr>
                          <a:defRPr/>
                        </a:pPr>
                        <a:endParaRPr lang="fr-FR">
                          <a:latin typeface="Arial" charset="0"/>
                          <a:ea typeface="ＭＳ Ｐゴシック" charset="0"/>
                          <a:cs typeface="Times New Roman" charset="0"/>
                        </a:endParaRPr>
                      </a:p>
                    </p:txBody>
                  </p:sp>
                  <p:grpSp>
                    <p:nvGrpSpPr>
                      <p:cNvPr id="26679" name="Group 21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19" y="1740"/>
                        <a:ext cx="157" cy="34"/>
                        <a:chOff x="819" y="1740"/>
                        <a:chExt cx="157" cy="34"/>
                      </a:xfrm>
                    </p:grpSpPr>
                    <p:sp>
                      <p:nvSpPr>
                        <p:cNvPr id="1419483" name="Line 21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931" y="1773"/>
                          <a:ext cx="46" cy="0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fr-FR">
                            <a:latin typeface="Arial" charset="0"/>
                            <a:ea typeface="ＭＳ Ｐゴシック" charset="0"/>
                            <a:cs typeface="Times New Roman" charset="0"/>
                          </a:endParaRPr>
                        </a:p>
                      </p:txBody>
                    </p:sp>
                    <p:sp>
                      <p:nvSpPr>
                        <p:cNvPr id="1419484" name="Line 22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20" y="1773"/>
                          <a:ext cx="46" cy="0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bg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fr-FR">
                            <a:latin typeface="Arial" charset="0"/>
                            <a:ea typeface="ＭＳ Ｐゴシック" charset="0"/>
                            <a:cs typeface="Times New Roman" charset="0"/>
                          </a:endParaRPr>
                        </a:p>
                      </p:txBody>
                    </p:sp>
                    <p:sp>
                      <p:nvSpPr>
                        <p:cNvPr id="1419485" name="Rectangle 22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53" y="1740"/>
                          <a:ext cx="90" cy="35"/>
                        </a:xfrm>
                        <a:prstGeom prst="rect">
                          <a:avLst/>
                        </a:prstGeom>
                        <a:solidFill>
                          <a:srgbClr val="CC00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>
                            <a:defRPr/>
                          </a:pPr>
                          <a:endParaRPr lang="fr-FR">
                            <a:latin typeface="Arial" charset="0"/>
                            <a:ea typeface="ＭＳ Ｐゴシック" charset="0"/>
                            <a:cs typeface="Times New Roman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419486" name="Line 2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93" y="3034"/>
                      <a:ext cx="137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fr-FR"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p:txBody>
                </p:sp>
                <p:sp>
                  <p:nvSpPr>
                    <p:cNvPr id="1419487" name="Line 2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74" y="3034"/>
                      <a:ext cx="137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fr-FR"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p:txBody>
                </p:sp>
                <p:sp>
                  <p:nvSpPr>
                    <p:cNvPr id="1419488" name="Line 2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91" y="3034"/>
                      <a:ext cx="135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fr-FR"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p:txBody>
                </p:sp>
                <p:sp>
                  <p:nvSpPr>
                    <p:cNvPr id="1419489" name="Line 2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71" y="3031"/>
                      <a:ext cx="135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fr-FR"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p:txBody>
                </p:sp>
                <p:sp>
                  <p:nvSpPr>
                    <p:cNvPr id="1419490" name="Line 2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94" y="3034"/>
                      <a:ext cx="135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fr-FR"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p:txBody>
                </p:sp>
                <p:sp>
                  <p:nvSpPr>
                    <p:cNvPr id="1419491" name="Line 2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75" y="3034"/>
                      <a:ext cx="135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fr-FR"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p:txBody>
                </p:sp>
                <p:sp>
                  <p:nvSpPr>
                    <p:cNvPr id="1419492" name="Rectangle 2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43" y="2980"/>
                      <a:ext cx="141" cy="43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fr-FR"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p:txBody>
                </p:sp>
                <p:sp>
                  <p:nvSpPr>
                    <p:cNvPr id="1419493" name="Rectangle 2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2980"/>
                      <a:ext cx="141" cy="43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fr-FR"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p:txBody>
                </p:sp>
                <p:sp>
                  <p:nvSpPr>
                    <p:cNvPr id="1419494" name="Rectangle 2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43" y="2980"/>
                      <a:ext cx="141" cy="43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fr-FR"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p:txBody>
                </p:sp>
                <p:sp>
                  <p:nvSpPr>
                    <p:cNvPr id="1419495" name="Rectangle 2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23" y="2980"/>
                      <a:ext cx="141" cy="43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fr-FR"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p:txBody>
                </p:sp>
                <p:sp>
                  <p:nvSpPr>
                    <p:cNvPr id="1419496" name="Rectangle 2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28" y="2980"/>
                      <a:ext cx="141" cy="43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fr-FR"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p:txBody>
                </p:sp>
                <p:sp>
                  <p:nvSpPr>
                    <p:cNvPr id="1419497" name="Rectangle 2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28" y="2978"/>
                      <a:ext cx="141" cy="45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fr-FR"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p:txBody>
                </p:sp>
              </p:grpSp>
            </p:grpSp>
            <p:sp>
              <p:nvSpPr>
                <p:cNvPr id="1419498" name="Line 234"/>
                <p:cNvSpPr>
                  <a:spLocks noChangeShapeType="1"/>
                </p:cNvSpPr>
                <p:nvPr/>
              </p:nvSpPr>
              <p:spPr bwMode="auto">
                <a:xfrm>
                  <a:off x="689" y="1169"/>
                  <a:ext cx="1844" cy="0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499" name="Rectangle 235"/>
                <p:cNvSpPr>
                  <a:spLocks noChangeArrowheads="1"/>
                </p:cNvSpPr>
                <p:nvPr/>
              </p:nvSpPr>
              <p:spPr bwMode="auto">
                <a:xfrm>
                  <a:off x="994" y="1002"/>
                  <a:ext cx="97" cy="19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500" name="Line 236"/>
                <p:cNvSpPr>
                  <a:spLocks noChangeShapeType="1"/>
                </p:cNvSpPr>
                <p:nvPr/>
              </p:nvSpPr>
              <p:spPr bwMode="auto">
                <a:xfrm rot="-5400000">
                  <a:off x="908" y="1091"/>
                  <a:ext cx="177" cy="0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sp>
              <p:nvSpPr>
                <p:cNvPr id="1419501" name="Line 237"/>
                <p:cNvSpPr>
                  <a:spLocks noChangeShapeType="1"/>
                </p:cNvSpPr>
                <p:nvPr/>
              </p:nvSpPr>
              <p:spPr bwMode="auto">
                <a:xfrm rot="-5400000">
                  <a:off x="997" y="1091"/>
                  <a:ext cx="177" cy="0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fr-FR">
                    <a:latin typeface="Arial" charset="0"/>
                    <a:ea typeface="ＭＳ Ｐゴシック" charset="0"/>
                    <a:cs typeface="Times New Roman" charset="0"/>
                  </a:endParaRPr>
                </a:p>
              </p:txBody>
            </p:sp>
            <p:grpSp>
              <p:nvGrpSpPr>
                <p:cNvPr id="26650" name="Group 238"/>
                <p:cNvGrpSpPr>
                  <a:grpSpLocks/>
                </p:cNvGrpSpPr>
                <p:nvPr/>
              </p:nvGrpSpPr>
              <p:grpSpPr bwMode="auto">
                <a:xfrm>
                  <a:off x="2129" y="1000"/>
                  <a:ext cx="98" cy="191"/>
                  <a:chOff x="2125" y="992"/>
                  <a:chExt cx="98" cy="191"/>
                </a:xfrm>
              </p:grpSpPr>
              <p:sp>
                <p:nvSpPr>
                  <p:cNvPr id="1419503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2126" y="992"/>
                    <a:ext cx="97" cy="19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  <p:sp>
                <p:nvSpPr>
                  <p:cNvPr id="1419504" name="Line 240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2041" y="1081"/>
                    <a:ext cx="177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  <p:sp>
                <p:nvSpPr>
                  <p:cNvPr id="1419505" name="Line 241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2129" y="1081"/>
                    <a:ext cx="177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fr-FR">
                      <a:latin typeface="Arial" charset="0"/>
                      <a:ea typeface="ＭＳ Ｐゴシック" charset="0"/>
                      <a:cs typeface="Times New Roman" charset="0"/>
                    </a:endParaRPr>
                  </a:p>
                </p:txBody>
              </p:sp>
            </p:grpSp>
            <p:sp>
              <p:nvSpPr>
                <p:cNvPr id="1419506" name="Freeform 242"/>
                <p:cNvSpPr>
                  <a:spLocks/>
                </p:cNvSpPr>
                <p:nvPr/>
              </p:nvSpPr>
              <p:spPr bwMode="auto">
                <a:xfrm>
                  <a:off x="918" y="1002"/>
                  <a:ext cx="370" cy="184"/>
                </a:xfrm>
                <a:custGeom>
                  <a:avLst/>
                  <a:gdLst>
                    <a:gd name="T0" fmla="*/ 0 w 370"/>
                    <a:gd name="T1" fmla="*/ 184 h 177"/>
                    <a:gd name="T2" fmla="*/ 89 w 370"/>
                    <a:gd name="T3" fmla="*/ 183 h 177"/>
                    <a:gd name="T4" fmla="*/ 88 w 370"/>
                    <a:gd name="T5" fmla="*/ 0 h 177"/>
                    <a:gd name="T6" fmla="*/ 160 w 370"/>
                    <a:gd name="T7" fmla="*/ 0 h 177"/>
                    <a:gd name="T8" fmla="*/ 159 w 370"/>
                    <a:gd name="T9" fmla="*/ 182 h 177"/>
                    <a:gd name="T10" fmla="*/ 370 w 370"/>
                    <a:gd name="T11" fmla="*/ 182 h 17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70" h="177">
                      <a:moveTo>
                        <a:pt x="0" y="177"/>
                      </a:moveTo>
                      <a:lnTo>
                        <a:pt x="89" y="176"/>
                      </a:lnTo>
                      <a:lnTo>
                        <a:pt x="88" y="0"/>
                      </a:lnTo>
                      <a:lnTo>
                        <a:pt x="160" y="0"/>
                      </a:lnTo>
                      <a:lnTo>
                        <a:pt x="159" y="175"/>
                      </a:lnTo>
                      <a:lnTo>
                        <a:pt x="370" y="175"/>
                      </a:lnTo>
                    </a:path>
                  </a:pathLst>
                </a:custGeom>
                <a:noFill/>
                <a:ln w="28575" cmpd="sng">
                  <a:solidFill>
                    <a:srgbClr val="FF66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19507" name="Freeform 243"/>
                <p:cNvSpPr>
                  <a:spLocks/>
                </p:cNvSpPr>
                <p:nvPr/>
              </p:nvSpPr>
              <p:spPr bwMode="auto">
                <a:xfrm flipH="1">
                  <a:off x="1933" y="1003"/>
                  <a:ext cx="370" cy="184"/>
                </a:xfrm>
                <a:custGeom>
                  <a:avLst/>
                  <a:gdLst>
                    <a:gd name="T0" fmla="*/ 0 w 370"/>
                    <a:gd name="T1" fmla="*/ 184 h 177"/>
                    <a:gd name="T2" fmla="*/ 89 w 370"/>
                    <a:gd name="T3" fmla="*/ 183 h 177"/>
                    <a:gd name="T4" fmla="*/ 88 w 370"/>
                    <a:gd name="T5" fmla="*/ 0 h 177"/>
                    <a:gd name="T6" fmla="*/ 160 w 370"/>
                    <a:gd name="T7" fmla="*/ 0 h 177"/>
                    <a:gd name="T8" fmla="*/ 159 w 370"/>
                    <a:gd name="T9" fmla="*/ 182 h 177"/>
                    <a:gd name="T10" fmla="*/ 370 w 370"/>
                    <a:gd name="T11" fmla="*/ 182 h 17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70" h="177">
                      <a:moveTo>
                        <a:pt x="0" y="177"/>
                      </a:moveTo>
                      <a:lnTo>
                        <a:pt x="89" y="176"/>
                      </a:lnTo>
                      <a:lnTo>
                        <a:pt x="88" y="0"/>
                      </a:lnTo>
                      <a:lnTo>
                        <a:pt x="160" y="0"/>
                      </a:lnTo>
                      <a:lnTo>
                        <a:pt x="159" y="175"/>
                      </a:lnTo>
                      <a:lnTo>
                        <a:pt x="370" y="175"/>
                      </a:lnTo>
                    </a:path>
                  </a:pathLst>
                </a:custGeom>
                <a:noFill/>
                <a:ln w="28575" cmpd="sng">
                  <a:solidFill>
                    <a:srgbClr val="FF66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419508" name="AutoShape 244"/>
              <p:cNvSpPr>
                <a:spLocks noChangeArrowheads="1"/>
              </p:cNvSpPr>
              <p:nvPr/>
            </p:nvSpPr>
            <p:spPr bwMode="auto">
              <a:xfrm flipV="1">
                <a:off x="1109" y="1508"/>
                <a:ext cx="181" cy="58"/>
              </a:xfrm>
              <a:custGeom>
                <a:avLst/>
                <a:gdLst>
                  <a:gd name="T0" fmla="*/ 158 w 21600"/>
                  <a:gd name="T1" fmla="*/ 29 h 21600"/>
                  <a:gd name="T2" fmla="*/ 91 w 21600"/>
                  <a:gd name="T3" fmla="*/ 58 h 21600"/>
                  <a:gd name="T4" fmla="*/ 23 w 21600"/>
                  <a:gd name="T5" fmla="*/ 29 h 21600"/>
                  <a:gd name="T6" fmla="*/ 9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35 w 21600"/>
                  <a:gd name="T13" fmla="*/ 4469 h 21600"/>
                  <a:gd name="T14" fmla="*/ 17065 w 21600"/>
                  <a:gd name="T15" fmla="*/ 1713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19509" name="AutoShape 245"/>
              <p:cNvSpPr>
                <a:spLocks noChangeArrowheads="1"/>
              </p:cNvSpPr>
              <p:nvPr/>
            </p:nvSpPr>
            <p:spPr bwMode="auto">
              <a:xfrm flipV="1">
                <a:off x="1933" y="1508"/>
                <a:ext cx="181" cy="58"/>
              </a:xfrm>
              <a:custGeom>
                <a:avLst/>
                <a:gdLst>
                  <a:gd name="T0" fmla="*/ 158 w 21600"/>
                  <a:gd name="T1" fmla="*/ 29 h 21600"/>
                  <a:gd name="T2" fmla="*/ 91 w 21600"/>
                  <a:gd name="T3" fmla="*/ 58 h 21600"/>
                  <a:gd name="T4" fmla="*/ 23 w 21600"/>
                  <a:gd name="T5" fmla="*/ 29 h 21600"/>
                  <a:gd name="T6" fmla="*/ 9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35 w 21600"/>
                  <a:gd name="T13" fmla="*/ 4469 h 21600"/>
                  <a:gd name="T14" fmla="*/ 17065 w 21600"/>
                  <a:gd name="T15" fmla="*/ 1713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19510" name="Freeform 246"/>
              <p:cNvSpPr>
                <a:spLocks/>
              </p:cNvSpPr>
              <p:nvPr/>
            </p:nvSpPr>
            <p:spPr bwMode="auto">
              <a:xfrm>
                <a:off x="1071" y="1510"/>
                <a:ext cx="248" cy="48"/>
              </a:xfrm>
              <a:custGeom>
                <a:avLst/>
                <a:gdLst>
                  <a:gd name="T0" fmla="*/ 0 w 248"/>
                  <a:gd name="T1" fmla="*/ 48 h 48"/>
                  <a:gd name="T2" fmla="*/ 44 w 248"/>
                  <a:gd name="T3" fmla="*/ 48 h 48"/>
                  <a:gd name="T4" fmla="*/ 83 w 248"/>
                  <a:gd name="T5" fmla="*/ 0 h 48"/>
                  <a:gd name="T6" fmla="*/ 176 w 248"/>
                  <a:gd name="T7" fmla="*/ 0 h 48"/>
                  <a:gd name="T8" fmla="*/ 212 w 248"/>
                  <a:gd name="T9" fmla="*/ 46 h 48"/>
                  <a:gd name="T10" fmla="*/ 248 w 248"/>
                  <a:gd name="T11" fmla="*/ 48 h 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8" h="48">
                    <a:moveTo>
                      <a:pt x="0" y="48"/>
                    </a:moveTo>
                    <a:lnTo>
                      <a:pt x="44" y="48"/>
                    </a:lnTo>
                    <a:lnTo>
                      <a:pt x="83" y="0"/>
                    </a:lnTo>
                    <a:lnTo>
                      <a:pt x="176" y="0"/>
                    </a:lnTo>
                    <a:lnTo>
                      <a:pt x="212" y="46"/>
                    </a:lnTo>
                    <a:lnTo>
                      <a:pt x="248" y="48"/>
                    </a:lnTo>
                  </a:path>
                </a:pathLst>
              </a:custGeom>
              <a:noFill/>
              <a:ln w="19050" cmpd="sng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511" name="Freeform 247"/>
              <p:cNvSpPr>
                <a:spLocks/>
              </p:cNvSpPr>
              <p:nvPr/>
            </p:nvSpPr>
            <p:spPr bwMode="auto">
              <a:xfrm>
                <a:off x="1894" y="1509"/>
                <a:ext cx="248" cy="48"/>
              </a:xfrm>
              <a:custGeom>
                <a:avLst/>
                <a:gdLst>
                  <a:gd name="T0" fmla="*/ 0 w 248"/>
                  <a:gd name="T1" fmla="*/ 48 h 48"/>
                  <a:gd name="T2" fmla="*/ 44 w 248"/>
                  <a:gd name="T3" fmla="*/ 48 h 48"/>
                  <a:gd name="T4" fmla="*/ 83 w 248"/>
                  <a:gd name="T5" fmla="*/ 0 h 48"/>
                  <a:gd name="T6" fmla="*/ 176 w 248"/>
                  <a:gd name="T7" fmla="*/ 0 h 48"/>
                  <a:gd name="T8" fmla="*/ 212 w 248"/>
                  <a:gd name="T9" fmla="*/ 46 h 48"/>
                  <a:gd name="T10" fmla="*/ 248 w 248"/>
                  <a:gd name="T11" fmla="*/ 48 h 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8" h="48">
                    <a:moveTo>
                      <a:pt x="0" y="48"/>
                    </a:moveTo>
                    <a:lnTo>
                      <a:pt x="44" y="48"/>
                    </a:lnTo>
                    <a:lnTo>
                      <a:pt x="83" y="0"/>
                    </a:lnTo>
                    <a:lnTo>
                      <a:pt x="176" y="0"/>
                    </a:lnTo>
                    <a:lnTo>
                      <a:pt x="212" y="46"/>
                    </a:lnTo>
                    <a:lnTo>
                      <a:pt x="248" y="48"/>
                    </a:lnTo>
                  </a:path>
                </a:pathLst>
              </a:custGeom>
              <a:noFill/>
              <a:ln w="19050" cmpd="sng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1419512" name="AutoShape 248"/>
          <p:cNvSpPr>
            <a:spLocks noChangeArrowheads="1"/>
          </p:cNvSpPr>
          <p:nvPr/>
        </p:nvSpPr>
        <p:spPr bwMode="auto">
          <a:xfrm>
            <a:off x="792163" y="754063"/>
            <a:ext cx="2994025" cy="4270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99FF">
                  <a:alpha val="28999"/>
                </a:srgbClr>
              </a:gs>
              <a:gs pos="100000">
                <a:schemeClr val="bg1"/>
              </a:gs>
            </a:gsLst>
            <a:lin ang="0" scaled="1"/>
          </a:gradFill>
          <a:ln w="9525">
            <a:solidFill>
              <a:srgbClr val="0099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charset="0"/>
              <a:buBlip>
                <a:blip r:embed="rId11"/>
              </a:buBlip>
              <a:defRPr/>
            </a:pPr>
            <a:r>
              <a:rPr lang="en-US" sz="1600">
                <a:latin typeface="Arial" charset="0"/>
                <a:ea typeface="ＭＳ Ｐゴシック" charset="0"/>
                <a:cs typeface="Times New Roman" charset="0"/>
              </a:rPr>
              <a:t> </a:t>
            </a:r>
            <a:r>
              <a:rPr lang="en-US" sz="1600" b="1">
                <a:solidFill>
                  <a:schemeClr val="accent2"/>
                </a:solidFill>
                <a:latin typeface="Arial" charset="0"/>
                <a:ea typeface="ＭＳ Ｐゴシック" charset="0"/>
                <a:cs typeface="Times New Roman" charset="0"/>
              </a:rPr>
              <a:t>Through Silicon Via (TSV)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5016299" y="754063"/>
            <a:ext cx="2185085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Technological Offer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55256201"/>
      </p:ext>
    </p:extLst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134"/>
          <p:cNvGrpSpPr>
            <a:grpSpLocks/>
          </p:cNvGrpSpPr>
          <p:nvPr/>
        </p:nvGrpSpPr>
        <p:grpSpPr bwMode="auto">
          <a:xfrm>
            <a:off x="-19538" y="1799544"/>
            <a:ext cx="8653462" cy="4077727"/>
            <a:chOff x="-800" y="1893"/>
            <a:chExt cx="6199" cy="2297"/>
          </a:xfrm>
        </p:grpSpPr>
        <p:sp>
          <p:nvSpPr>
            <p:cNvPr id="5" name="AutoShape 131"/>
            <p:cNvSpPr>
              <a:spLocks noChangeArrowheads="1"/>
            </p:cNvSpPr>
            <p:nvPr/>
          </p:nvSpPr>
          <p:spPr bwMode="auto">
            <a:xfrm>
              <a:off x="-800" y="1899"/>
              <a:ext cx="5058" cy="22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99FF">
                    <a:alpha val="28999"/>
                  </a:srgbClr>
                </a:gs>
                <a:gs pos="100000">
                  <a:schemeClr val="bg1"/>
                </a:gs>
              </a:gsLst>
              <a:lin ang="0" scaled="1"/>
            </a:gradFill>
            <a:ln w="9525">
              <a:solidFill>
                <a:srgbClr val="0099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lnSpc>
                  <a:spcPct val="160000"/>
                </a:lnSpc>
                <a:spcBef>
                  <a:spcPct val="60000"/>
                </a:spcBef>
                <a:buClr>
                  <a:srgbClr val="FF6600"/>
                </a:buClr>
                <a:buFont typeface="Wingdings" charset="0"/>
                <a:buBlip>
                  <a:blip r:embed="rId2"/>
                </a:buBlip>
                <a:defRPr/>
              </a:pPr>
              <a:r>
                <a:rPr lang="en-US" sz="1400" dirty="0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Times New Roman" charset="0"/>
                </a:rPr>
                <a:t> </a:t>
              </a:r>
              <a:r>
                <a:rPr lang="en-US" sz="1600" b="1" dirty="0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Times New Roman" charset="0"/>
                </a:rPr>
                <a:t>Six elementary bricks</a:t>
              </a:r>
            </a:p>
            <a:p>
              <a:pPr lvl="1">
                <a:lnSpc>
                  <a:spcPct val="160000"/>
                </a:lnSpc>
                <a:spcBef>
                  <a:spcPct val="60000"/>
                </a:spcBef>
                <a:buClr>
                  <a:srgbClr val="FF6600"/>
                </a:buClr>
                <a:buFont typeface="Wingdings" charset="0"/>
                <a:buBlip>
                  <a:blip r:embed="rId2"/>
                </a:buBlip>
                <a:defRPr/>
              </a:pPr>
              <a:r>
                <a:rPr lang="en-US" sz="1400" dirty="0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Times New Roman" charset="0"/>
                </a:rPr>
                <a:t> </a:t>
              </a:r>
              <a:r>
                <a:rPr lang="en-US" sz="1400" b="1" dirty="0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Times New Roman" charset="0"/>
                </a:rPr>
                <a:t>TSV Last (AR 1:1 &amp; 2:1)</a:t>
              </a:r>
            </a:p>
            <a:p>
              <a:pPr lvl="1">
                <a:lnSpc>
                  <a:spcPct val="160000"/>
                </a:lnSpc>
                <a:spcBef>
                  <a:spcPct val="60000"/>
                </a:spcBef>
                <a:buClr>
                  <a:srgbClr val="FF6600"/>
                </a:buClr>
                <a:buFont typeface="Wingdings" charset="0"/>
                <a:buBlip>
                  <a:blip r:embed="rId2"/>
                </a:buBlip>
                <a:defRPr/>
              </a:pPr>
              <a:r>
                <a:rPr lang="en-US" sz="1400" b="1" dirty="0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Times New Roman" charset="0"/>
                </a:rPr>
                <a:t> Interconnections C2C : Cu pillars  </a:t>
              </a:r>
            </a:p>
            <a:p>
              <a:pPr lvl="1">
                <a:lnSpc>
                  <a:spcPct val="160000"/>
                </a:lnSpc>
                <a:spcBef>
                  <a:spcPct val="60000"/>
                </a:spcBef>
                <a:buClr>
                  <a:srgbClr val="FF6600"/>
                </a:buClr>
                <a:buFont typeface="Wingdings" charset="0"/>
                <a:buBlip>
                  <a:blip r:embed="rId2"/>
                </a:buBlip>
                <a:defRPr/>
              </a:pPr>
              <a:r>
                <a:rPr lang="en-US" sz="1400" b="1" dirty="0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Times New Roman" charset="0"/>
                </a:rPr>
                <a:t> Interconnections C2C Cu post </a:t>
              </a:r>
            </a:p>
            <a:p>
              <a:pPr lvl="1">
                <a:lnSpc>
                  <a:spcPct val="160000"/>
                </a:lnSpc>
                <a:spcBef>
                  <a:spcPct val="60000"/>
                </a:spcBef>
                <a:buClr>
                  <a:srgbClr val="FF6600"/>
                </a:buClr>
                <a:buFont typeface="Wingdings" charset="0"/>
                <a:buBlip>
                  <a:blip r:embed="rId2"/>
                </a:buBlip>
                <a:defRPr/>
              </a:pPr>
              <a:r>
                <a:rPr lang="en-US" sz="1400" b="1" dirty="0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Times New Roman" charset="0"/>
                </a:rPr>
                <a:t> Interconnections C2S : Cu pillars</a:t>
              </a:r>
            </a:p>
            <a:p>
              <a:pPr lvl="1">
                <a:lnSpc>
                  <a:spcPct val="160000"/>
                </a:lnSpc>
                <a:spcBef>
                  <a:spcPct val="60000"/>
                </a:spcBef>
                <a:buClr>
                  <a:srgbClr val="FF6600"/>
                </a:buClr>
                <a:buFont typeface="Wingdings" charset="0"/>
                <a:buBlip>
                  <a:blip r:embed="rId2"/>
                </a:buBlip>
                <a:defRPr/>
              </a:pPr>
              <a:r>
                <a:rPr lang="en-US" sz="1400" b="1" dirty="0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Times New Roman" charset="0"/>
                </a:rPr>
                <a:t> Temporary bonding / Thinning / </a:t>
              </a:r>
              <a:r>
                <a:rPr lang="en-US" sz="1400" b="1" dirty="0" err="1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Times New Roman" charset="0"/>
                </a:rPr>
                <a:t>Debonding</a:t>
              </a:r>
              <a:endParaRPr lang="en-US" sz="1400" b="1" dirty="0">
                <a:solidFill>
                  <a:schemeClr val="accent2"/>
                </a:solidFill>
                <a:latin typeface="Arial" charset="0"/>
                <a:ea typeface="ＭＳ Ｐゴシック" charset="0"/>
                <a:cs typeface="Times New Roman" charset="0"/>
              </a:endParaRPr>
            </a:p>
            <a:p>
              <a:pPr lvl="1">
                <a:lnSpc>
                  <a:spcPct val="160000"/>
                </a:lnSpc>
                <a:spcBef>
                  <a:spcPct val="60000"/>
                </a:spcBef>
                <a:buClr>
                  <a:srgbClr val="FF6600"/>
                </a:buClr>
                <a:buFont typeface="Wingdings" charset="0"/>
                <a:buBlip>
                  <a:blip r:embed="rId2"/>
                </a:buBlip>
                <a:defRPr/>
              </a:pPr>
              <a:r>
                <a:rPr lang="en-US" sz="1400" b="1" dirty="0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Times New Roman" charset="0"/>
                </a:rPr>
                <a:t> Stacking &amp; </a:t>
              </a:r>
              <a:r>
                <a:rPr lang="en-US" sz="1400" b="1" dirty="0" err="1">
                  <a:solidFill>
                    <a:schemeClr val="accent2"/>
                  </a:solidFill>
                  <a:latin typeface="Arial" charset="0"/>
                  <a:ea typeface="ＭＳ Ｐゴシック" charset="0"/>
                  <a:cs typeface="Times New Roman" charset="0"/>
                </a:rPr>
                <a:t>underfilling</a:t>
              </a:r>
              <a:endParaRPr lang="en-US" sz="1400" b="1" dirty="0">
                <a:solidFill>
                  <a:schemeClr val="accent2"/>
                </a:solidFill>
                <a:latin typeface="Arial" charset="0"/>
                <a:ea typeface="ＭＳ Ｐゴシック" charset="0"/>
                <a:cs typeface="Times New Roman" charset="0"/>
              </a:endParaRPr>
            </a:p>
          </p:txBody>
        </p:sp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3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4" y="2181"/>
              <a:ext cx="371" cy="317"/>
            </a:xfrm>
            <a:prstGeom prst="rect">
              <a:avLst/>
            </a:prstGeom>
            <a:gradFill rotWithShape="1">
              <a:gsLst>
                <a:gs pos="0">
                  <a:srgbClr val="0099FF">
                    <a:alpha val="30000"/>
                  </a:srgb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7" name="Picture 9" descr="µS3382B P24 via 40_0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56" y="1893"/>
              <a:ext cx="390" cy="325"/>
            </a:xfrm>
            <a:prstGeom prst="rect">
              <a:avLst/>
            </a:prstGeom>
            <a:gradFill rotWithShape="1">
              <a:gsLst>
                <a:gs pos="0">
                  <a:srgbClr val="0099FF">
                    <a:alpha val="29999"/>
                  </a:srgb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5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5" y="2238"/>
              <a:ext cx="365" cy="312"/>
            </a:xfrm>
            <a:prstGeom prst="rect">
              <a:avLst/>
            </a:prstGeom>
            <a:gradFill rotWithShape="1">
              <a:gsLst>
                <a:gs pos="0">
                  <a:srgbClr val="0099FF">
                    <a:alpha val="30000"/>
                  </a:srgb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6" cstate="print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" t="1097" r="34613" b="4512"/>
            <a:stretch>
              <a:fillRect/>
            </a:stretch>
          </p:blipFill>
          <p:spPr bwMode="auto">
            <a:xfrm>
              <a:off x="3416" y="3115"/>
              <a:ext cx="1000" cy="340"/>
            </a:xfrm>
            <a:prstGeom prst="rect">
              <a:avLst/>
            </a:prstGeom>
            <a:gradFill rotWithShape="1">
              <a:gsLst>
                <a:gs pos="0">
                  <a:srgbClr val="0099FF">
                    <a:alpha val="30000"/>
                  </a:srgb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0" name="Picture 12"/>
            <p:cNvPicPr>
              <a:picLocks noChangeAspect="1" noChangeArrowheads="1"/>
            </p:cNvPicPr>
            <p:nvPr/>
          </p:nvPicPr>
          <p:blipFill>
            <a:blip r:embed="rId7" cstate="print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9" y="3140"/>
              <a:ext cx="339" cy="395"/>
            </a:xfrm>
            <a:prstGeom prst="rect">
              <a:avLst/>
            </a:prstGeom>
            <a:gradFill rotWithShape="1">
              <a:gsLst>
                <a:gs pos="0">
                  <a:srgbClr val="0099FF">
                    <a:alpha val="30000"/>
                  </a:srgb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8" cstate="print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1970"/>
              <a:ext cx="355" cy="280"/>
            </a:xfrm>
            <a:prstGeom prst="rect">
              <a:avLst/>
            </a:prstGeom>
            <a:gradFill rotWithShape="1">
              <a:gsLst>
                <a:gs pos="0">
                  <a:srgbClr val="0099FF">
                    <a:alpha val="30000"/>
                  </a:srgb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2" name="Picture 14" descr="µS1834P top die DIV1 copper post 1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405" y="2584"/>
              <a:ext cx="344" cy="294"/>
            </a:xfrm>
            <a:prstGeom prst="rect">
              <a:avLst/>
            </a:prstGeom>
            <a:gradFill rotWithShape="1">
              <a:gsLst>
                <a:gs pos="0">
                  <a:srgbClr val="0099FF">
                    <a:alpha val="29999"/>
                  </a:srgb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5" descr="µS1834P top die DIV1 copper post 17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995" y="2541"/>
              <a:ext cx="325" cy="279"/>
            </a:xfrm>
            <a:prstGeom prst="rect">
              <a:avLst/>
            </a:prstGeom>
            <a:gradFill rotWithShape="1">
              <a:gsLst>
                <a:gs pos="0">
                  <a:srgbClr val="0099FF">
                    <a:alpha val="29999"/>
                  </a:srgb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6" descr="apm-2200+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2983" y="3420"/>
              <a:ext cx="295" cy="354"/>
            </a:xfrm>
            <a:prstGeom prst="rect">
              <a:avLst/>
            </a:prstGeom>
            <a:gradFill rotWithShape="1">
              <a:gsLst>
                <a:gs pos="0">
                  <a:srgbClr val="0099FF">
                    <a:alpha val="29999"/>
                  </a:srgb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12" cstate="print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2" y="3491"/>
              <a:ext cx="296" cy="303"/>
            </a:xfrm>
            <a:prstGeom prst="rect">
              <a:avLst/>
            </a:prstGeom>
            <a:gradFill rotWithShape="1">
              <a:gsLst>
                <a:gs pos="0">
                  <a:srgbClr val="0099FF">
                    <a:alpha val="30000"/>
                  </a:srgb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6" name="Picture 18" descr="µS3382P P12 bottom Die03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749" y="2819"/>
              <a:ext cx="326" cy="279"/>
            </a:xfrm>
            <a:prstGeom prst="rect">
              <a:avLst/>
            </a:prstGeom>
            <a:gradFill rotWithShape="1">
              <a:gsLst>
                <a:gs pos="0">
                  <a:srgbClr val="0099FF">
                    <a:alpha val="29999"/>
                  </a:srgb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9" descr="µS3382P P12 bottom Die07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5056" y="2834"/>
              <a:ext cx="343" cy="294"/>
            </a:xfrm>
            <a:prstGeom prst="rect">
              <a:avLst/>
            </a:prstGeom>
            <a:gradFill rotWithShape="1">
              <a:gsLst>
                <a:gs pos="0">
                  <a:srgbClr val="0099FF">
                    <a:alpha val="29999"/>
                  </a:srgb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ZoneTexte 17"/>
          <p:cNvSpPr txBox="1"/>
          <p:nvPr/>
        </p:nvSpPr>
        <p:spPr>
          <a:xfrm>
            <a:off x="1475656" y="25921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9" name="ZoneTexte 18"/>
          <p:cNvSpPr txBox="1"/>
          <p:nvPr/>
        </p:nvSpPr>
        <p:spPr>
          <a:xfrm>
            <a:off x="2051720" y="692696"/>
            <a:ext cx="3228191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LETI  Technological Offer</a:t>
            </a:r>
            <a:endParaRPr lang="en-US" sz="2400" dirty="0"/>
          </a:p>
        </p:txBody>
      </p:sp>
      <p:sp>
        <p:nvSpPr>
          <p:cNvPr id="20" name="ZoneTexte 19"/>
          <p:cNvSpPr txBox="1"/>
          <p:nvPr/>
        </p:nvSpPr>
        <p:spPr>
          <a:xfrm>
            <a:off x="1603247" y="5661584"/>
            <a:ext cx="5364738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Frequent Contacts In 2013:  First impression : Positive , </a:t>
            </a:r>
          </a:p>
          <a:p>
            <a:r>
              <a:rPr lang="en-US" dirty="0" err="1" smtClean="0"/>
              <a:t>Medipix</a:t>
            </a:r>
            <a:r>
              <a:rPr lang="en-US" dirty="0" smtClean="0"/>
              <a:t> First Project : Positive and encouraging </a:t>
            </a:r>
          </a:p>
          <a:p>
            <a:r>
              <a:rPr lang="en-US" dirty="0" smtClean="0"/>
              <a:t>Cost ~ hundred K€  (to be discussed)</a:t>
            </a:r>
            <a:endParaRPr lang="en-US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Abdenour LOUNIS, AIDA Frascati 2013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572564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ectangle 116"/>
          <p:cNvSpPr/>
          <p:nvPr/>
        </p:nvSpPr>
        <p:spPr>
          <a:xfrm>
            <a:off x="3005932" y="3434308"/>
            <a:ext cx="107950" cy="503237"/>
          </a:xfrm>
          <a:prstGeom prst="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5517231"/>
            <a:ext cx="8409992" cy="6805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/>
              <a:t>Via Last AIDA </a:t>
            </a:r>
            <a:r>
              <a:rPr lang="fr-FR" sz="2400" dirty="0" err="1" smtClean="0"/>
              <a:t>project</a:t>
            </a:r>
            <a:r>
              <a:rPr lang="fr-FR" sz="2400" dirty="0" smtClean="0"/>
              <a:t>: LAL + LPNHE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77866" y="474905"/>
            <a:ext cx="8183880" cy="29958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800" dirty="0" err="1" smtClean="0"/>
              <a:t>Bump</a:t>
            </a:r>
            <a:r>
              <a:rPr lang="fr-FR" sz="1800" dirty="0" smtClean="0"/>
              <a:t> </a:t>
            </a:r>
            <a:r>
              <a:rPr lang="fr-FR" sz="1800" dirty="0" err="1" smtClean="0"/>
              <a:t>bonding</a:t>
            </a:r>
            <a:endParaRPr lang="fr-FR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4FE7-07F6-714F-A8D7-018904F50A98}" type="slidenum">
              <a:rPr lang="fr-FR" smtClean="0"/>
              <a:pPr/>
              <a:t>14</a:t>
            </a:fld>
            <a:endParaRPr lang="fr-FR"/>
          </a:p>
        </p:txBody>
      </p:sp>
      <p:grpSp>
        <p:nvGrpSpPr>
          <p:cNvPr id="49" name="Groupe 48"/>
          <p:cNvGrpSpPr/>
          <p:nvPr/>
        </p:nvGrpSpPr>
        <p:grpSpPr>
          <a:xfrm>
            <a:off x="1185863" y="3097758"/>
            <a:ext cx="7804486" cy="2203450"/>
            <a:chOff x="1185863" y="941249"/>
            <a:chExt cx="7804486" cy="2203450"/>
          </a:xfrm>
        </p:grpSpPr>
        <p:grpSp>
          <p:nvGrpSpPr>
            <p:cNvPr id="5" name="Groupe 4"/>
            <p:cNvGrpSpPr/>
            <p:nvPr/>
          </p:nvGrpSpPr>
          <p:grpSpPr>
            <a:xfrm>
              <a:off x="1185863" y="941249"/>
              <a:ext cx="7804486" cy="2203450"/>
              <a:chOff x="1190625" y="908050"/>
              <a:chExt cx="7804486" cy="2203450"/>
            </a:xfrm>
          </p:grpSpPr>
          <p:sp>
            <p:nvSpPr>
              <p:cNvPr id="6" name="Rectangle 3"/>
              <p:cNvSpPr>
                <a:spLocks noChangeArrowheads="1"/>
              </p:cNvSpPr>
              <p:nvPr/>
            </p:nvSpPr>
            <p:spPr bwMode="auto">
              <a:xfrm>
                <a:off x="2338388" y="1239838"/>
                <a:ext cx="4392612" cy="4318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7" name="Rectangle 4"/>
              <p:cNvSpPr>
                <a:spLocks noChangeArrowheads="1"/>
              </p:cNvSpPr>
              <p:nvPr/>
            </p:nvSpPr>
            <p:spPr bwMode="auto">
              <a:xfrm>
                <a:off x="2565400" y="1239838"/>
                <a:ext cx="3878263" cy="714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" name="Rectangle 5"/>
              <p:cNvSpPr>
                <a:spLocks noChangeArrowheads="1"/>
              </p:cNvSpPr>
              <p:nvPr/>
            </p:nvSpPr>
            <p:spPr bwMode="auto">
              <a:xfrm>
                <a:off x="2339975" y="1743075"/>
                <a:ext cx="4391025" cy="93662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" name="Rectangle 6"/>
              <p:cNvSpPr>
                <a:spLocks noChangeArrowheads="1"/>
              </p:cNvSpPr>
              <p:nvPr/>
            </p:nvSpPr>
            <p:spPr bwMode="auto">
              <a:xfrm>
                <a:off x="2411413" y="1743075"/>
                <a:ext cx="360362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" name="Oval 7"/>
              <p:cNvSpPr>
                <a:spLocks noChangeArrowheads="1"/>
              </p:cNvSpPr>
              <p:nvPr/>
            </p:nvSpPr>
            <p:spPr bwMode="auto">
              <a:xfrm>
                <a:off x="2700338" y="1671638"/>
                <a:ext cx="71437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" name="Oval 8"/>
              <p:cNvSpPr>
                <a:spLocks noChangeArrowheads="1"/>
              </p:cNvSpPr>
              <p:nvPr/>
            </p:nvSpPr>
            <p:spPr bwMode="auto">
              <a:xfrm>
                <a:off x="2843213" y="1671638"/>
                <a:ext cx="71437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" name="Oval 9"/>
              <p:cNvSpPr>
                <a:spLocks noChangeArrowheads="1"/>
              </p:cNvSpPr>
              <p:nvPr/>
            </p:nvSpPr>
            <p:spPr bwMode="auto">
              <a:xfrm>
                <a:off x="3563938" y="1671638"/>
                <a:ext cx="71437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3" name="Oval 10"/>
              <p:cNvSpPr>
                <a:spLocks noChangeArrowheads="1"/>
              </p:cNvSpPr>
              <p:nvPr/>
            </p:nvSpPr>
            <p:spPr bwMode="auto">
              <a:xfrm>
                <a:off x="6300788" y="1671638"/>
                <a:ext cx="71437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" name="Rectangle 11"/>
              <p:cNvSpPr>
                <a:spLocks noChangeArrowheads="1"/>
              </p:cNvSpPr>
              <p:nvPr/>
            </p:nvSpPr>
            <p:spPr bwMode="auto">
              <a:xfrm>
                <a:off x="2843213" y="1743075"/>
                <a:ext cx="360362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" name="Rectangle 12"/>
              <p:cNvSpPr>
                <a:spLocks noChangeArrowheads="1"/>
              </p:cNvSpPr>
              <p:nvPr/>
            </p:nvSpPr>
            <p:spPr bwMode="auto">
              <a:xfrm>
                <a:off x="3275013" y="1743075"/>
                <a:ext cx="360362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6" name="Rectangle 13"/>
              <p:cNvSpPr>
                <a:spLocks noChangeArrowheads="1"/>
              </p:cNvSpPr>
              <p:nvPr/>
            </p:nvSpPr>
            <p:spPr bwMode="auto">
              <a:xfrm>
                <a:off x="3706813" y="1743075"/>
                <a:ext cx="360362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7" name="Rectangle 14"/>
              <p:cNvSpPr>
                <a:spLocks noChangeArrowheads="1"/>
              </p:cNvSpPr>
              <p:nvPr/>
            </p:nvSpPr>
            <p:spPr bwMode="auto">
              <a:xfrm>
                <a:off x="4138613" y="1743075"/>
                <a:ext cx="360362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8" name="Rectangle 15"/>
              <p:cNvSpPr>
                <a:spLocks noChangeArrowheads="1"/>
              </p:cNvSpPr>
              <p:nvPr/>
            </p:nvSpPr>
            <p:spPr bwMode="auto">
              <a:xfrm>
                <a:off x="4570413" y="1743075"/>
                <a:ext cx="360362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" name="Rectangle 16"/>
              <p:cNvSpPr>
                <a:spLocks noChangeArrowheads="1"/>
              </p:cNvSpPr>
              <p:nvPr/>
            </p:nvSpPr>
            <p:spPr bwMode="auto">
              <a:xfrm>
                <a:off x="5003800" y="1743075"/>
                <a:ext cx="360363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" name="Rectangle 17"/>
              <p:cNvSpPr>
                <a:spLocks noChangeArrowheads="1"/>
              </p:cNvSpPr>
              <p:nvPr/>
            </p:nvSpPr>
            <p:spPr bwMode="auto">
              <a:xfrm>
                <a:off x="5435600" y="1743075"/>
                <a:ext cx="360363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" name="Rectangle 18"/>
              <p:cNvSpPr>
                <a:spLocks noChangeArrowheads="1"/>
              </p:cNvSpPr>
              <p:nvPr/>
            </p:nvSpPr>
            <p:spPr bwMode="auto">
              <a:xfrm>
                <a:off x="5867400" y="1743075"/>
                <a:ext cx="360363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" name="Rectangle 19"/>
              <p:cNvSpPr>
                <a:spLocks noChangeArrowheads="1"/>
              </p:cNvSpPr>
              <p:nvPr/>
            </p:nvSpPr>
            <p:spPr bwMode="auto">
              <a:xfrm>
                <a:off x="6299200" y="1743075"/>
                <a:ext cx="360363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3" name="Oval 20"/>
              <p:cNvSpPr>
                <a:spLocks noChangeArrowheads="1"/>
              </p:cNvSpPr>
              <p:nvPr/>
            </p:nvSpPr>
            <p:spPr bwMode="auto">
              <a:xfrm>
                <a:off x="6156325" y="1671638"/>
                <a:ext cx="71438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" name="Oval 21"/>
              <p:cNvSpPr>
                <a:spLocks noChangeArrowheads="1"/>
              </p:cNvSpPr>
              <p:nvPr/>
            </p:nvSpPr>
            <p:spPr bwMode="auto">
              <a:xfrm>
                <a:off x="3706813" y="1671638"/>
                <a:ext cx="71437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5" name="Oval 22"/>
              <p:cNvSpPr>
                <a:spLocks noChangeArrowheads="1"/>
              </p:cNvSpPr>
              <p:nvPr/>
            </p:nvSpPr>
            <p:spPr bwMode="auto">
              <a:xfrm>
                <a:off x="4427538" y="1671638"/>
                <a:ext cx="71437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6" name="Oval 23"/>
              <p:cNvSpPr>
                <a:spLocks noChangeArrowheads="1"/>
              </p:cNvSpPr>
              <p:nvPr/>
            </p:nvSpPr>
            <p:spPr bwMode="auto">
              <a:xfrm>
                <a:off x="4572000" y="1671638"/>
                <a:ext cx="71438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24"/>
              <p:cNvSpPr>
                <a:spLocks noChangeArrowheads="1"/>
              </p:cNvSpPr>
              <p:nvPr/>
            </p:nvSpPr>
            <p:spPr bwMode="auto">
              <a:xfrm>
                <a:off x="5292725" y="1671638"/>
                <a:ext cx="71438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Oval 25"/>
              <p:cNvSpPr>
                <a:spLocks noChangeArrowheads="1"/>
              </p:cNvSpPr>
              <p:nvPr/>
            </p:nvSpPr>
            <p:spPr bwMode="auto">
              <a:xfrm>
                <a:off x="5435600" y="1671638"/>
                <a:ext cx="71438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9" name="Line 40"/>
              <p:cNvSpPr>
                <a:spLocks noChangeShapeType="1"/>
              </p:cNvSpPr>
              <p:nvPr/>
            </p:nvSpPr>
            <p:spPr bwMode="auto">
              <a:xfrm>
                <a:off x="2195513" y="1239838"/>
                <a:ext cx="0" cy="43180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30" name="Line 41"/>
              <p:cNvSpPr>
                <a:spLocks noChangeShapeType="1"/>
              </p:cNvSpPr>
              <p:nvPr/>
            </p:nvSpPr>
            <p:spPr bwMode="auto">
              <a:xfrm>
                <a:off x="2195513" y="1743075"/>
                <a:ext cx="0" cy="936625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31" name="Text Box 47"/>
              <p:cNvSpPr txBox="1">
                <a:spLocks noChangeArrowheads="1"/>
              </p:cNvSpPr>
              <p:nvPr/>
            </p:nvSpPr>
            <p:spPr bwMode="auto">
              <a:xfrm>
                <a:off x="2800350" y="1223963"/>
                <a:ext cx="782638" cy="519112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fr-FR" sz="1000" dirty="0">
                    <a:latin typeface="Comic Sans MS" pitchFamily="66" charset="0"/>
                  </a:rPr>
                  <a:t>front </a:t>
                </a:r>
                <a:r>
                  <a:rPr lang="fr-FR" sz="1000" dirty="0" err="1">
                    <a:latin typeface="Comic Sans MS" pitchFamily="66" charset="0"/>
                  </a:rPr>
                  <a:t>side</a:t>
                </a:r>
                <a:endParaRPr lang="fr-FR" sz="1000" dirty="0">
                  <a:latin typeface="Comic Sans MS" pitchFamily="66" charset="0"/>
                </a:endParaRPr>
              </a:p>
              <a:p>
                <a:endParaRPr lang="fr-FR" sz="800" dirty="0">
                  <a:latin typeface="Comic Sans MS" pitchFamily="66" charset="0"/>
                </a:endParaRPr>
              </a:p>
              <a:p>
                <a:r>
                  <a:rPr lang="fr-FR" sz="1000" dirty="0">
                    <a:latin typeface="Comic Sans MS" pitchFamily="66" charset="0"/>
                  </a:rPr>
                  <a:t>back </a:t>
                </a:r>
                <a:r>
                  <a:rPr lang="fr-FR" sz="1000" dirty="0" err="1">
                    <a:latin typeface="Comic Sans MS" pitchFamily="66" charset="0"/>
                  </a:rPr>
                  <a:t>side</a:t>
                </a:r>
                <a:endParaRPr lang="fr-FR" sz="1000" dirty="0">
                  <a:latin typeface="Comic Sans MS" pitchFamily="66" charset="0"/>
                </a:endParaRPr>
              </a:p>
            </p:txBody>
          </p:sp>
          <p:sp>
            <p:nvSpPr>
              <p:cNvPr id="32" name="Text Box 48"/>
              <p:cNvSpPr txBox="1">
                <a:spLocks noChangeArrowheads="1"/>
              </p:cNvSpPr>
              <p:nvPr/>
            </p:nvSpPr>
            <p:spPr bwMode="auto">
              <a:xfrm>
                <a:off x="3995738" y="2103438"/>
                <a:ext cx="881062" cy="366712"/>
              </a:xfrm>
              <a:prstGeom prst="rect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fr-FR" dirty="0" err="1">
                    <a:latin typeface="Comic Sans MS" pitchFamily="66" charset="0"/>
                  </a:rPr>
                  <a:t>sensor</a:t>
                </a:r>
                <a:endParaRPr lang="fr-FR" dirty="0">
                  <a:latin typeface="Comic Sans MS" pitchFamily="66" charset="0"/>
                </a:endParaRPr>
              </a:p>
            </p:txBody>
          </p:sp>
          <p:sp>
            <p:nvSpPr>
              <p:cNvPr id="33" name="Rectangle 49"/>
              <p:cNvSpPr>
                <a:spLocks noChangeArrowheads="1"/>
              </p:cNvSpPr>
              <p:nvPr/>
            </p:nvSpPr>
            <p:spPr bwMode="auto">
              <a:xfrm>
                <a:off x="2339975" y="2608263"/>
                <a:ext cx="4391025" cy="7143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4" name="Text Box 50"/>
              <p:cNvSpPr txBox="1">
                <a:spLocks noChangeArrowheads="1"/>
              </p:cNvSpPr>
              <p:nvPr/>
            </p:nvSpPr>
            <p:spPr bwMode="auto">
              <a:xfrm>
                <a:off x="6227763" y="2774950"/>
                <a:ext cx="471487" cy="336550"/>
              </a:xfrm>
              <a:prstGeom prst="rect">
                <a:avLst/>
              </a:prstGeom>
              <a:solidFill>
                <a:srgbClr val="FF0000"/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fr-FR" sz="1600" dirty="0">
                    <a:latin typeface="Comic Sans MS" pitchFamily="66" charset="0"/>
                  </a:rPr>
                  <a:t>HV</a:t>
                </a:r>
              </a:p>
            </p:txBody>
          </p:sp>
          <p:sp>
            <p:nvSpPr>
              <p:cNvPr id="35" name="Line 51"/>
              <p:cNvSpPr>
                <a:spLocks noChangeShapeType="1"/>
              </p:cNvSpPr>
              <p:nvPr/>
            </p:nvSpPr>
            <p:spPr bwMode="auto">
              <a:xfrm flipV="1">
                <a:off x="6299200" y="2679700"/>
                <a:ext cx="0" cy="14446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pic>
            <p:nvPicPr>
              <p:cNvPr id="36" name="Picture 6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9500" y="1166813"/>
                <a:ext cx="196850" cy="82550"/>
              </a:xfrm>
              <a:prstGeom prst="rect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</p:pic>
          <p:pic>
            <p:nvPicPr>
              <p:cNvPr id="37" name="Picture 6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96050" y="1166813"/>
                <a:ext cx="196850" cy="82550"/>
              </a:xfrm>
              <a:prstGeom prst="rect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</p:pic>
          <p:sp>
            <p:nvSpPr>
              <p:cNvPr id="38" name="Freeform 64"/>
              <p:cNvSpPr>
                <a:spLocks/>
              </p:cNvSpPr>
              <p:nvPr/>
            </p:nvSpPr>
            <p:spPr bwMode="auto">
              <a:xfrm>
                <a:off x="6588125" y="908050"/>
                <a:ext cx="1223963" cy="287338"/>
              </a:xfrm>
              <a:custGeom>
                <a:avLst/>
                <a:gdLst>
                  <a:gd name="T0" fmla="*/ 0 w 771"/>
                  <a:gd name="T1" fmla="*/ 181 h 181"/>
                  <a:gd name="T2" fmla="*/ 317 w 771"/>
                  <a:gd name="T3" fmla="*/ 0 h 181"/>
                  <a:gd name="T4" fmla="*/ 771 w 771"/>
                  <a:gd name="T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1" h="181">
                    <a:moveTo>
                      <a:pt x="0" y="181"/>
                    </a:moveTo>
                    <a:cubicBezTo>
                      <a:pt x="94" y="90"/>
                      <a:pt x="189" y="0"/>
                      <a:pt x="317" y="0"/>
                    </a:cubicBezTo>
                    <a:cubicBezTo>
                      <a:pt x="445" y="0"/>
                      <a:pt x="608" y="90"/>
                      <a:pt x="771" y="181"/>
                    </a:cubicBezTo>
                  </a:path>
                </a:pathLst>
              </a:custGeom>
              <a:solidFill>
                <a:schemeClr val="tx2">
                  <a:lumMod val="25000"/>
                  <a:lumOff val="75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39" name="Freeform 65"/>
              <p:cNvSpPr>
                <a:spLocks/>
              </p:cNvSpPr>
              <p:nvPr/>
            </p:nvSpPr>
            <p:spPr bwMode="auto">
              <a:xfrm flipH="1">
                <a:off x="1206500" y="908050"/>
                <a:ext cx="1223963" cy="287338"/>
              </a:xfrm>
              <a:custGeom>
                <a:avLst/>
                <a:gdLst>
                  <a:gd name="T0" fmla="*/ 0 w 771"/>
                  <a:gd name="T1" fmla="*/ 181 h 181"/>
                  <a:gd name="T2" fmla="*/ 317 w 771"/>
                  <a:gd name="T3" fmla="*/ 0 h 181"/>
                  <a:gd name="T4" fmla="*/ 771 w 771"/>
                  <a:gd name="T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1" h="181">
                    <a:moveTo>
                      <a:pt x="0" y="181"/>
                    </a:moveTo>
                    <a:cubicBezTo>
                      <a:pt x="94" y="90"/>
                      <a:pt x="189" y="0"/>
                      <a:pt x="317" y="0"/>
                    </a:cubicBezTo>
                    <a:cubicBezTo>
                      <a:pt x="445" y="0"/>
                      <a:pt x="608" y="90"/>
                      <a:pt x="771" y="181"/>
                    </a:cubicBezTo>
                  </a:path>
                </a:pathLst>
              </a:custGeom>
              <a:solidFill>
                <a:schemeClr val="tx2">
                  <a:lumMod val="25000"/>
                  <a:lumOff val="75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40" name="Line 66"/>
              <p:cNvSpPr>
                <a:spLocks noChangeShapeType="1"/>
              </p:cNvSpPr>
              <p:nvPr/>
            </p:nvSpPr>
            <p:spPr bwMode="auto">
              <a:xfrm flipH="1" flipV="1">
                <a:off x="6264274" y="1484312"/>
                <a:ext cx="809625" cy="73025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 type="triangle" w="med" len="med"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41" name="Text Box 67"/>
              <p:cNvSpPr txBox="1">
                <a:spLocks noChangeArrowheads="1"/>
              </p:cNvSpPr>
              <p:nvPr/>
            </p:nvSpPr>
            <p:spPr bwMode="auto">
              <a:xfrm>
                <a:off x="6969125" y="1316038"/>
                <a:ext cx="595313" cy="336550"/>
              </a:xfrm>
              <a:prstGeom prst="rect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fr-FR" sz="1600">
                    <a:latin typeface="Comic Sans MS" pitchFamily="66" charset="0"/>
                  </a:rPr>
                  <a:t>TSV</a:t>
                </a:r>
              </a:p>
            </p:txBody>
          </p:sp>
          <p:sp>
            <p:nvSpPr>
              <p:cNvPr id="42" name="Line 68"/>
              <p:cNvSpPr>
                <a:spLocks noChangeShapeType="1"/>
              </p:cNvSpPr>
              <p:nvPr/>
            </p:nvSpPr>
            <p:spPr bwMode="auto">
              <a:xfrm flipV="1">
                <a:off x="3592513" y="1239838"/>
                <a:ext cx="0" cy="431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43" name="Line 69"/>
              <p:cNvSpPr>
                <a:spLocks noChangeShapeType="1"/>
              </p:cNvSpPr>
              <p:nvPr/>
            </p:nvSpPr>
            <p:spPr bwMode="auto">
              <a:xfrm flipV="1">
                <a:off x="3741738" y="1225550"/>
                <a:ext cx="0" cy="431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44" name="Line 70"/>
              <p:cNvSpPr>
                <a:spLocks noChangeShapeType="1"/>
              </p:cNvSpPr>
              <p:nvPr/>
            </p:nvSpPr>
            <p:spPr bwMode="auto">
              <a:xfrm flipV="1">
                <a:off x="4456113" y="1239838"/>
                <a:ext cx="0" cy="431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45" name="Line 71"/>
              <p:cNvSpPr>
                <a:spLocks noChangeShapeType="1"/>
              </p:cNvSpPr>
              <p:nvPr/>
            </p:nvSpPr>
            <p:spPr bwMode="auto">
              <a:xfrm flipV="1">
                <a:off x="4610100" y="1239838"/>
                <a:ext cx="0" cy="431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46" name="Line 72"/>
              <p:cNvSpPr>
                <a:spLocks noChangeShapeType="1"/>
              </p:cNvSpPr>
              <p:nvPr/>
            </p:nvSpPr>
            <p:spPr bwMode="auto">
              <a:xfrm flipV="1">
                <a:off x="5330825" y="1244600"/>
                <a:ext cx="0" cy="431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48" name="Line 74"/>
              <p:cNvSpPr>
                <a:spLocks noChangeShapeType="1"/>
              </p:cNvSpPr>
              <p:nvPr/>
            </p:nvSpPr>
            <p:spPr bwMode="auto">
              <a:xfrm flipV="1">
                <a:off x="6189663" y="1239838"/>
                <a:ext cx="0" cy="431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50" name="Line 76"/>
              <p:cNvSpPr>
                <a:spLocks noChangeShapeType="1"/>
              </p:cNvSpPr>
              <p:nvPr/>
            </p:nvSpPr>
            <p:spPr bwMode="auto">
              <a:xfrm flipV="1">
                <a:off x="2878138" y="1230313"/>
                <a:ext cx="0" cy="431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51" name="Line 77"/>
              <p:cNvSpPr>
                <a:spLocks noChangeShapeType="1"/>
              </p:cNvSpPr>
              <p:nvPr/>
            </p:nvSpPr>
            <p:spPr bwMode="auto">
              <a:xfrm flipV="1">
                <a:off x="2738438" y="1239838"/>
                <a:ext cx="0" cy="431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52" name="Text Box 46"/>
              <p:cNvSpPr txBox="1">
                <a:spLocks noChangeArrowheads="1"/>
              </p:cNvSpPr>
              <p:nvPr/>
            </p:nvSpPr>
            <p:spPr bwMode="auto">
              <a:xfrm>
                <a:off x="3409950" y="1355725"/>
                <a:ext cx="1787525" cy="27463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fr-FR" sz="1200" dirty="0">
                    <a:latin typeface="Comic Sans MS" pitchFamily="66" charset="0"/>
                  </a:rPr>
                  <a:t>front end chip (65 nm)</a:t>
                </a:r>
              </a:p>
            </p:txBody>
          </p:sp>
          <p:sp>
            <p:nvSpPr>
              <p:cNvPr id="53" name="Text Box 100"/>
              <p:cNvSpPr txBox="1">
                <a:spLocks noChangeArrowheads="1"/>
              </p:cNvSpPr>
              <p:nvPr/>
            </p:nvSpPr>
            <p:spPr bwMode="auto">
              <a:xfrm>
                <a:off x="7249120" y="1700213"/>
                <a:ext cx="1745991" cy="338554"/>
              </a:xfrm>
              <a:prstGeom prst="rect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fr-FR" sz="1600" dirty="0" smtClean="0">
                    <a:latin typeface="Comic Sans MS" pitchFamily="66" charset="0"/>
                  </a:rPr>
                  <a:t>Interconnexions</a:t>
                </a:r>
              </a:p>
            </p:txBody>
          </p:sp>
          <p:sp>
            <p:nvSpPr>
              <p:cNvPr id="54" name="Line 101"/>
              <p:cNvSpPr>
                <a:spLocks noChangeShapeType="1"/>
              </p:cNvSpPr>
              <p:nvPr/>
            </p:nvSpPr>
            <p:spPr bwMode="auto">
              <a:xfrm flipH="1" flipV="1">
                <a:off x="6443663" y="1700213"/>
                <a:ext cx="792162" cy="14446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 type="triangle" w="med" len="med"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55" name="Text Box 102"/>
              <p:cNvSpPr txBox="1">
                <a:spLocks noChangeArrowheads="1"/>
              </p:cNvSpPr>
              <p:nvPr/>
            </p:nvSpPr>
            <p:spPr bwMode="auto">
              <a:xfrm>
                <a:off x="1366838" y="1282700"/>
                <a:ext cx="684212" cy="274638"/>
              </a:xfrm>
              <a:prstGeom prst="rect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fr-FR" sz="1200">
                    <a:latin typeface="Comic Sans MS" pitchFamily="66" charset="0"/>
                  </a:rPr>
                  <a:t>100 </a:t>
                </a:r>
                <a:r>
                  <a:rPr lang="el-GR" sz="1200">
                    <a:latin typeface="Comic Sans MS" pitchFamily="66" charset="0"/>
                  </a:rPr>
                  <a:t>μ</a:t>
                </a:r>
                <a:r>
                  <a:rPr lang="fr-FR" sz="1200">
                    <a:latin typeface="Comic Sans MS" pitchFamily="66" charset="0"/>
                  </a:rPr>
                  <a:t>m</a:t>
                </a:r>
              </a:p>
            </p:txBody>
          </p:sp>
          <p:sp>
            <p:nvSpPr>
              <p:cNvPr id="56" name="Text Box 103"/>
              <p:cNvSpPr txBox="1">
                <a:spLocks noChangeArrowheads="1"/>
              </p:cNvSpPr>
              <p:nvPr/>
            </p:nvSpPr>
            <p:spPr bwMode="auto">
              <a:xfrm>
                <a:off x="1190625" y="1892300"/>
                <a:ext cx="914400" cy="457200"/>
              </a:xfrm>
              <a:prstGeom prst="rect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algn="ctr"/>
                <a:r>
                  <a:rPr lang="fr-FR" sz="1200">
                    <a:latin typeface="Comic Sans MS" pitchFamily="66" charset="0"/>
                  </a:rPr>
                  <a:t>150 </a:t>
                </a:r>
                <a:r>
                  <a:rPr lang="el-GR" sz="1200">
                    <a:latin typeface="Comic Sans MS" pitchFamily="66" charset="0"/>
                  </a:rPr>
                  <a:t>μ</a:t>
                </a:r>
                <a:r>
                  <a:rPr lang="fr-FR" sz="1200">
                    <a:latin typeface="Comic Sans MS" pitchFamily="66" charset="0"/>
                  </a:rPr>
                  <a:t>m or less</a:t>
                </a:r>
              </a:p>
            </p:txBody>
          </p:sp>
        </p:grpSp>
        <p:sp>
          <p:nvSpPr>
            <p:cNvPr id="58" name="Rectangle 57"/>
            <p:cNvSpPr/>
            <p:nvPr/>
          </p:nvSpPr>
          <p:spPr>
            <a:xfrm>
              <a:off x="6156325" y="1269579"/>
              <a:ext cx="107950" cy="503237"/>
            </a:xfrm>
            <a:prstGeom prst="rect">
              <a:avLst/>
            </a:prstGeom>
            <a:solidFill>
              <a:srgbClr val="FFFF00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688013" y="1269579"/>
              <a:ext cx="107950" cy="503237"/>
            </a:xfrm>
            <a:prstGeom prst="rect">
              <a:avLst/>
            </a:prstGeom>
            <a:solidFill>
              <a:srgbClr val="FFFF00"/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698750" y="1269205"/>
              <a:ext cx="107950" cy="503237"/>
            </a:xfrm>
            <a:prstGeom prst="rect">
              <a:avLst/>
            </a:prstGeom>
            <a:solidFill>
              <a:srgbClr val="FFFF00"/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232400" y="1269579"/>
              <a:ext cx="107950" cy="503237"/>
            </a:xfrm>
            <a:prstGeom prst="rect">
              <a:avLst/>
            </a:prstGeom>
            <a:solidFill>
              <a:srgbClr val="FFFF00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3" name="Groupe 62"/>
          <p:cNvGrpSpPr/>
          <p:nvPr/>
        </p:nvGrpSpPr>
        <p:grpSpPr>
          <a:xfrm>
            <a:off x="468313" y="980951"/>
            <a:ext cx="8208664" cy="2232025"/>
            <a:chOff x="468313" y="620713"/>
            <a:chExt cx="8208664" cy="2232025"/>
          </a:xfrm>
        </p:grpSpPr>
        <p:sp>
          <p:nvSpPr>
            <p:cNvPr id="64" name="Rectangle 4"/>
            <p:cNvSpPr>
              <a:spLocks noChangeArrowheads="1"/>
            </p:cNvSpPr>
            <p:nvPr/>
          </p:nvSpPr>
          <p:spPr bwMode="auto">
            <a:xfrm>
              <a:off x="1474788" y="981075"/>
              <a:ext cx="4392612" cy="431800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fr-FR"/>
            </a:p>
          </p:txBody>
        </p:sp>
        <p:sp>
          <p:nvSpPr>
            <p:cNvPr id="65" name="Rectangle 5"/>
            <p:cNvSpPr>
              <a:spLocks noChangeArrowheads="1"/>
            </p:cNvSpPr>
            <p:nvPr/>
          </p:nvSpPr>
          <p:spPr bwMode="auto">
            <a:xfrm>
              <a:off x="1701800" y="1341438"/>
              <a:ext cx="3878263" cy="714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66" name="Rectangle 6"/>
            <p:cNvSpPr>
              <a:spLocks noChangeArrowheads="1"/>
            </p:cNvSpPr>
            <p:nvPr/>
          </p:nvSpPr>
          <p:spPr bwMode="auto">
            <a:xfrm>
              <a:off x="1476375" y="1484313"/>
              <a:ext cx="4391025" cy="93662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Rectangle 7"/>
            <p:cNvSpPr>
              <a:spLocks noChangeArrowheads="1"/>
            </p:cNvSpPr>
            <p:nvPr/>
          </p:nvSpPr>
          <p:spPr bwMode="auto">
            <a:xfrm>
              <a:off x="1547813" y="1484313"/>
              <a:ext cx="360362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8" name="Oval 20"/>
            <p:cNvSpPr>
              <a:spLocks noChangeArrowheads="1"/>
            </p:cNvSpPr>
            <p:nvPr/>
          </p:nvSpPr>
          <p:spPr bwMode="auto">
            <a:xfrm>
              <a:off x="1836738" y="1412875"/>
              <a:ext cx="71437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" name="Oval 21"/>
            <p:cNvSpPr>
              <a:spLocks noChangeArrowheads="1"/>
            </p:cNvSpPr>
            <p:nvPr/>
          </p:nvSpPr>
          <p:spPr bwMode="auto">
            <a:xfrm>
              <a:off x="1979613" y="1412875"/>
              <a:ext cx="71437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0" name="Oval 22"/>
            <p:cNvSpPr>
              <a:spLocks noChangeArrowheads="1"/>
            </p:cNvSpPr>
            <p:nvPr/>
          </p:nvSpPr>
          <p:spPr bwMode="auto">
            <a:xfrm>
              <a:off x="2700338" y="1412875"/>
              <a:ext cx="71437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" name="Oval 23"/>
            <p:cNvSpPr>
              <a:spLocks noChangeArrowheads="1"/>
            </p:cNvSpPr>
            <p:nvPr/>
          </p:nvSpPr>
          <p:spPr bwMode="auto">
            <a:xfrm>
              <a:off x="5437188" y="1412875"/>
              <a:ext cx="71437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2" name="Rectangle 33"/>
            <p:cNvSpPr>
              <a:spLocks noChangeArrowheads="1"/>
            </p:cNvSpPr>
            <p:nvPr/>
          </p:nvSpPr>
          <p:spPr bwMode="auto">
            <a:xfrm>
              <a:off x="1979613" y="1484313"/>
              <a:ext cx="360362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3" name="Rectangle 34"/>
            <p:cNvSpPr>
              <a:spLocks noChangeArrowheads="1"/>
            </p:cNvSpPr>
            <p:nvPr/>
          </p:nvSpPr>
          <p:spPr bwMode="auto">
            <a:xfrm>
              <a:off x="2411413" y="1484313"/>
              <a:ext cx="360362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" name="Rectangle 35"/>
            <p:cNvSpPr>
              <a:spLocks noChangeArrowheads="1"/>
            </p:cNvSpPr>
            <p:nvPr/>
          </p:nvSpPr>
          <p:spPr bwMode="auto">
            <a:xfrm>
              <a:off x="2843213" y="1484313"/>
              <a:ext cx="360362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5" name="Rectangle 36"/>
            <p:cNvSpPr>
              <a:spLocks noChangeArrowheads="1"/>
            </p:cNvSpPr>
            <p:nvPr/>
          </p:nvSpPr>
          <p:spPr bwMode="auto">
            <a:xfrm>
              <a:off x="3275013" y="1484313"/>
              <a:ext cx="360362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6" name="Rectangle 37"/>
            <p:cNvSpPr>
              <a:spLocks noChangeArrowheads="1"/>
            </p:cNvSpPr>
            <p:nvPr/>
          </p:nvSpPr>
          <p:spPr bwMode="auto">
            <a:xfrm>
              <a:off x="3706813" y="1484313"/>
              <a:ext cx="360362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7" name="Rectangle 38"/>
            <p:cNvSpPr>
              <a:spLocks noChangeArrowheads="1"/>
            </p:cNvSpPr>
            <p:nvPr/>
          </p:nvSpPr>
          <p:spPr bwMode="auto">
            <a:xfrm>
              <a:off x="4140200" y="1484313"/>
              <a:ext cx="360363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8" name="Rectangle 39"/>
            <p:cNvSpPr>
              <a:spLocks noChangeArrowheads="1"/>
            </p:cNvSpPr>
            <p:nvPr/>
          </p:nvSpPr>
          <p:spPr bwMode="auto">
            <a:xfrm>
              <a:off x="4572000" y="1484313"/>
              <a:ext cx="360363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9" name="Rectangle 40"/>
            <p:cNvSpPr>
              <a:spLocks noChangeArrowheads="1"/>
            </p:cNvSpPr>
            <p:nvPr/>
          </p:nvSpPr>
          <p:spPr bwMode="auto">
            <a:xfrm>
              <a:off x="5003800" y="1484313"/>
              <a:ext cx="360363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0" name="Rectangle 41"/>
            <p:cNvSpPr>
              <a:spLocks noChangeArrowheads="1"/>
            </p:cNvSpPr>
            <p:nvPr/>
          </p:nvSpPr>
          <p:spPr bwMode="auto">
            <a:xfrm>
              <a:off x="5435600" y="1484313"/>
              <a:ext cx="360363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1" name="Oval 42"/>
            <p:cNvSpPr>
              <a:spLocks noChangeArrowheads="1"/>
            </p:cNvSpPr>
            <p:nvPr/>
          </p:nvSpPr>
          <p:spPr bwMode="auto">
            <a:xfrm>
              <a:off x="5292725" y="1412875"/>
              <a:ext cx="71438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" name="Oval 43"/>
            <p:cNvSpPr>
              <a:spLocks noChangeArrowheads="1"/>
            </p:cNvSpPr>
            <p:nvPr/>
          </p:nvSpPr>
          <p:spPr bwMode="auto">
            <a:xfrm>
              <a:off x="2843213" y="1412875"/>
              <a:ext cx="71437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" name="Oval 44"/>
            <p:cNvSpPr>
              <a:spLocks noChangeArrowheads="1"/>
            </p:cNvSpPr>
            <p:nvPr/>
          </p:nvSpPr>
          <p:spPr bwMode="auto">
            <a:xfrm>
              <a:off x="3563938" y="1412875"/>
              <a:ext cx="71437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4" name="Oval 45"/>
            <p:cNvSpPr>
              <a:spLocks noChangeArrowheads="1"/>
            </p:cNvSpPr>
            <p:nvPr/>
          </p:nvSpPr>
          <p:spPr bwMode="auto">
            <a:xfrm>
              <a:off x="3708400" y="1412875"/>
              <a:ext cx="71438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5" name="Oval 46"/>
            <p:cNvSpPr>
              <a:spLocks noChangeArrowheads="1"/>
            </p:cNvSpPr>
            <p:nvPr/>
          </p:nvSpPr>
          <p:spPr bwMode="auto">
            <a:xfrm>
              <a:off x="4429125" y="1412875"/>
              <a:ext cx="71438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6" name="Oval 47"/>
            <p:cNvSpPr>
              <a:spLocks noChangeArrowheads="1"/>
            </p:cNvSpPr>
            <p:nvPr/>
          </p:nvSpPr>
          <p:spPr bwMode="auto">
            <a:xfrm>
              <a:off x="4572000" y="1412875"/>
              <a:ext cx="71438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" name="Rectangle 48"/>
            <p:cNvSpPr>
              <a:spLocks noChangeArrowheads="1"/>
            </p:cNvSpPr>
            <p:nvPr/>
          </p:nvSpPr>
          <p:spPr bwMode="auto">
            <a:xfrm>
              <a:off x="1509713" y="981075"/>
              <a:ext cx="144462" cy="43180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" name="Line 49"/>
            <p:cNvSpPr>
              <a:spLocks noChangeShapeType="1"/>
            </p:cNvSpPr>
            <p:nvPr/>
          </p:nvSpPr>
          <p:spPr bwMode="auto">
            <a:xfrm flipV="1">
              <a:off x="1535113" y="9810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" name="Line 50"/>
            <p:cNvSpPr>
              <a:spLocks noChangeShapeType="1"/>
            </p:cNvSpPr>
            <p:nvPr/>
          </p:nvSpPr>
          <p:spPr bwMode="auto">
            <a:xfrm flipV="1">
              <a:off x="1601788" y="9810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" name="Line 51"/>
            <p:cNvSpPr>
              <a:spLocks noChangeShapeType="1"/>
            </p:cNvSpPr>
            <p:nvPr/>
          </p:nvSpPr>
          <p:spPr bwMode="auto">
            <a:xfrm flipV="1">
              <a:off x="1568450" y="9810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1" name="Line 52"/>
            <p:cNvSpPr>
              <a:spLocks noChangeShapeType="1"/>
            </p:cNvSpPr>
            <p:nvPr/>
          </p:nvSpPr>
          <p:spPr bwMode="auto">
            <a:xfrm flipV="1">
              <a:off x="1631950" y="9810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2" name="Rectangle 53"/>
            <p:cNvSpPr>
              <a:spLocks noChangeArrowheads="1"/>
            </p:cNvSpPr>
            <p:nvPr/>
          </p:nvSpPr>
          <p:spPr bwMode="auto">
            <a:xfrm>
              <a:off x="5651500" y="981075"/>
              <a:ext cx="144463" cy="43180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3" name="Line 54"/>
            <p:cNvSpPr>
              <a:spLocks noChangeShapeType="1"/>
            </p:cNvSpPr>
            <p:nvPr/>
          </p:nvSpPr>
          <p:spPr bwMode="auto">
            <a:xfrm flipV="1">
              <a:off x="5676900" y="9810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" name="Line 55"/>
            <p:cNvSpPr>
              <a:spLocks noChangeShapeType="1"/>
            </p:cNvSpPr>
            <p:nvPr/>
          </p:nvSpPr>
          <p:spPr bwMode="auto">
            <a:xfrm flipV="1">
              <a:off x="5743575" y="9810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5" name="Line 56"/>
            <p:cNvSpPr>
              <a:spLocks noChangeShapeType="1"/>
            </p:cNvSpPr>
            <p:nvPr/>
          </p:nvSpPr>
          <p:spPr bwMode="auto">
            <a:xfrm flipV="1">
              <a:off x="5710238" y="9810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6" name="Line 57"/>
            <p:cNvSpPr>
              <a:spLocks noChangeShapeType="1"/>
            </p:cNvSpPr>
            <p:nvPr/>
          </p:nvSpPr>
          <p:spPr bwMode="auto">
            <a:xfrm flipV="1">
              <a:off x="5773738" y="9810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7" name="Oval 63"/>
            <p:cNvSpPr>
              <a:spLocks noChangeArrowheads="1"/>
            </p:cNvSpPr>
            <p:nvPr/>
          </p:nvSpPr>
          <p:spPr bwMode="auto">
            <a:xfrm>
              <a:off x="5619750" y="739775"/>
              <a:ext cx="215900" cy="2159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8" name="Picture 6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2450" y="908050"/>
              <a:ext cx="196850" cy="82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9" name="Oval 64"/>
            <p:cNvSpPr>
              <a:spLocks noChangeArrowheads="1"/>
            </p:cNvSpPr>
            <p:nvPr/>
          </p:nvSpPr>
          <p:spPr bwMode="auto">
            <a:xfrm>
              <a:off x="1470025" y="742950"/>
              <a:ext cx="215900" cy="2159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0" name="Picture 6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5900" y="908050"/>
              <a:ext cx="196850" cy="82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1" name="Line 65"/>
            <p:cNvSpPr>
              <a:spLocks noChangeShapeType="1"/>
            </p:cNvSpPr>
            <p:nvPr/>
          </p:nvSpPr>
          <p:spPr bwMode="auto">
            <a:xfrm>
              <a:off x="1331913" y="981075"/>
              <a:ext cx="0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2" name="Line 66"/>
            <p:cNvSpPr>
              <a:spLocks noChangeShapeType="1"/>
            </p:cNvSpPr>
            <p:nvPr/>
          </p:nvSpPr>
          <p:spPr bwMode="auto">
            <a:xfrm>
              <a:off x="1331913" y="1484313"/>
              <a:ext cx="0" cy="9366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3" name="Text Box 67"/>
            <p:cNvSpPr txBox="1">
              <a:spLocks noChangeArrowheads="1"/>
            </p:cNvSpPr>
            <p:nvPr/>
          </p:nvSpPr>
          <p:spPr bwMode="auto">
            <a:xfrm>
              <a:off x="592138" y="1077913"/>
              <a:ext cx="684212" cy="274637"/>
            </a:xfrm>
            <a:prstGeom prst="rect">
              <a:avLst/>
            </a:prstGeom>
            <a:ln/>
            <a:extLst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r-FR" sz="1200" dirty="0">
                  <a:latin typeface="Comic Sans MS" pitchFamily="66" charset="0"/>
                </a:rPr>
                <a:t>100 </a:t>
              </a:r>
              <a:r>
                <a:rPr lang="el-GR" sz="1200" dirty="0">
                  <a:latin typeface="Comic Sans MS" pitchFamily="66" charset="0"/>
                </a:rPr>
                <a:t>μ</a:t>
              </a:r>
              <a:r>
                <a:rPr lang="fr-FR" sz="1200" dirty="0">
                  <a:latin typeface="Comic Sans MS" pitchFamily="66" charset="0"/>
                </a:rPr>
                <a:t>m</a:t>
              </a:r>
            </a:p>
          </p:txBody>
        </p:sp>
        <p:sp>
          <p:nvSpPr>
            <p:cNvPr id="104" name="Text Box 68"/>
            <p:cNvSpPr txBox="1">
              <a:spLocks noChangeArrowheads="1"/>
            </p:cNvSpPr>
            <p:nvPr/>
          </p:nvSpPr>
          <p:spPr bwMode="auto">
            <a:xfrm>
              <a:off x="468313" y="1700213"/>
              <a:ext cx="9144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FR" sz="1200" dirty="0">
                  <a:latin typeface="Comic Sans MS" pitchFamily="66" charset="0"/>
                </a:rPr>
                <a:t>150 </a:t>
              </a:r>
              <a:r>
                <a:rPr lang="el-GR" sz="1200" dirty="0">
                  <a:latin typeface="Comic Sans MS" pitchFamily="66" charset="0"/>
                </a:rPr>
                <a:t>μ</a:t>
              </a:r>
              <a:r>
                <a:rPr lang="fr-FR" sz="1200" dirty="0">
                  <a:latin typeface="Comic Sans MS" pitchFamily="66" charset="0"/>
                </a:rPr>
                <a:t>m or </a:t>
              </a:r>
              <a:r>
                <a:rPr lang="fr-FR" sz="1200" dirty="0" err="1">
                  <a:latin typeface="Comic Sans MS" pitchFamily="66" charset="0"/>
                </a:rPr>
                <a:t>less</a:t>
              </a:r>
              <a:endParaRPr lang="fr-FR" sz="1200" dirty="0">
                <a:latin typeface="Comic Sans MS" pitchFamily="66" charset="0"/>
              </a:endParaRPr>
            </a:p>
          </p:txBody>
        </p:sp>
        <p:sp>
          <p:nvSpPr>
            <p:cNvPr id="105" name="Line 69"/>
            <p:cNvSpPr>
              <a:spLocks noChangeShapeType="1"/>
            </p:cNvSpPr>
            <p:nvPr/>
          </p:nvSpPr>
          <p:spPr bwMode="auto">
            <a:xfrm flipH="1">
              <a:off x="5795963" y="908050"/>
              <a:ext cx="576262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6" name="Text Box 70"/>
            <p:cNvSpPr txBox="1">
              <a:spLocks noChangeArrowheads="1"/>
            </p:cNvSpPr>
            <p:nvPr/>
          </p:nvSpPr>
          <p:spPr bwMode="auto">
            <a:xfrm>
              <a:off x="6227763" y="644525"/>
              <a:ext cx="14097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1600">
                  <a:latin typeface="Comic Sans MS" pitchFamily="66" charset="0"/>
                </a:rPr>
                <a:t>TSVs module</a:t>
              </a:r>
            </a:p>
          </p:txBody>
        </p:sp>
        <p:sp>
          <p:nvSpPr>
            <p:cNvPr id="107" name="Line 71"/>
            <p:cNvSpPr>
              <a:spLocks noChangeShapeType="1"/>
            </p:cNvSpPr>
            <p:nvPr/>
          </p:nvSpPr>
          <p:spPr bwMode="auto">
            <a:xfrm>
              <a:off x="5003800" y="620713"/>
              <a:ext cx="576263" cy="144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8" name="Line 73"/>
            <p:cNvSpPr>
              <a:spLocks noChangeShapeType="1"/>
            </p:cNvSpPr>
            <p:nvPr/>
          </p:nvSpPr>
          <p:spPr bwMode="auto">
            <a:xfrm flipH="1" flipV="1">
              <a:off x="5524500" y="1436688"/>
              <a:ext cx="863600" cy="144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9" name="Text Box 74"/>
            <p:cNvSpPr txBox="1">
              <a:spLocks noChangeArrowheads="1"/>
            </p:cNvSpPr>
            <p:nvPr/>
          </p:nvSpPr>
          <p:spPr bwMode="auto">
            <a:xfrm>
              <a:off x="6300788" y="1412875"/>
              <a:ext cx="1112837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1600">
                  <a:latin typeface="Comic Sans MS" pitchFamily="66" charset="0"/>
                </a:rPr>
                <a:t>Bonding …</a:t>
              </a:r>
            </a:p>
          </p:txBody>
        </p:sp>
        <p:sp>
          <p:nvSpPr>
            <p:cNvPr id="110" name="Text Box 75"/>
            <p:cNvSpPr txBox="1">
              <a:spLocks noChangeArrowheads="1"/>
            </p:cNvSpPr>
            <p:nvPr/>
          </p:nvSpPr>
          <p:spPr bwMode="auto">
            <a:xfrm>
              <a:off x="2339975" y="1004888"/>
              <a:ext cx="2589213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dirty="0">
                  <a:latin typeface="Comic Sans MS" pitchFamily="66" charset="0"/>
                </a:rPr>
                <a:t>front end chip (65 nm)</a:t>
              </a:r>
            </a:p>
          </p:txBody>
        </p:sp>
        <p:sp>
          <p:nvSpPr>
            <p:cNvPr id="111" name="Text Box 77"/>
            <p:cNvSpPr txBox="1">
              <a:spLocks noChangeArrowheads="1"/>
            </p:cNvSpPr>
            <p:nvPr/>
          </p:nvSpPr>
          <p:spPr bwMode="auto">
            <a:xfrm>
              <a:off x="1692275" y="908050"/>
              <a:ext cx="782638" cy="549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1000">
                  <a:latin typeface="Comic Sans MS" pitchFamily="66" charset="0"/>
                </a:rPr>
                <a:t>back side</a:t>
              </a:r>
            </a:p>
            <a:p>
              <a:endParaRPr lang="fr-FR" sz="1000">
                <a:latin typeface="Comic Sans MS" pitchFamily="66" charset="0"/>
              </a:endParaRPr>
            </a:p>
            <a:p>
              <a:r>
                <a:rPr lang="fr-FR" sz="1000">
                  <a:latin typeface="Comic Sans MS" pitchFamily="66" charset="0"/>
                </a:rPr>
                <a:t>front side</a:t>
              </a:r>
            </a:p>
          </p:txBody>
        </p:sp>
        <p:sp>
          <p:nvSpPr>
            <p:cNvPr id="112" name="Text Box 78"/>
            <p:cNvSpPr txBox="1">
              <a:spLocks noChangeArrowheads="1"/>
            </p:cNvSpPr>
            <p:nvPr/>
          </p:nvSpPr>
          <p:spPr bwMode="auto">
            <a:xfrm>
              <a:off x="3132138" y="1844675"/>
              <a:ext cx="881062" cy="366713"/>
            </a:xfrm>
            <a:prstGeom prst="rect">
              <a:avLst/>
            </a:prstGeom>
            <a:ln/>
            <a:ex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r-FR" dirty="0" err="1">
                  <a:latin typeface="Comic Sans MS" pitchFamily="66" charset="0"/>
                </a:rPr>
                <a:t>sensor</a:t>
              </a:r>
              <a:endParaRPr lang="fr-FR" dirty="0">
                <a:latin typeface="Comic Sans MS" pitchFamily="66" charset="0"/>
              </a:endParaRPr>
            </a:p>
          </p:txBody>
        </p:sp>
        <p:sp>
          <p:nvSpPr>
            <p:cNvPr id="113" name="Rectangle 79"/>
            <p:cNvSpPr>
              <a:spLocks noChangeArrowheads="1"/>
            </p:cNvSpPr>
            <p:nvPr/>
          </p:nvSpPr>
          <p:spPr bwMode="auto">
            <a:xfrm>
              <a:off x="1476375" y="2349500"/>
              <a:ext cx="4391025" cy="7143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" name="Text Box 80"/>
            <p:cNvSpPr txBox="1">
              <a:spLocks noChangeArrowheads="1"/>
            </p:cNvSpPr>
            <p:nvPr/>
          </p:nvSpPr>
          <p:spPr bwMode="auto">
            <a:xfrm>
              <a:off x="5364163" y="2516188"/>
              <a:ext cx="471487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1600">
                  <a:latin typeface="Comic Sans MS" pitchFamily="66" charset="0"/>
                </a:rPr>
                <a:t>HV</a:t>
              </a:r>
            </a:p>
          </p:txBody>
        </p:sp>
        <p:sp>
          <p:nvSpPr>
            <p:cNvPr id="115" name="Line 81"/>
            <p:cNvSpPr>
              <a:spLocks noChangeShapeType="1"/>
            </p:cNvSpPr>
            <p:nvPr/>
          </p:nvSpPr>
          <p:spPr bwMode="auto">
            <a:xfrm flipV="1">
              <a:off x="5435600" y="2420938"/>
              <a:ext cx="0" cy="1444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6" name="Text Box 82"/>
            <p:cNvSpPr txBox="1">
              <a:spLocks noChangeArrowheads="1"/>
            </p:cNvSpPr>
            <p:nvPr/>
          </p:nvSpPr>
          <p:spPr bwMode="auto">
            <a:xfrm>
              <a:off x="6989465" y="1050925"/>
              <a:ext cx="1687512" cy="385763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Comic Sans MS" pitchFamily="66" charset="0"/>
                </a:rPr>
                <a:t>First proposal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6994297" y="4684742"/>
            <a:ext cx="1883849" cy="369332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second 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proposal</a:t>
            </a:r>
          </a:p>
        </p:txBody>
      </p:sp>
    </p:spTree>
    <p:extLst>
      <p:ext uri="{BB962C8B-B14F-4D97-AF65-F5344CB8AC3E}">
        <p14:creationId xmlns:p14="http://schemas.microsoft.com/office/powerpoint/2010/main" val="191496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Project </a:t>
            </a:r>
            <a:r>
              <a:rPr lang="fr-FR" dirty="0" err="1" smtClean="0"/>
              <a:t>forecast</a:t>
            </a:r>
            <a:r>
              <a:rPr lang="fr-FR" dirty="0" smtClean="0"/>
              <a:t> &amp; Time </a:t>
            </a:r>
            <a:r>
              <a:rPr lang="fr-FR" dirty="0" err="1" smtClean="0"/>
              <a:t>scale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fr-FR" sz="2800" dirty="0" err="1" smtClean="0"/>
              <a:t>Omegapix</a:t>
            </a:r>
            <a:r>
              <a:rPr lang="fr-FR" sz="2800" dirty="0" smtClean="0"/>
              <a:t> 2 3D 130 nm CMOS ASIC (</a:t>
            </a:r>
            <a:r>
              <a:rPr lang="fr-FR" sz="2800" dirty="0" err="1" smtClean="0"/>
              <a:t>Tezzaron</a:t>
            </a:r>
            <a:r>
              <a:rPr lang="fr-FR" sz="2800" dirty="0" smtClean="0"/>
              <a:t> </a:t>
            </a:r>
            <a:r>
              <a:rPr lang="fr-FR" sz="2800" dirty="0" err="1" smtClean="0"/>
              <a:t>Chartered</a:t>
            </a:r>
            <a:r>
              <a:rPr lang="fr-FR" sz="2800" dirty="0" smtClean="0"/>
              <a:t>) </a:t>
            </a:r>
            <a:r>
              <a:rPr lang="fr-FR" sz="2800" dirty="0" err="1" smtClean="0"/>
              <a:t>expected</a:t>
            </a:r>
            <a:r>
              <a:rPr lang="fr-FR" sz="2800" dirty="0" smtClean="0"/>
              <a:t> in May 1st, 2013 ---All test infrastructure </a:t>
            </a:r>
            <a:r>
              <a:rPr lang="fr-FR" sz="2800" dirty="0" err="1" smtClean="0"/>
              <a:t>ready</a:t>
            </a:r>
            <a:r>
              <a:rPr lang="fr-FR" sz="2800" dirty="0" smtClean="0"/>
              <a:t> in </a:t>
            </a:r>
            <a:r>
              <a:rPr lang="fr-FR" sz="2800" dirty="0" err="1" smtClean="0"/>
              <a:t>our</a:t>
            </a:r>
            <a:r>
              <a:rPr lang="fr-FR" sz="2800" dirty="0" smtClean="0"/>
              <a:t> </a:t>
            </a:r>
            <a:r>
              <a:rPr lang="fr-FR" sz="2800" dirty="0" err="1" smtClean="0"/>
              <a:t>laboratories</a:t>
            </a:r>
            <a:r>
              <a:rPr lang="fr-FR" sz="2800" dirty="0" smtClean="0"/>
              <a:t> for </a:t>
            </a:r>
            <a:r>
              <a:rPr lang="fr-FR" sz="2800" dirty="0" err="1" smtClean="0"/>
              <a:t>testing</a:t>
            </a:r>
            <a:endParaRPr lang="fr-FR" sz="2800" dirty="0" smtClean="0"/>
          </a:p>
          <a:p>
            <a:r>
              <a:rPr lang="fr-FR" sz="2800" dirty="0" smtClean="0"/>
              <a:t>(Wafer </a:t>
            </a:r>
            <a:r>
              <a:rPr lang="fr-FR" sz="2800" dirty="0" err="1" smtClean="0"/>
              <a:t>procurement</a:t>
            </a:r>
            <a:r>
              <a:rPr lang="fr-FR" sz="2800" dirty="0" smtClean="0"/>
              <a:t> </a:t>
            </a:r>
            <a:r>
              <a:rPr lang="fr-FR" sz="2800" dirty="0" err="1" smtClean="0"/>
              <a:t>from</a:t>
            </a:r>
            <a:r>
              <a:rPr lang="fr-FR" sz="2800" dirty="0" smtClean="0"/>
              <a:t> </a:t>
            </a:r>
            <a:r>
              <a:rPr lang="fr-FR" sz="2800" dirty="0" err="1" smtClean="0"/>
              <a:t>tezzaron</a:t>
            </a:r>
            <a:r>
              <a:rPr lang="fr-FR" sz="2800" dirty="0" smtClean="0"/>
              <a:t> ?)</a:t>
            </a:r>
          </a:p>
          <a:p>
            <a:r>
              <a:rPr lang="fr-FR" sz="2800" dirty="0" smtClean="0"/>
              <a:t>Pixel </a:t>
            </a:r>
            <a:r>
              <a:rPr lang="fr-FR" sz="2800" dirty="0" err="1" smtClean="0"/>
              <a:t>Sensors</a:t>
            </a:r>
            <a:r>
              <a:rPr lang="fr-FR" sz="2800" dirty="0" smtClean="0"/>
              <a:t> </a:t>
            </a:r>
            <a:r>
              <a:rPr lang="fr-FR" sz="2800" dirty="0"/>
              <a:t> </a:t>
            </a:r>
            <a:r>
              <a:rPr lang="fr-FR" sz="2800" dirty="0" smtClean="0"/>
              <a:t>matrices </a:t>
            </a:r>
            <a:r>
              <a:rPr lang="fr-FR" sz="2800" dirty="0" err="1" smtClean="0"/>
              <a:t>from</a:t>
            </a:r>
            <a:r>
              <a:rPr lang="fr-FR" sz="2800" dirty="0" smtClean="0"/>
              <a:t> Cis and VTT (</a:t>
            </a:r>
            <a:r>
              <a:rPr lang="fr-FR" sz="2800" dirty="0" err="1" smtClean="0"/>
              <a:t>egless</a:t>
            </a:r>
            <a:r>
              <a:rPr lang="fr-FR" sz="2800" dirty="0" smtClean="0"/>
              <a:t>) </a:t>
            </a:r>
            <a:r>
              <a:rPr lang="fr-FR" sz="2800" dirty="0" err="1" smtClean="0"/>
              <a:t>received</a:t>
            </a:r>
            <a:r>
              <a:rPr lang="fr-FR" sz="2800" dirty="0" smtClean="0"/>
              <a:t> and are </a:t>
            </a:r>
            <a:r>
              <a:rPr lang="fr-FR" sz="2800" dirty="0" err="1" smtClean="0"/>
              <a:t>functionnal</a:t>
            </a:r>
            <a:endParaRPr lang="fr-FR" sz="2800" dirty="0" smtClean="0"/>
          </a:p>
          <a:p>
            <a:pPr marL="0" indent="0">
              <a:buNone/>
            </a:pPr>
            <a:endParaRPr lang="fr-FR" sz="2800" dirty="0" smtClean="0"/>
          </a:p>
          <a:p>
            <a:r>
              <a:rPr lang="fr-FR" sz="2800" dirty="0" smtClean="0"/>
              <a:t>65 nm ASIC design has </a:t>
            </a:r>
            <a:r>
              <a:rPr lang="fr-FR" sz="2800" dirty="0" err="1" smtClean="0"/>
              <a:t>started</a:t>
            </a:r>
            <a:r>
              <a:rPr lang="fr-FR" sz="2800" dirty="0" smtClean="0"/>
              <a:t>, Green light </a:t>
            </a:r>
            <a:r>
              <a:rPr lang="fr-FR" sz="2800" dirty="0" err="1" smtClean="0"/>
              <a:t>from</a:t>
            </a:r>
            <a:r>
              <a:rPr lang="fr-FR" sz="2800" dirty="0" smtClean="0"/>
              <a:t> CERN for </a:t>
            </a:r>
            <a:r>
              <a:rPr lang="fr-FR" sz="2800" dirty="0" err="1" smtClean="0"/>
              <a:t>Company</a:t>
            </a:r>
            <a:r>
              <a:rPr lang="fr-FR" sz="2800" dirty="0" smtClean="0"/>
              <a:t> provider </a:t>
            </a:r>
            <a:r>
              <a:rPr lang="fr-FR" sz="2800" dirty="0" err="1" smtClean="0"/>
              <a:t>expected</a:t>
            </a:r>
            <a:r>
              <a:rPr lang="fr-FR" sz="2800" dirty="0" smtClean="0"/>
              <a:t> </a:t>
            </a:r>
            <a:r>
              <a:rPr lang="fr-FR" sz="2800" dirty="0" err="1" smtClean="0"/>
              <a:t>this</a:t>
            </a:r>
            <a:r>
              <a:rPr lang="fr-FR" sz="2800" dirty="0" smtClean="0"/>
              <a:t> </a:t>
            </a:r>
            <a:r>
              <a:rPr lang="fr-FR" sz="2800" dirty="0" err="1" smtClean="0"/>
              <a:t>summer</a:t>
            </a:r>
            <a:endParaRPr lang="fr-FR" sz="2800" dirty="0" smtClean="0"/>
          </a:p>
          <a:p>
            <a:r>
              <a:rPr lang="fr-FR" sz="2800" dirty="0" smtClean="0"/>
              <a:t>Interconnections : </a:t>
            </a:r>
            <a:r>
              <a:rPr lang="fr-FR" sz="2800" dirty="0" err="1" smtClean="0"/>
              <a:t>Now</a:t>
            </a:r>
            <a:r>
              <a:rPr lang="fr-FR" sz="2800" dirty="0" smtClean="0"/>
              <a:t> </a:t>
            </a:r>
            <a:r>
              <a:rPr lang="fr-FR" sz="2800" dirty="0" err="1" smtClean="0"/>
              <a:t>better</a:t>
            </a:r>
            <a:r>
              <a:rPr lang="fr-FR" sz="2800" dirty="0" smtClean="0"/>
              <a:t> </a:t>
            </a:r>
            <a:r>
              <a:rPr lang="fr-FR" sz="2800" dirty="0" err="1" smtClean="0"/>
              <a:t>view</a:t>
            </a:r>
            <a:r>
              <a:rPr lang="fr-FR" sz="2800" dirty="0" smtClean="0"/>
              <a:t> of </a:t>
            </a:r>
            <a:r>
              <a:rPr lang="fr-FR" sz="2800" dirty="0" err="1" smtClean="0"/>
              <a:t>potential</a:t>
            </a:r>
            <a:r>
              <a:rPr lang="fr-FR" sz="2800" dirty="0" smtClean="0"/>
              <a:t> candidates </a:t>
            </a:r>
          </a:p>
          <a:p>
            <a:r>
              <a:rPr lang="fr-FR" sz="2800" dirty="0" smtClean="0"/>
              <a:t> Middle size « open 3D » </a:t>
            </a:r>
            <a:r>
              <a:rPr lang="fr-FR" sz="2800" dirty="0" err="1" smtClean="0"/>
              <a:t>companies</a:t>
            </a:r>
            <a:r>
              <a:rPr lang="fr-FR" sz="2800" dirty="0" smtClean="0"/>
              <a:t> </a:t>
            </a:r>
            <a:r>
              <a:rPr lang="fr-FR" sz="2800" dirty="0" err="1" smtClean="0"/>
              <a:t>identified</a:t>
            </a:r>
            <a:r>
              <a:rPr lang="fr-FR" sz="2800" dirty="0" smtClean="0"/>
              <a:t>, wafer </a:t>
            </a:r>
            <a:r>
              <a:rPr lang="fr-FR" sz="2800" dirty="0" err="1" smtClean="0"/>
              <a:t>procurement</a:t>
            </a:r>
            <a:r>
              <a:rPr lang="fr-FR" sz="2800" dirty="0" smtClean="0"/>
              <a:t> </a:t>
            </a:r>
            <a:r>
              <a:rPr lang="fr-FR" sz="2800" dirty="0" err="1" smtClean="0"/>
              <a:t>is</a:t>
            </a:r>
            <a:r>
              <a:rPr lang="fr-FR" sz="2800" dirty="0" smtClean="0"/>
              <a:t> an issue to </a:t>
            </a:r>
            <a:r>
              <a:rPr lang="fr-FR" sz="2800" dirty="0" err="1" smtClean="0"/>
              <a:t>be</a:t>
            </a:r>
            <a:r>
              <a:rPr lang="fr-FR" sz="2800" dirty="0" smtClean="0"/>
              <a:t> </a:t>
            </a:r>
            <a:r>
              <a:rPr lang="fr-FR" sz="2800" dirty="0" err="1" smtClean="0"/>
              <a:t>adressed</a:t>
            </a:r>
            <a:r>
              <a:rPr lang="fr-FR" sz="2800" dirty="0"/>
              <a:t>.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164288" y="6381328"/>
            <a:ext cx="1153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2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Actions and prospects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Clr>
                <a:srgbClr val="00B050"/>
              </a:buClr>
              <a:buNone/>
            </a:pPr>
            <a:r>
              <a:rPr lang="fr-FR" sz="2400" dirty="0" smtClean="0"/>
              <a:t>The </a:t>
            </a:r>
            <a:r>
              <a:rPr lang="fr-FR" sz="2400" dirty="0" err="1" smtClean="0"/>
              <a:t>project</a:t>
            </a:r>
            <a:r>
              <a:rPr lang="fr-FR" sz="2400" dirty="0" smtClean="0"/>
              <a:t> </a:t>
            </a:r>
            <a:r>
              <a:rPr lang="fr-FR" sz="2400" dirty="0" err="1" smtClean="0"/>
              <a:t>aims</a:t>
            </a:r>
            <a:r>
              <a:rPr lang="fr-FR" sz="2400" dirty="0" smtClean="0"/>
              <a:t> to exploit and combine </a:t>
            </a:r>
            <a:r>
              <a:rPr lang="fr-FR" sz="2400" dirty="0" err="1" smtClean="0"/>
              <a:t>two</a:t>
            </a:r>
            <a:r>
              <a:rPr lang="fr-FR" sz="2400" dirty="0" smtClean="0"/>
              <a:t> major </a:t>
            </a:r>
            <a:r>
              <a:rPr lang="fr-FR" sz="2400" dirty="0" err="1" smtClean="0"/>
              <a:t>technology</a:t>
            </a:r>
            <a:r>
              <a:rPr lang="fr-FR" sz="2400" dirty="0" smtClean="0"/>
              <a:t> </a:t>
            </a:r>
            <a:r>
              <a:rPr lang="fr-FR" sz="2400" dirty="0" err="1" smtClean="0"/>
              <a:t>advances</a:t>
            </a:r>
            <a:r>
              <a:rPr lang="fr-FR" sz="2400" dirty="0" smtClean="0"/>
              <a:t> and </a:t>
            </a:r>
            <a:r>
              <a:rPr lang="fr-FR" sz="2400" dirty="0" err="1" smtClean="0"/>
              <a:t>evaluate</a:t>
            </a:r>
            <a:r>
              <a:rPr lang="fr-FR" sz="2400" dirty="0" smtClean="0"/>
              <a:t> </a:t>
            </a:r>
            <a:r>
              <a:rPr lang="fr-FR" sz="2400" dirty="0" err="1" smtClean="0"/>
              <a:t>potential</a:t>
            </a:r>
            <a:r>
              <a:rPr lang="fr-FR" sz="2400" dirty="0" smtClean="0"/>
              <a:t> </a:t>
            </a:r>
            <a:r>
              <a:rPr lang="fr-FR" sz="2400" dirty="0" err="1" smtClean="0"/>
              <a:t>beneficts</a:t>
            </a:r>
            <a:r>
              <a:rPr lang="fr-FR" sz="2400" dirty="0" smtClean="0"/>
              <a:t> of 3D interconnections</a:t>
            </a:r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fr-FR" sz="2400" dirty="0" smtClean="0"/>
              <a:t>Participation to 130 nm CMOS MPW, </a:t>
            </a:r>
            <a:r>
              <a:rPr lang="fr-FR" sz="2400" dirty="0" err="1" smtClean="0"/>
              <a:t>Technology</a:t>
            </a:r>
            <a:r>
              <a:rPr lang="fr-FR" sz="2400" dirty="0" smtClean="0"/>
              <a:t> </a:t>
            </a:r>
            <a:r>
              <a:rPr lang="fr-FR" sz="2400" dirty="0" err="1" smtClean="0"/>
              <a:t>Tezzaron</a:t>
            </a:r>
            <a:r>
              <a:rPr lang="fr-FR" sz="2400" dirty="0" smtClean="0"/>
              <a:t> </a:t>
            </a:r>
            <a:r>
              <a:rPr lang="fr-FR" sz="2400" dirty="0" err="1" smtClean="0"/>
              <a:t>Chartered</a:t>
            </a:r>
            <a:r>
              <a:rPr lang="fr-FR" sz="2400" dirty="0" smtClean="0"/>
              <a:t> : </a:t>
            </a:r>
            <a:r>
              <a:rPr lang="fr-FR" sz="2400" dirty="0" err="1" smtClean="0"/>
              <a:t>Corrected</a:t>
            </a:r>
            <a:r>
              <a:rPr lang="fr-FR" sz="2400" dirty="0" smtClean="0"/>
              <a:t> version of </a:t>
            </a:r>
            <a:r>
              <a:rPr lang="fr-FR" sz="2400" dirty="0" err="1" smtClean="0"/>
              <a:t>Readout</a:t>
            </a:r>
            <a:r>
              <a:rPr lang="fr-FR" sz="2400" dirty="0" smtClean="0"/>
              <a:t> Chip </a:t>
            </a:r>
            <a:r>
              <a:rPr lang="fr-FR" sz="2400" dirty="0" err="1" smtClean="0"/>
              <a:t>Omegapix</a:t>
            </a:r>
            <a:r>
              <a:rPr lang="fr-FR" sz="2400" dirty="0" smtClean="0"/>
              <a:t> </a:t>
            </a:r>
            <a:r>
              <a:rPr lang="fr-FR" sz="2400" dirty="0" err="1" smtClean="0"/>
              <a:t>expected</a:t>
            </a:r>
            <a:r>
              <a:rPr lang="fr-FR" sz="2400" dirty="0" smtClean="0"/>
              <a:t> May 1st, 2013</a:t>
            </a:r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fr-FR" sz="2400" dirty="0" smtClean="0"/>
              <a:t>65 nm : </a:t>
            </a:r>
            <a:r>
              <a:rPr lang="fr-FR" sz="2400" dirty="0" err="1" smtClean="0"/>
              <a:t>work</a:t>
            </a:r>
            <a:r>
              <a:rPr lang="fr-FR" sz="2400" dirty="0" smtClean="0"/>
              <a:t> in coordination </a:t>
            </a:r>
            <a:r>
              <a:rPr lang="fr-FR" sz="2400" dirty="0" err="1" smtClean="0"/>
              <a:t>with</a:t>
            </a:r>
            <a:r>
              <a:rPr lang="fr-FR" sz="2400" dirty="0" smtClean="0"/>
              <a:t> CERN-</a:t>
            </a:r>
            <a:r>
              <a:rPr lang="fr-FR" sz="2400" dirty="0" err="1" smtClean="0"/>
              <a:t>Mic</a:t>
            </a:r>
            <a:r>
              <a:rPr lang="fr-FR" sz="2400" dirty="0" smtClean="0"/>
              <a:t> : </a:t>
            </a:r>
            <a:r>
              <a:rPr lang="fr-FR" sz="2400" dirty="0" err="1" smtClean="0"/>
              <a:t>waiting</a:t>
            </a:r>
            <a:r>
              <a:rPr lang="fr-FR" sz="2400" dirty="0" smtClean="0"/>
              <a:t> CERN </a:t>
            </a:r>
            <a:r>
              <a:rPr lang="fr-FR" sz="2400" dirty="0" err="1" smtClean="0"/>
              <a:t>decision</a:t>
            </a:r>
            <a:r>
              <a:rPr lang="fr-FR" sz="2400" dirty="0" smtClean="0"/>
              <a:t> for </a:t>
            </a:r>
            <a:r>
              <a:rPr lang="fr-FR" sz="2400" dirty="0" err="1" smtClean="0"/>
              <a:t>Company</a:t>
            </a:r>
            <a:r>
              <a:rPr lang="fr-FR" sz="2400" dirty="0" smtClean="0"/>
              <a:t> or </a:t>
            </a:r>
            <a:r>
              <a:rPr lang="fr-FR" sz="2400" dirty="0" err="1" smtClean="0"/>
              <a:t>foundry</a:t>
            </a:r>
            <a:r>
              <a:rPr lang="fr-FR" sz="2400" dirty="0" smtClean="0"/>
              <a:t> provider,  </a:t>
            </a:r>
            <a:r>
              <a:rPr lang="fr-FR" sz="2400" dirty="0" err="1" smtClean="0"/>
              <a:t>process</a:t>
            </a:r>
            <a:r>
              <a:rPr lang="fr-FR" sz="2400" dirty="0" smtClean="0"/>
              <a:t> of building  a 65 nm « club » or </a:t>
            </a:r>
            <a:r>
              <a:rPr lang="fr-FR" sz="2400" dirty="0" err="1" smtClean="0"/>
              <a:t>task</a:t>
            </a:r>
            <a:r>
              <a:rPr lang="fr-FR" sz="2400" dirty="0" smtClean="0"/>
              <a:t> force</a:t>
            </a:r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fr-FR" sz="2400" dirty="0"/>
              <a:t> </a:t>
            </a:r>
            <a:r>
              <a:rPr lang="fr-FR" sz="2400" dirty="0" smtClean="0"/>
              <a:t>Effort to </a:t>
            </a:r>
            <a:r>
              <a:rPr lang="fr-FR" sz="2400" dirty="0" err="1" smtClean="0"/>
              <a:t>develop</a:t>
            </a:r>
            <a:r>
              <a:rPr lang="fr-FR" sz="2400" dirty="0" smtClean="0"/>
              <a:t> collaborative </a:t>
            </a:r>
            <a:r>
              <a:rPr lang="fr-FR" sz="2400" dirty="0" err="1" smtClean="0"/>
              <a:t>work</a:t>
            </a:r>
            <a:r>
              <a:rPr lang="fr-FR" sz="2400" dirty="0" smtClean="0"/>
              <a:t> </a:t>
            </a:r>
            <a:r>
              <a:rPr lang="fr-FR" sz="2400" dirty="0" err="1" smtClean="0"/>
              <a:t>with</a:t>
            </a:r>
            <a:r>
              <a:rPr lang="fr-FR" sz="2400" dirty="0" smtClean="0"/>
              <a:t> « </a:t>
            </a:r>
            <a:r>
              <a:rPr lang="fr-FR" sz="2400" dirty="0" smtClean="0">
                <a:solidFill>
                  <a:srgbClr val="FF0000"/>
                </a:solidFill>
              </a:rPr>
              <a:t>open</a:t>
            </a:r>
            <a:r>
              <a:rPr lang="fr-FR" sz="2400" dirty="0" smtClean="0"/>
              <a:t> » TSV providers in Europe to </a:t>
            </a:r>
            <a:r>
              <a:rPr lang="fr-FR" sz="2400" dirty="0" err="1" smtClean="0"/>
              <a:t>demonstrate</a:t>
            </a:r>
            <a:r>
              <a:rPr lang="fr-FR" sz="2400" dirty="0" smtClean="0"/>
              <a:t> the </a:t>
            </a:r>
            <a:r>
              <a:rPr lang="fr-FR" sz="2400" dirty="0" err="1" smtClean="0"/>
              <a:t>feasability</a:t>
            </a:r>
            <a:r>
              <a:rPr lang="fr-FR" sz="2400" dirty="0" smtClean="0"/>
              <a:t> of </a:t>
            </a:r>
            <a:r>
              <a:rPr lang="fr-FR" sz="2400" dirty="0" err="1" smtClean="0"/>
              <a:t>TSVs</a:t>
            </a:r>
            <a:r>
              <a:rPr lang="fr-FR" sz="2400" dirty="0" smtClean="0"/>
              <a:t> on </a:t>
            </a:r>
            <a:r>
              <a:rPr lang="fr-FR" sz="2400" dirty="0" err="1" smtClean="0"/>
              <a:t>functional</a:t>
            </a:r>
            <a:r>
              <a:rPr lang="fr-FR" sz="2400" dirty="0" smtClean="0"/>
              <a:t> detector chips.</a:t>
            </a:r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endParaRPr lang="fr-FR" sz="2400" dirty="0" smtClean="0"/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endParaRPr lang="fr-FR" sz="2400" dirty="0"/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endParaRPr lang="fr-FR" sz="2800" dirty="0" smtClean="0"/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Abdenour LOUNIS, AIDA Frascati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6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5041" y="188640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CA" sz="2800" dirty="0" smtClean="0"/>
              <a:t>OMEGAPIX2 project : CHIP for pixel readout </a:t>
            </a:r>
            <a:br>
              <a:rPr lang="en-CA" sz="2800" dirty="0" smtClean="0"/>
            </a:br>
            <a:r>
              <a:rPr lang="en-CA" sz="2800" dirty="0" smtClean="0"/>
              <a:t>(IBM 130 nm)</a:t>
            </a:r>
            <a:br>
              <a:rPr lang="en-CA" sz="2800" dirty="0" smtClean="0"/>
            </a:br>
            <a:r>
              <a:rPr lang="en-CA" sz="2800" dirty="0" smtClean="0"/>
              <a:t>chartered-</a:t>
            </a:r>
            <a:r>
              <a:rPr lang="en-CA" sz="2800" dirty="0" err="1" smtClean="0"/>
              <a:t>Tezzaron</a:t>
            </a:r>
            <a:endParaRPr lang="en-CA" sz="2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1071" y="1514962"/>
            <a:ext cx="4027487" cy="252703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705600" y="4084638"/>
            <a:ext cx="15875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fr-FR" sz="1200" dirty="0">
                <a:latin typeface="Comic Sans MS" charset="0"/>
              </a:rPr>
              <a:t>3 bits</a:t>
            </a:r>
          </a:p>
          <a:p>
            <a:pPr algn="ctr"/>
            <a:r>
              <a:rPr lang="fr-FR" sz="1200" dirty="0">
                <a:latin typeface="Comic Sans MS" charset="0"/>
              </a:rPr>
              <a:t>Range = ~ 10,000 </a:t>
            </a:r>
            <a:r>
              <a:rPr lang="fr-FR" sz="1200" dirty="0" err="1">
                <a:latin typeface="Comic Sans MS" charset="0"/>
              </a:rPr>
              <a:t>e-</a:t>
            </a:r>
            <a:endParaRPr lang="fr-FR" sz="1200" dirty="0">
              <a:latin typeface="Comic Sans MS" charset="0"/>
            </a:endParaRPr>
          </a:p>
          <a:p>
            <a:pPr algn="ctr"/>
            <a:r>
              <a:rPr lang="fr-FR" sz="1200" dirty="0" err="1">
                <a:latin typeface="Comic Sans MS" charset="0"/>
              </a:rPr>
              <a:t>Step</a:t>
            </a:r>
            <a:r>
              <a:rPr lang="fr-FR" sz="1200" dirty="0">
                <a:latin typeface="Comic Sans MS" charset="0"/>
              </a:rPr>
              <a:t> = ~ 1250 </a:t>
            </a:r>
            <a:r>
              <a:rPr lang="fr-FR" sz="1200" dirty="0" err="1">
                <a:latin typeface="Comic Sans MS" charset="0"/>
              </a:rPr>
              <a:t>e-</a:t>
            </a:r>
            <a:endParaRPr lang="fr-FR" sz="1200" dirty="0">
              <a:latin typeface="Comic Sans MS" charset="0"/>
            </a:endParaRPr>
          </a:p>
        </p:txBody>
      </p:sp>
      <p:sp>
        <p:nvSpPr>
          <p:cNvPr id="68" name="ZoneTexte 67"/>
          <p:cNvSpPr txBox="1"/>
          <p:nvPr/>
        </p:nvSpPr>
        <p:spPr>
          <a:xfrm>
            <a:off x="152399" y="1371600"/>
            <a:ext cx="496411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Targets :</a:t>
            </a:r>
          </a:p>
          <a:p>
            <a:pPr>
              <a:buFont typeface="Arial"/>
              <a:buChar char="•"/>
            </a:pPr>
            <a:r>
              <a:rPr lang="en-CA" dirty="0" smtClean="0"/>
              <a:t> Low threshold (1000 </a:t>
            </a:r>
            <a:r>
              <a:rPr lang="en-CA" dirty="0" err="1" smtClean="0"/>
              <a:t>e</a:t>
            </a:r>
            <a:r>
              <a:rPr lang="en-CA" dirty="0" smtClean="0"/>
              <a:t>)</a:t>
            </a:r>
          </a:p>
          <a:p>
            <a:pPr>
              <a:buFont typeface="Arial"/>
              <a:buChar char="•"/>
            </a:pPr>
            <a:r>
              <a:rPr lang="en-CA" dirty="0" smtClean="0"/>
              <a:t> Low noise ~300 </a:t>
            </a:r>
            <a:r>
              <a:rPr lang="en-CA" dirty="0" err="1" smtClean="0"/>
              <a:t>fF</a:t>
            </a:r>
            <a:endParaRPr lang="en-CA" dirty="0" smtClean="0"/>
          </a:p>
          <a:p>
            <a:pPr>
              <a:buFont typeface="Arial"/>
              <a:buChar char="•"/>
            </a:pPr>
            <a:r>
              <a:rPr lang="en-CA" dirty="0" smtClean="0"/>
              <a:t>Cope with high leakage current (up to 100 </a:t>
            </a:r>
            <a:r>
              <a:rPr lang="en-CA" dirty="0" err="1" smtClean="0"/>
              <a:t>nA</a:t>
            </a:r>
            <a:r>
              <a:rPr lang="en-CA" dirty="0" smtClean="0"/>
              <a:t> per channel)</a:t>
            </a:r>
          </a:p>
          <a:p>
            <a:pPr>
              <a:buFont typeface="Arial"/>
              <a:buChar char="•"/>
            </a:pPr>
            <a:r>
              <a:rPr lang="en-CA" dirty="0" smtClean="0"/>
              <a:t>8 bits local threshold adjustment </a:t>
            </a:r>
          </a:p>
          <a:p>
            <a:pPr>
              <a:buFont typeface="Arial"/>
              <a:buChar char="•"/>
            </a:pPr>
            <a:r>
              <a:rPr lang="en-CA" dirty="0" smtClean="0"/>
              <a:t>Time-Over-Threshold measurement</a:t>
            </a:r>
          </a:p>
          <a:p>
            <a:pPr lvl="1">
              <a:buFont typeface="Arial"/>
              <a:buChar char="•"/>
            </a:pPr>
            <a:r>
              <a:rPr lang="en-CA" dirty="0" smtClean="0"/>
              <a:t>3 bits </a:t>
            </a:r>
          </a:p>
          <a:p>
            <a:pPr lvl="1">
              <a:buFont typeface="Arial"/>
              <a:buChar char="•"/>
            </a:pPr>
            <a:r>
              <a:rPr lang="en-CA" b="1" i="1" dirty="0" smtClean="0"/>
              <a:t>Clock multiplier (40Mhz to 160 </a:t>
            </a:r>
            <a:r>
              <a:rPr lang="en-CA" b="1" i="1" dirty="0" err="1" smtClean="0"/>
              <a:t>Mhz</a:t>
            </a:r>
            <a:r>
              <a:rPr lang="en-CA" b="1" i="1" dirty="0" smtClean="0"/>
              <a:t>) possible</a:t>
            </a:r>
          </a:p>
          <a:p>
            <a:pPr lvl="1">
              <a:buFont typeface="Arial"/>
              <a:buChar char="•"/>
            </a:pPr>
            <a:r>
              <a:rPr lang="en-CA" b="1" i="1" dirty="0" smtClean="0"/>
              <a:t>Optimized readout for maximum charge measurement accuracy and event pile-up</a:t>
            </a:r>
          </a:p>
          <a:p>
            <a:pPr>
              <a:buFont typeface="Arial"/>
              <a:buChar char="•"/>
            </a:pPr>
            <a:r>
              <a:rPr lang="en-CA" dirty="0" smtClean="0"/>
              <a:t> On pixel memory of </a:t>
            </a:r>
            <a:r>
              <a:rPr lang="en-CA" b="1" i="1" dirty="0" smtClean="0">
                <a:solidFill>
                  <a:srgbClr val="C00000"/>
                </a:solidFill>
              </a:rPr>
              <a:t>up to 3 </a:t>
            </a:r>
            <a:r>
              <a:rPr lang="en-CA" dirty="0" smtClean="0"/>
              <a:t>event between each Lv1 clear</a:t>
            </a:r>
          </a:p>
          <a:p>
            <a:pPr>
              <a:buFont typeface="Arial"/>
              <a:buChar char="•"/>
            </a:pPr>
            <a:r>
              <a:rPr lang="en-CA" dirty="0" smtClean="0"/>
              <a:t>Ambitious goal is to couple this chip to a sensor and bring it in test-beam for performance study, radiation damage studies</a:t>
            </a:r>
          </a:p>
          <a:p>
            <a:pPr>
              <a:buFont typeface="Arial"/>
              <a:buChar char="•"/>
            </a:pPr>
            <a:r>
              <a:rPr lang="en-CA" dirty="0" smtClean="0"/>
              <a:t>Entangled with Slim Edge sensor R&amp;D to produce 4 side </a:t>
            </a:r>
            <a:r>
              <a:rPr lang="en-CA" dirty="0" err="1" smtClean="0"/>
              <a:t>buttable</a:t>
            </a:r>
            <a:r>
              <a:rPr lang="en-CA" dirty="0" smtClean="0"/>
              <a:t> device </a:t>
            </a:r>
          </a:p>
          <a:p>
            <a:pPr>
              <a:buFont typeface="Arial"/>
              <a:buChar char="•"/>
            </a:pPr>
            <a:r>
              <a:rPr lang="en-CA" dirty="0" smtClean="0"/>
              <a:t>Size 5x5 mm</a:t>
            </a:r>
            <a:r>
              <a:rPr lang="en-CA" baseline="30000" dirty="0" smtClean="0"/>
              <a:t>2</a:t>
            </a:r>
          </a:p>
        </p:txBody>
      </p:sp>
      <p:pic>
        <p:nvPicPr>
          <p:cNvPr id="70" name="Picture 3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72656" y="5108536"/>
            <a:ext cx="1681985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3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Tezzaron-Chartered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>		3-D </a:t>
            </a:r>
            <a:r>
              <a:rPr lang="fr-FR" dirty="0" err="1" smtClean="0"/>
              <a:t>technology</a:t>
            </a:r>
            <a:endParaRPr lang="fr-FR" dirty="0"/>
          </a:p>
        </p:txBody>
      </p:sp>
      <p:sp>
        <p:nvSpPr>
          <p:cNvPr id="57" name="Espace réservé du numéro de diapositive 5"/>
          <p:cNvSpPr>
            <a:spLocks noGrp="1"/>
          </p:cNvSpPr>
          <p:nvPr>
            <p:ph type="sldNum" sz="quarter" idx="4294967295"/>
          </p:nvPr>
        </p:nvSpPr>
        <p:spPr>
          <a:xfrm>
            <a:off x="8041704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C322DC31-E8CF-48C4-B621-E64987B2FDF7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27332" name="Rectangle 4"/>
          <p:cNvSpPr>
            <a:spLocks noChangeArrowheads="1"/>
          </p:cNvSpPr>
          <p:nvPr/>
        </p:nvSpPr>
        <p:spPr bwMode="auto">
          <a:xfrm>
            <a:off x="527051" y="1716313"/>
            <a:ext cx="3684587" cy="5025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15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1700" b="1" u="sng" dirty="0">
                <a:latin typeface="Tahoma" pitchFamily="34" charset="0"/>
              </a:rPr>
              <a:t>Main characteristics :</a:t>
            </a:r>
            <a:endParaRPr lang="en-US" sz="1700" dirty="0">
              <a:latin typeface="Tahoma" pitchFamily="34" charset="0"/>
            </a:endParaRPr>
          </a:p>
          <a:p>
            <a:pPr marL="342900" indent="-342900">
              <a:lnSpc>
                <a:spcPct val="115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1700" b="1" dirty="0">
                <a:latin typeface="Tahoma" pitchFamily="34" charset="0"/>
              </a:rPr>
              <a:t>2 wafers</a:t>
            </a:r>
            <a:r>
              <a:rPr lang="en-US" sz="1700" dirty="0">
                <a:latin typeface="Tahoma" pitchFamily="34" charset="0"/>
              </a:rPr>
              <a:t> (tier 1 and tier 2) are stacked </a:t>
            </a:r>
            <a:r>
              <a:rPr lang="en-US" sz="1700" b="1" dirty="0">
                <a:latin typeface="Tahoma" pitchFamily="34" charset="0"/>
              </a:rPr>
              <a:t>face to face</a:t>
            </a:r>
            <a:r>
              <a:rPr lang="en-US" sz="1700" dirty="0">
                <a:latin typeface="Tahoma" pitchFamily="34" charset="0"/>
              </a:rPr>
              <a:t> with Cu-Cu thermo-compression bonding</a:t>
            </a:r>
          </a:p>
          <a:p>
            <a:pPr marL="342900" indent="-342900">
              <a:lnSpc>
                <a:spcPct val="115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1700" b="1" dirty="0">
                <a:latin typeface="Tahoma" pitchFamily="34" charset="0"/>
              </a:rPr>
              <a:t>Via Middle</a:t>
            </a:r>
            <a:r>
              <a:rPr lang="en-US" sz="1700" dirty="0">
                <a:latin typeface="Tahoma" pitchFamily="34" charset="0"/>
              </a:rPr>
              <a:t> technology : </a:t>
            </a:r>
            <a:br>
              <a:rPr lang="en-US" sz="1700" dirty="0">
                <a:latin typeface="Tahoma" pitchFamily="34" charset="0"/>
              </a:rPr>
            </a:br>
            <a:r>
              <a:rPr lang="en-US" sz="1700" b="1" dirty="0">
                <a:latin typeface="Tahoma" pitchFamily="34" charset="0"/>
              </a:rPr>
              <a:t>Super-Contacts</a:t>
            </a:r>
            <a:r>
              <a:rPr lang="en-US" sz="1700" dirty="0">
                <a:latin typeface="Tahoma" pitchFamily="34" charset="0"/>
              </a:rPr>
              <a:t> (Through Silicon contacts) are formed before the BEOL of Chartered technology.</a:t>
            </a:r>
          </a:p>
          <a:p>
            <a:pPr marL="342900" indent="-342900">
              <a:lnSpc>
                <a:spcPct val="115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1700" dirty="0">
                <a:latin typeface="Tahoma" pitchFamily="34" charset="0"/>
              </a:rPr>
              <a:t>Wafer is </a:t>
            </a:r>
            <a:r>
              <a:rPr lang="en-US" sz="1700" b="1" dirty="0">
                <a:latin typeface="Tahoma" pitchFamily="34" charset="0"/>
              </a:rPr>
              <a:t>thinned</a:t>
            </a:r>
            <a:r>
              <a:rPr lang="en-US" sz="1700" dirty="0">
                <a:latin typeface="Tahoma" pitchFamily="34" charset="0"/>
              </a:rPr>
              <a:t> to access Super-Contacts</a:t>
            </a:r>
          </a:p>
          <a:p>
            <a:pPr marL="342900" indent="-342900">
              <a:lnSpc>
                <a:spcPct val="115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1700" dirty="0">
                <a:latin typeface="Tahoma" pitchFamily="34" charset="0"/>
              </a:rPr>
              <a:t>Chartered </a:t>
            </a:r>
            <a:r>
              <a:rPr lang="en-US" sz="1700" dirty="0" smtClean="0">
                <a:latin typeface="Tahoma" pitchFamily="34" charset="0"/>
              </a:rPr>
              <a:t>130nm technology </a:t>
            </a:r>
            <a:r>
              <a:rPr lang="en-US" sz="1700" dirty="0">
                <a:latin typeface="Tahoma" pitchFamily="34" charset="0"/>
              </a:rPr>
              <a:t>limited to </a:t>
            </a:r>
            <a:r>
              <a:rPr lang="en-US" sz="1700" b="1" dirty="0">
                <a:latin typeface="Tahoma" pitchFamily="34" charset="0"/>
              </a:rPr>
              <a:t>5 metal levels</a:t>
            </a:r>
            <a:endParaRPr lang="en-US" sz="1700" dirty="0">
              <a:latin typeface="Tahoma" pitchFamily="34" charset="0"/>
            </a:endParaRPr>
          </a:p>
          <a:p>
            <a:pPr marL="342900" indent="-342900">
              <a:lnSpc>
                <a:spcPct val="115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1700" b="1" dirty="0">
                <a:latin typeface="Tahoma" pitchFamily="34" charset="0"/>
              </a:rPr>
              <a:t>Back-side metal</a:t>
            </a:r>
            <a:r>
              <a:rPr lang="en-US" sz="1700" dirty="0">
                <a:latin typeface="Tahoma" pitchFamily="34" charset="0"/>
              </a:rPr>
              <a:t> for bonding (after thinning)</a:t>
            </a:r>
            <a:endParaRPr lang="en-US" sz="1700" b="1" dirty="0">
              <a:latin typeface="Tahoma" pitchFamily="34" charset="0"/>
            </a:endParaRPr>
          </a:p>
        </p:txBody>
      </p:sp>
      <p:grpSp>
        <p:nvGrpSpPr>
          <p:cNvPr id="227333" name="Group 6"/>
          <p:cNvGrpSpPr>
            <a:grpSpLocks/>
          </p:cNvGrpSpPr>
          <p:nvPr/>
        </p:nvGrpSpPr>
        <p:grpSpPr bwMode="auto">
          <a:xfrm>
            <a:off x="4211638" y="2205038"/>
            <a:ext cx="2520950" cy="1158875"/>
            <a:chOff x="3141" y="2251"/>
            <a:chExt cx="1871" cy="911"/>
          </a:xfrm>
        </p:grpSpPr>
        <p:grpSp>
          <p:nvGrpSpPr>
            <p:cNvPr id="227334" name="Group 7"/>
            <p:cNvGrpSpPr>
              <a:grpSpLocks/>
            </p:cNvGrpSpPr>
            <p:nvPr/>
          </p:nvGrpSpPr>
          <p:grpSpPr bwMode="auto">
            <a:xfrm>
              <a:off x="3141" y="2754"/>
              <a:ext cx="862" cy="408"/>
              <a:chOff x="1247" y="2568"/>
              <a:chExt cx="1089" cy="635"/>
            </a:xfrm>
          </p:grpSpPr>
          <p:sp>
            <p:nvSpPr>
              <p:cNvPr id="227335" name="Oval 8"/>
              <p:cNvSpPr>
                <a:spLocks noChangeArrowheads="1"/>
              </p:cNvSpPr>
              <p:nvPr/>
            </p:nvSpPr>
            <p:spPr bwMode="auto">
              <a:xfrm>
                <a:off x="1247" y="2568"/>
                <a:ext cx="1089" cy="635"/>
              </a:xfrm>
              <a:prstGeom prst="ellipse">
                <a:avLst/>
              </a:prstGeom>
              <a:solidFill>
                <a:srgbClr val="FFD869"/>
              </a:solidFill>
              <a:ln w="9525">
                <a:solidFill>
                  <a:srgbClr val="FFD86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36" name="Rectangle 9"/>
              <p:cNvSpPr>
                <a:spLocks noChangeArrowheads="1"/>
              </p:cNvSpPr>
              <p:nvPr/>
            </p:nvSpPr>
            <p:spPr bwMode="auto">
              <a:xfrm>
                <a:off x="1429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37" name="Rectangle 10"/>
              <p:cNvSpPr>
                <a:spLocks noChangeArrowheads="1"/>
              </p:cNvSpPr>
              <p:nvPr/>
            </p:nvSpPr>
            <p:spPr bwMode="auto">
              <a:xfrm>
                <a:off x="1520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38" name="Rectangle 11"/>
              <p:cNvSpPr>
                <a:spLocks noChangeArrowheads="1"/>
              </p:cNvSpPr>
              <p:nvPr/>
            </p:nvSpPr>
            <p:spPr bwMode="auto">
              <a:xfrm>
                <a:off x="1611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39" name="Rectangle 12"/>
              <p:cNvSpPr>
                <a:spLocks noChangeArrowheads="1"/>
              </p:cNvSpPr>
              <p:nvPr/>
            </p:nvSpPr>
            <p:spPr bwMode="auto">
              <a:xfrm>
                <a:off x="1702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40" name="Rectangle 13"/>
              <p:cNvSpPr>
                <a:spLocks noChangeArrowheads="1"/>
              </p:cNvSpPr>
              <p:nvPr/>
            </p:nvSpPr>
            <p:spPr bwMode="auto">
              <a:xfrm>
                <a:off x="1793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41" name="Rectangle 14"/>
              <p:cNvSpPr>
                <a:spLocks noChangeArrowheads="1"/>
              </p:cNvSpPr>
              <p:nvPr/>
            </p:nvSpPr>
            <p:spPr bwMode="auto">
              <a:xfrm>
                <a:off x="1884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42" name="Rectangle 15"/>
              <p:cNvSpPr>
                <a:spLocks noChangeArrowheads="1"/>
              </p:cNvSpPr>
              <p:nvPr/>
            </p:nvSpPr>
            <p:spPr bwMode="auto">
              <a:xfrm>
                <a:off x="1975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43" name="Rectangle 16"/>
              <p:cNvSpPr>
                <a:spLocks noChangeArrowheads="1"/>
              </p:cNvSpPr>
              <p:nvPr/>
            </p:nvSpPr>
            <p:spPr bwMode="auto">
              <a:xfrm>
                <a:off x="2066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44" name="Rectangle 17"/>
              <p:cNvSpPr>
                <a:spLocks noChangeArrowheads="1"/>
              </p:cNvSpPr>
              <p:nvPr/>
            </p:nvSpPr>
            <p:spPr bwMode="auto">
              <a:xfrm>
                <a:off x="1429" y="2704"/>
                <a:ext cx="725" cy="90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45" name="Rectangle 18"/>
              <p:cNvSpPr>
                <a:spLocks noChangeArrowheads="1"/>
              </p:cNvSpPr>
              <p:nvPr/>
            </p:nvSpPr>
            <p:spPr bwMode="auto">
              <a:xfrm>
                <a:off x="1429" y="2794"/>
                <a:ext cx="725" cy="90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46" name="Rectangle 19"/>
              <p:cNvSpPr>
                <a:spLocks noChangeArrowheads="1"/>
              </p:cNvSpPr>
              <p:nvPr/>
            </p:nvSpPr>
            <p:spPr bwMode="auto">
              <a:xfrm>
                <a:off x="1429" y="2884"/>
                <a:ext cx="725" cy="90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47" name="Rectangle 20"/>
              <p:cNvSpPr>
                <a:spLocks noChangeArrowheads="1"/>
              </p:cNvSpPr>
              <p:nvPr/>
            </p:nvSpPr>
            <p:spPr bwMode="auto">
              <a:xfrm>
                <a:off x="1429" y="2974"/>
                <a:ext cx="725" cy="90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</p:grpSp>
        <p:grpSp>
          <p:nvGrpSpPr>
            <p:cNvPr id="227348" name="Group 21"/>
            <p:cNvGrpSpPr>
              <a:grpSpLocks/>
            </p:cNvGrpSpPr>
            <p:nvPr/>
          </p:nvGrpSpPr>
          <p:grpSpPr bwMode="auto">
            <a:xfrm>
              <a:off x="4150" y="2750"/>
              <a:ext cx="862" cy="408"/>
              <a:chOff x="1247" y="2568"/>
              <a:chExt cx="1089" cy="635"/>
            </a:xfrm>
          </p:grpSpPr>
          <p:sp>
            <p:nvSpPr>
              <p:cNvPr id="227349" name="Oval 22"/>
              <p:cNvSpPr>
                <a:spLocks noChangeArrowheads="1"/>
              </p:cNvSpPr>
              <p:nvPr/>
            </p:nvSpPr>
            <p:spPr bwMode="auto">
              <a:xfrm>
                <a:off x="1247" y="2568"/>
                <a:ext cx="1089" cy="635"/>
              </a:xfrm>
              <a:prstGeom prst="ellipse">
                <a:avLst/>
              </a:prstGeom>
              <a:solidFill>
                <a:srgbClr val="FFD869"/>
              </a:solidFill>
              <a:ln w="9525">
                <a:solidFill>
                  <a:srgbClr val="FFD86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50" name="Rectangle 23"/>
              <p:cNvSpPr>
                <a:spLocks noChangeArrowheads="1"/>
              </p:cNvSpPr>
              <p:nvPr/>
            </p:nvSpPr>
            <p:spPr bwMode="auto">
              <a:xfrm>
                <a:off x="1429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51" name="Rectangle 24"/>
              <p:cNvSpPr>
                <a:spLocks noChangeArrowheads="1"/>
              </p:cNvSpPr>
              <p:nvPr/>
            </p:nvSpPr>
            <p:spPr bwMode="auto">
              <a:xfrm>
                <a:off x="1520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52" name="Rectangle 25"/>
              <p:cNvSpPr>
                <a:spLocks noChangeArrowheads="1"/>
              </p:cNvSpPr>
              <p:nvPr/>
            </p:nvSpPr>
            <p:spPr bwMode="auto">
              <a:xfrm>
                <a:off x="1611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53" name="Rectangle 26"/>
              <p:cNvSpPr>
                <a:spLocks noChangeArrowheads="1"/>
              </p:cNvSpPr>
              <p:nvPr/>
            </p:nvSpPr>
            <p:spPr bwMode="auto">
              <a:xfrm>
                <a:off x="1702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54" name="Rectangle 27"/>
              <p:cNvSpPr>
                <a:spLocks noChangeArrowheads="1"/>
              </p:cNvSpPr>
              <p:nvPr/>
            </p:nvSpPr>
            <p:spPr bwMode="auto">
              <a:xfrm>
                <a:off x="1793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55" name="Rectangle 28"/>
              <p:cNvSpPr>
                <a:spLocks noChangeArrowheads="1"/>
              </p:cNvSpPr>
              <p:nvPr/>
            </p:nvSpPr>
            <p:spPr bwMode="auto">
              <a:xfrm>
                <a:off x="1884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56" name="Rectangle 29"/>
              <p:cNvSpPr>
                <a:spLocks noChangeArrowheads="1"/>
              </p:cNvSpPr>
              <p:nvPr/>
            </p:nvSpPr>
            <p:spPr bwMode="auto">
              <a:xfrm>
                <a:off x="1975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57" name="Rectangle 30"/>
              <p:cNvSpPr>
                <a:spLocks noChangeArrowheads="1"/>
              </p:cNvSpPr>
              <p:nvPr/>
            </p:nvSpPr>
            <p:spPr bwMode="auto">
              <a:xfrm>
                <a:off x="2066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58" name="Rectangle 31"/>
              <p:cNvSpPr>
                <a:spLocks noChangeArrowheads="1"/>
              </p:cNvSpPr>
              <p:nvPr/>
            </p:nvSpPr>
            <p:spPr bwMode="auto">
              <a:xfrm>
                <a:off x="1429" y="2704"/>
                <a:ext cx="725" cy="90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59" name="Rectangle 32"/>
              <p:cNvSpPr>
                <a:spLocks noChangeArrowheads="1"/>
              </p:cNvSpPr>
              <p:nvPr/>
            </p:nvSpPr>
            <p:spPr bwMode="auto">
              <a:xfrm>
                <a:off x="1429" y="2794"/>
                <a:ext cx="725" cy="90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60" name="Rectangle 33"/>
              <p:cNvSpPr>
                <a:spLocks noChangeArrowheads="1"/>
              </p:cNvSpPr>
              <p:nvPr/>
            </p:nvSpPr>
            <p:spPr bwMode="auto">
              <a:xfrm>
                <a:off x="1429" y="2884"/>
                <a:ext cx="725" cy="90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61" name="Rectangle 34"/>
              <p:cNvSpPr>
                <a:spLocks noChangeArrowheads="1"/>
              </p:cNvSpPr>
              <p:nvPr/>
            </p:nvSpPr>
            <p:spPr bwMode="auto">
              <a:xfrm>
                <a:off x="1429" y="2974"/>
                <a:ext cx="725" cy="90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</p:grpSp>
        <p:sp>
          <p:nvSpPr>
            <p:cNvPr id="227362" name="Freeform 35"/>
            <p:cNvSpPr>
              <a:spLocks/>
            </p:cNvSpPr>
            <p:nvPr/>
          </p:nvSpPr>
          <p:spPr bwMode="auto">
            <a:xfrm>
              <a:off x="3606" y="2432"/>
              <a:ext cx="907" cy="460"/>
            </a:xfrm>
            <a:custGeom>
              <a:avLst/>
              <a:gdLst>
                <a:gd name="T0" fmla="*/ 907 w 907"/>
                <a:gd name="T1" fmla="*/ 415 h 460"/>
                <a:gd name="T2" fmla="*/ 454 w 907"/>
                <a:gd name="T3" fmla="*/ 7 h 460"/>
                <a:gd name="T4" fmla="*/ 0 w 907"/>
                <a:gd name="T5" fmla="*/ 460 h 460"/>
                <a:gd name="T6" fmla="*/ 0 60000 65536"/>
                <a:gd name="T7" fmla="*/ 0 60000 65536"/>
                <a:gd name="T8" fmla="*/ 0 60000 65536"/>
                <a:gd name="T9" fmla="*/ 0 w 907"/>
                <a:gd name="T10" fmla="*/ 0 h 460"/>
                <a:gd name="T11" fmla="*/ 907 w 907"/>
                <a:gd name="T12" fmla="*/ 460 h 4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07" h="460">
                  <a:moveTo>
                    <a:pt x="907" y="415"/>
                  </a:moveTo>
                  <a:cubicBezTo>
                    <a:pt x="756" y="207"/>
                    <a:pt x="605" y="0"/>
                    <a:pt x="454" y="7"/>
                  </a:cubicBezTo>
                  <a:cubicBezTo>
                    <a:pt x="303" y="14"/>
                    <a:pt x="151" y="237"/>
                    <a:pt x="0" y="460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Tahoma" pitchFamily="34" charset="0"/>
              </a:endParaRPr>
            </a:p>
          </p:txBody>
        </p:sp>
        <p:sp>
          <p:nvSpPr>
            <p:cNvPr id="227363" name="Oval 36"/>
            <p:cNvSpPr>
              <a:spLocks noChangeArrowheads="1"/>
            </p:cNvSpPr>
            <p:nvPr/>
          </p:nvSpPr>
          <p:spPr bwMode="auto">
            <a:xfrm rot="-8756862">
              <a:off x="3333" y="2251"/>
              <a:ext cx="862" cy="408"/>
            </a:xfrm>
            <a:prstGeom prst="ellipse">
              <a:avLst/>
            </a:prstGeom>
            <a:solidFill>
              <a:srgbClr val="FFD869">
                <a:alpha val="56078"/>
              </a:srgbClr>
            </a:solidFill>
            <a:ln w="9525">
              <a:solidFill>
                <a:srgbClr val="FFD869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>
                <a:latin typeface="Tahoma" pitchFamily="34" charset="0"/>
              </a:endParaRPr>
            </a:p>
          </p:txBody>
        </p:sp>
        <p:grpSp>
          <p:nvGrpSpPr>
            <p:cNvPr id="227364" name="Group 37"/>
            <p:cNvGrpSpPr>
              <a:grpSpLocks/>
            </p:cNvGrpSpPr>
            <p:nvPr/>
          </p:nvGrpSpPr>
          <p:grpSpPr bwMode="auto">
            <a:xfrm rot="-1255009">
              <a:off x="4059" y="2296"/>
              <a:ext cx="862" cy="408"/>
              <a:chOff x="1247" y="2568"/>
              <a:chExt cx="1089" cy="635"/>
            </a:xfrm>
          </p:grpSpPr>
          <p:sp>
            <p:nvSpPr>
              <p:cNvPr id="227365" name="Oval 38"/>
              <p:cNvSpPr>
                <a:spLocks noChangeArrowheads="1"/>
              </p:cNvSpPr>
              <p:nvPr/>
            </p:nvSpPr>
            <p:spPr bwMode="auto">
              <a:xfrm>
                <a:off x="1247" y="2568"/>
                <a:ext cx="1089" cy="635"/>
              </a:xfrm>
              <a:prstGeom prst="ellipse">
                <a:avLst/>
              </a:prstGeom>
              <a:solidFill>
                <a:srgbClr val="FFD869">
                  <a:alpha val="61176"/>
                </a:srgbClr>
              </a:solidFill>
              <a:ln w="9525">
                <a:solidFill>
                  <a:srgbClr val="FFD86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66" name="Rectangle 39"/>
              <p:cNvSpPr>
                <a:spLocks noChangeArrowheads="1"/>
              </p:cNvSpPr>
              <p:nvPr/>
            </p:nvSpPr>
            <p:spPr bwMode="auto">
              <a:xfrm>
                <a:off x="1429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67" name="Rectangle 40"/>
              <p:cNvSpPr>
                <a:spLocks noChangeArrowheads="1"/>
              </p:cNvSpPr>
              <p:nvPr/>
            </p:nvSpPr>
            <p:spPr bwMode="auto">
              <a:xfrm>
                <a:off x="1520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68" name="Rectangle 41"/>
              <p:cNvSpPr>
                <a:spLocks noChangeArrowheads="1"/>
              </p:cNvSpPr>
              <p:nvPr/>
            </p:nvSpPr>
            <p:spPr bwMode="auto">
              <a:xfrm>
                <a:off x="1611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69" name="Rectangle 42"/>
              <p:cNvSpPr>
                <a:spLocks noChangeArrowheads="1"/>
              </p:cNvSpPr>
              <p:nvPr/>
            </p:nvSpPr>
            <p:spPr bwMode="auto">
              <a:xfrm>
                <a:off x="1702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70" name="Rectangle 43"/>
              <p:cNvSpPr>
                <a:spLocks noChangeArrowheads="1"/>
              </p:cNvSpPr>
              <p:nvPr/>
            </p:nvSpPr>
            <p:spPr bwMode="auto">
              <a:xfrm>
                <a:off x="1793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71" name="Rectangle 44"/>
              <p:cNvSpPr>
                <a:spLocks noChangeArrowheads="1"/>
              </p:cNvSpPr>
              <p:nvPr/>
            </p:nvSpPr>
            <p:spPr bwMode="auto">
              <a:xfrm>
                <a:off x="1884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72" name="Rectangle 45"/>
              <p:cNvSpPr>
                <a:spLocks noChangeArrowheads="1"/>
              </p:cNvSpPr>
              <p:nvPr/>
            </p:nvSpPr>
            <p:spPr bwMode="auto">
              <a:xfrm>
                <a:off x="1975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73" name="Rectangle 46"/>
              <p:cNvSpPr>
                <a:spLocks noChangeArrowheads="1"/>
              </p:cNvSpPr>
              <p:nvPr/>
            </p:nvSpPr>
            <p:spPr bwMode="auto">
              <a:xfrm>
                <a:off x="2066" y="2704"/>
                <a:ext cx="90" cy="363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74" name="Rectangle 47"/>
              <p:cNvSpPr>
                <a:spLocks noChangeArrowheads="1"/>
              </p:cNvSpPr>
              <p:nvPr/>
            </p:nvSpPr>
            <p:spPr bwMode="auto">
              <a:xfrm>
                <a:off x="1429" y="2704"/>
                <a:ext cx="725" cy="90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75" name="Rectangle 48"/>
              <p:cNvSpPr>
                <a:spLocks noChangeArrowheads="1"/>
              </p:cNvSpPr>
              <p:nvPr/>
            </p:nvSpPr>
            <p:spPr bwMode="auto">
              <a:xfrm>
                <a:off x="1429" y="2794"/>
                <a:ext cx="725" cy="90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76" name="Rectangle 49"/>
              <p:cNvSpPr>
                <a:spLocks noChangeArrowheads="1"/>
              </p:cNvSpPr>
              <p:nvPr/>
            </p:nvSpPr>
            <p:spPr bwMode="auto">
              <a:xfrm>
                <a:off x="1429" y="2884"/>
                <a:ext cx="725" cy="90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227377" name="Rectangle 50"/>
              <p:cNvSpPr>
                <a:spLocks noChangeArrowheads="1"/>
              </p:cNvSpPr>
              <p:nvPr/>
            </p:nvSpPr>
            <p:spPr bwMode="auto">
              <a:xfrm>
                <a:off x="1429" y="2974"/>
                <a:ext cx="725" cy="90"/>
              </a:xfrm>
              <a:prstGeom prst="rect">
                <a:avLst/>
              </a:prstGeom>
              <a:noFill/>
              <a:ln w="1905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ahoma" pitchFamily="34" charset="0"/>
                </a:endParaRPr>
              </a:p>
            </p:txBody>
          </p:sp>
        </p:grpSp>
        <p:sp>
          <p:nvSpPr>
            <p:cNvPr id="227378" name="Oval 51"/>
            <p:cNvSpPr>
              <a:spLocks noChangeArrowheads="1"/>
            </p:cNvSpPr>
            <p:nvPr/>
          </p:nvSpPr>
          <p:spPr bwMode="auto">
            <a:xfrm rot="10800000">
              <a:off x="3152" y="2659"/>
              <a:ext cx="862" cy="408"/>
            </a:xfrm>
            <a:prstGeom prst="ellipse">
              <a:avLst/>
            </a:prstGeom>
            <a:solidFill>
              <a:srgbClr val="FFD869">
                <a:alpha val="56078"/>
              </a:srgbClr>
            </a:solidFill>
            <a:ln w="9525">
              <a:solidFill>
                <a:srgbClr val="FFD869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en-US">
                <a:latin typeface="Tahoma" pitchFamily="34" charset="0"/>
              </a:endParaRPr>
            </a:p>
          </p:txBody>
        </p:sp>
      </p:grpSp>
      <p:graphicFrame>
        <p:nvGraphicFramePr>
          <p:cNvPr id="227379" name="Object 51"/>
          <p:cNvGraphicFramePr>
            <a:graphicFrameLocks noChangeAspect="1"/>
          </p:cNvGraphicFramePr>
          <p:nvPr/>
        </p:nvGraphicFramePr>
        <p:xfrm>
          <a:off x="5033963" y="3836988"/>
          <a:ext cx="4002087" cy="263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Image" r:id="rId3" imgW="1699200" imgH="1064160" progId="Word.Picture.8">
                  <p:embed/>
                </p:oleObj>
              </mc:Choice>
              <mc:Fallback>
                <p:oleObj name="Image" r:id="rId3" imgW="1699200" imgH="106416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852"/>
                      <a:stretch>
                        <a:fillRect/>
                      </a:stretch>
                    </p:blipFill>
                    <p:spPr bwMode="auto">
                      <a:xfrm>
                        <a:off x="5033963" y="3836988"/>
                        <a:ext cx="4002087" cy="263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7380" name="Rectangle 56"/>
          <p:cNvSpPr>
            <a:spLocks noChangeArrowheads="1"/>
          </p:cNvSpPr>
          <p:nvPr/>
        </p:nvSpPr>
        <p:spPr bwMode="auto">
          <a:xfrm>
            <a:off x="5219700" y="6380163"/>
            <a:ext cx="273685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b="1" i="1">
                <a:solidFill>
                  <a:srgbClr val="5F5F5F"/>
                </a:solidFill>
                <a:latin typeface="Tahoma" pitchFamily="34" charset="0"/>
              </a:rPr>
              <a:t>One tier</a:t>
            </a:r>
          </a:p>
        </p:txBody>
      </p:sp>
      <p:graphicFrame>
        <p:nvGraphicFramePr>
          <p:cNvPr id="227381" name="Object 53"/>
          <p:cNvGraphicFramePr>
            <a:graphicFrameLocks noChangeAspect="1"/>
          </p:cNvGraphicFramePr>
          <p:nvPr/>
        </p:nvGraphicFramePr>
        <p:xfrm>
          <a:off x="7227888" y="1917700"/>
          <a:ext cx="1497012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Image" r:id="rId5" imgW="1828800" imgH="1816274" progId="Word.Picture.8">
                  <p:embed/>
                </p:oleObj>
              </mc:Choice>
              <mc:Fallback>
                <p:oleObj name="Image" r:id="rId5" imgW="1828800" imgH="1816274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7888" y="1917700"/>
                        <a:ext cx="1497012" cy="151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7382" name="Rectangle 59"/>
          <p:cNvSpPr>
            <a:spLocks noChangeArrowheads="1"/>
          </p:cNvSpPr>
          <p:nvPr/>
        </p:nvSpPr>
        <p:spPr bwMode="auto">
          <a:xfrm>
            <a:off x="6804025" y="3429000"/>
            <a:ext cx="226853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1600" b="1" i="1">
                <a:solidFill>
                  <a:srgbClr val="5F5F5F"/>
                </a:solidFill>
                <a:latin typeface="Tahoma" pitchFamily="34" charset="0"/>
              </a:rPr>
              <a:t>Bond interface layout</a:t>
            </a:r>
          </a:p>
        </p:txBody>
      </p:sp>
      <p:sp>
        <p:nvSpPr>
          <p:cNvPr id="227383" name="Rectangle 60"/>
          <p:cNvSpPr>
            <a:spLocks noChangeArrowheads="1"/>
          </p:cNvSpPr>
          <p:nvPr/>
        </p:nvSpPr>
        <p:spPr bwMode="auto">
          <a:xfrm>
            <a:off x="4140200" y="3429000"/>
            <a:ext cx="26638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1600" b="1" i="1">
                <a:solidFill>
                  <a:srgbClr val="5F5F5F"/>
                </a:solidFill>
                <a:latin typeface="Tahoma" pitchFamily="34" charset="0"/>
              </a:rPr>
              <a:t>Wafer to wafer bonding</a:t>
            </a:r>
          </a:p>
        </p:txBody>
      </p:sp>
    </p:spTree>
    <p:extLst>
      <p:ext uri="{BB962C8B-B14F-4D97-AF65-F5344CB8AC3E}">
        <p14:creationId xmlns:p14="http://schemas.microsoft.com/office/powerpoint/2010/main" val="158549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</a:t>
            </a:r>
            <a:r>
              <a:rPr lang="en-US" sz="3600" dirty="0" smtClean="0"/>
              <a:t>3-D Multi-Project Run</a:t>
            </a:r>
            <a:endParaRPr lang="fr-FR" sz="3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8041704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853760"/>
              </p:ext>
            </p:extLst>
          </p:nvPr>
        </p:nvGraphicFramePr>
        <p:xfrm>
          <a:off x="900113" y="3068960"/>
          <a:ext cx="4391025" cy="307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Drawing" r:id="rId4" imgW="4391025" imgH="3071622" progId="Canvas.Drawing.X">
                  <p:embed/>
                </p:oleObj>
              </mc:Choice>
              <mc:Fallback>
                <p:oleObj name="Drawing" r:id="rId4" imgW="4391025" imgH="3071622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3068960"/>
                        <a:ext cx="4391025" cy="307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457200" y="1412776"/>
            <a:ext cx="8579296" cy="131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0">
            <a:noAutofit/>
          </a:bodyPr>
          <a:lstStyle/>
          <a:p>
            <a:pPr marL="25400" indent="-254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</a:pPr>
            <a:r>
              <a:rPr lang="en-US" dirty="0" err="1">
                <a:solidFill>
                  <a:schemeClr val="tx2"/>
                </a:solidFill>
                <a:latin typeface="Tahoma" pitchFamily="34" charset="0"/>
              </a:rPr>
              <a:t>Fermilab</a:t>
            </a:r>
            <a:r>
              <a:rPr lang="en-US" dirty="0">
                <a:solidFill>
                  <a:schemeClr val="tx2"/>
                </a:solidFill>
                <a:latin typeface="Tahoma" pitchFamily="34" charset="0"/>
              </a:rPr>
              <a:t> has planned a dedicated 3-D multi project run using </a:t>
            </a:r>
            <a:r>
              <a:rPr lang="en-US" dirty="0" err="1">
                <a:solidFill>
                  <a:schemeClr val="tx2"/>
                </a:solidFill>
                <a:latin typeface="Tahoma" pitchFamily="34" charset="0"/>
              </a:rPr>
              <a:t>Tezzaron</a:t>
            </a:r>
            <a:r>
              <a:rPr lang="en-US" dirty="0">
                <a:solidFill>
                  <a:schemeClr val="tx2"/>
                </a:solidFill>
                <a:latin typeface="Tahoma" pitchFamily="34" charset="0"/>
              </a:rPr>
              <a:t> for HEP </a:t>
            </a:r>
            <a:r>
              <a:rPr lang="en-US" dirty="0" smtClean="0">
                <a:solidFill>
                  <a:schemeClr val="tx2"/>
                </a:solidFill>
                <a:latin typeface="Tahoma" pitchFamily="34" charset="0"/>
              </a:rPr>
              <a:t>      during </a:t>
            </a:r>
            <a:r>
              <a:rPr lang="en-US" dirty="0" smtClean="0">
                <a:solidFill>
                  <a:schemeClr val="tx2"/>
                </a:solidFill>
                <a:latin typeface="Tahoma" pitchFamily="34" charset="0"/>
              </a:rPr>
              <a:t>2009 </a:t>
            </a:r>
          </a:p>
          <a:p>
            <a:pPr marL="25400" indent="-254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</a:pPr>
            <a:r>
              <a:rPr lang="en-US" dirty="0" smtClean="0">
                <a:solidFill>
                  <a:schemeClr val="tx2"/>
                </a:solidFill>
                <a:latin typeface="Tahoma" pitchFamily="34" charset="0"/>
              </a:rPr>
              <a:t>There </a:t>
            </a:r>
            <a:r>
              <a:rPr lang="en-US" dirty="0">
                <a:solidFill>
                  <a:schemeClr val="tx2"/>
                </a:solidFill>
                <a:latin typeface="Tahoma" pitchFamily="34" charset="0"/>
              </a:rPr>
              <a:t>are 2 layers of electronics fabricated in the </a:t>
            </a:r>
            <a:r>
              <a:rPr lang="en-US" dirty="0" smtClean="0">
                <a:solidFill>
                  <a:schemeClr val="tx2"/>
                </a:solidFill>
                <a:latin typeface="Tahoma" pitchFamily="34" charset="0"/>
              </a:rPr>
              <a:t>Global Foundries 0.13 </a:t>
            </a:r>
            <a:r>
              <a:rPr lang="en-US" dirty="0">
                <a:solidFill>
                  <a:schemeClr val="tx2"/>
                </a:solidFill>
                <a:latin typeface="Tahoma" pitchFamily="34" charset="0"/>
              </a:rPr>
              <a:t>um process, using only one set of masks. </a:t>
            </a:r>
            <a:r>
              <a:rPr lang="en-US" dirty="0">
                <a:solidFill>
                  <a:srgbClr val="FF0000"/>
                </a:solidFill>
                <a:latin typeface="Tahoma" pitchFamily="34" charset="0"/>
              </a:rPr>
              <a:t>(Useful reticule size  15.5 x 26 mm)</a:t>
            </a:r>
          </a:p>
          <a:p>
            <a:pPr marL="25400" indent="-254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</a:pPr>
            <a:r>
              <a:rPr lang="en-US" dirty="0">
                <a:solidFill>
                  <a:schemeClr val="tx2"/>
                </a:solidFill>
                <a:latin typeface="Tahoma" pitchFamily="34" charset="0"/>
              </a:rPr>
              <a:t>The wafers are bonded </a:t>
            </a:r>
            <a:r>
              <a:rPr lang="en-US" dirty="0">
                <a:solidFill>
                  <a:srgbClr val="FF0000"/>
                </a:solidFill>
                <a:latin typeface="Tahoma" pitchFamily="34" charset="0"/>
              </a:rPr>
              <a:t>face to face</a:t>
            </a:r>
            <a:r>
              <a:rPr lang="en-US" dirty="0">
                <a:solidFill>
                  <a:schemeClr val="tx2"/>
                </a:solidFill>
                <a:latin typeface="Tahoma" pitchFamily="34" charset="0"/>
              </a:rPr>
              <a:t>. </a:t>
            </a:r>
            <a:endParaRPr lang="en-US" sz="1400" dirty="0">
              <a:solidFill>
                <a:schemeClr val="tx2"/>
              </a:solidFill>
              <a:latin typeface="Tahoma" pitchFamily="34" charset="0"/>
            </a:endParaRPr>
          </a:p>
        </p:txBody>
      </p:sp>
      <p:pic>
        <p:nvPicPr>
          <p:cNvPr id="54285" name="Picture 13" descr="reticul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141663"/>
            <a:ext cx="2605088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286" name="Oval 14"/>
          <p:cNvSpPr>
            <a:spLocks noChangeArrowheads="1"/>
          </p:cNvSpPr>
          <p:nvPr/>
        </p:nvSpPr>
        <p:spPr bwMode="auto">
          <a:xfrm>
            <a:off x="5867400" y="3789363"/>
            <a:ext cx="2592388" cy="719137"/>
          </a:xfrm>
          <a:prstGeom prst="ellips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7" name="Text Box 15"/>
          <p:cNvSpPr txBox="1">
            <a:spLocks noChangeArrowheads="1"/>
          </p:cNvSpPr>
          <p:nvPr/>
        </p:nvSpPr>
        <p:spPr bwMode="auto">
          <a:xfrm>
            <a:off x="6244065" y="4529138"/>
            <a:ext cx="179619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ATLAS/HL-LHC</a:t>
            </a:r>
            <a:endParaRPr lang="fr-FR" dirty="0">
              <a:solidFill>
                <a:schemeClr val="bg1"/>
              </a:solidFill>
            </a:endParaRPr>
          </a:p>
          <a:p>
            <a:pPr algn="ctr"/>
            <a:r>
              <a:rPr lang="fr-FR" dirty="0" err="1">
                <a:solidFill>
                  <a:schemeClr val="bg1"/>
                </a:solidFill>
              </a:rPr>
              <a:t>Sub</a:t>
            </a:r>
            <a:r>
              <a:rPr lang="fr-FR" dirty="0">
                <a:solidFill>
                  <a:schemeClr val="bg1"/>
                </a:solidFill>
              </a:rPr>
              <a:t>-part</a:t>
            </a:r>
          </a:p>
        </p:txBody>
      </p:sp>
      <p:sp>
        <p:nvSpPr>
          <p:cNvPr id="5" name="Rectangle 4"/>
          <p:cNvSpPr/>
          <p:nvPr/>
        </p:nvSpPr>
        <p:spPr>
          <a:xfrm>
            <a:off x="3419872" y="6165850"/>
            <a:ext cx="5292080" cy="5355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939800" lvl="2" indent="-254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</a:pPr>
            <a:r>
              <a:rPr lang="en-US" dirty="0">
                <a:solidFill>
                  <a:schemeClr val="tx2"/>
                </a:solidFill>
                <a:latin typeface="Tahoma" pitchFamily="34" charset="0"/>
              </a:rPr>
              <a:t>During 2011, the Omegapix2 was submitted via </a:t>
            </a:r>
            <a:r>
              <a:rPr lang="en-US" dirty="0" smtClean="0">
                <a:solidFill>
                  <a:schemeClr val="tx2"/>
                </a:solidFill>
                <a:latin typeface="Tahoma" pitchFamily="34" charset="0"/>
              </a:rPr>
              <a:t>CMP, </a:t>
            </a:r>
            <a:r>
              <a:rPr lang="en-US" dirty="0" err="1" smtClean="0">
                <a:solidFill>
                  <a:schemeClr val="tx2"/>
                </a:solidFill>
                <a:latin typeface="Tahoma" pitchFamily="34" charset="0"/>
              </a:rPr>
              <a:t>october</a:t>
            </a:r>
            <a:r>
              <a:rPr lang="en-US" dirty="0" smtClean="0">
                <a:solidFill>
                  <a:schemeClr val="tx2"/>
                </a:solidFill>
                <a:latin typeface="Tahoma" pitchFamily="34" charset="0"/>
              </a:rPr>
              <a:t> 2011</a:t>
            </a:r>
            <a:endParaRPr lang="en-US" dirty="0">
              <a:solidFill>
                <a:schemeClr val="tx2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94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2 sensor designs for a 3D Omegapix2 readout ASIC (</a:t>
            </a:r>
            <a:r>
              <a:rPr lang="en-US" dirty="0" err="1" smtClean="0"/>
              <a:t>Tezzaron</a:t>
            </a:r>
            <a:r>
              <a:rPr lang="en-US" dirty="0" smtClean="0"/>
              <a:t> Chartered)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Cis</a:t>
            </a:r>
            <a:r>
              <a:rPr lang="en-US" dirty="0" smtClean="0"/>
              <a:t> pixel Matrix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2792" cy="4134445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Pixel Size( um): </a:t>
            </a:r>
            <a:r>
              <a:rPr lang="fr-FR" sz="2200" dirty="0" smtClean="0"/>
              <a:t> X : 200 microns </a:t>
            </a:r>
            <a:endParaRPr lang="fr-FR" sz="2200" dirty="0"/>
          </a:p>
          <a:p>
            <a:r>
              <a:rPr lang="fr-FR" sz="2200" dirty="0" smtClean="0"/>
              <a:t>Pixel Size (</a:t>
            </a:r>
            <a:r>
              <a:rPr lang="fr-FR" sz="2200" dirty="0" err="1" smtClean="0"/>
              <a:t>um</a:t>
            </a:r>
            <a:r>
              <a:rPr lang="fr-FR" sz="2200" dirty="0" smtClean="0"/>
              <a:t>) Y </a:t>
            </a:r>
            <a:r>
              <a:rPr lang="fr-FR" sz="2200" dirty="0"/>
              <a:t>: </a:t>
            </a:r>
            <a:r>
              <a:rPr lang="fr-FR" sz="2200" dirty="0" smtClean="0"/>
              <a:t>35 </a:t>
            </a:r>
            <a:r>
              <a:rPr lang="fr-FR" sz="2200" dirty="0"/>
              <a:t>microns</a:t>
            </a:r>
          </a:p>
          <a:p>
            <a:r>
              <a:rPr lang="en-US" sz="2200" dirty="0" err="1" smtClean="0"/>
              <a:t>Matrice</a:t>
            </a:r>
            <a:r>
              <a:rPr lang="en-US" sz="2200" dirty="0" smtClean="0"/>
              <a:t> :  24 x 96 pixels : 2304 channels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fr-FR" sz="2200" dirty="0"/>
              <a:t>Active </a:t>
            </a:r>
            <a:r>
              <a:rPr lang="fr-FR" sz="2200" dirty="0" err="1" smtClean="0"/>
              <a:t>Sensor</a:t>
            </a:r>
            <a:r>
              <a:rPr lang="fr-FR" sz="2200" dirty="0" smtClean="0"/>
              <a:t> Area</a:t>
            </a:r>
            <a:r>
              <a:rPr lang="fr-FR" sz="2200" dirty="0"/>
              <a:t>: 4800 x 3360 µm</a:t>
            </a:r>
            <a:r>
              <a:rPr lang="fr-FR" sz="2200" baseline="30000" dirty="0"/>
              <a:t>2</a:t>
            </a:r>
          </a:p>
          <a:p>
            <a:endParaRPr lang="en-US" sz="2000" dirty="0"/>
          </a:p>
          <a:p>
            <a:endParaRPr lang="en-US" sz="1800" dirty="0" smtClean="0"/>
          </a:p>
          <a:p>
            <a:r>
              <a:rPr lang="en-US" dirty="0" smtClean="0"/>
              <a:t>Omegapix2 : 5 x 5 mm</a:t>
            </a:r>
            <a:r>
              <a:rPr lang="en-US" baseline="30000" dirty="0" smtClean="0"/>
              <a:t>2</a:t>
            </a:r>
          </a:p>
          <a:p>
            <a:endParaRPr lang="en-US" sz="1800" baseline="30000" dirty="0"/>
          </a:p>
          <a:p>
            <a:r>
              <a:rPr lang="en-US" sz="2200" dirty="0" smtClean="0"/>
              <a:t>Efficient Active zone : 64% because of Guard ring structure </a:t>
            </a:r>
          </a:p>
          <a:p>
            <a:r>
              <a:rPr lang="en-US" sz="2200" dirty="0" smtClean="0"/>
              <a:t>Long Pixels on the Borders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VTT pixel Matrix</a:t>
            </a:r>
            <a:endParaRPr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60032" y="2132856"/>
            <a:ext cx="4041775" cy="3951288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/>
              <a:t>Pixel Size( um): </a:t>
            </a:r>
            <a:r>
              <a:rPr lang="fr-FR" sz="2200" dirty="0"/>
              <a:t> X : 200 microns </a:t>
            </a:r>
          </a:p>
          <a:p>
            <a:r>
              <a:rPr lang="fr-FR" sz="2200" dirty="0"/>
              <a:t>Pixel Size (</a:t>
            </a:r>
            <a:r>
              <a:rPr lang="fr-FR" sz="2200" dirty="0" err="1"/>
              <a:t>um</a:t>
            </a:r>
            <a:r>
              <a:rPr lang="fr-FR" sz="2200" dirty="0"/>
              <a:t>) Y : 35 microns</a:t>
            </a:r>
          </a:p>
          <a:p>
            <a:r>
              <a:rPr lang="en-US" sz="2200" dirty="0" err="1"/>
              <a:t>Matrice</a:t>
            </a:r>
            <a:r>
              <a:rPr lang="en-US" sz="2200" dirty="0"/>
              <a:t> :  24 x 96 pixels : 2304 </a:t>
            </a:r>
            <a:r>
              <a:rPr lang="en-US" sz="2200" dirty="0" smtClean="0"/>
              <a:t>channels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fr-FR" sz="2200" dirty="0"/>
              <a:t>Active </a:t>
            </a:r>
            <a:r>
              <a:rPr lang="fr-FR" sz="2200" dirty="0" err="1"/>
              <a:t>S</a:t>
            </a:r>
            <a:r>
              <a:rPr lang="fr-FR" sz="2200" dirty="0" err="1" smtClean="0"/>
              <a:t>ensor</a:t>
            </a:r>
            <a:r>
              <a:rPr lang="fr-FR" sz="2200" dirty="0" smtClean="0"/>
              <a:t> Area</a:t>
            </a:r>
            <a:r>
              <a:rPr lang="fr-FR" sz="2200" dirty="0"/>
              <a:t>: 4800 x 3360 µm</a:t>
            </a:r>
            <a:r>
              <a:rPr lang="fr-FR" sz="2200" baseline="30000" dirty="0"/>
              <a:t>2</a:t>
            </a:r>
          </a:p>
          <a:p>
            <a:endParaRPr lang="en-US" sz="1800" dirty="0"/>
          </a:p>
          <a:p>
            <a:endParaRPr lang="en-US" dirty="0" smtClean="0"/>
          </a:p>
          <a:p>
            <a:r>
              <a:rPr lang="en-US" dirty="0" smtClean="0"/>
              <a:t>Omgapix2: 5x5 mm</a:t>
            </a:r>
            <a:r>
              <a:rPr lang="en-US" baseline="30000" dirty="0" smtClean="0"/>
              <a:t>2</a:t>
            </a:r>
          </a:p>
          <a:p>
            <a:pPr marL="0" indent="0">
              <a:buNone/>
            </a:pPr>
            <a:endParaRPr lang="en-US" baseline="30000" dirty="0" smtClean="0"/>
          </a:p>
          <a:p>
            <a:r>
              <a:rPr lang="en-US" dirty="0" smtClean="0"/>
              <a:t>Efficient Active zone  Bigger depending of the number of GR (0,1, 12) + (0 or 1 BR) </a:t>
            </a:r>
          </a:p>
          <a:p>
            <a:pPr marL="0" indent="0">
              <a:buNone/>
            </a:pPr>
            <a:endParaRPr lang="en-US" baseline="30000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23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467062"/>
            <a:ext cx="9144000" cy="530701"/>
          </a:xfrm>
        </p:spPr>
        <p:txBody>
          <a:bodyPr>
            <a:noAutofit/>
          </a:bodyPr>
          <a:lstStyle/>
          <a:p>
            <a:r>
              <a:rPr lang="fr-FR" sz="3600" dirty="0" smtClean="0"/>
              <a:t>VTT OMEGAPIX</a:t>
            </a:r>
            <a:endParaRPr lang="fr-FR" sz="3600" dirty="0"/>
          </a:p>
        </p:txBody>
      </p:sp>
      <p:pic>
        <p:nvPicPr>
          <p:cNvPr id="3" name="Image 2" descr="1GR_BIASRING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7108" y="3522880"/>
            <a:ext cx="2253740" cy="1308849"/>
          </a:xfrm>
          <a:prstGeom prst="rect">
            <a:avLst/>
          </a:prstGeom>
        </p:spPr>
      </p:pic>
      <p:pic>
        <p:nvPicPr>
          <p:cNvPr id="5" name="Image 4" descr="1GR_NoBIAS_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2344" y="4725852"/>
            <a:ext cx="2253736" cy="1176399"/>
          </a:xfrm>
          <a:prstGeom prst="rect">
            <a:avLst/>
          </a:prstGeom>
        </p:spPr>
      </p:pic>
      <p:pic>
        <p:nvPicPr>
          <p:cNvPr id="6" name="Image 5" descr="BIASRING_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7247" y="5173190"/>
            <a:ext cx="2253736" cy="1308847"/>
          </a:xfrm>
          <a:prstGeom prst="rect">
            <a:avLst/>
          </a:prstGeom>
        </p:spPr>
      </p:pic>
      <p:pic>
        <p:nvPicPr>
          <p:cNvPr id="7" name="Image 6" descr="NOBIAS_NOGR_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1309" y="3280886"/>
            <a:ext cx="2253736" cy="1108317"/>
          </a:xfrm>
          <a:prstGeom prst="rect">
            <a:avLst/>
          </a:prstGeom>
        </p:spPr>
      </p:pic>
      <p:pic>
        <p:nvPicPr>
          <p:cNvPr id="8" name="Image 7" descr="12_GR_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108" y="1276427"/>
            <a:ext cx="2253740" cy="1918431"/>
          </a:xfrm>
          <a:prstGeom prst="rect">
            <a:avLst/>
          </a:prstGeom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2234" y="1434836"/>
            <a:ext cx="6261411" cy="5090281"/>
          </a:xfrm>
        </p:spPr>
        <p:txBody>
          <a:bodyPr>
            <a:normAutofit/>
          </a:bodyPr>
          <a:lstStyle/>
          <a:p>
            <a:r>
              <a:rPr lang="fr-FR" sz="2000" dirty="0" smtClean="0"/>
              <a:t> VTT OMEGAPIX (</a:t>
            </a:r>
            <a:r>
              <a:rPr lang="fr-FR" sz="2000" dirty="0" err="1" smtClean="0"/>
              <a:t>SlimEdge</a:t>
            </a:r>
            <a:r>
              <a:rPr lang="fr-FR" sz="2000" dirty="0" smtClean="0"/>
              <a:t> &amp; </a:t>
            </a:r>
            <a:r>
              <a:rPr lang="fr-FR" sz="2000" dirty="0" err="1" smtClean="0"/>
              <a:t>Edgeless</a:t>
            </a:r>
            <a:r>
              <a:rPr lang="fr-FR" sz="2000" dirty="0" smtClean="0"/>
              <a:t>) designs:</a:t>
            </a:r>
          </a:p>
          <a:p>
            <a:pPr marL="754380" lvl="1" indent="-342900">
              <a:buFont typeface="+mj-lt"/>
              <a:buAutoNum type="arabicPeriod"/>
            </a:pPr>
            <a:r>
              <a:rPr lang="fr-FR" sz="1800" dirty="0" smtClean="0"/>
              <a:t> 12 GR +BR</a:t>
            </a:r>
          </a:p>
          <a:p>
            <a:pPr marL="754380" lvl="1" indent="-342900">
              <a:buFont typeface="+mj-lt"/>
              <a:buAutoNum type="arabicPeriod"/>
            </a:pPr>
            <a:r>
              <a:rPr lang="fr-FR" sz="1800" dirty="0" smtClean="0"/>
              <a:t> 1GR + BR</a:t>
            </a:r>
          </a:p>
          <a:p>
            <a:pPr marL="754380" lvl="1" indent="-342900">
              <a:buFont typeface="+mj-lt"/>
              <a:buAutoNum type="arabicPeriod"/>
            </a:pPr>
            <a:r>
              <a:rPr lang="fr-FR" sz="1800" dirty="0" smtClean="0"/>
              <a:t> 0 GR + BR</a:t>
            </a:r>
          </a:p>
          <a:p>
            <a:pPr marL="754380" lvl="1" indent="-342900">
              <a:buFont typeface="+mj-lt"/>
              <a:buAutoNum type="arabicPeriod"/>
            </a:pPr>
            <a:r>
              <a:rPr lang="fr-FR" sz="1800" dirty="0" smtClean="0"/>
              <a:t> 0 GR &amp; 0 BR</a:t>
            </a:r>
          </a:p>
          <a:p>
            <a:pPr marL="754380" lvl="1" indent="-342900">
              <a:buFont typeface="+mj-lt"/>
              <a:buAutoNum type="arabicPeriod"/>
            </a:pPr>
            <a:r>
              <a:rPr lang="fr-FR" sz="1800" dirty="0" smtClean="0"/>
              <a:t> 1GR &amp; no BR</a:t>
            </a:r>
          </a:p>
          <a:p>
            <a:pPr lvl="1"/>
            <a:endParaRPr lang="fr-FR" sz="1800" dirty="0" smtClean="0"/>
          </a:p>
          <a:p>
            <a:r>
              <a:rPr lang="fr-FR" sz="2000" dirty="0" smtClean="0"/>
              <a:t>All designs:</a:t>
            </a:r>
          </a:p>
          <a:p>
            <a:pPr lvl="1"/>
            <a:r>
              <a:rPr lang="fr-FR" sz="1800" dirty="0" smtClean="0"/>
              <a:t>Active Area: 4800 x 3360 µm2</a:t>
            </a:r>
          </a:p>
          <a:p>
            <a:pPr lvl="1"/>
            <a:r>
              <a:rPr lang="fr-FR" sz="1800" dirty="0" err="1" smtClean="0"/>
              <a:t>Array</a:t>
            </a:r>
            <a:r>
              <a:rPr lang="fr-FR" sz="1800" dirty="0" smtClean="0"/>
              <a:t>: 96</a:t>
            </a:r>
            <a:r>
              <a:rPr lang="fr-FR" sz="1800" dirty="0" smtClean="0">
                <a:latin typeface="Lucida Grande"/>
                <a:ea typeface="Lucida Grande"/>
                <a:cs typeface="Lucida Grande"/>
              </a:rPr>
              <a:t> </a:t>
            </a:r>
            <a:r>
              <a:rPr lang="fr-FR" sz="1800" dirty="0" smtClean="0"/>
              <a:t>x 24 (</a:t>
            </a:r>
            <a:r>
              <a:rPr lang="fr-FR" sz="1800" dirty="0" err="1" smtClean="0">
                <a:latin typeface="Lucida Grande"/>
                <a:ea typeface="Lucida Grande"/>
                <a:cs typeface="Lucida Grande"/>
              </a:rPr>
              <a:t>ϕ,z</a:t>
            </a:r>
            <a:r>
              <a:rPr lang="fr-FR" sz="1800" dirty="0" smtClean="0">
                <a:latin typeface="Lucida Grande"/>
                <a:ea typeface="Lucida Grande"/>
                <a:cs typeface="Lucida Grande"/>
              </a:rPr>
              <a:t>)</a:t>
            </a:r>
            <a:endParaRPr lang="fr-FR" sz="1800" dirty="0" smtClean="0"/>
          </a:p>
          <a:p>
            <a:pPr lvl="1"/>
            <a:r>
              <a:rPr lang="fr-FR" sz="1800" dirty="0" smtClean="0"/>
              <a:t>Pixel Size    : 35 x 200 µm2</a:t>
            </a:r>
          </a:p>
          <a:p>
            <a:pPr lvl="1"/>
            <a:r>
              <a:rPr lang="fr-FR" sz="1800" dirty="0" err="1" smtClean="0">
                <a:ea typeface="Lucida Grande"/>
                <a:cs typeface="Lucida Grande"/>
              </a:rPr>
              <a:t>Thickness</a:t>
            </a:r>
            <a:r>
              <a:rPr lang="fr-FR" sz="1800" dirty="0" smtClean="0">
                <a:ea typeface="Lucida Grande"/>
                <a:cs typeface="Lucida Grande"/>
              </a:rPr>
              <a:t>: 100 &amp; 200 </a:t>
            </a:r>
            <a:r>
              <a:rPr lang="fr-FR" sz="1800" dirty="0" smtClean="0"/>
              <a:t>µm</a:t>
            </a:r>
            <a:endParaRPr lang="fr-FR" sz="1800" dirty="0" smtClean="0">
              <a:ea typeface="Lucida Grande"/>
              <a:cs typeface="Lucida Grande"/>
            </a:endParaRPr>
          </a:p>
          <a:p>
            <a:pPr lvl="1">
              <a:buNone/>
            </a:pPr>
            <a:r>
              <a:rPr lang="fr-FR" sz="1800" dirty="0" smtClean="0">
                <a:latin typeface="Lucida Grande"/>
              </a:rPr>
              <a:t> </a:t>
            </a:r>
            <a:endParaRPr lang="fr-FR" sz="1800" dirty="0" smtClean="0"/>
          </a:p>
          <a:p>
            <a:pPr>
              <a:buNone/>
            </a:pPr>
            <a:endParaRPr lang="fr-FR" sz="2000" dirty="0" smtClean="0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5797986" y="2232230"/>
            <a:ext cx="685800" cy="1588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rot="5400000">
            <a:off x="5551551" y="2423524"/>
            <a:ext cx="685800" cy="1588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5802141" y="2596455"/>
            <a:ext cx="228600" cy="646331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>
                <a:latin typeface="Lucida Grande"/>
                <a:ea typeface="Lucida Grande"/>
                <a:cs typeface="Lucida Grande"/>
              </a:rPr>
              <a:t>ϕ</a:t>
            </a:r>
            <a:endParaRPr lang="fr-FR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6305986" y="2170318"/>
            <a:ext cx="228600" cy="646331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z</a:t>
            </a:r>
            <a:endParaRPr lang="fr-FR" b="1" dirty="0">
              <a:solidFill>
                <a:srgbClr val="000000"/>
              </a:solidFill>
            </a:endParaRPr>
          </a:p>
        </p:txBody>
      </p:sp>
      <p:pic>
        <p:nvPicPr>
          <p:cNvPr id="14" name="Image 13" descr="logo_vtt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678564" y="628439"/>
            <a:ext cx="1263594" cy="43834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88586" y="4854139"/>
            <a:ext cx="1556733" cy="2241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600" dirty="0" smtClean="0">
                <a:solidFill>
                  <a:schemeClr val="tx1"/>
                </a:solidFill>
              </a:rPr>
              <a:t>1GR +</a:t>
            </a:r>
            <a:r>
              <a:rPr lang="fr-FR" sz="1600" dirty="0" err="1" smtClean="0">
                <a:solidFill>
                  <a:schemeClr val="tx1"/>
                </a:solidFill>
              </a:rPr>
              <a:t>BiasRing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797108" y="3212792"/>
            <a:ext cx="1263732" cy="2241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600" dirty="0" smtClean="0">
                <a:solidFill>
                  <a:schemeClr val="tx1"/>
                </a:solidFill>
              </a:rPr>
              <a:t>12GR+BR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301309" y="4407133"/>
            <a:ext cx="1962336" cy="2241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600" dirty="0" smtClean="0">
                <a:solidFill>
                  <a:schemeClr val="tx1"/>
                </a:solidFill>
              </a:rPr>
              <a:t>0GR + 0BiasRing 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283379" y="5920181"/>
            <a:ext cx="1721962" cy="2241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600" dirty="0" smtClean="0">
                <a:solidFill>
                  <a:schemeClr val="tx1"/>
                </a:solidFill>
              </a:rPr>
              <a:t>0BiasRing+1GR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807246" y="6499967"/>
            <a:ext cx="2119261" cy="2241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600" dirty="0" err="1" smtClean="0">
                <a:solidFill>
                  <a:schemeClr val="tx1"/>
                </a:solidFill>
              </a:rPr>
              <a:t>oGR</a:t>
            </a:r>
            <a:r>
              <a:rPr lang="fr-FR" sz="1600" dirty="0" smtClean="0">
                <a:solidFill>
                  <a:schemeClr val="tx1"/>
                </a:solidFill>
              </a:rPr>
              <a:t>+ </a:t>
            </a:r>
            <a:r>
              <a:rPr lang="fr-FR" sz="1600" dirty="0" err="1" smtClean="0">
                <a:solidFill>
                  <a:schemeClr val="tx1"/>
                </a:solidFill>
              </a:rPr>
              <a:t>BiasRing</a:t>
            </a:r>
            <a:endParaRPr lang="fr-FR" sz="1600" dirty="0">
              <a:solidFill>
                <a:schemeClr val="tx1"/>
              </a:solidFill>
            </a:endParaRPr>
          </a:p>
        </p:txBody>
      </p:sp>
      <p:cxnSp>
        <p:nvCxnSpPr>
          <p:cNvPr id="20" name="Connecteur droit avec flèche 19"/>
          <p:cNvCxnSpPr/>
          <p:nvPr/>
        </p:nvCxnSpPr>
        <p:spPr>
          <a:xfrm>
            <a:off x="8243459" y="1289380"/>
            <a:ext cx="0" cy="122215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7253667" y="1217660"/>
            <a:ext cx="1265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FFFF"/>
                </a:solidFill>
              </a:rPr>
              <a:t>~400µm</a:t>
            </a:r>
            <a:endParaRPr lang="fr-FR" sz="1600" dirty="0">
              <a:solidFill>
                <a:srgbClr val="FFFFFF"/>
              </a:solidFill>
            </a:endParaRP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7067005" y="4383494"/>
            <a:ext cx="0" cy="448273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7008827" y="4332863"/>
            <a:ext cx="1052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FFFF"/>
                </a:solidFill>
              </a:rPr>
              <a:t>~125µm</a:t>
            </a:r>
            <a:endParaRPr lang="fr-FR" sz="1600" dirty="0">
              <a:solidFill>
                <a:srgbClr val="FFFFFF"/>
              </a:solidFill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7344203" y="5187961"/>
            <a:ext cx="0" cy="323783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7312920" y="5235945"/>
            <a:ext cx="1052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FFFF"/>
                </a:solidFill>
              </a:rPr>
              <a:t>~100µm</a:t>
            </a:r>
            <a:endParaRPr lang="fr-FR" sz="1600" dirty="0">
              <a:solidFill>
                <a:srgbClr val="FFFFFF"/>
              </a:solidFill>
            </a:endParaRPr>
          </a:p>
        </p:txBody>
      </p:sp>
      <p:cxnSp>
        <p:nvCxnSpPr>
          <p:cNvPr id="32" name="Connecteur droit avec flèche 31"/>
          <p:cNvCxnSpPr/>
          <p:nvPr/>
        </p:nvCxnSpPr>
        <p:spPr>
          <a:xfrm>
            <a:off x="4838265" y="3280886"/>
            <a:ext cx="0" cy="213847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4815947" y="3199946"/>
            <a:ext cx="1052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FFFF"/>
                </a:solidFill>
              </a:rPr>
              <a:t>~25µm</a:t>
            </a:r>
            <a:endParaRPr lang="fr-FR" sz="1600" dirty="0">
              <a:solidFill>
                <a:srgbClr val="FFFFFF"/>
              </a:solidFill>
            </a:endParaRPr>
          </a:p>
        </p:txBody>
      </p:sp>
      <p:cxnSp>
        <p:nvCxnSpPr>
          <p:cNvPr id="36" name="Connecteur droit avec flèche 35"/>
          <p:cNvCxnSpPr/>
          <p:nvPr/>
        </p:nvCxnSpPr>
        <p:spPr>
          <a:xfrm>
            <a:off x="4714680" y="4712194"/>
            <a:ext cx="0" cy="213847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4692362" y="4631254"/>
            <a:ext cx="1052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FFFF"/>
                </a:solidFill>
              </a:rPr>
              <a:t>~35µm</a:t>
            </a:r>
            <a:endParaRPr lang="fr-FR" sz="1600" dirty="0">
              <a:solidFill>
                <a:srgbClr val="FFFFFF"/>
              </a:solidFill>
            </a:endParaRPr>
          </a:p>
        </p:txBody>
      </p:sp>
      <p:sp>
        <p:nvSpPr>
          <p:cNvPr id="40" name="Espace réservé du pied de page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948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C5_Resul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539" y="2632966"/>
            <a:ext cx="4356846" cy="2727988"/>
          </a:xfrm>
          <a:prstGeom prst="rect">
            <a:avLst/>
          </a:prstGeom>
        </p:spPr>
      </p:pic>
      <p:pic>
        <p:nvPicPr>
          <p:cNvPr id="13" name="Image 12" descr="C4_Resul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408" y="2628523"/>
            <a:ext cx="4481131" cy="2732431"/>
          </a:xfrm>
          <a:prstGeom prst="rect">
            <a:avLst/>
          </a:prstGeom>
        </p:spPr>
      </p:pic>
      <p:pic>
        <p:nvPicPr>
          <p:cNvPr id="4" name="Image 3" descr="logo_vtt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07375" y="1602033"/>
            <a:ext cx="1263594" cy="438348"/>
          </a:xfrm>
          <a:prstGeom prst="rect">
            <a:avLst/>
          </a:prstGeom>
        </p:spPr>
      </p:pic>
      <p:pic>
        <p:nvPicPr>
          <p:cNvPr id="5" name="Image 4" descr="1GR_BIASRING_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018" y="1324117"/>
            <a:ext cx="2253740" cy="13088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31146" y="2655376"/>
            <a:ext cx="1929340" cy="2241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600" dirty="0" smtClean="0">
                <a:solidFill>
                  <a:schemeClr val="tx1"/>
                </a:solidFill>
              </a:rPr>
              <a:t>1GR + </a:t>
            </a:r>
            <a:r>
              <a:rPr lang="fr-FR" sz="1600" dirty="0" err="1" smtClean="0">
                <a:solidFill>
                  <a:schemeClr val="tx1"/>
                </a:solidFill>
              </a:rPr>
              <a:t>BiasRing</a:t>
            </a:r>
            <a:endParaRPr lang="fr-FR" sz="1600" dirty="0">
              <a:solidFill>
                <a:schemeClr val="tx1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1209565" y="2184731"/>
            <a:ext cx="0" cy="448273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1151387" y="2134100"/>
            <a:ext cx="1052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FFFF"/>
                </a:solidFill>
              </a:rPr>
              <a:t>~125µm</a:t>
            </a:r>
            <a:endParaRPr lang="fr-FR" sz="1600" dirty="0">
              <a:solidFill>
                <a:srgbClr val="FFFFFF"/>
              </a:solidFill>
            </a:endParaRPr>
          </a:p>
        </p:txBody>
      </p:sp>
      <p:pic>
        <p:nvPicPr>
          <p:cNvPr id="9" name="Image 8" descr="BIASRING_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0482" y="1328599"/>
            <a:ext cx="2253736" cy="130884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003236" y="2655376"/>
            <a:ext cx="2171500" cy="2241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600" dirty="0" err="1" smtClean="0">
                <a:solidFill>
                  <a:schemeClr val="tx1"/>
                </a:solidFill>
              </a:rPr>
              <a:t>BiasRing</a:t>
            </a:r>
            <a:r>
              <a:rPr lang="fr-FR" sz="1600" dirty="0" smtClean="0">
                <a:solidFill>
                  <a:schemeClr val="tx1"/>
                </a:solidFill>
              </a:rPr>
              <a:t> + 0 GR</a:t>
            </a:r>
            <a:endParaRPr lang="fr-FR" sz="1600" dirty="0">
              <a:solidFill>
                <a:schemeClr val="tx1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6777860" y="1328599"/>
            <a:ext cx="0" cy="401309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6777860" y="1391354"/>
            <a:ext cx="1052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FFFF"/>
                </a:solidFill>
              </a:rPr>
              <a:t>~100µm</a:t>
            </a:r>
            <a:endParaRPr lang="fr-FR" sz="1600" dirty="0">
              <a:solidFill>
                <a:srgbClr val="FFFFFF"/>
              </a:solidFill>
            </a:endParaRP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0" y="467062"/>
            <a:ext cx="9144000" cy="530701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VTT </a:t>
            </a:r>
            <a:r>
              <a:rPr lang="fr-FR" sz="36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SlimEdge</a:t>
            </a:r>
            <a:r>
              <a:rPr lang="fr-FR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1201074" y="5309503"/>
            <a:ext cx="2371896" cy="13389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600" dirty="0" smtClean="0">
                <a:solidFill>
                  <a:sysClr val="windowText" lastClr="000000"/>
                </a:solidFill>
              </a:rPr>
              <a:t>VTT: </a:t>
            </a:r>
            <a:r>
              <a:rPr lang="fr-FR" sz="1600" dirty="0" err="1" smtClean="0">
                <a:solidFill>
                  <a:sysClr val="windowText" lastClr="000000"/>
                </a:solidFill>
              </a:rPr>
              <a:t>BiasRing</a:t>
            </a:r>
            <a:r>
              <a:rPr lang="fr-FR" sz="1600" dirty="0" smtClean="0">
                <a:solidFill>
                  <a:sysClr val="windowText" lastClr="000000"/>
                </a:solidFill>
              </a:rPr>
              <a:t> + 1GR</a:t>
            </a:r>
          </a:p>
          <a:p>
            <a:r>
              <a:rPr lang="fr-FR" sz="1600" dirty="0" smtClean="0">
                <a:solidFill>
                  <a:sysClr val="windowText" lastClr="000000"/>
                </a:solidFill>
              </a:rPr>
              <a:t>100-200µm </a:t>
            </a:r>
            <a:r>
              <a:rPr lang="fr-FR" sz="1600" dirty="0" err="1" smtClean="0">
                <a:solidFill>
                  <a:sysClr val="windowText" lastClr="000000"/>
                </a:solidFill>
              </a:rPr>
              <a:t>thickness</a:t>
            </a:r>
            <a:endParaRPr lang="fr-FR" sz="1600" dirty="0" smtClean="0">
              <a:solidFill>
                <a:sysClr val="windowText" lastClr="000000"/>
              </a:solidFill>
            </a:endParaRPr>
          </a:p>
          <a:p>
            <a:r>
              <a:rPr lang="fr-FR" sz="1600" dirty="0" err="1" smtClean="0">
                <a:solidFill>
                  <a:sysClr val="windowText" lastClr="000000"/>
                </a:solidFill>
              </a:rPr>
              <a:t>Vbd</a:t>
            </a:r>
            <a:r>
              <a:rPr lang="fr-FR" sz="1600" dirty="0" smtClean="0">
                <a:solidFill>
                  <a:sysClr val="windowText" lastClr="000000"/>
                </a:solidFill>
              </a:rPr>
              <a:t> ~ 100V to 140V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5400588" y="5309503"/>
            <a:ext cx="2371896" cy="13389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600" dirty="0" smtClean="0">
                <a:solidFill>
                  <a:sysClr val="windowText" lastClr="000000"/>
                </a:solidFill>
              </a:rPr>
              <a:t>VTT: </a:t>
            </a:r>
            <a:r>
              <a:rPr lang="fr-FR" sz="1600" dirty="0" err="1" smtClean="0">
                <a:solidFill>
                  <a:sysClr val="windowText" lastClr="000000"/>
                </a:solidFill>
              </a:rPr>
              <a:t>BiasRing</a:t>
            </a:r>
            <a:endParaRPr lang="fr-FR" sz="1600" dirty="0" smtClean="0">
              <a:solidFill>
                <a:sysClr val="windowText" lastClr="000000"/>
              </a:solidFill>
            </a:endParaRPr>
          </a:p>
          <a:p>
            <a:r>
              <a:rPr lang="fr-FR" sz="1600" dirty="0" smtClean="0">
                <a:solidFill>
                  <a:sysClr val="windowText" lastClr="000000"/>
                </a:solidFill>
              </a:rPr>
              <a:t>100-200µm </a:t>
            </a:r>
            <a:r>
              <a:rPr lang="fr-FR" sz="1600" dirty="0" err="1" smtClean="0">
                <a:solidFill>
                  <a:sysClr val="windowText" lastClr="000000"/>
                </a:solidFill>
              </a:rPr>
              <a:t>thickness</a:t>
            </a:r>
            <a:endParaRPr lang="fr-FR" sz="1600" dirty="0" smtClean="0">
              <a:solidFill>
                <a:sysClr val="windowText" lastClr="000000"/>
              </a:solidFill>
            </a:endParaRPr>
          </a:p>
          <a:p>
            <a:r>
              <a:rPr lang="fr-FR" sz="1600" dirty="0" err="1" smtClean="0">
                <a:solidFill>
                  <a:sysClr val="windowText" lastClr="000000"/>
                </a:solidFill>
              </a:rPr>
              <a:t>Vbd</a:t>
            </a:r>
            <a:r>
              <a:rPr lang="fr-FR" sz="1600" dirty="0" smtClean="0">
                <a:solidFill>
                  <a:sysClr val="windowText" lastClr="000000"/>
                </a:solidFill>
              </a:rPr>
              <a:t> ~ 75V to 120V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7772484" y="2967894"/>
            <a:ext cx="1123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2ooum</a:t>
            </a:r>
            <a:endParaRPr lang="fr-FR" dirty="0"/>
          </a:p>
        </p:txBody>
      </p:sp>
      <p:cxnSp>
        <p:nvCxnSpPr>
          <p:cNvPr id="24" name="Connecteur droit avec flèche 23"/>
          <p:cNvCxnSpPr/>
          <p:nvPr/>
        </p:nvCxnSpPr>
        <p:spPr>
          <a:xfrm rot="10800000">
            <a:off x="7409933" y="3168550"/>
            <a:ext cx="41994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3010986" y="3662247"/>
            <a:ext cx="1123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2ooum</a:t>
            </a:r>
            <a:endParaRPr lang="fr-FR" dirty="0"/>
          </a:p>
        </p:txBody>
      </p:sp>
      <p:cxnSp>
        <p:nvCxnSpPr>
          <p:cNvPr id="26" name="Connecteur droit avec flèche 25"/>
          <p:cNvCxnSpPr/>
          <p:nvPr/>
        </p:nvCxnSpPr>
        <p:spPr>
          <a:xfrm rot="10800000">
            <a:off x="2648435" y="3862903"/>
            <a:ext cx="41994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7409933" y="3862905"/>
            <a:ext cx="1123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1ooum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35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467062"/>
            <a:ext cx="9144000" cy="530701"/>
          </a:xfrm>
        </p:spPr>
        <p:txBody>
          <a:bodyPr>
            <a:noAutofit/>
          </a:bodyPr>
          <a:lstStyle/>
          <a:p>
            <a:r>
              <a:rPr lang="fr-FR" sz="3600" dirty="0" err="1" smtClean="0"/>
              <a:t>CiS</a:t>
            </a:r>
            <a:r>
              <a:rPr lang="fr-FR" sz="3600" dirty="0" smtClean="0"/>
              <a:t> OMEGAPIX</a:t>
            </a:r>
            <a:endParaRPr lang="fr-FR" sz="3600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5695837" y="836015"/>
            <a:ext cx="3448163" cy="2755109"/>
            <a:chOff x="192" y="0"/>
            <a:chExt cx="5213" cy="4085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2" y="0"/>
              <a:ext cx="5213" cy="4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2381" y="2208"/>
              <a:ext cx="672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 dirty="0"/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1085" y="1384"/>
              <a:ext cx="816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 dirty="0">
                <a:solidFill>
                  <a:srgbClr val="FF33CC"/>
                </a:solidFill>
              </a:endParaRPr>
            </a:p>
          </p:txBody>
        </p:sp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1085" y="2008"/>
              <a:ext cx="816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 dirty="0">
                <a:solidFill>
                  <a:srgbClr val="FF33CC"/>
                </a:solidFill>
              </a:endParaRPr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1181" y="2496"/>
              <a:ext cx="672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 dirty="0">
                <a:solidFill>
                  <a:srgbClr val="FF33CC"/>
                </a:solidFill>
              </a:endParaRPr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1277" y="1248"/>
              <a:ext cx="672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 dirty="0">
                <a:solidFill>
                  <a:srgbClr val="FF33CC"/>
                </a:solidFill>
              </a:endParaRPr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3533" y="1968"/>
              <a:ext cx="816" cy="720"/>
            </a:xfrm>
            <a:prstGeom prst="rect">
              <a:avLst/>
            </a:prstGeom>
            <a:noFill/>
            <a:ln w="28575">
              <a:solidFill>
                <a:srgbClr val="CCCCFF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fr-FR">
                <a:solidFill>
                  <a:srgbClr val="CCCCFF"/>
                </a:solidFill>
              </a:endParaRPr>
            </a:p>
          </p:txBody>
        </p:sp>
        <p:sp>
          <p:nvSpPr>
            <p:cNvPr id="12" name="Text Box 23"/>
            <p:cNvSpPr txBox="1">
              <a:spLocks noChangeArrowheads="1"/>
            </p:cNvSpPr>
            <p:nvPr/>
          </p:nvSpPr>
          <p:spPr bwMode="auto">
            <a:xfrm>
              <a:off x="1949" y="2824"/>
              <a:ext cx="816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 dirty="0">
                <a:solidFill>
                  <a:srgbClr val="66FFFF"/>
                </a:solidFill>
              </a:endParaRPr>
            </a:p>
          </p:txBody>
        </p:sp>
        <p:sp>
          <p:nvSpPr>
            <p:cNvPr id="13" name="Text Box 27"/>
            <p:cNvSpPr txBox="1">
              <a:spLocks noChangeArrowheads="1"/>
            </p:cNvSpPr>
            <p:nvPr/>
          </p:nvSpPr>
          <p:spPr bwMode="auto">
            <a:xfrm>
              <a:off x="3005" y="2688"/>
              <a:ext cx="672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 dirty="0">
                <a:solidFill>
                  <a:srgbClr val="66FFFF"/>
                </a:solidFill>
              </a:endParaRPr>
            </a:p>
          </p:txBody>
        </p:sp>
        <p:sp>
          <p:nvSpPr>
            <p:cNvPr id="14" name="Text Box 34"/>
            <p:cNvSpPr txBox="1">
              <a:spLocks noChangeArrowheads="1"/>
            </p:cNvSpPr>
            <p:nvPr/>
          </p:nvSpPr>
          <p:spPr bwMode="auto">
            <a:xfrm>
              <a:off x="1133" y="2736"/>
              <a:ext cx="432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 dirty="0">
                <a:solidFill>
                  <a:srgbClr val="CC0066"/>
                </a:solidFill>
              </a:endParaRPr>
            </a:p>
          </p:txBody>
        </p:sp>
        <p:sp>
          <p:nvSpPr>
            <p:cNvPr id="15" name="Text Box 36"/>
            <p:cNvSpPr txBox="1">
              <a:spLocks noChangeArrowheads="1"/>
            </p:cNvSpPr>
            <p:nvPr/>
          </p:nvSpPr>
          <p:spPr bwMode="auto">
            <a:xfrm>
              <a:off x="3581" y="2736"/>
              <a:ext cx="432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 dirty="0">
                <a:solidFill>
                  <a:srgbClr val="CC0066"/>
                </a:solidFill>
              </a:endParaRPr>
            </a:p>
          </p:txBody>
        </p:sp>
        <p:sp>
          <p:nvSpPr>
            <p:cNvPr id="16" name="Text Box 37"/>
            <p:cNvSpPr txBox="1">
              <a:spLocks noChangeArrowheads="1"/>
            </p:cNvSpPr>
            <p:nvPr/>
          </p:nvSpPr>
          <p:spPr bwMode="auto">
            <a:xfrm>
              <a:off x="3965" y="2736"/>
              <a:ext cx="432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 dirty="0">
                <a:solidFill>
                  <a:srgbClr val="CC0066"/>
                </a:solidFill>
              </a:endParaRPr>
            </a:p>
          </p:txBody>
        </p:sp>
        <p:sp>
          <p:nvSpPr>
            <p:cNvPr id="17" name="Text Box 40"/>
            <p:cNvSpPr txBox="1">
              <a:spLocks noChangeArrowheads="1"/>
            </p:cNvSpPr>
            <p:nvPr/>
          </p:nvSpPr>
          <p:spPr bwMode="auto">
            <a:xfrm>
              <a:off x="1488" y="2976"/>
              <a:ext cx="432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 sz="1200" dirty="0">
                <a:solidFill>
                  <a:srgbClr val="990099"/>
                </a:solidFill>
              </a:endParaRPr>
            </a:p>
          </p:txBody>
        </p:sp>
        <p:sp>
          <p:nvSpPr>
            <p:cNvPr id="18" name="Rectangle 46"/>
            <p:cNvSpPr>
              <a:spLocks noChangeArrowheads="1"/>
            </p:cNvSpPr>
            <p:nvPr/>
          </p:nvSpPr>
          <p:spPr bwMode="auto">
            <a:xfrm>
              <a:off x="1248" y="2976"/>
              <a:ext cx="240" cy="192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  <a:latin typeface="Symbol" charset="2"/>
                </a:rPr>
                <a:t>W 3</a:t>
              </a:r>
            </a:p>
          </p:txBody>
        </p:sp>
        <p:sp>
          <p:nvSpPr>
            <p:cNvPr id="19" name="Rectangle 47"/>
            <p:cNvSpPr>
              <a:spLocks noChangeArrowheads="1"/>
            </p:cNvSpPr>
            <p:nvPr/>
          </p:nvSpPr>
          <p:spPr bwMode="auto">
            <a:xfrm>
              <a:off x="3936" y="2976"/>
              <a:ext cx="192" cy="240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  <a:latin typeface="Symbol" charset="2"/>
                </a:rPr>
                <a:t>W</a:t>
              </a:r>
            </a:p>
          </p:txBody>
        </p:sp>
        <p:sp>
          <p:nvSpPr>
            <p:cNvPr id="20" name="Rectangle 48"/>
            <p:cNvSpPr>
              <a:spLocks noChangeArrowheads="1"/>
            </p:cNvSpPr>
            <p:nvPr/>
          </p:nvSpPr>
          <p:spPr bwMode="auto">
            <a:xfrm>
              <a:off x="3840" y="624"/>
              <a:ext cx="192" cy="240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  <a:latin typeface="Symbol" charset="2"/>
                </a:rPr>
                <a:t>W 2</a:t>
              </a:r>
            </a:p>
          </p:txBody>
        </p:sp>
        <p:sp>
          <p:nvSpPr>
            <p:cNvPr id="21" name="Rectangle 49"/>
            <p:cNvSpPr>
              <a:spLocks noChangeArrowheads="1"/>
            </p:cNvSpPr>
            <p:nvPr/>
          </p:nvSpPr>
          <p:spPr bwMode="auto">
            <a:xfrm>
              <a:off x="1296" y="672"/>
              <a:ext cx="240" cy="144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Symbol" charset="2"/>
                </a:rPr>
                <a:t>W 1</a:t>
              </a:r>
            </a:p>
          </p:txBody>
        </p:sp>
      </p:grpSp>
      <p:sp>
        <p:nvSpPr>
          <p:cNvPr id="22" name="Espace réservé du contenu 2"/>
          <p:cNvSpPr>
            <a:spLocks noGrp="1"/>
          </p:cNvSpPr>
          <p:nvPr>
            <p:ph idx="1"/>
          </p:nvPr>
        </p:nvSpPr>
        <p:spPr>
          <a:xfrm>
            <a:off x="2235" y="1301539"/>
            <a:ext cx="5919812" cy="5290755"/>
          </a:xfrm>
        </p:spPr>
        <p:txBody>
          <a:bodyPr>
            <a:normAutofit lnSpcReduction="10000"/>
          </a:bodyPr>
          <a:lstStyle/>
          <a:p>
            <a:r>
              <a:rPr lang="fr-FR" sz="2000" dirty="0" smtClean="0"/>
              <a:t>32 </a:t>
            </a:r>
            <a:r>
              <a:rPr lang="fr-FR" sz="2000" dirty="0" err="1" smtClean="0"/>
              <a:t>CiS</a:t>
            </a:r>
            <a:r>
              <a:rPr lang="fr-FR" sz="2000" dirty="0" smtClean="0"/>
              <a:t> OMEGAPIX detectors </a:t>
            </a:r>
            <a:r>
              <a:rPr lang="fr-FR" sz="2000" dirty="0" err="1" smtClean="0"/>
              <a:t>were</a:t>
            </a:r>
            <a:r>
              <a:rPr lang="fr-FR" sz="2000" dirty="0" smtClean="0"/>
              <a:t> </a:t>
            </a:r>
            <a:r>
              <a:rPr lang="fr-FR" sz="2000" dirty="0" err="1" smtClean="0"/>
              <a:t>received</a:t>
            </a:r>
            <a:endParaRPr lang="fr-FR" sz="2000" dirty="0" smtClean="0"/>
          </a:p>
          <a:p>
            <a:pPr lvl="1"/>
            <a:r>
              <a:rPr lang="fr-FR" sz="1800" dirty="0" smtClean="0"/>
              <a:t>24 of new design (Ω1, Ω2 and Ω3)</a:t>
            </a:r>
          </a:p>
          <a:p>
            <a:pPr lvl="1"/>
            <a:r>
              <a:rPr lang="fr-FR" sz="1800" dirty="0" smtClean="0"/>
              <a:t>8 of </a:t>
            </a:r>
            <a:r>
              <a:rPr lang="fr-FR" sz="1800" dirty="0" err="1" smtClean="0"/>
              <a:t>old</a:t>
            </a:r>
            <a:r>
              <a:rPr lang="fr-FR" sz="1800" dirty="0" smtClean="0"/>
              <a:t> design (</a:t>
            </a:r>
            <a:r>
              <a:rPr lang="fr-FR" sz="1800" dirty="0" err="1" smtClean="0"/>
              <a:t>Ω</a:t>
            </a:r>
            <a:r>
              <a:rPr lang="fr-FR" sz="1800" dirty="0" smtClean="0"/>
              <a:t>)</a:t>
            </a:r>
          </a:p>
          <a:p>
            <a:pPr lvl="1"/>
            <a:r>
              <a:rPr lang="fr-FR" sz="1800" dirty="0" smtClean="0"/>
              <a:t>Ω1 &amp; Ω2 </a:t>
            </a:r>
            <a:r>
              <a:rPr lang="fr-FR" sz="1800" dirty="0" err="1" smtClean="0"/>
              <a:t>were</a:t>
            </a:r>
            <a:r>
              <a:rPr lang="fr-FR" sz="1800" dirty="0" smtClean="0"/>
              <a:t> </a:t>
            </a:r>
            <a:r>
              <a:rPr lang="fr-FR" sz="1800" dirty="0" err="1" smtClean="0"/>
              <a:t>very</a:t>
            </a:r>
            <a:r>
              <a:rPr lang="fr-FR" sz="1800" dirty="0" smtClean="0"/>
              <a:t> close to the wafer </a:t>
            </a:r>
            <a:r>
              <a:rPr lang="fr-FR" sz="1800" dirty="0" err="1" smtClean="0"/>
              <a:t>edge</a:t>
            </a:r>
            <a:endParaRPr lang="fr-FR" sz="1800" dirty="0" smtClean="0"/>
          </a:p>
          <a:p>
            <a:pPr lvl="1"/>
            <a:endParaRPr lang="fr-FR" sz="1800" dirty="0" smtClean="0"/>
          </a:p>
          <a:p>
            <a:r>
              <a:rPr lang="fr-FR" sz="2000" dirty="0" err="1" smtClean="0"/>
              <a:t>Both</a:t>
            </a:r>
            <a:r>
              <a:rPr lang="fr-FR" sz="2000" dirty="0" smtClean="0"/>
              <a:t> designs:</a:t>
            </a:r>
          </a:p>
          <a:p>
            <a:pPr lvl="1"/>
            <a:r>
              <a:rPr lang="fr-FR" sz="1800" b="1" dirty="0" smtClean="0"/>
              <a:t>12 GR </a:t>
            </a:r>
            <a:r>
              <a:rPr lang="fr-FR" sz="1800" dirty="0" smtClean="0"/>
              <a:t>~400 µm inactive </a:t>
            </a:r>
            <a:r>
              <a:rPr lang="fr-FR" sz="1800" dirty="0" err="1" smtClean="0"/>
              <a:t>edge</a:t>
            </a:r>
            <a:endParaRPr lang="fr-FR" sz="1800" dirty="0" smtClean="0"/>
          </a:p>
          <a:p>
            <a:pPr lvl="1"/>
            <a:r>
              <a:rPr lang="fr-FR" sz="1800" dirty="0" smtClean="0"/>
              <a:t>Active Area: 4800 x 3360 µm2</a:t>
            </a:r>
          </a:p>
          <a:p>
            <a:pPr lvl="1"/>
            <a:r>
              <a:rPr lang="fr-FR" sz="1800" dirty="0" smtClean="0"/>
              <a:t>Pixel Size    : 35 x 200 µm2 (</a:t>
            </a:r>
            <a:r>
              <a:rPr lang="fr-FR" sz="1800" dirty="0" err="1" smtClean="0">
                <a:latin typeface="Lucida Grande"/>
                <a:ea typeface="Lucida Grande"/>
                <a:cs typeface="Lucida Grande"/>
              </a:rPr>
              <a:t>ϕ,z</a:t>
            </a:r>
            <a:r>
              <a:rPr lang="fr-FR" sz="1800" dirty="0" smtClean="0">
                <a:latin typeface="Lucida Grande"/>
                <a:ea typeface="Lucida Grande"/>
                <a:cs typeface="Lucida Grande"/>
              </a:rPr>
              <a:t>)</a:t>
            </a:r>
            <a:endParaRPr lang="fr-FR" sz="1800" dirty="0" smtClean="0"/>
          </a:p>
          <a:p>
            <a:pPr lvl="1"/>
            <a:r>
              <a:rPr lang="fr-FR" sz="1800" dirty="0" smtClean="0"/>
              <a:t>300 µm </a:t>
            </a:r>
            <a:r>
              <a:rPr lang="fr-FR" sz="1800" dirty="0" err="1" smtClean="0"/>
              <a:t>thick</a:t>
            </a:r>
            <a:endParaRPr lang="fr-FR" sz="1800" dirty="0" smtClean="0"/>
          </a:p>
          <a:p>
            <a:pPr lvl="1"/>
            <a:endParaRPr lang="fr-FR" sz="1800" dirty="0" smtClean="0"/>
          </a:p>
          <a:p>
            <a:r>
              <a:rPr lang="fr-FR" sz="2000" dirty="0" err="1" smtClean="0"/>
              <a:t>Different</a:t>
            </a:r>
            <a:r>
              <a:rPr lang="fr-FR" sz="2000" dirty="0" smtClean="0"/>
              <a:t> pixel </a:t>
            </a:r>
            <a:r>
              <a:rPr lang="fr-FR" sz="2000" dirty="0" err="1" smtClean="0"/>
              <a:t>arrays</a:t>
            </a:r>
            <a:r>
              <a:rPr lang="fr-FR" sz="2000" dirty="0" smtClean="0"/>
              <a:t>:</a:t>
            </a:r>
          </a:p>
          <a:p>
            <a:pPr lvl="1"/>
            <a:r>
              <a:rPr lang="fr-FR" sz="1800" dirty="0" err="1" smtClean="0"/>
              <a:t>Old</a:t>
            </a:r>
            <a:r>
              <a:rPr lang="fr-FR" sz="1800" dirty="0" smtClean="0"/>
              <a:t>: 16 x 142 (</a:t>
            </a:r>
            <a:r>
              <a:rPr lang="fr-FR" sz="1800" dirty="0" err="1" smtClean="0">
                <a:latin typeface="Lucida Grande"/>
                <a:ea typeface="Lucida Grande"/>
                <a:cs typeface="Lucida Grande"/>
              </a:rPr>
              <a:t>ϕ,z</a:t>
            </a:r>
            <a:r>
              <a:rPr lang="fr-FR" sz="1800" dirty="0" smtClean="0">
                <a:latin typeface="Lucida Grande"/>
                <a:ea typeface="Lucida Grande"/>
                <a:cs typeface="Lucida Grande"/>
              </a:rPr>
              <a:t>)</a:t>
            </a:r>
          </a:p>
          <a:p>
            <a:pPr lvl="2"/>
            <a:r>
              <a:rPr lang="fr-FR" sz="1600" dirty="0" err="1" smtClean="0">
                <a:latin typeface="Lucida Grande"/>
                <a:ea typeface="Lucida Grande"/>
                <a:cs typeface="Lucida Grande"/>
              </a:rPr>
              <a:t>With</a:t>
            </a:r>
            <a:r>
              <a:rPr lang="fr-FR" sz="1600" dirty="0" smtClean="0">
                <a:latin typeface="Lucida Grande"/>
                <a:ea typeface="Lucida Grande"/>
                <a:cs typeface="Lucida Grande"/>
              </a:rPr>
              <a:t> longer </a:t>
            </a:r>
            <a:r>
              <a:rPr lang="fr-FR" sz="1600" dirty="0" err="1" smtClean="0">
                <a:latin typeface="Lucida Grande"/>
                <a:ea typeface="Lucida Grande"/>
                <a:cs typeface="Lucida Grande"/>
              </a:rPr>
              <a:t>edge</a:t>
            </a:r>
            <a:r>
              <a:rPr lang="fr-FR" sz="1600" dirty="0" smtClean="0">
                <a:latin typeface="Lucida Grande"/>
                <a:ea typeface="Lucida Grande"/>
                <a:cs typeface="Lucida Grande"/>
              </a:rPr>
              <a:t> pixel</a:t>
            </a:r>
            <a:endParaRPr lang="fr-FR" sz="1600" dirty="0" smtClean="0"/>
          </a:p>
          <a:p>
            <a:pPr lvl="1"/>
            <a:r>
              <a:rPr lang="fr-FR" sz="1800" dirty="0" smtClean="0"/>
              <a:t>New: 96</a:t>
            </a:r>
            <a:r>
              <a:rPr lang="fr-FR" sz="1800" dirty="0" smtClean="0">
                <a:latin typeface="Lucida Grande"/>
                <a:ea typeface="Lucida Grande"/>
                <a:cs typeface="Lucida Grande"/>
              </a:rPr>
              <a:t> </a:t>
            </a:r>
            <a:r>
              <a:rPr lang="fr-FR" sz="1800" dirty="0" smtClean="0"/>
              <a:t>x 24 (</a:t>
            </a:r>
            <a:r>
              <a:rPr lang="fr-FR" sz="1800" dirty="0" err="1" smtClean="0">
                <a:latin typeface="Lucida Grande"/>
                <a:ea typeface="Lucida Grande"/>
                <a:cs typeface="Lucida Grande"/>
              </a:rPr>
              <a:t>ϕ,z</a:t>
            </a:r>
            <a:r>
              <a:rPr lang="fr-FR" sz="1800" dirty="0" smtClean="0">
                <a:latin typeface="Lucida Grande"/>
                <a:ea typeface="Lucida Grande"/>
                <a:cs typeface="Lucida Grande"/>
              </a:rPr>
              <a:t>)</a:t>
            </a:r>
          </a:p>
          <a:p>
            <a:pPr lvl="2"/>
            <a:r>
              <a:rPr lang="fr-FR" sz="1600" dirty="0" smtClean="0">
                <a:latin typeface="Lucida Grande"/>
                <a:ea typeface="Lucida Grande"/>
                <a:cs typeface="Lucida Grande"/>
              </a:rPr>
              <a:t>Compatible </a:t>
            </a:r>
            <a:r>
              <a:rPr lang="fr-FR" sz="1600" dirty="0" err="1" smtClean="0">
                <a:latin typeface="Lucida Grande"/>
                <a:ea typeface="Lucida Grande"/>
                <a:cs typeface="Lucida Grande"/>
              </a:rPr>
              <a:t>with</a:t>
            </a:r>
            <a:r>
              <a:rPr lang="fr-FR" sz="1600" dirty="0" smtClean="0">
                <a:latin typeface="Lucida Grande"/>
                <a:ea typeface="Lucida Grande"/>
                <a:cs typeface="Lucida Grande"/>
              </a:rPr>
              <a:t> the </a:t>
            </a:r>
          </a:p>
          <a:p>
            <a:pPr lvl="2">
              <a:buNone/>
            </a:pPr>
            <a:r>
              <a:rPr lang="fr-FR" sz="1600" dirty="0" smtClean="0">
                <a:latin typeface="Lucida Grande"/>
                <a:ea typeface="Lucida Grande"/>
                <a:cs typeface="Lucida Grande"/>
              </a:rPr>
              <a:t>3D design </a:t>
            </a:r>
            <a:r>
              <a:rPr lang="fr-FR" sz="1600" dirty="0" err="1" smtClean="0">
                <a:latin typeface="Lucida Grande"/>
                <a:ea typeface="Lucida Grande"/>
                <a:cs typeface="Lucida Grande"/>
              </a:rPr>
              <a:t>electronics</a:t>
            </a:r>
            <a:endParaRPr lang="fr-FR" sz="1600" dirty="0" smtClean="0"/>
          </a:p>
          <a:p>
            <a:pPr lvl="1"/>
            <a:endParaRPr lang="fr-FR" sz="1800" dirty="0" smtClean="0"/>
          </a:p>
          <a:p>
            <a:endParaRPr lang="fr-FR" sz="2000" dirty="0" smtClean="0"/>
          </a:p>
        </p:txBody>
      </p:sp>
      <p:pic>
        <p:nvPicPr>
          <p:cNvPr id="24" name="Image 23" descr="lon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9057" y="4187734"/>
            <a:ext cx="2590800" cy="2294709"/>
          </a:xfrm>
          <a:prstGeom prst="rect">
            <a:avLst/>
          </a:prstGeom>
          <a:ln>
            <a:noFill/>
          </a:ln>
        </p:spPr>
      </p:pic>
      <p:pic>
        <p:nvPicPr>
          <p:cNvPr id="25" name="Image 24" descr="shor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4657" y="4187734"/>
            <a:ext cx="2362200" cy="2294709"/>
          </a:xfrm>
          <a:prstGeom prst="rect">
            <a:avLst/>
          </a:prstGeom>
          <a:ln>
            <a:noFill/>
          </a:ln>
        </p:spPr>
      </p:pic>
      <p:cxnSp>
        <p:nvCxnSpPr>
          <p:cNvPr id="26" name="Connecteur droit avec flèche 25"/>
          <p:cNvCxnSpPr/>
          <p:nvPr/>
        </p:nvCxnSpPr>
        <p:spPr>
          <a:xfrm>
            <a:off x="8000167" y="4883832"/>
            <a:ext cx="833171" cy="158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7905757" y="4944638"/>
            <a:ext cx="116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</a:rPr>
              <a:t>~400 µm</a:t>
            </a:r>
            <a:endParaRPr lang="fr-FR" dirty="0">
              <a:solidFill>
                <a:srgbClr val="FFFFFF"/>
              </a:solidFill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6425342" y="4086641"/>
            <a:ext cx="685800" cy="1588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 rot="5400000">
            <a:off x="6171766" y="4332833"/>
            <a:ext cx="685800" cy="1588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6400312" y="4601055"/>
            <a:ext cx="228600" cy="646331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>
                <a:latin typeface="Lucida Grande"/>
                <a:ea typeface="Lucida Grande"/>
                <a:cs typeface="Lucida Grande"/>
              </a:rPr>
              <a:t>ϕ</a:t>
            </a:r>
            <a:endParaRPr lang="fr-FR" b="1" dirty="0"/>
          </a:p>
        </p:txBody>
      </p:sp>
      <p:sp>
        <p:nvSpPr>
          <p:cNvPr id="33" name="ZoneTexte 32"/>
          <p:cNvSpPr txBox="1"/>
          <p:nvPr/>
        </p:nvSpPr>
        <p:spPr>
          <a:xfrm>
            <a:off x="7056252" y="3876299"/>
            <a:ext cx="228600" cy="646331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z</a:t>
            </a:r>
            <a:endParaRPr lang="fr-FR" b="1" dirty="0">
              <a:solidFill>
                <a:srgbClr val="000000"/>
              </a:solidFill>
            </a:endParaRPr>
          </a:p>
        </p:txBody>
      </p:sp>
      <p:cxnSp>
        <p:nvCxnSpPr>
          <p:cNvPr id="34" name="Connecteur droit avec flèche 33"/>
          <p:cNvCxnSpPr/>
          <p:nvPr/>
        </p:nvCxnSpPr>
        <p:spPr>
          <a:xfrm flipV="1">
            <a:off x="5249792" y="4882244"/>
            <a:ext cx="976795" cy="158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5249792" y="4951707"/>
            <a:ext cx="1265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</a:rPr>
              <a:t>~400 µm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068312" y="6324772"/>
            <a:ext cx="2003354" cy="3584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chemeClr val="bg1"/>
                </a:solidFill>
              </a:rPr>
              <a:t>Old</a:t>
            </a:r>
            <a:r>
              <a:rPr lang="fr-FR" dirty="0" smtClean="0">
                <a:solidFill>
                  <a:schemeClr val="bg1"/>
                </a:solidFill>
              </a:rPr>
              <a:t> design (LAL)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860101" y="6324772"/>
            <a:ext cx="2123607" cy="3584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New design (LAL)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37" name="Image 36" descr="ci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05720" y="2999455"/>
            <a:ext cx="710772" cy="672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2" name="Espace réservé du pied de page 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Abdenour LOUNIS, AIDA Frascati 2013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710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1166</Words>
  <Application>Microsoft Office PowerPoint</Application>
  <PresentationFormat>Affichage à l'écran (4:3)</PresentationFormat>
  <Paragraphs>233</Paragraphs>
  <Slides>15</Slides>
  <Notes>2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18" baseType="lpstr">
      <vt:lpstr>Thème Office</vt:lpstr>
      <vt:lpstr>Image</vt:lpstr>
      <vt:lpstr>Drawing</vt:lpstr>
      <vt:lpstr>3D Integration activities</vt:lpstr>
      <vt:lpstr>Actions and prospects</vt:lpstr>
      <vt:lpstr>OMEGAPIX2 project : CHIP for pixel readout  (IBM 130 nm) chartered-Tezzaron</vt:lpstr>
      <vt:lpstr>Tezzaron-Chartered    3-D technology</vt:lpstr>
      <vt:lpstr> 3-D Multi-Project Run</vt:lpstr>
      <vt:lpstr>2 sensor designs for a 3D Omegapix2 readout ASIC (Tezzaron Chartered)</vt:lpstr>
      <vt:lpstr>VTT OMEGAPIX</vt:lpstr>
      <vt:lpstr>Présentation PowerPoint</vt:lpstr>
      <vt:lpstr>CiS OMEGAPIX</vt:lpstr>
      <vt:lpstr>New challenges on interconnections for Edgless pixel sensor </vt:lpstr>
      <vt:lpstr>News on Industrial contacts : IPIDIA</vt:lpstr>
      <vt:lpstr>Présentation PowerPoint</vt:lpstr>
      <vt:lpstr>Présentation PowerPoint</vt:lpstr>
      <vt:lpstr>Via Last AIDA project: LAL + LPNHE</vt:lpstr>
      <vt:lpstr>Project forecast &amp; Time scale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 on LAL activities</dc:title>
  <dc:creator>abdenour lounis</dc:creator>
  <cp:lastModifiedBy>abdenour lounis</cp:lastModifiedBy>
  <cp:revision>30</cp:revision>
  <dcterms:created xsi:type="dcterms:W3CDTF">2012-11-29T08:14:21Z</dcterms:created>
  <dcterms:modified xsi:type="dcterms:W3CDTF">2013-04-10T13:31:12Z</dcterms:modified>
</cp:coreProperties>
</file>