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6" r:id="rId2"/>
    <p:sldId id="305" r:id="rId3"/>
    <p:sldId id="267" r:id="rId4"/>
    <p:sldId id="289" r:id="rId5"/>
    <p:sldId id="292" r:id="rId6"/>
    <p:sldId id="331" r:id="rId7"/>
    <p:sldId id="259" r:id="rId8"/>
    <p:sldId id="302" r:id="rId9"/>
    <p:sldId id="310" r:id="rId10"/>
    <p:sldId id="311" r:id="rId11"/>
    <p:sldId id="274" r:id="rId12"/>
    <p:sldId id="275" r:id="rId13"/>
    <p:sldId id="326" r:id="rId14"/>
    <p:sldId id="313" r:id="rId15"/>
    <p:sldId id="319" r:id="rId16"/>
    <p:sldId id="320" r:id="rId17"/>
    <p:sldId id="330" r:id="rId18"/>
    <p:sldId id="335" r:id="rId19"/>
    <p:sldId id="334" r:id="rId20"/>
    <p:sldId id="336" r:id="rId21"/>
    <p:sldId id="277" r:id="rId22"/>
    <p:sldId id="278" r:id="rId23"/>
    <p:sldId id="279" r:id="rId24"/>
    <p:sldId id="338" r:id="rId25"/>
    <p:sldId id="339" r:id="rId26"/>
    <p:sldId id="341" r:id="rId27"/>
    <p:sldId id="340" r:id="rId28"/>
    <p:sldId id="337" r:id="rId29"/>
    <p:sldId id="327" r:id="rId30"/>
    <p:sldId id="276" r:id="rId31"/>
    <p:sldId id="322" r:id="rId32"/>
    <p:sldId id="323" r:id="rId33"/>
    <p:sldId id="285" r:id="rId3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A4AB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Style foncé 2 - Accentuation 3/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0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7C5CCC1-FFFF-40CB-9B9F-5038B1D57D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776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E7091A-E8E7-4EDA-8829-54270DF58C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239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7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6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28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7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8778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2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8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7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61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7721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910303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5619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66CC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9"/>
          <p:cNvSpPr>
            <a:spLocks noChangeArrowheads="1"/>
          </p:cNvSpPr>
          <p:nvPr userDrawn="1"/>
        </p:nvSpPr>
        <p:spPr bwMode="auto">
          <a:xfrm>
            <a:off x="0" y="6715125"/>
            <a:ext cx="9144000" cy="142875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14"/>
          <p:cNvSpPr txBox="1">
            <a:spLocks noChangeArrowheads="1"/>
          </p:cNvSpPr>
          <p:nvPr userDrawn="1"/>
        </p:nvSpPr>
        <p:spPr bwMode="auto">
          <a:xfrm>
            <a:off x="0" y="598488"/>
            <a:ext cx="687388" cy="9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fr-FR" sz="500" b="1" smtClean="0">
                <a:latin typeface="Century Gothic" pitchFamily="34" charset="0"/>
                <a:ea typeface="Batang" pitchFamily="18" charset="-127"/>
              </a:rPr>
              <a:t>CNRS – INPG – UJF</a:t>
            </a:r>
            <a:endParaRPr lang="fr-FR" sz="500" smtClean="0"/>
          </a:p>
        </p:txBody>
      </p:sp>
      <p:pic>
        <p:nvPicPr>
          <p:cNvPr id="2" name="Picture 1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0700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10"/>
          <p:cNvSpPr txBox="1">
            <a:spLocks noChangeArrowheads="1"/>
          </p:cNvSpPr>
          <p:nvPr userDrawn="1"/>
        </p:nvSpPr>
        <p:spPr bwMode="auto">
          <a:xfrm>
            <a:off x="3943350" y="6677025"/>
            <a:ext cx="520065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90000"/>
              </a:lnSpc>
              <a:defRPr/>
            </a:pPr>
            <a:r>
              <a:rPr lang="en-US" sz="1000" b="1" dirty="0" smtClean="0">
                <a:solidFill>
                  <a:schemeClr val="bg1"/>
                </a:solidFill>
              </a:rPr>
              <a:t>AIDA Workshop, April 8-9, 2013, </a:t>
            </a:r>
            <a:r>
              <a:rPr lang="en-US" sz="1000" b="1" dirty="0" err="1" smtClean="0">
                <a:solidFill>
                  <a:schemeClr val="bg1"/>
                </a:solidFill>
              </a:rPr>
              <a:t>Frascati</a:t>
            </a:r>
            <a:r>
              <a:rPr lang="en-US" sz="1000" b="1" dirty="0" smtClean="0">
                <a:solidFill>
                  <a:schemeClr val="bg1"/>
                </a:solidFill>
              </a:rPr>
              <a:t> (Roma), Italy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AIDA_2013/exemple_a1.wr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323056" y="2959387"/>
            <a:ext cx="84978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CAD Tools for 3D-IC and TSV-based designs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2297113" y="3892550"/>
            <a:ext cx="457200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2400" b="1">
                <a:latin typeface="Calibri" pitchFamily="34" charset="0"/>
              </a:rPr>
              <a:t>Kholdoun TORKI</a:t>
            </a:r>
            <a:endParaRPr lang="fr-FR" sz="2400">
              <a:latin typeface="Calibri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>
                <a:latin typeface="Calibri" pitchFamily="34" charset="0"/>
              </a:rPr>
              <a:t>Kholdoun.Torki@imag.fr</a:t>
            </a:r>
            <a:endParaRPr lang="fr-FR">
              <a:latin typeface="Calibri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fr-FR" b="1">
                <a:latin typeface="Calibri" pitchFamily="34" charset="0"/>
              </a:rPr>
              <a:t>CMP</a:t>
            </a:r>
          </a:p>
          <a:p>
            <a:pPr algn="ctr">
              <a:lnSpc>
                <a:spcPct val="140000"/>
              </a:lnSpc>
            </a:pPr>
            <a:r>
              <a:rPr lang="fr-FR">
                <a:latin typeface="Calibri" pitchFamily="34" charset="0"/>
              </a:rPr>
              <a:t>46, Avenue Félix Viallet, </a:t>
            </a:r>
          </a:p>
          <a:p>
            <a:pPr algn="ctr">
              <a:lnSpc>
                <a:spcPct val="140000"/>
              </a:lnSpc>
            </a:pPr>
            <a:r>
              <a:rPr lang="fr-FR">
                <a:latin typeface="Calibri" pitchFamily="34" charset="0"/>
              </a:rPr>
              <a:t>38031 Grenoble, France</a:t>
            </a:r>
          </a:p>
          <a:p>
            <a:pPr algn="ctr">
              <a:lnSpc>
                <a:spcPct val="140000"/>
              </a:lnSpc>
            </a:pPr>
            <a:r>
              <a:rPr lang="en-US">
                <a:latin typeface="Calibri" pitchFamily="34" charset="0"/>
              </a:rPr>
              <a:t>http://cmp.imag.fr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1190502"/>
            <a:ext cx="3508375" cy="119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567720"/>
            <a:ext cx="7677150" cy="59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830263" y="1631950"/>
            <a:ext cx="285115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/>
              <a:t>assura</a:t>
            </a:r>
          </a:p>
          <a:p>
            <a:pPr eaLnBrk="1" hangingPunct="1"/>
            <a:r>
              <a:rPr lang="fr-FR"/>
              <a:t>calibre</a:t>
            </a:r>
          </a:p>
          <a:p>
            <a:pPr eaLnBrk="1" hangingPunct="1"/>
            <a:r>
              <a:rPr lang="fr-FR" b="1">
                <a:solidFill>
                  <a:srgbClr val="00B0F0"/>
                </a:solidFill>
              </a:rPr>
              <a:t>cds_cdb</a:t>
            </a:r>
          </a:p>
          <a:p>
            <a:pPr eaLnBrk="1" hangingPunct="1"/>
            <a:r>
              <a:rPr lang="fr-FR" b="1">
                <a:solidFill>
                  <a:srgbClr val="00B0F0"/>
                </a:solidFill>
              </a:rPr>
              <a:t>cds_oa</a:t>
            </a:r>
          </a:p>
          <a:p>
            <a:pPr eaLnBrk="1" hangingPunct="1"/>
            <a:r>
              <a:rPr lang="fr-FR"/>
              <a:t>doc</a:t>
            </a:r>
          </a:p>
          <a:p>
            <a:pPr eaLnBrk="1" hangingPunct="1"/>
            <a:r>
              <a:rPr lang="fr-FR" b="1">
                <a:solidFill>
                  <a:srgbClr val="FF0000"/>
                </a:solidFill>
              </a:rPr>
              <a:t>eldo</a:t>
            </a:r>
          </a:p>
          <a:p>
            <a:pPr eaLnBrk="1" hangingPunct="1"/>
            <a:r>
              <a:rPr lang="fr-FR"/>
              <a:t>hercules</a:t>
            </a:r>
          </a:p>
          <a:p>
            <a:pPr eaLnBrk="1" hangingPunct="1"/>
            <a:r>
              <a:rPr lang="fr-FR" b="1">
                <a:solidFill>
                  <a:srgbClr val="FF0000"/>
                </a:solidFill>
              </a:rPr>
              <a:t>hspice</a:t>
            </a:r>
          </a:p>
          <a:p>
            <a:pPr eaLnBrk="1" hangingPunct="1"/>
            <a:r>
              <a:rPr lang="fr-FR" b="1">
                <a:solidFill>
                  <a:srgbClr val="00B050"/>
                </a:solidFill>
              </a:rPr>
              <a:t>prep3DLVS</a:t>
            </a:r>
          </a:p>
          <a:p>
            <a:pPr eaLnBrk="1" hangingPunct="1"/>
            <a:r>
              <a:rPr lang="fr-FR"/>
              <a:t>skill</a:t>
            </a:r>
          </a:p>
          <a:p>
            <a:pPr eaLnBrk="1" hangingPunct="1"/>
            <a:r>
              <a:rPr lang="fr-FR" b="1">
                <a:solidFill>
                  <a:srgbClr val="FF0000"/>
                </a:solidFill>
              </a:rPr>
              <a:t>spectre</a:t>
            </a:r>
          </a:p>
          <a:p>
            <a:pPr eaLnBrk="1" hangingPunct="1"/>
            <a:r>
              <a:rPr lang="fr-FR"/>
              <a:t>strmMaptables_ARM</a:t>
            </a:r>
          </a:p>
          <a:p>
            <a:pPr eaLnBrk="1" hangingPunct="1"/>
            <a:r>
              <a:rPr lang="fr-FR"/>
              <a:t>strmMaptables_Encounter</a:t>
            </a:r>
          </a:p>
          <a:p>
            <a:pPr eaLnBrk="1" hangingPunct="1"/>
            <a:endParaRPr lang="fr-FR"/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903288" y="877888"/>
            <a:ext cx="5938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/>
              <a:t>chrt13lprf_DK009_Rev_1D   (Version issued in Q1 2011)</a:t>
            </a: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5167313" y="2465388"/>
            <a:ext cx="1519237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1400" b="1"/>
              <a:t>calibre:</a:t>
            </a:r>
          </a:p>
          <a:p>
            <a:pPr eaLnBrk="1" hangingPunct="1"/>
            <a:r>
              <a:rPr lang="fr-FR" sz="1400"/>
              <a:t>3DDRC</a:t>
            </a:r>
          </a:p>
          <a:p>
            <a:pPr eaLnBrk="1" hangingPunct="1"/>
            <a:r>
              <a:rPr lang="fr-FR" sz="1400"/>
              <a:t>3DLVS</a:t>
            </a:r>
          </a:p>
          <a:p>
            <a:pPr eaLnBrk="1" hangingPunct="1"/>
            <a:r>
              <a:rPr lang="fr-FR" sz="1400"/>
              <a:t>DRC</a:t>
            </a:r>
          </a:p>
          <a:p>
            <a:pPr eaLnBrk="1" hangingPunct="1"/>
            <a:r>
              <a:rPr lang="fr-FR" sz="1400"/>
              <a:t>FILLDRC</a:t>
            </a:r>
          </a:p>
          <a:p>
            <a:pPr eaLnBrk="1" hangingPunct="1"/>
            <a:r>
              <a:rPr lang="fr-FR" sz="1400"/>
              <a:t>calibreSwitchDef</a:t>
            </a:r>
          </a:p>
        </p:txBody>
      </p: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5167313" y="1339850"/>
            <a:ext cx="931862" cy="95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1400" b="1"/>
              <a:t>assura:</a:t>
            </a:r>
          </a:p>
          <a:p>
            <a:pPr eaLnBrk="1" hangingPunct="1"/>
            <a:r>
              <a:rPr lang="fr-FR" sz="1400"/>
              <a:t>FILLDRC</a:t>
            </a:r>
          </a:p>
          <a:p>
            <a:pPr eaLnBrk="1" hangingPunct="1"/>
            <a:r>
              <a:rPr lang="fr-FR" sz="1400"/>
              <a:t>LVS</a:t>
            </a:r>
          </a:p>
          <a:p>
            <a:pPr eaLnBrk="1" hangingPunct="1"/>
            <a:r>
              <a:rPr lang="fr-FR" sz="1400"/>
              <a:t>QRC</a:t>
            </a:r>
          </a:p>
        </p:txBody>
      </p:sp>
      <p:sp>
        <p:nvSpPr>
          <p:cNvPr id="36870" name="Text Box 9"/>
          <p:cNvSpPr txBox="1">
            <a:spLocks noChangeArrowheads="1"/>
          </p:cNvSpPr>
          <p:nvPr/>
        </p:nvSpPr>
        <p:spPr bwMode="auto">
          <a:xfrm>
            <a:off x="5202238" y="4167188"/>
            <a:ext cx="1238250" cy="1169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z="1400" b="1"/>
              <a:t>hercules:</a:t>
            </a:r>
          </a:p>
          <a:p>
            <a:pPr eaLnBrk="1" hangingPunct="1"/>
            <a:r>
              <a:rPr lang="fr-FR" sz="1400"/>
              <a:t>DRC</a:t>
            </a:r>
          </a:p>
          <a:p>
            <a:pPr eaLnBrk="1" hangingPunct="1"/>
            <a:r>
              <a:rPr lang="fr-FR" sz="1400"/>
              <a:t>LVS</a:t>
            </a:r>
          </a:p>
          <a:p>
            <a:pPr eaLnBrk="1" hangingPunct="1"/>
            <a:r>
              <a:rPr lang="fr-FR" sz="1400"/>
              <a:t>STAR_RCXT</a:t>
            </a:r>
          </a:p>
          <a:p>
            <a:pPr eaLnBrk="1" hangingPunct="1"/>
            <a:endParaRPr lang="fr-FR" sz="1400"/>
          </a:p>
        </p:txBody>
      </p:sp>
      <p:sp>
        <p:nvSpPr>
          <p:cNvPr id="36871" name="Rectangle 1"/>
          <p:cNvSpPr>
            <a:spLocks noChangeArrowheads="1"/>
          </p:cNvSpPr>
          <p:nvPr/>
        </p:nvSpPr>
        <p:spPr bwMode="auto">
          <a:xfrm>
            <a:off x="2170113" y="53975"/>
            <a:ext cx="4246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latin typeface="Calibri" pitchFamily="34" charset="0"/>
              </a:rPr>
              <a:t>PDK Tezzaron / GlobalFoundries</a:t>
            </a:r>
            <a:endParaRPr lang="fr-FR" sz="2400">
              <a:latin typeface="Calibri" pitchFamily="34" charset="0"/>
            </a:endParaRPr>
          </a:p>
        </p:txBody>
      </p:sp>
      <p:cxnSp>
        <p:nvCxnSpPr>
          <p:cNvPr id="3" name="Connecteur droit avec flèche 2"/>
          <p:cNvCxnSpPr>
            <a:endCxn id="36869" idx="1"/>
          </p:cNvCxnSpPr>
          <p:nvPr/>
        </p:nvCxnSpPr>
        <p:spPr>
          <a:xfrm flipV="1">
            <a:off x="1649413" y="1817688"/>
            <a:ext cx="3517900" cy="635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endCxn id="36868" idx="1"/>
          </p:cNvCxnSpPr>
          <p:nvPr/>
        </p:nvCxnSpPr>
        <p:spPr>
          <a:xfrm>
            <a:off x="1649413" y="2092325"/>
            <a:ext cx="3517900" cy="10652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endCxn id="36870" idx="1"/>
          </p:cNvCxnSpPr>
          <p:nvPr/>
        </p:nvCxnSpPr>
        <p:spPr>
          <a:xfrm>
            <a:off x="1839913" y="3481388"/>
            <a:ext cx="3362325" cy="1270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855663" y="1173163"/>
            <a:ext cx="8020050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DBI (direct bonding interface) cells library. 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FermiLab</a:t>
            </a:r>
            <a:r>
              <a:rPr lang="en-US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3D Pad template compatible with the ARM IO lib. (IPHC)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Preprocessor for 3D LVS /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Calibre</a:t>
            </a:r>
            <a:r>
              <a:rPr lang="en-US" dirty="0">
                <a:latin typeface="Calibri" pitchFamily="34" charset="0"/>
                <a:cs typeface="Calibri" pitchFamily="34" charset="0"/>
              </a:rPr>
              <a:t> (NCSU)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Skill program to generate an array of labels (IPHC)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err="1">
                <a:latin typeface="Calibri" pitchFamily="34" charset="0"/>
                <a:cs typeface="Calibri" pitchFamily="34" charset="0"/>
              </a:rPr>
              <a:t>Calibre</a:t>
            </a:r>
            <a:r>
              <a:rPr lang="en-US" dirty="0">
                <a:latin typeface="Calibri" pitchFamily="34" charset="0"/>
                <a:cs typeface="Calibri" pitchFamily="34" charset="0"/>
              </a:rPr>
              <a:t> 3D DRC (Univ. of Bonn)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Dummies filling generator under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Assura</a:t>
            </a:r>
            <a:r>
              <a:rPr lang="en-US" dirty="0">
                <a:latin typeface="Calibri" pitchFamily="34" charset="0"/>
                <a:cs typeface="Calibri" pitchFamily="34" charset="0"/>
              </a:rPr>
              <a:t> (CMP)</a:t>
            </a:r>
          </a:p>
          <a:p>
            <a:pPr marL="285750" indent="-285750">
              <a:buFont typeface="Wingdings" pitchFamily="2" charset="2"/>
              <a:buChar char="§"/>
            </a:pPr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Basic logic cells and IO pads 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FermiLab</a:t>
            </a:r>
            <a:r>
              <a:rPr lang="en-US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Floor-planning / automatic Place &amp; Route using DBIs, and TSVs (CMP)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  <a:cs typeface="Calibri" pitchFamily="34" charset="0"/>
              </a:rPr>
              <a:t>Skill program generating automatically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sealrings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and scribes 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FermiLab</a:t>
            </a:r>
            <a:r>
              <a:rPr lang="en-US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err="1">
                <a:latin typeface="Calibri" pitchFamily="34" charset="0"/>
                <a:cs typeface="Calibri" pitchFamily="34" charset="0"/>
              </a:rPr>
              <a:t>MicroMagic</a:t>
            </a:r>
            <a:r>
              <a:rPr lang="en-US" dirty="0">
                <a:latin typeface="Calibri" pitchFamily="34" charset="0"/>
                <a:cs typeface="Calibri" pitchFamily="34" charset="0"/>
              </a:rPr>
              <a:t> PDK (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Tezzaron</a:t>
            </a:r>
            <a:r>
              <a:rPr lang="en-US" dirty="0">
                <a:latin typeface="Calibri" pitchFamily="34" charset="0"/>
                <a:cs typeface="Calibri" pitchFamily="34" charset="0"/>
              </a:rPr>
              <a:t>/NCSU)</a:t>
            </a:r>
          </a:p>
        </p:txBody>
      </p:sp>
      <p:sp>
        <p:nvSpPr>
          <p:cNvPr id="37891" name="Rectangle 15"/>
          <p:cNvSpPr>
            <a:spLocks noChangeArrowheads="1"/>
          </p:cNvSpPr>
          <p:nvPr/>
        </p:nvSpPr>
        <p:spPr bwMode="auto">
          <a:xfrm>
            <a:off x="1258888" y="66675"/>
            <a:ext cx="564356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Collaborative Work on the Design Platform</a:t>
            </a: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6350" y="728663"/>
            <a:ext cx="83804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cs typeface="Calibri" pitchFamily="34" charset="0"/>
              </a:rPr>
              <a:t>HEP labs contributing with Programs, Libraries, and Utilities.   All included in the Design Platform</a:t>
            </a:r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773113" y="66675"/>
            <a:ext cx="69850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Virtuoso Layout Editor with 3D layers and verification</a:t>
            </a:r>
          </a:p>
        </p:txBody>
      </p:sp>
      <p:grpSp>
        <p:nvGrpSpPr>
          <p:cNvPr id="38915" name="Groupe 1"/>
          <p:cNvGrpSpPr>
            <a:grpSpLocks/>
          </p:cNvGrpSpPr>
          <p:nvPr/>
        </p:nvGrpSpPr>
        <p:grpSpPr bwMode="auto">
          <a:xfrm>
            <a:off x="111125" y="960438"/>
            <a:ext cx="8853488" cy="5427662"/>
            <a:chOff x="34925" y="960438"/>
            <a:chExt cx="8853488" cy="5427662"/>
          </a:xfrm>
        </p:grpSpPr>
        <p:grpSp>
          <p:nvGrpSpPr>
            <p:cNvPr id="38917" name="Groupe 1"/>
            <p:cNvGrpSpPr>
              <a:grpSpLocks/>
            </p:cNvGrpSpPr>
            <p:nvPr/>
          </p:nvGrpSpPr>
          <p:grpSpPr bwMode="auto">
            <a:xfrm>
              <a:off x="34925" y="960438"/>
              <a:ext cx="8853488" cy="5427662"/>
              <a:chOff x="318869" y="1018955"/>
              <a:chExt cx="8853706" cy="5428398"/>
            </a:xfrm>
          </p:grpSpPr>
          <p:cxnSp>
            <p:nvCxnSpPr>
              <p:cNvPr id="3" name="Connecteur droit avec flèche 2"/>
              <p:cNvCxnSpPr/>
              <p:nvPr/>
            </p:nvCxnSpPr>
            <p:spPr>
              <a:xfrm>
                <a:off x="1257105" y="1285691"/>
                <a:ext cx="43816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Connecteur droit avec flèche 3"/>
              <p:cNvCxnSpPr/>
              <p:nvPr/>
            </p:nvCxnSpPr>
            <p:spPr>
              <a:xfrm>
                <a:off x="1257105" y="2085900"/>
                <a:ext cx="43816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Connecteur droit avec flèche 4"/>
              <p:cNvCxnSpPr/>
              <p:nvPr/>
            </p:nvCxnSpPr>
            <p:spPr>
              <a:xfrm>
                <a:off x="1257105" y="1447638"/>
                <a:ext cx="43816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necteur droit avec flèche 5"/>
              <p:cNvCxnSpPr/>
              <p:nvPr/>
            </p:nvCxnSpPr>
            <p:spPr>
              <a:xfrm>
                <a:off x="1257105" y="1771532"/>
                <a:ext cx="43816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923" name="Groupe 6"/>
              <p:cNvGrpSpPr>
                <a:grpSpLocks/>
              </p:cNvGrpSpPr>
              <p:nvPr/>
            </p:nvGrpSpPr>
            <p:grpSpPr bwMode="auto">
              <a:xfrm>
                <a:off x="1704975" y="1018955"/>
                <a:ext cx="7467600" cy="5392406"/>
                <a:chOff x="1704975" y="1018955"/>
                <a:chExt cx="7467600" cy="5392406"/>
              </a:xfrm>
            </p:grpSpPr>
            <p:pic>
              <p:nvPicPr>
                <p:cNvPr id="38933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04975" y="1018955"/>
                  <a:ext cx="7467600" cy="52961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934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31170" y="6262687"/>
                  <a:ext cx="978694" cy="1486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8924" name="Rectangle 7"/>
              <p:cNvSpPr>
                <a:spLocks noChangeArrowheads="1"/>
              </p:cNvSpPr>
              <p:nvPr/>
            </p:nvSpPr>
            <p:spPr bwMode="auto">
              <a:xfrm>
                <a:off x="805745" y="1040148"/>
                <a:ext cx="53136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  <a:cs typeface="Calibri" pitchFamily="34" charset="0"/>
                  </a:rPr>
                  <a:t>TSV</a:t>
                </a:r>
                <a:endParaRPr lang="fr-FR"/>
              </a:p>
            </p:txBody>
          </p:sp>
          <p:sp>
            <p:nvSpPr>
              <p:cNvPr id="38925" name="Rectangle 8"/>
              <p:cNvSpPr>
                <a:spLocks noChangeArrowheads="1"/>
              </p:cNvSpPr>
              <p:nvPr/>
            </p:nvSpPr>
            <p:spPr bwMode="auto">
              <a:xfrm>
                <a:off x="332003" y="1411843"/>
                <a:ext cx="122418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  <a:cs typeface="Calibri" pitchFamily="34" charset="0"/>
                  </a:rPr>
                  <a:t>Back Metal</a:t>
                </a:r>
                <a:endParaRPr lang="fr-FR"/>
              </a:p>
            </p:txBody>
          </p:sp>
          <p:sp>
            <p:nvSpPr>
              <p:cNvPr id="38926" name="Rectangle 9"/>
              <p:cNvSpPr>
                <a:spLocks noChangeArrowheads="1"/>
              </p:cNvSpPr>
              <p:nvPr/>
            </p:nvSpPr>
            <p:spPr bwMode="auto">
              <a:xfrm>
                <a:off x="318869" y="1901309"/>
                <a:ext cx="10213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  <a:cs typeface="Calibri" pitchFamily="34" charset="0"/>
                  </a:rPr>
                  <a:t>Back Pad</a:t>
                </a:r>
                <a:endParaRPr lang="fr-FR"/>
              </a:p>
            </p:txBody>
          </p:sp>
          <p:cxnSp>
            <p:nvCxnSpPr>
              <p:cNvPr id="11" name="Connecteur droit avec flèche 10"/>
              <p:cNvCxnSpPr/>
              <p:nvPr/>
            </p:nvCxnSpPr>
            <p:spPr>
              <a:xfrm>
                <a:off x="1336482" y="6315573"/>
                <a:ext cx="43816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928" name="Rectangle 11"/>
              <p:cNvSpPr>
                <a:spLocks noChangeArrowheads="1"/>
              </p:cNvSpPr>
              <p:nvPr/>
            </p:nvSpPr>
            <p:spPr bwMode="auto">
              <a:xfrm>
                <a:off x="827033" y="6078021"/>
                <a:ext cx="51007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Calibri" pitchFamily="34" charset="0"/>
                    <a:cs typeface="Calibri" pitchFamily="34" charset="0"/>
                  </a:rPr>
                  <a:t>DBI</a:t>
                </a:r>
                <a:endParaRPr lang="fr-FR"/>
              </a:p>
            </p:txBody>
          </p:sp>
          <p:cxnSp>
            <p:nvCxnSpPr>
              <p:cNvPr id="13" name="Connecteur droit avec flèche 12"/>
              <p:cNvCxnSpPr/>
              <p:nvPr/>
            </p:nvCxnSpPr>
            <p:spPr>
              <a:xfrm flipH="1" flipV="1">
                <a:off x="6476934" y="1466691"/>
                <a:ext cx="920773" cy="94310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3"/>
              <p:cNvCxnSpPr/>
              <p:nvPr/>
            </p:nvCxnSpPr>
            <p:spPr>
              <a:xfrm flipH="1" flipV="1">
                <a:off x="6876993" y="1409533"/>
                <a:ext cx="369896" cy="36199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931" name="Rectangle 14"/>
              <p:cNvSpPr>
                <a:spLocks noChangeArrowheads="1"/>
              </p:cNvSpPr>
              <p:nvPr/>
            </p:nvSpPr>
            <p:spPr bwMode="auto">
              <a:xfrm>
                <a:off x="7356909" y="2215634"/>
                <a:ext cx="80509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Assura</a:t>
                </a:r>
                <a:endParaRPr lang="fr-FR">
                  <a:solidFill>
                    <a:schemeClr val="bg1"/>
                  </a:solidFill>
                </a:endParaRPr>
              </a:p>
            </p:txBody>
          </p:sp>
          <p:sp>
            <p:nvSpPr>
              <p:cNvPr id="38932" name="Rectangle 15"/>
              <p:cNvSpPr>
                <a:spLocks noChangeArrowheads="1"/>
              </p:cNvSpPr>
              <p:nvPr/>
            </p:nvSpPr>
            <p:spPr bwMode="auto">
              <a:xfrm>
                <a:off x="7180219" y="1630918"/>
                <a:ext cx="83888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  <a:latin typeface="Calibri" pitchFamily="34" charset="0"/>
                    <a:cs typeface="Calibri" pitchFamily="34" charset="0"/>
                  </a:rPr>
                  <a:t>Calibre</a:t>
                </a:r>
                <a:endParaRPr lang="fr-FR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8918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8987" y="1171265"/>
              <a:ext cx="709361" cy="1995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8916" name="Rectangle 15"/>
          <p:cNvSpPr>
            <a:spLocks noChangeArrowheads="1"/>
          </p:cNvSpPr>
          <p:nvPr/>
        </p:nvSpPr>
        <p:spPr bwMode="auto">
          <a:xfrm>
            <a:off x="3243263" y="560388"/>
            <a:ext cx="36099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  <a:cs typeface="Calibri" pitchFamily="34" charset="0"/>
              </a:rPr>
              <a:t>Virtuoso from Cadence IC 5.1.41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8" y="954088"/>
            <a:ext cx="6237287" cy="551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954088"/>
            <a:ext cx="1463675" cy="552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0" name="Rectangle 15"/>
          <p:cNvSpPr>
            <a:spLocks noChangeArrowheads="1"/>
          </p:cNvSpPr>
          <p:nvPr/>
        </p:nvSpPr>
        <p:spPr bwMode="auto">
          <a:xfrm>
            <a:off x="3243263" y="560388"/>
            <a:ext cx="36099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  <a:cs typeface="Calibri" pitchFamily="34" charset="0"/>
              </a:rPr>
              <a:t>Virtuoso from Cadence IC 6.1.4</a:t>
            </a:r>
          </a:p>
        </p:txBody>
      </p:sp>
      <p:sp>
        <p:nvSpPr>
          <p:cNvPr id="39941" name="Rectangle 15"/>
          <p:cNvSpPr>
            <a:spLocks noChangeArrowheads="1"/>
          </p:cNvSpPr>
          <p:nvPr/>
        </p:nvSpPr>
        <p:spPr bwMode="auto">
          <a:xfrm>
            <a:off x="1820863" y="47625"/>
            <a:ext cx="49276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Customized Menu with some utilities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2243138" y="79375"/>
            <a:ext cx="456088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Libraries from Providers and Users</a:t>
            </a:r>
          </a:p>
        </p:txBody>
      </p:sp>
      <p:grpSp>
        <p:nvGrpSpPr>
          <p:cNvPr id="41987" name="Groupe 31"/>
          <p:cNvGrpSpPr>
            <a:grpSpLocks/>
          </p:cNvGrpSpPr>
          <p:nvPr/>
        </p:nvGrpSpPr>
        <p:grpSpPr bwMode="auto">
          <a:xfrm>
            <a:off x="303213" y="1162050"/>
            <a:ext cx="7797800" cy="5222875"/>
            <a:chOff x="913451" y="1146175"/>
            <a:chExt cx="7797143" cy="5222875"/>
          </a:xfrm>
        </p:grpSpPr>
        <p:grpSp>
          <p:nvGrpSpPr>
            <p:cNvPr id="41988" name="Groupe 3"/>
            <p:cNvGrpSpPr>
              <a:grpSpLocks/>
            </p:cNvGrpSpPr>
            <p:nvPr/>
          </p:nvGrpSpPr>
          <p:grpSpPr bwMode="auto">
            <a:xfrm>
              <a:off x="3005119" y="1146175"/>
              <a:ext cx="5705475" cy="5222875"/>
              <a:chOff x="1703388" y="1069975"/>
              <a:chExt cx="5705475" cy="5222875"/>
            </a:xfrm>
          </p:grpSpPr>
          <p:pic>
            <p:nvPicPr>
              <p:cNvPr id="42001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3388" y="1069975"/>
                <a:ext cx="5705475" cy="522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1867367" y="4857750"/>
                <a:ext cx="619073" cy="847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5" name="Accolade ouvrante 4"/>
            <p:cNvSpPr/>
            <p:nvPr/>
          </p:nvSpPr>
          <p:spPr>
            <a:xfrm>
              <a:off x="2853213" y="2838450"/>
              <a:ext cx="152387" cy="466725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990" name="Rectangle 15"/>
            <p:cNvSpPr>
              <a:spLocks noChangeArrowheads="1"/>
            </p:cNvSpPr>
            <p:nvPr/>
          </p:nvSpPr>
          <p:spPr bwMode="auto">
            <a:xfrm>
              <a:off x="2039676" y="2828325"/>
              <a:ext cx="8130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ARM</a:t>
              </a:r>
            </a:p>
          </p:txBody>
        </p:sp>
        <p:sp>
          <p:nvSpPr>
            <p:cNvPr id="8" name="Accolade ouvrante 7"/>
            <p:cNvSpPr/>
            <p:nvPr/>
          </p:nvSpPr>
          <p:spPr>
            <a:xfrm>
              <a:off x="2853213" y="4295775"/>
              <a:ext cx="152387" cy="304800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992" name="Rectangle 15"/>
            <p:cNvSpPr>
              <a:spLocks noChangeArrowheads="1"/>
            </p:cNvSpPr>
            <p:nvPr/>
          </p:nvSpPr>
          <p:spPr bwMode="auto">
            <a:xfrm>
              <a:off x="1823598" y="4217343"/>
              <a:ext cx="110626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GF/TSC</a:t>
              </a:r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2205567" y="4067175"/>
              <a:ext cx="963531" cy="1508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94" name="Rectangle 15"/>
            <p:cNvSpPr>
              <a:spLocks noChangeArrowheads="1"/>
            </p:cNvSpPr>
            <p:nvPr/>
          </p:nvSpPr>
          <p:spPr bwMode="auto">
            <a:xfrm>
              <a:off x="913451" y="3702472"/>
              <a:ext cx="135838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</a:rPr>
                <a:t>FermiLab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2446847" y="3408363"/>
              <a:ext cx="722251" cy="3333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96" name="Rectangle 15"/>
            <p:cNvSpPr>
              <a:spLocks noChangeArrowheads="1"/>
            </p:cNvSpPr>
            <p:nvPr/>
          </p:nvSpPr>
          <p:spPr bwMode="auto">
            <a:xfrm>
              <a:off x="1716087" y="3211556"/>
              <a:ext cx="787395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</a:rPr>
                <a:t>IPHC</a:t>
              </a:r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>
              <a:off x="2446847" y="2486025"/>
              <a:ext cx="722251" cy="1651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98" name="Rectangle 15"/>
            <p:cNvSpPr>
              <a:spLocks noChangeArrowheads="1"/>
            </p:cNvSpPr>
            <p:nvPr/>
          </p:nvSpPr>
          <p:spPr bwMode="auto">
            <a:xfrm>
              <a:off x="1487487" y="2092069"/>
              <a:ext cx="156869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</a:rPr>
                <a:t>Univ. Bonn</a:t>
              </a:r>
            </a:p>
          </p:txBody>
        </p:sp>
        <p:cxnSp>
          <p:nvCxnSpPr>
            <p:cNvPr id="23" name="Connecteur droit avec flèche 22"/>
            <p:cNvCxnSpPr>
              <a:stCxn id="42000" idx="3"/>
            </p:cNvCxnSpPr>
            <p:nvPr/>
          </p:nvCxnSpPr>
          <p:spPr>
            <a:xfrm>
              <a:off x="2205567" y="2727325"/>
              <a:ext cx="963531" cy="365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00" name="Rectangle 15"/>
            <p:cNvSpPr>
              <a:spLocks noChangeArrowheads="1"/>
            </p:cNvSpPr>
            <p:nvPr/>
          </p:nvSpPr>
          <p:spPr bwMode="auto">
            <a:xfrm>
              <a:off x="1309565" y="2495764"/>
              <a:ext cx="89639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</a:rPr>
                <a:t>NCSU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773113"/>
            <a:ext cx="6505575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7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2597150"/>
            <a:ext cx="4718050" cy="385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0" name="Rectangle 15"/>
          <p:cNvSpPr>
            <a:spLocks noChangeArrowheads="1"/>
          </p:cNvSpPr>
          <p:nvPr/>
        </p:nvSpPr>
        <p:spPr bwMode="auto">
          <a:xfrm>
            <a:off x="1482725" y="58738"/>
            <a:ext cx="53673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Virtuoso / Calibre DRC Interactive Menu </a:t>
            </a:r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4319588" y="1281113"/>
            <a:ext cx="41433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6410325" y="2105025"/>
            <a:ext cx="1152525" cy="1333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3" name="Rectangle 15"/>
          <p:cNvSpPr>
            <a:spLocks noChangeArrowheads="1"/>
          </p:cNvSpPr>
          <p:nvPr/>
        </p:nvSpPr>
        <p:spPr bwMode="auto">
          <a:xfrm>
            <a:off x="7281863" y="1468438"/>
            <a:ext cx="1728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cs typeface="Calibri" pitchFamily="34" charset="0"/>
              </a:rPr>
              <a:t>Setting switches</a:t>
            </a:r>
          </a:p>
          <a:p>
            <a:r>
              <a:rPr lang="en-US" b="1">
                <a:latin typeface="Calibri" pitchFamily="34" charset="0"/>
                <a:cs typeface="Calibri" pitchFamily="34" charset="0"/>
              </a:rPr>
              <a:t> graphically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065213"/>
            <a:ext cx="6505575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2595563"/>
            <a:ext cx="4603750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Connecteur droit avec flèche 3"/>
          <p:cNvCxnSpPr/>
          <p:nvPr/>
        </p:nvCxnSpPr>
        <p:spPr>
          <a:xfrm flipH="1">
            <a:off x="7362825" y="2105025"/>
            <a:ext cx="200025" cy="18859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5" name="Rectangle 15"/>
          <p:cNvSpPr>
            <a:spLocks noChangeArrowheads="1"/>
          </p:cNvSpPr>
          <p:nvPr/>
        </p:nvSpPr>
        <p:spPr bwMode="auto">
          <a:xfrm>
            <a:off x="7281863" y="1468438"/>
            <a:ext cx="13731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cs typeface="Calibri" pitchFamily="34" charset="0"/>
              </a:rPr>
              <a:t>Choosing 2D</a:t>
            </a:r>
          </a:p>
          <a:p>
            <a:r>
              <a:rPr lang="en-US" b="1">
                <a:latin typeface="Calibri" pitchFamily="34" charset="0"/>
                <a:cs typeface="Calibri" pitchFamily="34" charset="0"/>
              </a:rPr>
              <a:t>or 3D LVS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525963" y="1881188"/>
            <a:ext cx="41433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07" name="Rectangle 15"/>
          <p:cNvSpPr>
            <a:spLocks noChangeArrowheads="1"/>
          </p:cNvSpPr>
          <p:nvPr/>
        </p:nvSpPr>
        <p:spPr bwMode="auto">
          <a:xfrm>
            <a:off x="1482725" y="58738"/>
            <a:ext cx="52705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Virtuoso / Calibre LVS Interactive Menu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63" y="1781175"/>
            <a:ext cx="66960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47813" y="31750"/>
            <a:ext cx="65801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3D viewer </a:t>
            </a:r>
            <a:r>
              <a:rPr lang="en-US" sz="3200" b="1" dirty="0" smtClean="0">
                <a:latin typeface="Calibri" pitchFamily="34" charset="0"/>
              </a:rPr>
              <a:t>in Virtuoso Layout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27088" y="692150"/>
            <a:ext cx="76485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>
                <a:latin typeface="Calibri" pitchFamily="34" charset="0"/>
              </a:rPr>
              <a:t>- Graphically Interfaced into Virtuoso.</a:t>
            </a:r>
          </a:p>
          <a:p>
            <a:r>
              <a:rPr lang="en-US" sz="2000" dirty="0">
                <a:latin typeface="Calibri" pitchFamily="34" charset="0"/>
              </a:rPr>
              <a:t>- Works for both CDB and OA.</a:t>
            </a:r>
          </a:p>
          <a:p>
            <a:r>
              <a:rPr lang="en-US" sz="2000" dirty="0">
                <a:latin typeface="Calibri" pitchFamily="34" charset="0"/>
              </a:rPr>
              <a:t>- Use a free and open-source VRML viewer.</a:t>
            </a:r>
          </a:p>
        </p:txBody>
      </p:sp>
    </p:spTree>
    <p:extLst>
      <p:ext uri="{BB962C8B-B14F-4D97-AF65-F5344CB8AC3E}">
        <p14:creationId xmlns:p14="http://schemas.microsoft.com/office/powerpoint/2010/main" val="8974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ChangeArrowheads="1"/>
          </p:cNvSpPr>
          <p:nvPr/>
        </p:nvSpPr>
        <p:spPr bwMode="auto">
          <a:xfrm>
            <a:off x="1577975" y="55563"/>
            <a:ext cx="51927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Calibri" pitchFamily="34" charset="0"/>
              </a:rPr>
              <a:t>IPHC Contribution for 3D-IC IO Libraries</a:t>
            </a: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400050" y="765175"/>
            <a:ext cx="84105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Pad shell </a:t>
            </a:r>
            <a:r>
              <a:rPr lang="en-US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containing </a:t>
            </a:r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TSV and DBI allowing </a:t>
            </a:r>
            <a:r>
              <a:rPr lang="en-US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the use of </a:t>
            </a:r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the ARM IO libraries in 3D-IC designs </a:t>
            </a:r>
          </a:p>
        </p:txBody>
      </p:sp>
      <p:grpSp>
        <p:nvGrpSpPr>
          <p:cNvPr id="4" name="Groupe 1"/>
          <p:cNvGrpSpPr>
            <a:grpSpLocks/>
          </p:cNvGrpSpPr>
          <p:nvPr/>
        </p:nvGrpSpPr>
        <p:grpSpPr bwMode="auto">
          <a:xfrm>
            <a:off x="1285875" y="1254125"/>
            <a:ext cx="6094413" cy="5405438"/>
            <a:chOff x="1285874" y="1254184"/>
            <a:chExt cx="6094413" cy="5404942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74" y="1254184"/>
              <a:ext cx="6094413" cy="5404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449387" y="5092407"/>
              <a:ext cx="619125" cy="847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0038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098550"/>
            <a:ext cx="7023100" cy="55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1577975" y="55563"/>
            <a:ext cx="51927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Calibri" pitchFamily="34" charset="0"/>
              </a:rPr>
              <a:t>IPHC Contribution for 3D-IC IO Libraries</a:t>
            </a: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57175" y="674688"/>
            <a:ext cx="84105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Pad shell </a:t>
            </a:r>
            <a:r>
              <a:rPr lang="en-US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containing </a:t>
            </a:r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TSV and DBI allowing using the ARM IO libraries in 3D-IC designs </a:t>
            </a:r>
          </a:p>
        </p:txBody>
      </p:sp>
    </p:spTree>
    <p:extLst>
      <p:ext uri="{BB962C8B-B14F-4D97-AF65-F5344CB8AC3E}">
        <p14:creationId xmlns:p14="http://schemas.microsoft.com/office/powerpoint/2010/main" val="12148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365500" y="66675"/>
            <a:ext cx="14398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Agenda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119187" y="1117600"/>
            <a:ext cx="5076825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Introduction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 Process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overview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 3D-IC Design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Platform</a:t>
            </a:r>
          </a:p>
          <a:p>
            <a:pPr eaLnBrk="0" hangingPunct="0">
              <a:lnSpc>
                <a:spcPct val="150000"/>
              </a:lnSpc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3D-IC industrial CAD tools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1108075"/>
            <a:ext cx="7011988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1577975" y="55563"/>
            <a:ext cx="51927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ea typeface="Calibri" pitchFamily="34" charset="0"/>
                <a:cs typeface="Calibri" pitchFamily="34" charset="0"/>
              </a:rPr>
              <a:t>IPHC Contribution for 3D-IC IO Libraries</a:t>
            </a: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57175" y="674688"/>
            <a:ext cx="841057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Pad shell </a:t>
            </a:r>
            <a:r>
              <a:rPr lang="en-US" sz="16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containing </a:t>
            </a:r>
            <a:r>
              <a:rPr lang="en-US" sz="16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DBI and TSV connecting the pad to the backside bonding pad</a:t>
            </a:r>
          </a:p>
        </p:txBody>
      </p:sp>
    </p:spTree>
    <p:extLst>
      <p:ext uri="{BB962C8B-B14F-4D97-AF65-F5344CB8AC3E}">
        <p14:creationId xmlns:p14="http://schemas.microsoft.com/office/powerpoint/2010/main" val="918529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1557338" y="95250"/>
            <a:ext cx="5586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000" b="1">
                <a:latin typeface="Calibri" pitchFamily="34" charset="0"/>
              </a:rPr>
              <a:t>3D-IC Automatic P&amp;R using DBI and TSV</a:t>
            </a:r>
            <a:endParaRPr lang="fr-FR" sz="2000">
              <a:latin typeface="Calibri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187544" y="1696277"/>
            <a:ext cx="3390900" cy="62865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3D Floor-Planning</a:t>
            </a:r>
          </a:p>
          <a:p>
            <a:pPr algn="ctr">
              <a:defRPr/>
            </a:pPr>
            <a:r>
              <a:rPr lang="en-US" dirty="0"/>
              <a:t>DBI, TSV, IO placement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87544" y="1096202"/>
            <a:ext cx="3390900" cy="3429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System Level Partitioning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87544" y="2705927"/>
            <a:ext cx="3390900" cy="3429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Automatic Place &amp; Route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87544" y="3410777"/>
            <a:ext cx="3390900" cy="62865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Extraction, Timing Analysis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87544" y="4296601"/>
            <a:ext cx="3390900" cy="60007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Physical verification</a:t>
            </a:r>
          </a:p>
          <a:p>
            <a:pPr algn="ctr">
              <a:defRPr/>
            </a:pPr>
            <a:r>
              <a:rPr lang="en-US" dirty="0"/>
              <a:t>3D DRC, 3D LVS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87544" y="5211002"/>
            <a:ext cx="3390900" cy="3429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Dummies Filling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87544" y="5839652"/>
            <a:ext cx="3390900" cy="3429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Final 3D DRC</a:t>
            </a:r>
            <a:endParaRPr lang="fr-FR" dirty="0"/>
          </a:p>
        </p:txBody>
      </p:sp>
      <p:sp>
        <p:nvSpPr>
          <p:cNvPr id="55320" name="ZoneTexte 9"/>
          <p:cNvSpPr txBox="1">
            <a:spLocks noChangeArrowheads="1"/>
          </p:cNvSpPr>
          <p:nvPr/>
        </p:nvSpPr>
        <p:spPr bwMode="auto">
          <a:xfrm>
            <a:off x="4330700" y="1069975"/>
            <a:ext cx="3749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Design exploration at system level </a:t>
            </a:r>
            <a:endParaRPr lang="fr-FR"/>
          </a:p>
        </p:txBody>
      </p:sp>
      <p:sp>
        <p:nvSpPr>
          <p:cNvPr id="55321" name="ZoneTexte 10"/>
          <p:cNvSpPr txBox="1">
            <a:spLocks noChangeArrowheads="1"/>
          </p:cNvSpPr>
          <p:nvPr/>
        </p:nvSpPr>
        <p:spPr bwMode="auto">
          <a:xfrm>
            <a:off x="4340225" y="1697038"/>
            <a:ext cx="4540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Design exploration at the physical level</a:t>
            </a:r>
          </a:p>
          <a:p>
            <a:pPr eaLnBrk="1" hangingPunct="1"/>
            <a:r>
              <a:rPr lang="en-US"/>
              <a:t>DBI, TSV, and IO placement &amp; optimization</a:t>
            </a:r>
            <a:endParaRPr lang="fr-FR"/>
          </a:p>
        </p:txBody>
      </p:sp>
      <p:sp>
        <p:nvSpPr>
          <p:cNvPr id="55322" name="ZoneTexte 11"/>
          <p:cNvSpPr txBox="1">
            <a:spLocks noChangeArrowheads="1"/>
          </p:cNvSpPr>
          <p:nvPr/>
        </p:nvSpPr>
        <p:spPr bwMode="auto">
          <a:xfrm>
            <a:off x="4349750" y="2582863"/>
            <a:ext cx="42529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Cells and blocks place &amp; route can be done tier by tier</a:t>
            </a:r>
            <a:endParaRPr lang="fr-FR"/>
          </a:p>
        </p:txBody>
      </p:sp>
      <p:sp>
        <p:nvSpPr>
          <p:cNvPr id="55323" name="ZoneTexte 12"/>
          <p:cNvSpPr txBox="1">
            <a:spLocks noChangeArrowheads="1"/>
          </p:cNvSpPr>
          <p:nvPr/>
        </p:nvSpPr>
        <p:spPr bwMode="auto">
          <a:xfrm>
            <a:off x="4368800" y="3379788"/>
            <a:ext cx="4552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To be done for each tier, then combined for back-annotation to the 3D top level system</a:t>
            </a:r>
            <a:endParaRPr lang="fr-FR"/>
          </a:p>
        </p:txBody>
      </p:sp>
      <p:sp>
        <p:nvSpPr>
          <p:cNvPr id="14" name="Accolade fermante 13"/>
          <p:cNvSpPr/>
          <p:nvPr/>
        </p:nvSpPr>
        <p:spPr>
          <a:xfrm>
            <a:off x="3816350" y="4297363"/>
            <a:ext cx="514350" cy="196215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5325" name="ZoneTexte 14"/>
          <p:cNvSpPr txBox="1">
            <a:spLocks noChangeArrowheads="1"/>
          </p:cNvSpPr>
          <p:nvPr/>
        </p:nvSpPr>
        <p:spPr bwMode="auto">
          <a:xfrm>
            <a:off x="4521200" y="5049838"/>
            <a:ext cx="4552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Similar to the full-custom design flow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ChangeArrowheads="1"/>
          </p:cNvSpPr>
          <p:nvPr/>
        </p:nvSpPr>
        <p:spPr bwMode="auto">
          <a:xfrm>
            <a:off x="1066800" y="115888"/>
            <a:ext cx="68294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itchFamily="34" charset="0"/>
              </a:rPr>
              <a:t>Automatic </a:t>
            </a:r>
            <a:r>
              <a:rPr lang="en-US" sz="2000" b="1" dirty="0" smtClean="0">
                <a:latin typeface="Calibri" pitchFamily="34" charset="0"/>
              </a:rPr>
              <a:t>Place &amp; Route </a:t>
            </a:r>
            <a:r>
              <a:rPr lang="en-US" sz="2000" b="1" dirty="0">
                <a:latin typeface="Calibri" pitchFamily="34" charset="0"/>
              </a:rPr>
              <a:t>with Direct Bond Interface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56328" name="Rectangle 7"/>
          <p:cNvSpPr>
            <a:spLocks noChangeArrowheads="1"/>
          </p:cNvSpPr>
          <p:nvPr/>
        </p:nvSpPr>
        <p:spPr bwMode="auto">
          <a:xfrm>
            <a:off x="292100" y="839788"/>
            <a:ext cx="86741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 smtClean="0">
                <a:latin typeface="Calibri" pitchFamily="34" charset="0"/>
              </a:rPr>
              <a:t>- </a:t>
            </a:r>
            <a:r>
              <a:rPr lang="en-US" sz="2000" dirty="0">
                <a:latin typeface="Calibri" pitchFamily="34" charset="0"/>
              </a:rPr>
              <a:t>Custom scripts </a:t>
            </a:r>
            <a:r>
              <a:rPr lang="en-US" sz="2000" dirty="0" smtClean="0">
                <a:latin typeface="Calibri" pitchFamily="34" charset="0"/>
              </a:rPr>
              <a:t>allowing routing pins on DBIs.</a:t>
            </a:r>
          </a:p>
          <a:p>
            <a:r>
              <a:rPr lang="en-US" sz="2000" dirty="0" smtClean="0">
                <a:latin typeface="Calibri" pitchFamily="34" charset="0"/>
              </a:rPr>
              <a:t>- The resulting layout is compliant to the </a:t>
            </a:r>
            <a:r>
              <a:rPr lang="en-US" sz="2000" dirty="0" err="1" smtClean="0">
                <a:latin typeface="Calibri" pitchFamily="34" charset="0"/>
              </a:rPr>
              <a:t>Tezzaron</a:t>
            </a:r>
            <a:r>
              <a:rPr lang="en-US" sz="2000" dirty="0" smtClean="0">
                <a:latin typeface="Calibri" pitchFamily="34" charset="0"/>
              </a:rPr>
              <a:t> DRC, LVS </a:t>
            </a:r>
            <a:r>
              <a:rPr lang="en-US" sz="2000" dirty="0" err="1" smtClean="0">
                <a:latin typeface="Calibri" pitchFamily="34" charset="0"/>
              </a:rPr>
              <a:t>etc</a:t>
            </a:r>
            <a:r>
              <a:rPr lang="en-US" sz="2000" dirty="0" smtClean="0">
                <a:latin typeface="Calibri" pitchFamily="34" charset="0"/>
              </a:rPr>
              <a:t> …</a:t>
            </a:r>
            <a:endParaRPr lang="en-US" sz="2000" dirty="0">
              <a:latin typeface="Calibri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96255" y="2008188"/>
            <a:ext cx="8219108" cy="4480143"/>
            <a:chOff x="623888" y="2122488"/>
            <a:chExt cx="8219108" cy="4480143"/>
          </a:xfrm>
        </p:grpSpPr>
        <p:pic>
          <p:nvPicPr>
            <p:cNvPr id="5632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888" y="2122488"/>
              <a:ext cx="3857625" cy="374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32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9150" y="2122488"/>
              <a:ext cx="3986213" cy="3471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Connecteur droit avec flèche 4"/>
            <p:cNvCxnSpPr/>
            <p:nvPr/>
          </p:nvCxnSpPr>
          <p:spPr>
            <a:xfrm flipV="1">
              <a:off x="5305425" y="4138613"/>
              <a:ext cx="1076325" cy="1903412"/>
            </a:xfrm>
            <a:prstGeom prst="straightConnector1">
              <a:avLst/>
            </a:prstGeom>
            <a:ln>
              <a:solidFill>
                <a:srgbClr val="00FF00"/>
              </a:solidFill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56326" name="Rectangle 5"/>
            <p:cNvSpPr>
              <a:spLocks noChangeArrowheads="1"/>
            </p:cNvSpPr>
            <p:nvPr/>
          </p:nvSpPr>
          <p:spPr bwMode="auto">
            <a:xfrm>
              <a:off x="5305425" y="5956300"/>
              <a:ext cx="3537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DBI completely routed down </a:t>
              </a:r>
              <a:r>
                <a:rPr lang="en-US" dirty="0" smtClean="0">
                  <a:latin typeface="Calibri" pitchFamily="34" charset="0"/>
                </a:rPr>
                <a:t>to the </a:t>
              </a:r>
            </a:p>
            <a:p>
              <a:r>
                <a:rPr lang="en-US" dirty="0" smtClean="0">
                  <a:latin typeface="Calibri" pitchFamily="34" charset="0"/>
                </a:rPr>
                <a:t>lower </a:t>
              </a:r>
              <a:r>
                <a:rPr lang="en-US" dirty="0">
                  <a:latin typeface="Calibri" pitchFamily="34" charset="0"/>
                </a:rPr>
                <a:t>metal </a:t>
              </a:r>
              <a:r>
                <a:rPr lang="en-US" dirty="0" smtClean="0">
                  <a:latin typeface="Calibri" pitchFamily="34" charset="0"/>
                </a:rPr>
                <a:t>layer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56327" name="Rectangle 6"/>
            <p:cNvSpPr>
              <a:spLocks noChangeArrowheads="1"/>
            </p:cNvSpPr>
            <p:nvPr/>
          </p:nvSpPr>
          <p:spPr bwMode="auto">
            <a:xfrm>
              <a:off x="1090613" y="5961063"/>
              <a:ext cx="27241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DBI array generation + P&amp;R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060700" y="2998788"/>
              <a:ext cx="290513" cy="257175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Connecteur droit 9"/>
            <p:cNvCxnSpPr/>
            <p:nvPr/>
          </p:nvCxnSpPr>
          <p:spPr>
            <a:xfrm flipV="1">
              <a:off x="3351213" y="2122488"/>
              <a:ext cx="5264150" cy="876300"/>
            </a:xfrm>
            <a:prstGeom prst="line">
              <a:avLst/>
            </a:prstGeom>
            <a:ln w="28575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flipV="1">
              <a:off x="3060700" y="2122488"/>
              <a:ext cx="1631950" cy="876300"/>
            </a:xfrm>
            <a:prstGeom prst="line">
              <a:avLst/>
            </a:prstGeom>
            <a:ln w="28575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3351213" y="3255963"/>
              <a:ext cx="5264150" cy="2338387"/>
            </a:xfrm>
            <a:prstGeom prst="line">
              <a:avLst/>
            </a:prstGeom>
            <a:ln w="28575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3060700" y="3255963"/>
              <a:ext cx="1631950" cy="2338387"/>
            </a:xfrm>
            <a:prstGeom prst="line">
              <a:avLst/>
            </a:prstGeom>
            <a:ln w="28575">
              <a:solidFill>
                <a:srgbClr val="00FF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e 20"/>
            <p:cNvGrpSpPr/>
            <p:nvPr/>
          </p:nvGrpSpPr>
          <p:grpSpPr>
            <a:xfrm>
              <a:off x="6083300" y="3575050"/>
              <a:ext cx="866775" cy="869950"/>
              <a:chOff x="6083300" y="3575050"/>
              <a:chExt cx="866775" cy="869950"/>
            </a:xfrm>
          </p:grpSpPr>
          <p:sp>
            <p:nvSpPr>
              <p:cNvPr id="15" name="Forme libre 14"/>
              <p:cNvSpPr/>
              <p:nvPr/>
            </p:nvSpPr>
            <p:spPr>
              <a:xfrm>
                <a:off x="6083300" y="3575050"/>
                <a:ext cx="866775" cy="869950"/>
              </a:xfrm>
              <a:custGeom>
                <a:avLst/>
                <a:gdLst>
                  <a:gd name="connsiteX0" fmla="*/ 263525 w 866775"/>
                  <a:gd name="connsiteY0" fmla="*/ 0 h 869950"/>
                  <a:gd name="connsiteX1" fmla="*/ 3175 w 866775"/>
                  <a:gd name="connsiteY1" fmla="*/ 238125 h 869950"/>
                  <a:gd name="connsiteX2" fmla="*/ 0 w 866775"/>
                  <a:gd name="connsiteY2" fmla="*/ 606425 h 869950"/>
                  <a:gd name="connsiteX3" fmla="*/ 254000 w 866775"/>
                  <a:gd name="connsiteY3" fmla="*/ 863600 h 869950"/>
                  <a:gd name="connsiteX4" fmla="*/ 600075 w 866775"/>
                  <a:gd name="connsiteY4" fmla="*/ 869950 h 869950"/>
                  <a:gd name="connsiteX5" fmla="*/ 866775 w 866775"/>
                  <a:gd name="connsiteY5" fmla="*/ 619125 h 869950"/>
                  <a:gd name="connsiteX6" fmla="*/ 857250 w 866775"/>
                  <a:gd name="connsiteY6" fmla="*/ 241300 h 869950"/>
                  <a:gd name="connsiteX7" fmla="*/ 641350 w 866775"/>
                  <a:gd name="connsiteY7" fmla="*/ 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6775" h="869950">
                    <a:moveTo>
                      <a:pt x="263525" y="0"/>
                    </a:moveTo>
                    <a:lnTo>
                      <a:pt x="3175" y="238125"/>
                    </a:lnTo>
                    <a:cubicBezTo>
                      <a:pt x="2117" y="360892"/>
                      <a:pt x="1058" y="483658"/>
                      <a:pt x="0" y="606425"/>
                    </a:cubicBezTo>
                    <a:lnTo>
                      <a:pt x="254000" y="863600"/>
                    </a:lnTo>
                    <a:lnTo>
                      <a:pt x="600075" y="869950"/>
                    </a:lnTo>
                    <a:lnTo>
                      <a:pt x="866775" y="619125"/>
                    </a:lnTo>
                    <a:lnTo>
                      <a:pt x="857250" y="241300"/>
                    </a:lnTo>
                    <a:lnTo>
                      <a:pt x="641350" y="0"/>
                    </a:lnTo>
                  </a:path>
                </a:pathLst>
              </a:cu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Connecteur droit 18"/>
              <p:cNvCxnSpPr>
                <a:stCxn id="15" idx="0"/>
                <a:endCxn id="15" idx="7"/>
              </p:cNvCxnSpPr>
              <p:nvPr/>
            </p:nvCxnSpPr>
            <p:spPr>
              <a:xfrm>
                <a:off x="6346825" y="3575050"/>
                <a:ext cx="377825" cy="0"/>
              </a:xfrm>
              <a:prstGeom prst="line">
                <a:avLst/>
              </a:prstGeom>
              <a:ln w="127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972891" y="2025261"/>
            <a:ext cx="3856534" cy="3743714"/>
          </a:xfrm>
          <a:prstGeom prst="rect">
            <a:avLst/>
          </a:prstGeom>
          <a:noFill/>
          <a:ln>
            <a:noFill/>
          </a:ln>
          <a:effectLst/>
          <a:scene3d>
            <a:camera prst="isometricOffAxis2Top"/>
            <a:lightRig rig="threePt" dir="t"/>
          </a:scene3d>
          <a:ex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905839" y="1665288"/>
            <a:ext cx="3856534" cy="374371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isometricOffAxis2Top"/>
            <a:lightRig rig="threePt" dir="t"/>
          </a:scene3d>
          <a:extLst/>
        </p:spPr>
      </p:pic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215900" y="911225"/>
            <a:ext cx="8712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Saving the floor plan for the bottom tier, and apply it for top </a:t>
            </a:r>
            <a:r>
              <a:rPr lang="en-US" dirty="0" smtClean="0">
                <a:latin typeface="Calibri" pitchFamily="34" charset="0"/>
              </a:rPr>
              <a:t>tier.</a:t>
            </a:r>
          </a:p>
          <a:p>
            <a:r>
              <a:rPr lang="en-US" dirty="0" smtClean="0">
                <a:latin typeface="Calibri" pitchFamily="34" charset="0"/>
              </a:rPr>
              <a:t>Place </a:t>
            </a:r>
            <a:r>
              <a:rPr lang="en-US" dirty="0">
                <a:latin typeface="Calibri" pitchFamily="34" charset="0"/>
              </a:rPr>
              <a:t>&amp; Route </a:t>
            </a:r>
            <a:r>
              <a:rPr lang="en-US" dirty="0" smtClean="0">
                <a:latin typeface="Calibri" pitchFamily="34" charset="0"/>
              </a:rPr>
              <a:t>taking </a:t>
            </a:r>
            <a:r>
              <a:rPr lang="en-US" dirty="0">
                <a:latin typeface="Calibri" pitchFamily="34" charset="0"/>
              </a:rPr>
              <a:t>into account </a:t>
            </a:r>
            <a:r>
              <a:rPr lang="en-US" dirty="0" smtClean="0">
                <a:latin typeface="Calibri" pitchFamily="34" charset="0"/>
              </a:rPr>
              <a:t>the locations of the DBIs</a:t>
            </a:r>
            <a:r>
              <a:rPr lang="en-US" dirty="0">
                <a:latin typeface="Calibri" pitchFamily="34" charset="0"/>
              </a:rPr>
              <a:t>.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The place &amp; route for both tiers is optimal for timing, buffer sizing and power performance.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57349" name="Rectangle 9"/>
          <p:cNvSpPr>
            <a:spLocks noChangeArrowheads="1"/>
          </p:cNvSpPr>
          <p:nvPr/>
        </p:nvSpPr>
        <p:spPr bwMode="auto">
          <a:xfrm>
            <a:off x="1295152" y="5265738"/>
            <a:ext cx="6458306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latin typeface="Calibri" pitchFamily="34" charset="0"/>
                <a:cs typeface="Calibri" pitchFamily="34" charset="0"/>
              </a:rPr>
              <a:t>This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results in 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a “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correct-by-construction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” design.</a:t>
            </a:r>
            <a:endParaRPr lang="fr-FR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350" name="Rectangle 2"/>
          <p:cNvSpPr>
            <a:spLocks noChangeArrowheads="1"/>
          </p:cNvSpPr>
          <p:nvPr/>
        </p:nvSpPr>
        <p:spPr bwMode="auto">
          <a:xfrm>
            <a:off x="1420813" y="115888"/>
            <a:ext cx="5789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latin typeface="Calibri" pitchFamily="34" charset="0"/>
              </a:rPr>
              <a:t>Automatic P&amp;R with Direct Bond Interface</a:t>
            </a:r>
            <a:endParaRPr lang="en-US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8988"/>
            <a:ext cx="9109075" cy="552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43000" y="112713"/>
            <a:ext cx="720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000" b="1" dirty="0">
                <a:latin typeface="Calibri" pitchFamily="34" charset="0"/>
              </a:rPr>
              <a:t>Cadence / </a:t>
            </a:r>
            <a:r>
              <a:rPr lang="fr-FR" sz="2000" b="1" dirty="0" err="1">
                <a:latin typeface="Calibri" pitchFamily="34" charset="0"/>
              </a:rPr>
              <a:t>Encounter</a:t>
            </a:r>
            <a:r>
              <a:rPr lang="fr-FR" sz="2000" b="1" dirty="0">
                <a:latin typeface="Calibri" pitchFamily="34" charset="0"/>
              </a:rPr>
              <a:t> </a:t>
            </a:r>
            <a:r>
              <a:rPr lang="fr-FR" sz="2000" b="1" dirty="0" err="1" smtClean="0">
                <a:latin typeface="Calibri" pitchFamily="34" charset="0"/>
              </a:rPr>
              <a:t>Bump</a:t>
            </a:r>
            <a:r>
              <a:rPr lang="fr-FR" sz="2000" b="1" dirty="0" smtClean="0">
                <a:latin typeface="Calibri" pitchFamily="34" charset="0"/>
              </a:rPr>
              <a:t> </a:t>
            </a:r>
            <a:r>
              <a:rPr lang="fr-FR" sz="2000" b="1" dirty="0" err="1">
                <a:latin typeface="Calibri" pitchFamily="34" charset="0"/>
              </a:rPr>
              <a:t>Array</a:t>
            </a:r>
            <a:r>
              <a:rPr lang="fr-FR" sz="2000" b="1" dirty="0">
                <a:latin typeface="Calibri" pitchFamily="34" charset="0"/>
              </a:rPr>
              <a:t> </a:t>
            </a:r>
            <a:r>
              <a:rPr lang="fr-FR" sz="2000" b="1" dirty="0" err="1">
                <a:latin typeface="Calibri" pitchFamily="34" charset="0"/>
              </a:rPr>
              <a:t>Generator</a:t>
            </a:r>
            <a:endParaRPr lang="fr-FR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96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695325"/>
            <a:ext cx="7858125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52550" y="95250"/>
            <a:ext cx="720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000" b="1" dirty="0">
                <a:latin typeface="Calibri" pitchFamily="34" charset="0"/>
              </a:rPr>
              <a:t>Cadence / </a:t>
            </a:r>
            <a:r>
              <a:rPr lang="fr-FR" sz="2000" b="1" dirty="0" err="1">
                <a:latin typeface="Calibri" pitchFamily="34" charset="0"/>
              </a:rPr>
              <a:t>Encounter</a:t>
            </a:r>
            <a:r>
              <a:rPr lang="fr-FR" sz="2000" b="1" dirty="0">
                <a:latin typeface="Calibri" pitchFamily="34" charset="0"/>
              </a:rPr>
              <a:t> </a:t>
            </a:r>
            <a:r>
              <a:rPr lang="fr-FR" sz="2000" b="1" dirty="0" smtClean="0">
                <a:latin typeface="Calibri" pitchFamily="34" charset="0"/>
              </a:rPr>
              <a:t> Signal </a:t>
            </a:r>
            <a:r>
              <a:rPr lang="fr-FR" sz="2000" b="1" dirty="0" err="1">
                <a:latin typeface="Calibri" pitchFamily="34" charset="0"/>
              </a:rPr>
              <a:t>Bumps</a:t>
            </a:r>
            <a:r>
              <a:rPr lang="fr-FR" sz="2000" b="1" dirty="0">
                <a:latin typeface="Calibri" pitchFamily="34" charset="0"/>
              </a:rPr>
              <a:t> </a:t>
            </a:r>
            <a:r>
              <a:rPr lang="fr-FR" sz="2000" b="1" dirty="0" err="1">
                <a:latin typeface="Calibri" pitchFamily="34" charset="0"/>
              </a:rPr>
              <a:t>Assignment</a:t>
            </a:r>
            <a:endParaRPr lang="fr-FR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558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179388" y="652463"/>
            <a:ext cx="5070475" cy="5967412"/>
            <a:chOff x="740569" y="652464"/>
            <a:chExt cx="5069681" cy="596748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569" y="3655292"/>
              <a:ext cx="4410075" cy="2934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569" y="652464"/>
              <a:ext cx="5069681" cy="27700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ZoneTexte 4"/>
            <p:cNvSpPr txBox="1">
              <a:spLocks noChangeArrowheads="1"/>
            </p:cNvSpPr>
            <p:nvPr/>
          </p:nvSpPr>
          <p:spPr bwMode="auto">
            <a:xfrm>
              <a:off x="1428750" y="3211457"/>
              <a:ext cx="712054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Before</a:t>
              </a:r>
              <a:endParaRPr lang="fr-FR" sz="1400">
                <a:solidFill>
                  <a:schemeClr val="bg1"/>
                </a:solidFill>
              </a:endParaRPr>
            </a:p>
          </p:txBody>
        </p:sp>
        <p:sp>
          <p:nvSpPr>
            <p:cNvPr id="6" name="ZoneTexte 5"/>
            <p:cNvSpPr txBox="1">
              <a:spLocks noChangeArrowheads="1"/>
            </p:cNvSpPr>
            <p:nvPr/>
          </p:nvSpPr>
          <p:spPr bwMode="auto">
            <a:xfrm>
              <a:off x="1362075" y="6312167"/>
              <a:ext cx="712054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Before</a:t>
              </a:r>
              <a:endParaRPr lang="fr-FR" sz="1400">
                <a:solidFill>
                  <a:schemeClr val="bg1"/>
                </a:solidFill>
              </a:endParaRPr>
            </a:p>
          </p:txBody>
        </p:sp>
        <p:sp>
          <p:nvSpPr>
            <p:cNvPr id="7" name="ZoneTexte 6"/>
            <p:cNvSpPr txBox="1">
              <a:spLocks noChangeArrowheads="1"/>
            </p:cNvSpPr>
            <p:nvPr/>
          </p:nvSpPr>
          <p:spPr bwMode="auto">
            <a:xfrm>
              <a:off x="3876675" y="3211457"/>
              <a:ext cx="562975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After</a:t>
              </a:r>
              <a:endParaRPr lang="fr-FR" sz="1400">
                <a:solidFill>
                  <a:schemeClr val="bg1"/>
                </a:solidFill>
              </a:endParaRPr>
            </a:p>
          </p:txBody>
        </p:sp>
        <p:sp>
          <p:nvSpPr>
            <p:cNvPr id="8" name="ZoneTexte 7"/>
            <p:cNvSpPr txBox="1">
              <a:spLocks noChangeArrowheads="1"/>
            </p:cNvSpPr>
            <p:nvPr/>
          </p:nvSpPr>
          <p:spPr bwMode="auto">
            <a:xfrm>
              <a:off x="3838574" y="6312167"/>
              <a:ext cx="562975" cy="3077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>
                  <a:solidFill>
                    <a:schemeClr val="bg1"/>
                  </a:solidFill>
                  <a:cs typeface="Arial" pitchFamily="34" charset="0"/>
                </a:rPr>
                <a:t>After</a:t>
              </a:r>
              <a:endParaRPr lang="fr-FR" sz="14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79388" y="3656013"/>
            <a:ext cx="5213350" cy="304006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79388" y="622300"/>
            <a:ext cx="5213350" cy="30400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989013" y="85725"/>
            <a:ext cx="7200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Custom Scripts Enabling Routing on DBIs</a:t>
            </a:r>
            <a:endParaRPr lang="fr-FR" sz="2400">
              <a:latin typeface="Calibri" pitchFamily="34" charset="0"/>
            </a:endParaRP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5468938" y="1819275"/>
            <a:ext cx="3667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Placing logical pins on bumps (DBIs), and extract their location. </a:t>
            </a:r>
            <a:endParaRPr lang="fr-FR"/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5468939" y="4389438"/>
            <a:ext cx="36750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dirty="0"/>
              <a:t>Generating Physical pins from these locations.</a:t>
            </a:r>
          </a:p>
          <a:p>
            <a:pPr eaLnBrk="1" hangingPunct="1"/>
            <a:r>
              <a:rPr lang="en-US" sz="1600" dirty="0"/>
              <a:t>They can now be used as terminals for routing.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73903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685800"/>
            <a:ext cx="2663825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85800"/>
            <a:ext cx="2647950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685800"/>
            <a:ext cx="2651125" cy="252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8" y="3860800"/>
            <a:ext cx="2795587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droite 5"/>
          <p:cNvSpPr/>
          <p:nvPr/>
        </p:nvSpPr>
        <p:spPr>
          <a:xfrm>
            <a:off x="2916238" y="1981200"/>
            <a:ext cx="227012" cy="4381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6011863" y="1990725"/>
            <a:ext cx="228600" cy="4381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8" name="Flèche droite 7"/>
          <p:cNvSpPr/>
          <p:nvPr/>
        </p:nvSpPr>
        <p:spPr>
          <a:xfrm rot="5400000">
            <a:off x="7527925" y="3262313"/>
            <a:ext cx="228600" cy="4381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47638" y="3481388"/>
            <a:ext cx="256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- DBIs Placement</a:t>
            </a:r>
          </a:p>
          <a:p>
            <a:pPr eaLnBrk="1" hangingPunct="1"/>
            <a:r>
              <a:rPr lang="en-US"/>
              <a:t>- TSVs Placement</a:t>
            </a:r>
          </a:p>
          <a:p>
            <a:pPr eaLnBrk="1" hangingPunct="1"/>
            <a:r>
              <a:rPr lang="en-US"/>
              <a:t>- Obstructions on TSVs</a:t>
            </a:r>
            <a:endParaRPr lang="fr-FR"/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3448050" y="704850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</a:rPr>
              <a:t>- Std cells Placement</a:t>
            </a:r>
          </a:p>
          <a:p>
            <a:pPr eaLnBrk="1" hangingPunct="1"/>
            <a:r>
              <a:rPr lang="en-US">
                <a:solidFill>
                  <a:schemeClr val="bg1"/>
                </a:solidFill>
              </a:rPr>
              <a:t>- Clock Tree Synthesis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6653213" y="760413"/>
            <a:ext cx="2416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</a:rPr>
              <a:t>Filler Cells Placement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4284663" y="4686300"/>
            <a:ext cx="1695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- Clock routing</a:t>
            </a:r>
          </a:p>
          <a:p>
            <a:pPr eaLnBrk="1" hangingPunct="1"/>
            <a:r>
              <a:rPr lang="en-US"/>
              <a:t>- Final routing</a:t>
            </a:r>
            <a:endParaRPr lang="fr-FR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42950" y="85725"/>
            <a:ext cx="8610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Automatic P &amp; R Design Flow (From Floor-Plan to Routed Design) </a:t>
            </a:r>
            <a:endParaRPr lang="fr-FR" sz="24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919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52475"/>
            <a:ext cx="8296275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92188" y="85725"/>
            <a:ext cx="7200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Clock and all nets routing is enabled on M1-M5</a:t>
            </a:r>
            <a:endParaRPr lang="fr-FR" sz="24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8862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79400" y="644525"/>
            <a:ext cx="79946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000" b="1"/>
              <a:t>Cadence is making its 3D-IC design tools available to selected European academic institutions in partnership with the Europractice scheme operated by the UK Science and Technology Facilities Council Rutherford Appleton Laboratory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GB" sz="2000" b="1"/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GB" sz="2000" b="1"/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GB" sz="2000" b="1"/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000" b="1"/>
              <a:t>Proposals are being invited from the existing Europractice/Cadence user base of 378 European academic institutions</a:t>
            </a:r>
          </a:p>
        </p:txBody>
      </p:sp>
      <p:pic>
        <p:nvPicPr>
          <p:cNvPr id="3" name="Picture 2" descr="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38" y="2238375"/>
            <a:ext cx="273685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8" y="1979613"/>
            <a:ext cx="17287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8" y="3661334"/>
            <a:ext cx="2830512" cy="268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4325" y="3908425"/>
            <a:ext cx="5834063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GB" sz="2000" b="1"/>
              <a:t>These selected early adopters will then be able to more efficiently design 3D-IC systems for their research projects, e.g. in new computer architectures, with the possibility of fabrication via existing broker services offered by CMP (Circuits Multi-Project) in France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GB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3" y="5565775"/>
            <a:ext cx="784225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0" y="6059487"/>
            <a:ext cx="354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 John McLean</a:t>
            </a:r>
          </a:p>
          <a:p>
            <a:r>
              <a:rPr lang="en-US" dirty="0" smtClean="0"/>
              <a:t>Rutherford Appleton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34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1825"/>
            <a:ext cx="8504237" cy="606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2890838" y="39688"/>
            <a:ext cx="37480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SiP versus 3D-IC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1725613" y="119063"/>
            <a:ext cx="720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True 3D Mask Layout Editor</a:t>
            </a:r>
            <a:endParaRPr lang="fr-FR" sz="2400">
              <a:latin typeface="Calibri" pitchFamily="34" charset="0"/>
            </a:endParaRPr>
          </a:p>
        </p:txBody>
      </p:sp>
      <p:grpSp>
        <p:nvGrpSpPr>
          <p:cNvPr id="52227" name="Groupe 2"/>
          <p:cNvGrpSpPr>
            <a:grpSpLocks/>
          </p:cNvGrpSpPr>
          <p:nvPr/>
        </p:nvGrpSpPr>
        <p:grpSpPr bwMode="auto">
          <a:xfrm>
            <a:off x="769938" y="1052513"/>
            <a:ext cx="8175625" cy="5648325"/>
            <a:chOff x="958849" y="823913"/>
            <a:chExt cx="8175625" cy="5648292"/>
          </a:xfrm>
        </p:grpSpPr>
        <p:pic>
          <p:nvPicPr>
            <p:cNvPr id="5223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849" y="823913"/>
              <a:ext cx="8175625" cy="5648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958849" y="823913"/>
              <a:ext cx="4460875" cy="73818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sp>
        <p:nvSpPr>
          <p:cNvPr id="52228" name="Rectangle 1"/>
          <p:cNvSpPr>
            <a:spLocks noChangeArrowheads="1"/>
          </p:cNvSpPr>
          <p:nvPr/>
        </p:nvSpPr>
        <p:spPr bwMode="auto">
          <a:xfrm>
            <a:off x="2090738" y="1490663"/>
            <a:ext cx="337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MicroMagic MAX-3D</a:t>
            </a:r>
            <a:endParaRPr lang="fr-FR" sz="2400">
              <a:latin typeface="Calibri" pitchFamily="34" charset="0"/>
            </a:endParaRPr>
          </a:p>
        </p:txBody>
      </p:sp>
      <p:sp>
        <p:nvSpPr>
          <p:cNvPr id="52229" name="Rectangle 1"/>
          <p:cNvSpPr>
            <a:spLocks noChangeArrowheads="1"/>
          </p:cNvSpPr>
          <p:nvPr/>
        </p:nvSpPr>
        <p:spPr bwMode="auto">
          <a:xfrm>
            <a:off x="61913" y="822325"/>
            <a:ext cx="9055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 b="1">
                <a:latin typeface="Calibri" pitchFamily="34" charset="0"/>
              </a:rPr>
              <a:t>Technology Files fully supported by Tezzaron </a:t>
            </a:r>
            <a:endParaRPr lang="fr-FR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044575"/>
            <a:ext cx="8697912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1" name="Rectangle 15"/>
          <p:cNvSpPr>
            <a:spLocks noChangeArrowheads="1"/>
          </p:cNvSpPr>
          <p:nvPr/>
        </p:nvSpPr>
        <p:spPr bwMode="auto">
          <a:xfrm>
            <a:off x="2787650" y="73025"/>
            <a:ext cx="30527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MicroMagic 3D viewer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343025"/>
            <a:ext cx="8321675" cy="492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75" name="Rectangle 15"/>
          <p:cNvSpPr>
            <a:spLocks noChangeArrowheads="1"/>
          </p:cNvSpPr>
          <p:nvPr/>
        </p:nvSpPr>
        <p:spPr bwMode="auto">
          <a:xfrm>
            <a:off x="2787650" y="73025"/>
            <a:ext cx="36290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  <a:cs typeface="Calibri" pitchFamily="34" charset="0"/>
              </a:rPr>
              <a:t>MicroMagic 3D crossection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43225" y="25400"/>
            <a:ext cx="20415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Calibri" pitchFamily="34" charset="0"/>
                <a:cs typeface="Calibri" pitchFamily="34" charset="0"/>
              </a:rPr>
              <a:t>Conclusion</a:t>
            </a:r>
            <a:endParaRPr lang="fr-FR" sz="32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96850" y="874713"/>
            <a:ext cx="876935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A Design Platform resulted from the collaboration.</a:t>
            </a:r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CMC, CMP, MOSIS,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FermiLab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Tezzaron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HEP Labs,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NCSU</a:t>
            </a:r>
          </a:p>
          <a:p>
            <a:pPr>
              <a:lnSpc>
                <a:spcPct val="150000"/>
              </a:lnSpc>
              <a:defRPr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Industrial CAD vendors just starting addressing the features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Still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awaiting for new CAD tools dedicated to 3D-IC Integration :</a:t>
            </a:r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	+ 3D-IC Partitioning : both at the system level and the floor-planning level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+ Standard 3D layout editor (i.e. Virtuoso 3D)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	+ Sign-off tools for 3D-IC Integration : (3D-DRC, 3D-LVS, 3D-Extration)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642938" y="92075"/>
            <a:ext cx="85137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latin typeface="Calibri" pitchFamily="34" charset="0"/>
                <a:cs typeface="Calibri" pitchFamily="34" charset="0"/>
              </a:rPr>
              <a:t>Tezzaron Process Flow for TSV and DBI (using Via Middle process)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60363" y="5557838"/>
            <a:ext cx="879633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latin typeface="Calibri" pitchFamily="34" charset="0"/>
                <a:cs typeface="Calibri" pitchFamily="34" charset="0"/>
              </a:rPr>
              <a:t>Starting wafer in 130nm (5 Cu metal layers + 6</a:t>
            </a:r>
            <a:r>
              <a:rPr lang="en-US" sz="2400" b="1" baseline="30000">
                <a:latin typeface="Calibri" pitchFamily="34" charset="0"/>
                <a:cs typeface="Calibri" pitchFamily="34" charset="0"/>
              </a:rPr>
              <a:t>th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 Cu metal as DBI)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606550"/>
            <a:ext cx="85248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79388" y="6237288"/>
            <a:ext cx="1911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Source Tezzaron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996950"/>
            <a:ext cx="5638800" cy="538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ccolade fermante 2"/>
          <p:cNvSpPr/>
          <p:nvPr/>
        </p:nvSpPr>
        <p:spPr>
          <a:xfrm>
            <a:off x="6708775" y="958850"/>
            <a:ext cx="266700" cy="21844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4" name="Accolade fermante 3"/>
          <p:cNvSpPr/>
          <p:nvPr/>
        </p:nvSpPr>
        <p:spPr>
          <a:xfrm>
            <a:off x="6718300" y="3228975"/>
            <a:ext cx="266700" cy="3152775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6991350" y="1866900"/>
            <a:ext cx="2070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ea typeface="Times New Roman" pitchFamily="18" charset="0"/>
                <a:cs typeface="Arial" pitchFamily="34" charset="0"/>
              </a:rPr>
              <a:t>Top Tier</a:t>
            </a:r>
          </a:p>
          <a:p>
            <a:r>
              <a:rPr lang="en-US" b="1">
                <a:ea typeface="Times New Roman" pitchFamily="18" charset="0"/>
                <a:cs typeface="Arial" pitchFamily="34" charset="0"/>
              </a:rPr>
              <a:t>(10um thickness)</a:t>
            </a:r>
            <a:endParaRPr lang="fr-FR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7067550" y="4619625"/>
            <a:ext cx="17748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ea typeface="Times New Roman" pitchFamily="18" charset="0"/>
                <a:cs typeface="Arial" pitchFamily="34" charset="0"/>
              </a:rPr>
              <a:t>Bottom Tier</a:t>
            </a:r>
          </a:p>
          <a:p>
            <a:r>
              <a:rPr lang="en-US" b="1">
                <a:ea typeface="Times New Roman" pitchFamily="18" charset="0"/>
                <a:cs typeface="Arial" pitchFamily="34" charset="0"/>
              </a:rPr>
              <a:t>(Handle wafer)</a:t>
            </a:r>
            <a:endParaRPr lang="fr-FR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819150" y="66675"/>
            <a:ext cx="7408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latin typeface="Calibri" pitchFamily="34" charset="0"/>
                <a:cs typeface="Calibri" pitchFamily="34" charset="0"/>
              </a:rPr>
              <a:t>Resulting 2-tier 3D-IC integration TSV and DBI (Via Middle Process)</a:t>
            </a:r>
          </a:p>
        </p:txBody>
      </p:sp>
      <p:grpSp>
        <p:nvGrpSpPr>
          <p:cNvPr id="27656" name="Group 362"/>
          <p:cNvGrpSpPr>
            <a:grpSpLocks/>
          </p:cNvGrpSpPr>
          <p:nvPr/>
        </p:nvGrpSpPr>
        <p:grpSpPr bwMode="auto">
          <a:xfrm>
            <a:off x="984250" y="769938"/>
            <a:ext cx="5638800" cy="382587"/>
            <a:chOff x="-609" y="3467"/>
            <a:chExt cx="3578" cy="217"/>
          </a:xfrm>
        </p:grpSpPr>
        <p:sp>
          <p:nvSpPr>
            <p:cNvPr id="27665" name="Rectangle 363"/>
            <p:cNvSpPr>
              <a:spLocks noChangeArrowheads="1"/>
            </p:cNvSpPr>
            <p:nvPr/>
          </p:nvSpPr>
          <p:spPr bwMode="auto">
            <a:xfrm>
              <a:off x="-609" y="3559"/>
              <a:ext cx="1374" cy="125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27666" name="Rectangle 364"/>
            <p:cNvSpPr>
              <a:spLocks noChangeArrowheads="1"/>
            </p:cNvSpPr>
            <p:nvPr/>
          </p:nvSpPr>
          <p:spPr bwMode="auto">
            <a:xfrm>
              <a:off x="732" y="3467"/>
              <a:ext cx="126" cy="11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27667" name="Freeform 365"/>
            <p:cNvSpPr>
              <a:spLocks/>
            </p:cNvSpPr>
            <p:nvPr/>
          </p:nvSpPr>
          <p:spPr bwMode="auto">
            <a:xfrm>
              <a:off x="687" y="3472"/>
              <a:ext cx="48" cy="99"/>
            </a:xfrm>
            <a:custGeom>
              <a:avLst/>
              <a:gdLst>
                <a:gd name="T0" fmla="*/ 133 w 45"/>
                <a:gd name="T1" fmla="*/ 0 h 90"/>
                <a:gd name="T2" fmla="*/ 31 w 45"/>
                <a:gd name="T3" fmla="*/ 237 h 90"/>
                <a:gd name="T4" fmla="*/ 0 w 45"/>
                <a:gd name="T5" fmla="*/ 501 h 90"/>
                <a:gd name="T6" fmla="*/ 142 w 45"/>
                <a:gd name="T7" fmla="*/ 501 h 90"/>
                <a:gd name="T8" fmla="*/ 133 w 45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90"/>
                <a:gd name="T17" fmla="*/ 45 w 45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90">
                  <a:moveTo>
                    <a:pt x="42" y="0"/>
                  </a:moveTo>
                  <a:lnTo>
                    <a:pt x="9" y="42"/>
                  </a:lnTo>
                  <a:lnTo>
                    <a:pt x="0" y="90"/>
                  </a:lnTo>
                  <a:lnTo>
                    <a:pt x="45" y="9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8" name="Freeform 368"/>
            <p:cNvSpPr>
              <a:spLocks/>
            </p:cNvSpPr>
            <p:nvPr/>
          </p:nvSpPr>
          <p:spPr bwMode="auto">
            <a:xfrm flipH="1">
              <a:off x="2476" y="3470"/>
              <a:ext cx="45" cy="93"/>
            </a:xfrm>
            <a:custGeom>
              <a:avLst/>
              <a:gdLst>
                <a:gd name="T0" fmla="*/ 42 w 45"/>
                <a:gd name="T1" fmla="*/ 0 h 90"/>
                <a:gd name="T2" fmla="*/ 9 w 45"/>
                <a:gd name="T3" fmla="*/ 75 h 90"/>
                <a:gd name="T4" fmla="*/ 0 w 45"/>
                <a:gd name="T5" fmla="*/ 162 h 90"/>
                <a:gd name="T6" fmla="*/ 45 w 45"/>
                <a:gd name="T7" fmla="*/ 162 h 90"/>
                <a:gd name="T8" fmla="*/ 42 w 45"/>
                <a:gd name="T9" fmla="*/ 0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90"/>
                <a:gd name="T17" fmla="*/ 45 w 45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90">
                  <a:moveTo>
                    <a:pt x="42" y="0"/>
                  </a:moveTo>
                  <a:lnTo>
                    <a:pt x="9" y="42"/>
                  </a:lnTo>
                  <a:lnTo>
                    <a:pt x="0" y="90"/>
                  </a:lnTo>
                  <a:lnTo>
                    <a:pt x="45" y="9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9" name="Rectangle 366"/>
            <p:cNvSpPr>
              <a:spLocks noChangeArrowheads="1"/>
            </p:cNvSpPr>
            <p:nvPr/>
          </p:nvSpPr>
          <p:spPr bwMode="auto">
            <a:xfrm>
              <a:off x="2423" y="3559"/>
              <a:ext cx="546" cy="116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27670" name="Rectangle 367"/>
            <p:cNvSpPr>
              <a:spLocks noChangeArrowheads="1"/>
            </p:cNvSpPr>
            <p:nvPr/>
          </p:nvSpPr>
          <p:spPr bwMode="auto">
            <a:xfrm>
              <a:off x="2361" y="3473"/>
              <a:ext cx="126" cy="10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</p:grpSp>
      <p:sp>
        <p:nvSpPr>
          <p:cNvPr id="27657" name="Rectangle 363"/>
          <p:cNvSpPr>
            <a:spLocks noChangeArrowheads="1"/>
          </p:cNvSpPr>
          <p:nvPr/>
        </p:nvSpPr>
        <p:spPr bwMode="auto">
          <a:xfrm>
            <a:off x="984250" y="1052513"/>
            <a:ext cx="3314700" cy="220662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pSp>
        <p:nvGrpSpPr>
          <p:cNvPr id="27658" name="Group 355"/>
          <p:cNvGrpSpPr>
            <a:grpSpLocks/>
          </p:cNvGrpSpPr>
          <p:nvPr/>
        </p:nvGrpSpPr>
        <p:grpSpPr bwMode="auto">
          <a:xfrm>
            <a:off x="3146425" y="941388"/>
            <a:ext cx="2616200" cy="134937"/>
            <a:chOff x="2415" y="790"/>
            <a:chExt cx="1648" cy="79"/>
          </a:xfrm>
        </p:grpSpPr>
        <p:sp>
          <p:nvSpPr>
            <p:cNvPr id="27662" name="Rectangle 356"/>
            <p:cNvSpPr>
              <a:spLocks noChangeArrowheads="1"/>
            </p:cNvSpPr>
            <p:nvPr/>
          </p:nvSpPr>
          <p:spPr bwMode="auto">
            <a:xfrm>
              <a:off x="2415" y="807"/>
              <a:ext cx="747" cy="6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27663" name="Rectangle 357"/>
            <p:cNvSpPr>
              <a:spLocks noChangeArrowheads="1"/>
            </p:cNvSpPr>
            <p:nvPr/>
          </p:nvSpPr>
          <p:spPr bwMode="auto">
            <a:xfrm>
              <a:off x="3162" y="790"/>
              <a:ext cx="165" cy="7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sp>
          <p:nvSpPr>
            <p:cNvPr id="27664" name="Rectangle 358"/>
            <p:cNvSpPr>
              <a:spLocks noChangeArrowheads="1"/>
            </p:cNvSpPr>
            <p:nvPr/>
          </p:nvSpPr>
          <p:spPr bwMode="auto">
            <a:xfrm>
              <a:off x="3325" y="807"/>
              <a:ext cx="738" cy="62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</p:grpSp>
      <p:sp>
        <p:nvSpPr>
          <p:cNvPr id="27659" name="Rectangle 363"/>
          <p:cNvSpPr>
            <a:spLocks noChangeArrowheads="1"/>
          </p:cNvSpPr>
          <p:nvPr/>
        </p:nvSpPr>
        <p:spPr bwMode="auto">
          <a:xfrm>
            <a:off x="4627563" y="1076325"/>
            <a:ext cx="1995487" cy="220663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7660" name="Rectangle 24"/>
          <p:cNvSpPr>
            <a:spLocks noChangeArrowheads="1"/>
          </p:cNvSpPr>
          <p:nvPr/>
        </p:nvSpPr>
        <p:spPr bwMode="auto">
          <a:xfrm>
            <a:off x="2952750" y="504825"/>
            <a:ext cx="4244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Bond pad for wire bonding or bump, flip-chip …</a:t>
            </a:r>
            <a:endParaRPr lang="fr-FR" sz="1600"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27661" name="Rectangle 26"/>
          <p:cNvSpPr>
            <a:spLocks noChangeArrowheads="1"/>
          </p:cNvSpPr>
          <p:nvPr/>
        </p:nvSpPr>
        <p:spPr bwMode="auto">
          <a:xfrm>
            <a:off x="0" y="6381750"/>
            <a:ext cx="1911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Source Tezzaron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80976"/>
              </p:ext>
            </p:extLst>
          </p:nvPr>
        </p:nvGraphicFramePr>
        <p:xfrm>
          <a:off x="146051" y="700088"/>
          <a:ext cx="8664575" cy="3665213"/>
        </p:xfrm>
        <a:graphic>
          <a:graphicData uri="http://schemas.openxmlformats.org/drawingml/2006/table">
            <a:tbl>
              <a:tblPr/>
              <a:tblGrid>
                <a:gridCol w="2806699"/>
                <a:gridCol w="1181100"/>
                <a:gridCol w="1571625"/>
                <a:gridCol w="1666875"/>
                <a:gridCol w="1438276"/>
              </a:tblGrid>
              <a:tr h="8895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Interconnection Type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Line Width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µm)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Line Thickness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µm)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Line Resistance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(Ohm/cm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 Length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cm)</a:t>
                      </a: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Direct Bond Interface (DBI)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Through Si Via (TSV)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500-1000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On-Chip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0.1-2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0.1-2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100-1000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0.1-1.5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Thin-film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10-25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5-8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1.25-4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20-45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Ceramic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16-25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0.4-0.7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20-50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PCB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60-100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30-50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0.06-0.08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40-70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Shielded Cables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100-450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35-450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0.0013-0.033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150-500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20"/>
          <p:cNvSpPr>
            <a:spLocks noChangeArrowheads="1"/>
          </p:cNvSpPr>
          <p:nvPr/>
        </p:nvSpPr>
        <p:spPr bwMode="auto">
          <a:xfrm>
            <a:off x="3036888" y="130175"/>
            <a:ext cx="23346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Interconnections</a:t>
            </a:r>
            <a:endParaRPr lang="fr-FR" sz="24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81685"/>
              </p:ext>
            </p:extLst>
          </p:nvPr>
        </p:nvGraphicFramePr>
        <p:xfrm>
          <a:off x="657225" y="5207000"/>
          <a:ext cx="793432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289"/>
                <a:gridCol w="1459336"/>
                <a:gridCol w="2028825"/>
                <a:gridCol w="280987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Size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Capacitance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Series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Resistance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DBI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2µ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&lt;&lt;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TSV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 2µ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2-3 </a:t>
                      </a:r>
                      <a:r>
                        <a:rPr lang="en-US" dirty="0" err="1" smtClean="0"/>
                        <a:t>fF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&lt;1.5 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20"/>
          <p:cNvSpPr>
            <a:spLocks noChangeArrowheads="1"/>
          </p:cNvSpPr>
          <p:nvPr/>
        </p:nvSpPr>
        <p:spPr bwMode="auto">
          <a:xfrm>
            <a:off x="674688" y="4670423"/>
            <a:ext cx="7876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Interconnections in the 3</a:t>
            </a:r>
            <a:r>
              <a:rPr lang="en-US" sz="2400" b="1" baseline="300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rd</a:t>
            </a:r>
            <a:r>
              <a:rPr lang="en-US" sz="2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 dimension at </a:t>
            </a:r>
            <a:r>
              <a:rPr lang="en-US" sz="2400" b="1" dirty="0" err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Tezzaron</a:t>
            </a:r>
            <a:r>
              <a:rPr lang="en-US" sz="2400" b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/GF 130nm</a:t>
            </a:r>
            <a:endParaRPr lang="fr-FR" sz="24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44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avec flèche 2"/>
          <p:cNvCxnSpPr/>
          <p:nvPr/>
        </p:nvCxnSpPr>
        <p:spPr>
          <a:xfrm flipV="1">
            <a:off x="928688" y="1076325"/>
            <a:ext cx="0" cy="5280025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/>
          <p:cNvCxnSpPr/>
          <p:nvPr/>
        </p:nvCxnSpPr>
        <p:spPr>
          <a:xfrm flipV="1">
            <a:off x="928688" y="6340475"/>
            <a:ext cx="8035925" cy="9525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363663" y="788988"/>
            <a:ext cx="6360840" cy="7080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more is the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Design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Automation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on 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 3</a:t>
            </a:r>
            <a:r>
              <a:rPr lang="en-US" sz="2000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rd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dimension, the more is the 3D-IC Integration.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798513" y="6340475"/>
            <a:ext cx="1412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60350" y="6008688"/>
            <a:ext cx="500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ea typeface="Times New Roman" pitchFamily="18" charset="0"/>
                <a:cs typeface="Calibri" pitchFamily="34" charset="0"/>
              </a:rPr>
              <a:t>2 D</a:t>
            </a:r>
            <a:endParaRPr lang="en-US"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787400" y="3713163"/>
            <a:ext cx="1412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17475" y="3529013"/>
            <a:ext cx="679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ea typeface="Times New Roman" pitchFamily="18" charset="0"/>
                <a:cs typeface="Calibri" pitchFamily="34" charset="0"/>
              </a:rPr>
              <a:t>2.5 D</a:t>
            </a:r>
            <a:endParaRPr lang="en-US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1390650" y="5014913"/>
            <a:ext cx="14144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Memory Stack</a:t>
            </a:r>
            <a:endParaRPr lang="en-US" sz="1600"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787400" y="5754688"/>
            <a:ext cx="1412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87400" y="5221288"/>
            <a:ext cx="1412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804863" y="4711700"/>
            <a:ext cx="1412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76288" y="4237038"/>
            <a:ext cx="142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2000250" y="4525963"/>
            <a:ext cx="2155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Simple Imaging Sensor </a:t>
            </a:r>
            <a:endParaRPr lang="en-US" sz="160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2436813" y="4056063"/>
            <a:ext cx="1768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Pixel Sensor (HEP) </a:t>
            </a:r>
            <a:endParaRPr lang="en-US" sz="160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344863" y="3529013"/>
            <a:ext cx="2541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Multi-Processors + Memory</a:t>
            </a:r>
            <a:endParaRPr lang="en-US" sz="160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973638" y="2971800"/>
            <a:ext cx="539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err="1">
                <a:latin typeface="Calibri" pitchFamily="34" charset="0"/>
                <a:ea typeface="Times New Roman" pitchFamily="18" charset="0"/>
                <a:cs typeface="Calibri" pitchFamily="34" charset="0"/>
              </a:rPr>
              <a:t>NoC</a:t>
            </a:r>
            <a:endParaRPr lang="en-US" sz="1600" dirty="0"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788988" y="1327150"/>
            <a:ext cx="1412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287338" y="1143000"/>
            <a:ext cx="501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  <a:ea typeface="Times New Roman" pitchFamily="18" charset="0"/>
                <a:cs typeface="Calibri" pitchFamily="34" charset="0"/>
              </a:rPr>
              <a:t>3 D</a:t>
            </a:r>
            <a:endParaRPr lang="en-US"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788988" y="3706813"/>
            <a:ext cx="14128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804818" y="3171825"/>
            <a:ext cx="142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806450" y="2663825"/>
            <a:ext cx="1412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777875" y="2187575"/>
            <a:ext cx="142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5652815" y="1662294"/>
            <a:ext cx="2743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Processor + DRAM + RF + MEMS + Optical communication </a:t>
            </a:r>
            <a:endParaRPr lang="en-US" sz="1600" dirty="0">
              <a:ea typeface="Times New Roman" pitchFamily="18" charset="0"/>
              <a:cs typeface="Calibri" pitchFamily="34" charset="0"/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947738" y="4711700"/>
            <a:ext cx="1019175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939800" y="5211763"/>
            <a:ext cx="423863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928688" y="4237038"/>
            <a:ext cx="1509712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919163" y="3706813"/>
            <a:ext cx="2401887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947738" y="3171825"/>
            <a:ext cx="3998912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79463" y="1719263"/>
            <a:ext cx="142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947738" y="2505506"/>
            <a:ext cx="5888037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00" name="Rectangle 3006"/>
          <p:cNvSpPr>
            <a:spLocks noChangeArrowheads="1"/>
          </p:cNvSpPr>
          <p:nvPr/>
        </p:nvSpPr>
        <p:spPr bwMode="auto">
          <a:xfrm>
            <a:off x="1366838" y="17463"/>
            <a:ext cx="66198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3200">
                <a:latin typeface="Calibri" pitchFamily="34" charset="0"/>
                <a:cs typeface="Calibri" pitchFamily="34" charset="0"/>
              </a:rPr>
              <a:t>  </a:t>
            </a:r>
            <a:r>
              <a:rPr lang="en-US" sz="2400" b="1">
                <a:latin typeface="Calibri" pitchFamily="34" charset="0"/>
                <a:cs typeface="Calibri" pitchFamily="34" charset="0"/>
              </a:rPr>
              <a:t>Design Methodology </a:t>
            </a:r>
          </a:p>
        </p:txBody>
      </p:sp>
      <p:sp>
        <p:nvSpPr>
          <p:cNvPr id="15401" name="Rectangle 42"/>
          <p:cNvSpPr>
            <a:spLocks noChangeArrowheads="1"/>
          </p:cNvSpPr>
          <p:nvPr/>
        </p:nvSpPr>
        <p:spPr bwMode="auto">
          <a:xfrm>
            <a:off x="7308850" y="6002338"/>
            <a:ext cx="17970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latin typeface="Calibri" pitchFamily="34" charset="0"/>
                <a:ea typeface="Times New Roman" pitchFamily="18" charset="0"/>
                <a:cs typeface="Calibri" pitchFamily="34" charset="0"/>
              </a:rPr>
              <a:t>System Complexity</a:t>
            </a:r>
            <a:endParaRPr lang="en-US" sz="1600"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199" y="5316935"/>
            <a:ext cx="1302051" cy="854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051" y="4825560"/>
            <a:ext cx="1421976" cy="88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027" y="3867150"/>
            <a:ext cx="1491086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2744466"/>
            <a:ext cx="1409700" cy="90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103" y="2000840"/>
            <a:ext cx="1480463" cy="95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06"/>
          <p:cNvSpPr>
            <a:spLocks noChangeArrowheads="1"/>
          </p:cNvSpPr>
          <p:nvPr/>
        </p:nvSpPr>
        <p:spPr bwMode="auto">
          <a:xfrm>
            <a:off x="1173163" y="2924175"/>
            <a:ext cx="661987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32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3D-IC Design Platform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1258888" y="53975"/>
            <a:ext cx="5761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2400" b="1">
                <a:latin typeface="Calibri" pitchFamily="34" charset="0"/>
              </a:rPr>
              <a:t>Tezzaron / GlobalFoundries Design Platform</a:t>
            </a:r>
            <a:endParaRPr lang="fr-FR" sz="240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313" y="981075"/>
            <a:ext cx="8385175" cy="51704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sz="2000" dirty="0" smtClean="0">
                <a:latin typeface="Calibri" pitchFamily="34" charset="0"/>
              </a:rPr>
              <a:t>Modular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>
                <a:latin typeface="Calibri" pitchFamily="34" charset="0"/>
              </a:rPr>
              <a:t>Design </a:t>
            </a:r>
            <a:r>
              <a:rPr lang="fr-FR" sz="2000" dirty="0" smtClean="0">
                <a:latin typeface="Calibri" pitchFamily="34" charset="0"/>
              </a:rPr>
              <a:t>Platform. </a:t>
            </a:r>
            <a:r>
              <a:rPr lang="fr-FR" sz="2000" dirty="0">
                <a:latin typeface="Calibri" pitchFamily="34" charset="0"/>
              </a:rPr>
              <a:t>It has all </a:t>
            </a:r>
            <a:r>
              <a:rPr lang="fr-FR" sz="2000" dirty="0" err="1">
                <a:latin typeface="Calibri" pitchFamily="34" charset="0"/>
              </a:rPr>
              <a:t>features</a:t>
            </a:r>
            <a:r>
              <a:rPr lang="fr-FR" sz="2000" dirty="0">
                <a:latin typeface="Calibri" pitchFamily="34" charset="0"/>
              </a:rPr>
              <a:t> for full-custom design or semi-custom </a:t>
            </a:r>
            <a:r>
              <a:rPr lang="fr-FR" sz="2000" dirty="0" err="1">
                <a:latin typeface="Calibri" pitchFamily="34" charset="0"/>
              </a:rPr>
              <a:t>automatic</a:t>
            </a:r>
            <a:r>
              <a:rPr lang="fr-FR" sz="2000" dirty="0">
                <a:latin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</a:rPr>
              <a:t>design</a:t>
            </a:r>
            <a:r>
              <a:rPr lang="fr-FR" sz="2000" dirty="0">
                <a:latin typeface="Calibri" pitchFamily="34" charset="0"/>
              </a:rPr>
              <a:t>.</a:t>
            </a:r>
          </a:p>
          <a:p>
            <a:pPr marL="285750" indent="-285750">
              <a:buFont typeface="Arial" charset="0"/>
              <a:buChar char="•"/>
              <a:defRPr/>
            </a:pPr>
            <a:endParaRPr lang="fr-FR" sz="2000" dirty="0">
              <a:latin typeface="Calibri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PDK : </a:t>
            </a:r>
            <a:r>
              <a:rPr lang="en-US" b="1" i="1" dirty="0">
                <a:latin typeface="Calibri" pitchFamily="34" charset="0"/>
              </a:rPr>
              <a:t>Original PDK from GF + (TSV / DBI) definition from </a:t>
            </a:r>
            <a:r>
              <a:rPr lang="en-US" b="1" i="1" dirty="0" err="1">
                <a:latin typeface="Calibri" pitchFamily="34" charset="0"/>
              </a:rPr>
              <a:t>Tezzaron</a:t>
            </a:r>
            <a:endParaRPr lang="en-US" b="1" i="1" dirty="0">
              <a:latin typeface="Calibri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Libraries : </a:t>
            </a:r>
            <a:r>
              <a:rPr lang="en-US" b="1" i="1" dirty="0">
                <a:latin typeface="Calibri" pitchFamily="34" charset="0"/>
              </a:rPr>
              <a:t>CORE and IO standard libraries from ARM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Memory compilers : </a:t>
            </a:r>
            <a:r>
              <a:rPr lang="en-US" b="1" i="1" dirty="0">
                <a:latin typeface="Calibri" pitchFamily="34" charset="0"/>
              </a:rPr>
              <a:t>SPRAM, DPRAM and ROM from ARM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3D-IC Utilities : </a:t>
            </a:r>
            <a:r>
              <a:rPr lang="en-US" b="1" i="1" dirty="0">
                <a:latin typeface="Calibri" pitchFamily="34" charset="0"/>
              </a:rPr>
              <a:t>Contributions developments embedded in the platform</a:t>
            </a:r>
          </a:p>
          <a:p>
            <a:pPr marL="742950" lvl="1" indent="-285750">
              <a:lnSpc>
                <a:spcPct val="150000"/>
              </a:lnSpc>
              <a:buFont typeface="Arial" charset="0"/>
              <a:buChar char="•"/>
              <a:defRPr/>
            </a:pPr>
            <a:r>
              <a:rPr lang="en-US" sz="2000" b="1" dirty="0">
                <a:solidFill>
                  <a:srgbClr val="0070C0"/>
                </a:solidFill>
                <a:latin typeface="Calibri" pitchFamily="34" charset="0"/>
              </a:rPr>
              <a:t>Tutorials, User’s setup.</a:t>
            </a:r>
            <a:endParaRPr lang="fr-FR" sz="2000" b="1" dirty="0">
              <a:solidFill>
                <a:srgbClr val="0070C0"/>
              </a:solidFill>
              <a:latin typeface="Calibri" pitchFamily="34" charset="0"/>
            </a:endParaRPr>
          </a:p>
          <a:p>
            <a:pPr marL="742950" lvl="1" indent="-285750">
              <a:defRPr/>
            </a:pPr>
            <a:endParaRPr lang="fr-FR" sz="2000" dirty="0">
              <a:latin typeface="Calibri" pitchFamily="34" charset="0"/>
            </a:endParaRPr>
          </a:p>
          <a:p>
            <a:pPr marL="742950" lvl="1" indent="-285750">
              <a:defRPr/>
            </a:pPr>
            <a:endParaRPr lang="fr-FR" sz="20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dirty="0">
                <a:latin typeface="Calibri" pitchFamily="34" charset="0"/>
              </a:rPr>
              <a:t>All modules inside the platform refer to a unique variable, making it portable to any site. The installation procedure is straightforward.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200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000" dirty="0">
                <a:latin typeface="Calibri" pitchFamily="34" charset="0"/>
              </a:rPr>
              <a:t>Support of CDB and </a:t>
            </a:r>
            <a:r>
              <a:rPr lang="en-US" sz="2000" dirty="0" err="1">
                <a:latin typeface="Calibri" pitchFamily="34" charset="0"/>
              </a:rPr>
              <a:t>OpenAccess</a:t>
            </a:r>
            <a:r>
              <a:rPr lang="en-US" sz="2000" dirty="0">
                <a:latin typeface="Calibri" pitchFamily="34" charset="0"/>
              </a:rPr>
              <a:t> databases.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</TotalTime>
  <Words>1142</Words>
  <Application>Microsoft Office PowerPoint</Application>
  <PresentationFormat>Affichage à l'écran (4:3)</PresentationFormat>
  <Paragraphs>266</Paragraphs>
  <Slides>33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1_Modèle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Isabelle Amielh</dc:creator>
  <cp:lastModifiedBy>Kholdoun TORKI</cp:lastModifiedBy>
  <cp:revision>143</cp:revision>
  <dcterms:created xsi:type="dcterms:W3CDTF">2008-12-04T07:07:11Z</dcterms:created>
  <dcterms:modified xsi:type="dcterms:W3CDTF">2013-04-08T08:08:40Z</dcterms:modified>
</cp:coreProperties>
</file>