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1"/>
  </p:notesMasterIdLst>
  <p:sldIdLst>
    <p:sldId id="256" r:id="rId3"/>
    <p:sldId id="494" r:id="rId4"/>
    <p:sldId id="459" r:id="rId5"/>
    <p:sldId id="399" r:id="rId6"/>
    <p:sldId id="479" r:id="rId7"/>
    <p:sldId id="483" r:id="rId8"/>
    <p:sldId id="397" r:id="rId9"/>
    <p:sldId id="492" r:id="rId10"/>
    <p:sldId id="493" r:id="rId11"/>
    <p:sldId id="473" r:id="rId12"/>
    <p:sldId id="485" r:id="rId13"/>
    <p:sldId id="486" r:id="rId14"/>
    <p:sldId id="484" r:id="rId15"/>
    <p:sldId id="467" r:id="rId16"/>
    <p:sldId id="487" r:id="rId17"/>
    <p:sldId id="488" r:id="rId18"/>
    <p:sldId id="464" r:id="rId19"/>
    <p:sldId id="489" r:id="rId20"/>
    <p:sldId id="476" r:id="rId21"/>
    <p:sldId id="477" r:id="rId22"/>
    <p:sldId id="495" r:id="rId23"/>
    <p:sldId id="490" r:id="rId24"/>
    <p:sldId id="409" r:id="rId25"/>
    <p:sldId id="491" r:id="rId26"/>
    <p:sldId id="376" r:id="rId27"/>
    <p:sldId id="444" r:id="rId28"/>
    <p:sldId id="478" r:id="rId29"/>
    <p:sldId id="457" r:id="rId30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0000"/>
    <a:srgbClr val="009900"/>
    <a:srgbClr val="0000FF"/>
    <a:srgbClr val="0033CC"/>
    <a:srgbClr val="D4E6F4"/>
    <a:srgbClr val="D20000"/>
    <a:srgbClr val="BAAFA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0586" autoAdjust="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3791"/>
        <p:guide orient="horz" pos="241"/>
        <p:guide orient="horz" pos="811"/>
        <p:guide pos="5470"/>
        <p:guide pos="3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760" y="-96"/>
      </p:cViewPr>
      <p:guideLst>
        <p:guide orient="horz" pos="3223"/>
        <p:guide pos="2236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E36C28-4F35-4286-BBDF-5D08A21723F6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E2F1F109-71A9-4E0A-A9CA-AAA19AB9B3E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D6874855-2621-4BA8-9F8E-6B738E152FC8}" type="parTrans" cxnId="{58431207-016B-4814-8D54-8FF4FB3F07FE}">
      <dgm:prSet/>
      <dgm:spPr/>
    </dgm:pt>
    <dgm:pt modelId="{C27A53F3-C643-4729-A8B3-8FA2016F0D79}" type="sibTrans" cxnId="{58431207-016B-4814-8D54-8FF4FB3F07FE}">
      <dgm:prSet/>
      <dgm:spPr/>
    </dgm:pt>
    <dgm:pt modelId="{7BCE7102-EEE1-4269-BED0-6CCDDB98EB6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183A0AA6-CF47-4CE9-A4FF-750B0C624FE8}" type="parTrans" cxnId="{C0AF8D82-887B-47C8-8206-C5AA526F49AA}">
      <dgm:prSet/>
      <dgm:spPr/>
    </dgm:pt>
    <dgm:pt modelId="{6851BD72-5F37-47F8-94F0-F4B2AFB12615}" type="sibTrans" cxnId="{C0AF8D82-887B-47C8-8206-C5AA526F49AA}">
      <dgm:prSet/>
      <dgm:spPr/>
    </dgm:pt>
    <dgm:pt modelId="{249A077B-B300-4376-92A1-855F7223E80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E72F1AC6-F866-4B40-BE44-35B75C0B8AD9}" type="parTrans" cxnId="{6163FA60-2784-48C9-9B81-8FA1A877F107}">
      <dgm:prSet/>
      <dgm:spPr/>
    </dgm:pt>
    <dgm:pt modelId="{B30EA142-FB25-4B7C-8C7A-C87EA63C955E}" type="sibTrans" cxnId="{6163FA60-2784-48C9-9B81-8FA1A877F107}">
      <dgm:prSet/>
      <dgm:spPr/>
    </dgm:pt>
    <dgm:pt modelId="{345E8B68-C4C8-48AE-937D-A5D43921999A}" type="pres">
      <dgm:prSet presAssocID="{15E36C28-4F35-4286-BBDF-5D08A21723F6}" presName="cycle" presStyleCnt="0">
        <dgm:presLayoutVars>
          <dgm:dir/>
          <dgm:resizeHandles val="exact"/>
        </dgm:presLayoutVars>
      </dgm:prSet>
      <dgm:spPr/>
    </dgm:pt>
    <dgm:pt modelId="{DE8C0E88-FD6D-4239-A91F-57C5CF253445}" type="pres">
      <dgm:prSet presAssocID="{E2F1F109-71A9-4E0A-A9CA-AAA19AB9B3E6}" presName="dummy" presStyleCnt="0"/>
      <dgm:spPr/>
    </dgm:pt>
    <dgm:pt modelId="{2C1E7084-8ACA-4761-87AF-B62458C7211A}" type="pres">
      <dgm:prSet presAssocID="{E2F1F109-71A9-4E0A-A9CA-AAA19AB9B3E6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6E842E-6B8C-4842-9FB4-37EE01967B52}" type="pres">
      <dgm:prSet presAssocID="{C27A53F3-C643-4729-A8B3-8FA2016F0D79}" presName="sibTrans" presStyleLbl="node1" presStyleIdx="0" presStyleCnt="3"/>
      <dgm:spPr/>
    </dgm:pt>
    <dgm:pt modelId="{FB247113-40B5-4B7E-B58E-C4E43C221B79}" type="pres">
      <dgm:prSet presAssocID="{7BCE7102-EEE1-4269-BED0-6CCDDB98EB6C}" presName="dummy" presStyleCnt="0"/>
      <dgm:spPr/>
    </dgm:pt>
    <dgm:pt modelId="{E5E9419A-BE2B-4B19-B7EE-F4DC20BEA87C}" type="pres">
      <dgm:prSet presAssocID="{7BCE7102-EEE1-4269-BED0-6CCDDB98EB6C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22D5FDC-E546-497D-8D24-48E20B8A6C24}" type="pres">
      <dgm:prSet presAssocID="{6851BD72-5F37-47F8-94F0-F4B2AFB12615}" presName="sibTrans" presStyleLbl="node1" presStyleIdx="1" presStyleCnt="3"/>
      <dgm:spPr/>
    </dgm:pt>
    <dgm:pt modelId="{14F8AAEA-6BF3-47FD-B7F4-75EF303ADBB4}" type="pres">
      <dgm:prSet presAssocID="{249A077B-B300-4376-92A1-855F7223E80D}" presName="dummy" presStyleCnt="0"/>
      <dgm:spPr/>
    </dgm:pt>
    <dgm:pt modelId="{4BE1C95B-AEDC-4EC9-937E-C1FE7F845494}" type="pres">
      <dgm:prSet presAssocID="{249A077B-B300-4376-92A1-855F7223E80D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9F693DC-D9BC-408C-A987-03C5C839F2E9}" type="pres">
      <dgm:prSet presAssocID="{B30EA142-FB25-4B7C-8C7A-C87EA63C955E}" presName="sibTrans" presStyleLbl="node1" presStyleIdx="2" presStyleCnt="3"/>
      <dgm:spPr/>
    </dgm:pt>
  </dgm:ptLst>
  <dgm:cxnLst>
    <dgm:cxn modelId="{51158AC8-2B94-4F5F-B9C3-636B0048A264}" type="presOf" srcId="{249A077B-B300-4376-92A1-855F7223E80D}" destId="{4BE1C95B-AEDC-4EC9-937E-C1FE7F845494}" srcOrd="0" destOrd="0" presId="urn:microsoft.com/office/officeart/2005/8/layout/cycle1"/>
    <dgm:cxn modelId="{8D29BE41-3415-4B51-B97D-4FBD9DBF5F7F}" type="presOf" srcId="{B30EA142-FB25-4B7C-8C7A-C87EA63C955E}" destId="{89F693DC-D9BC-408C-A987-03C5C839F2E9}" srcOrd="0" destOrd="0" presId="urn:microsoft.com/office/officeart/2005/8/layout/cycle1"/>
    <dgm:cxn modelId="{B6CAF2B3-AB7D-4FF9-9BE3-FE882DDE9908}" type="presOf" srcId="{E2F1F109-71A9-4E0A-A9CA-AAA19AB9B3E6}" destId="{2C1E7084-8ACA-4761-87AF-B62458C7211A}" srcOrd="0" destOrd="0" presId="urn:microsoft.com/office/officeart/2005/8/layout/cycle1"/>
    <dgm:cxn modelId="{8797DFB7-5451-4E29-820D-6E78B491EC63}" type="presOf" srcId="{15E36C28-4F35-4286-BBDF-5D08A21723F6}" destId="{345E8B68-C4C8-48AE-937D-A5D43921999A}" srcOrd="0" destOrd="0" presId="urn:microsoft.com/office/officeart/2005/8/layout/cycle1"/>
    <dgm:cxn modelId="{76B54C78-8480-43D4-9A5D-E5D213FDABD6}" type="presOf" srcId="{7BCE7102-EEE1-4269-BED0-6CCDDB98EB6C}" destId="{E5E9419A-BE2B-4B19-B7EE-F4DC20BEA87C}" srcOrd="0" destOrd="0" presId="urn:microsoft.com/office/officeart/2005/8/layout/cycle1"/>
    <dgm:cxn modelId="{6163FA60-2784-48C9-9B81-8FA1A877F107}" srcId="{15E36C28-4F35-4286-BBDF-5D08A21723F6}" destId="{249A077B-B300-4376-92A1-855F7223E80D}" srcOrd="2" destOrd="0" parTransId="{E72F1AC6-F866-4B40-BE44-35B75C0B8AD9}" sibTransId="{B30EA142-FB25-4B7C-8C7A-C87EA63C955E}"/>
    <dgm:cxn modelId="{C0AF8D82-887B-47C8-8206-C5AA526F49AA}" srcId="{15E36C28-4F35-4286-BBDF-5D08A21723F6}" destId="{7BCE7102-EEE1-4269-BED0-6CCDDB98EB6C}" srcOrd="1" destOrd="0" parTransId="{183A0AA6-CF47-4CE9-A4FF-750B0C624FE8}" sibTransId="{6851BD72-5F37-47F8-94F0-F4B2AFB12615}"/>
    <dgm:cxn modelId="{58431207-016B-4814-8D54-8FF4FB3F07FE}" srcId="{15E36C28-4F35-4286-BBDF-5D08A21723F6}" destId="{E2F1F109-71A9-4E0A-A9CA-AAA19AB9B3E6}" srcOrd="0" destOrd="0" parTransId="{D6874855-2621-4BA8-9F8E-6B738E152FC8}" sibTransId="{C27A53F3-C643-4729-A8B3-8FA2016F0D79}"/>
    <dgm:cxn modelId="{FD127623-C407-468E-9FFF-A2163F9B675C}" type="presOf" srcId="{C27A53F3-C643-4729-A8B3-8FA2016F0D79}" destId="{F86E842E-6B8C-4842-9FB4-37EE01967B52}" srcOrd="0" destOrd="0" presId="urn:microsoft.com/office/officeart/2005/8/layout/cycle1"/>
    <dgm:cxn modelId="{6D112C87-E64D-4FE1-B2D6-4E1E5980D426}" type="presOf" srcId="{6851BD72-5F37-47F8-94F0-F4B2AFB12615}" destId="{222D5FDC-E546-497D-8D24-48E20B8A6C24}" srcOrd="0" destOrd="0" presId="urn:microsoft.com/office/officeart/2005/8/layout/cycle1"/>
    <dgm:cxn modelId="{641899FB-3882-42C3-A62F-777793E35022}" type="presParOf" srcId="{345E8B68-C4C8-48AE-937D-A5D43921999A}" destId="{DE8C0E88-FD6D-4239-A91F-57C5CF253445}" srcOrd="0" destOrd="0" presId="urn:microsoft.com/office/officeart/2005/8/layout/cycle1"/>
    <dgm:cxn modelId="{ED73B370-F397-4C92-9BCA-FCA8D9C6D4E6}" type="presParOf" srcId="{345E8B68-C4C8-48AE-937D-A5D43921999A}" destId="{2C1E7084-8ACA-4761-87AF-B62458C7211A}" srcOrd="1" destOrd="0" presId="urn:microsoft.com/office/officeart/2005/8/layout/cycle1"/>
    <dgm:cxn modelId="{C2291E4F-2068-4F44-AEA9-41ADF0E42809}" type="presParOf" srcId="{345E8B68-C4C8-48AE-937D-A5D43921999A}" destId="{F86E842E-6B8C-4842-9FB4-37EE01967B52}" srcOrd="2" destOrd="0" presId="urn:microsoft.com/office/officeart/2005/8/layout/cycle1"/>
    <dgm:cxn modelId="{263C3E79-3A1B-4E90-B793-B6D8D0D42DD1}" type="presParOf" srcId="{345E8B68-C4C8-48AE-937D-A5D43921999A}" destId="{FB247113-40B5-4B7E-B58E-C4E43C221B79}" srcOrd="3" destOrd="0" presId="urn:microsoft.com/office/officeart/2005/8/layout/cycle1"/>
    <dgm:cxn modelId="{BCC3BA7B-C6EE-459A-9BFA-41FB7F905A8B}" type="presParOf" srcId="{345E8B68-C4C8-48AE-937D-A5D43921999A}" destId="{E5E9419A-BE2B-4B19-B7EE-F4DC20BEA87C}" srcOrd="4" destOrd="0" presId="urn:microsoft.com/office/officeart/2005/8/layout/cycle1"/>
    <dgm:cxn modelId="{A4B1EA09-B547-4621-ACAB-4F747A7959F7}" type="presParOf" srcId="{345E8B68-C4C8-48AE-937D-A5D43921999A}" destId="{222D5FDC-E546-497D-8D24-48E20B8A6C24}" srcOrd="5" destOrd="0" presId="urn:microsoft.com/office/officeart/2005/8/layout/cycle1"/>
    <dgm:cxn modelId="{D4BFB836-5614-4D3E-80F4-D02130B55EDA}" type="presParOf" srcId="{345E8B68-C4C8-48AE-937D-A5D43921999A}" destId="{14F8AAEA-6BF3-47FD-B7F4-75EF303ADBB4}" srcOrd="6" destOrd="0" presId="urn:microsoft.com/office/officeart/2005/8/layout/cycle1"/>
    <dgm:cxn modelId="{974AEFAD-380C-4E6B-9870-762B2CF924EB}" type="presParOf" srcId="{345E8B68-C4C8-48AE-937D-A5D43921999A}" destId="{4BE1C95B-AEDC-4EC9-937E-C1FE7F845494}" srcOrd="7" destOrd="0" presId="urn:microsoft.com/office/officeart/2005/8/layout/cycle1"/>
    <dgm:cxn modelId="{0D3E5183-042A-489F-BE0C-088A0EEAEEBA}" type="presParOf" srcId="{345E8B68-C4C8-48AE-937D-A5D43921999A}" destId="{89F693DC-D9BC-408C-A987-03C5C839F2E9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1E7084-8ACA-4761-87AF-B62458C7211A}">
      <dsp:nvSpPr>
        <dsp:cNvPr id="0" name=""/>
        <dsp:cNvSpPr/>
      </dsp:nvSpPr>
      <dsp:spPr>
        <a:xfrm>
          <a:off x="1516682" y="168641"/>
          <a:ext cx="862530" cy="862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5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1516682" y="168641"/>
        <a:ext cx="862530" cy="862530"/>
      </dsp:txXfrm>
    </dsp:sp>
    <dsp:sp modelId="{F86E842E-6B8C-4842-9FB4-37EE01967B52}">
      <dsp:nvSpPr>
        <dsp:cNvPr id="0" name=""/>
        <dsp:cNvSpPr/>
      </dsp:nvSpPr>
      <dsp:spPr>
        <a:xfrm>
          <a:off x="204365" y="-671"/>
          <a:ext cx="2037893" cy="2037893"/>
        </a:xfrm>
        <a:prstGeom prst="circularArrow">
          <a:avLst>
            <a:gd name="adj1" fmla="val 8253"/>
            <a:gd name="adj2" fmla="val 576530"/>
            <a:gd name="adj3" fmla="val 2961964"/>
            <a:gd name="adj4" fmla="val 52989"/>
            <a:gd name="adj5" fmla="val 96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E9419A-BE2B-4B19-B7EE-F4DC20BEA87C}">
      <dsp:nvSpPr>
        <dsp:cNvPr id="0" name=""/>
        <dsp:cNvSpPr/>
      </dsp:nvSpPr>
      <dsp:spPr>
        <a:xfrm>
          <a:off x="792047" y="1423746"/>
          <a:ext cx="862530" cy="862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5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792047" y="1423746"/>
        <a:ext cx="862530" cy="862530"/>
      </dsp:txXfrm>
    </dsp:sp>
    <dsp:sp modelId="{222D5FDC-E546-497D-8D24-48E20B8A6C24}">
      <dsp:nvSpPr>
        <dsp:cNvPr id="0" name=""/>
        <dsp:cNvSpPr/>
      </dsp:nvSpPr>
      <dsp:spPr>
        <a:xfrm>
          <a:off x="204365" y="-671"/>
          <a:ext cx="2037893" cy="2037893"/>
        </a:xfrm>
        <a:prstGeom prst="circularArrow">
          <a:avLst>
            <a:gd name="adj1" fmla="val 8253"/>
            <a:gd name="adj2" fmla="val 576530"/>
            <a:gd name="adj3" fmla="val 10170480"/>
            <a:gd name="adj4" fmla="val 7261505"/>
            <a:gd name="adj5" fmla="val 96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1C95B-AEDC-4EC9-937E-C1FE7F845494}">
      <dsp:nvSpPr>
        <dsp:cNvPr id="0" name=""/>
        <dsp:cNvSpPr/>
      </dsp:nvSpPr>
      <dsp:spPr>
        <a:xfrm>
          <a:off x="67411" y="168641"/>
          <a:ext cx="862530" cy="862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5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67411" y="168641"/>
        <a:ext cx="862530" cy="862530"/>
      </dsp:txXfrm>
    </dsp:sp>
    <dsp:sp modelId="{89F693DC-D9BC-408C-A987-03C5C839F2E9}">
      <dsp:nvSpPr>
        <dsp:cNvPr id="0" name=""/>
        <dsp:cNvSpPr/>
      </dsp:nvSpPr>
      <dsp:spPr>
        <a:xfrm>
          <a:off x="204365" y="-671"/>
          <a:ext cx="2037893" cy="2037893"/>
        </a:xfrm>
        <a:prstGeom prst="circularArrow">
          <a:avLst>
            <a:gd name="adj1" fmla="val 8253"/>
            <a:gd name="adj2" fmla="val 576530"/>
            <a:gd name="adj3" fmla="val 16854955"/>
            <a:gd name="adj4" fmla="val 14968515"/>
            <a:gd name="adj5" fmla="val 96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48" tIns="47225" rIns="94448" bIns="4722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48" tIns="47225" rIns="94448" bIns="4722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768"/>
            <a:ext cx="5680103" cy="460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48" tIns="47225" rIns="94448" bIns="472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907"/>
            <a:ext cx="3077137" cy="51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48" tIns="47225" rIns="94448" bIns="4722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21907"/>
            <a:ext cx="3077137" cy="51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48" tIns="47225" rIns="94448" bIns="4722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2BDF139-E6FB-4584-A421-A67BB5E3BA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2694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we compare the</a:t>
            </a:r>
            <a:r>
              <a:rPr lang="en-US" baseline="0" dirty="0" smtClean="0"/>
              <a:t> well known </a:t>
            </a:r>
            <a:r>
              <a:rPr lang="en-US" baseline="0" dirty="0" err="1" smtClean="0"/>
              <a:t>SoC</a:t>
            </a:r>
            <a:r>
              <a:rPr lang="en-US" baseline="0" dirty="0" smtClean="0"/>
              <a:t> integration with 3D integration then 3D integrated system has</a:t>
            </a:r>
          </a:p>
          <a:p>
            <a:r>
              <a:rPr lang="en-US" baseline="0" dirty="0" smtClean="0"/>
              <a:t>Some advantages. 3D integration allows the integration of different technologies. 3D integration </a:t>
            </a:r>
          </a:p>
          <a:p>
            <a:r>
              <a:rPr lang="en-US" baseline="0" dirty="0" smtClean="0"/>
              <a:t>Gives a better performance …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BDF139-E6FB-4584-A421-A67BB5E3BA7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808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now the</a:t>
            </a:r>
            <a:r>
              <a:rPr lang="en-US" baseline="0" dirty="0" smtClean="0"/>
              <a:t> 3D integration technology is read but for the designers the technology is new. So they have</a:t>
            </a:r>
          </a:p>
          <a:p>
            <a:r>
              <a:rPr lang="en-US" baseline="0" dirty="0" smtClean="0"/>
              <a:t>A lot of questions. For example technology questions like … They has also question about the supply chain for example …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BDF139-E6FB-4584-A421-A67BB5E3BA7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2155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0413" y="592138"/>
            <a:ext cx="5578475" cy="418465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000" y="4863394"/>
            <a:ext cx="5199301" cy="46029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4022163" y="9722309"/>
            <a:ext cx="3077137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768" tIns="47384" rIns="94768" bIns="47384" anchor="b"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r" eaLnBrk="1" hangingPunct="1"/>
            <a:fld id="{6F092015-88B0-4FC4-A06D-7B456033CC78}" type="slidenum">
              <a:rPr lang="de-DE" sz="1200"/>
              <a:pPr algn="r" eaLnBrk="1" hangingPunct="1"/>
              <a:t>11</a:t>
            </a:fld>
            <a:endParaRPr lang="de-DE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4022163" y="9722309"/>
            <a:ext cx="3077137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768" tIns="47384" rIns="94768" bIns="47384" anchor="b"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r" eaLnBrk="1" hangingPunct="1"/>
            <a:fld id="{6F092015-88B0-4FC4-A06D-7B456033CC78}" type="slidenum">
              <a:rPr lang="de-DE" sz="1200"/>
              <a:pPr algn="r" eaLnBrk="1" hangingPunct="1"/>
              <a:t>12</a:t>
            </a:fld>
            <a:endParaRPr lang="de-DE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987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98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69930" indent="-296126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84509" indent="-236901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58313" indent="-236901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132115" indent="-236901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605919" indent="-2369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3079724" indent="-2369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553527" indent="-2369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4027330" indent="-2369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fld id="{B448667F-A5F5-4160-ABE0-1248DC371B80}" type="slidenum">
              <a:rPr lang="de-DE" smtClean="0"/>
              <a:pPr eaLnBrk="1" hangingPunct="1"/>
              <a:t>17</a:t>
            </a:fld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4022163" y="9722310"/>
            <a:ext cx="3077137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458" tIns="47229" rIns="94458" bIns="47229" anchor="b"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r" eaLnBrk="1" hangingPunct="1"/>
            <a:fld id="{756A8828-852D-4927-B740-4252B604441E}" type="slidenum">
              <a:rPr lang="de-DE" sz="1200"/>
              <a:pPr algn="r" eaLnBrk="1" hangingPunct="1"/>
              <a:t>21</a:t>
            </a:fld>
            <a:endParaRPr lang="de-DE" sz="120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022163" y="9722310"/>
            <a:ext cx="3077137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458" tIns="47229" rIns="94458" bIns="47229" anchor="b"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r" eaLnBrk="1" hangingPunct="1"/>
            <a:fld id="{31B23804-BDF9-41BD-995A-5BEC173E5E47}" type="slidenum">
              <a:rPr lang="de-DE" sz="1200"/>
              <a:pPr algn="r" eaLnBrk="1" hangingPunct="1"/>
              <a:t>23</a:t>
            </a:fld>
            <a:endParaRPr lang="de-DE" sz="120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75788" indent="-29838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93521" indent="-238704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70929" indent="-238704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148337" indent="-238704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625745" indent="-238704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3103154" indent="-238704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580562" indent="-238704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4057970" indent="-238704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fld id="{8DC0604C-4707-4C9D-814E-11796AD17CAA}" type="slidenum">
              <a:rPr lang="de-DE" smtClean="0">
                <a:latin typeface="Arial" charset="0"/>
              </a:rPr>
              <a:pPr eaLnBrk="1" hangingPunct="1"/>
              <a:t>27</a:t>
            </a:fld>
            <a:endParaRPr lang="de-DE" smtClean="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42925" y="635000"/>
            <a:ext cx="3686175" cy="2765425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Zentrale/P2/Juli 2009</a:t>
            </a:r>
          </a:p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460375" y="476250"/>
            <a:ext cx="82232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460375" y="2457450"/>
            <a:ext cx="82232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60375" y="6113463"/>
            <a:ext cx="822325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7" name="Picture 30" descr="iis_43mm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6273800"/>
            <a:ext cx="14176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460375" y="6353175"/>
            <a:ext cx="900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800">
                <a:solidFill>
                  <a:schemeClr val="bg2"/>
                </a:solidFill>
                <a:latin typeface="Arial" charset="0"/>
              </a:rPr>
              <a:t>© Fraunhofer IIS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8000" y="534988"/>
            <a:ext cx="8175625" cy="1044575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5" y="1754188"/>
            <a:ext cx="8223250" cy="5397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90508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53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382588"/>
            <a:ext cx="2043112" cy="54832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8000" y="382588"/>
            <a:ext cx="5980113" cy="54832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70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08000" y="1773238"/>
            <a:ext cx="4011613" cy="4092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672013" y="1773238"/>
            <a:ext cx="4011612" cy="4092575"/>
          </a:xfrm>
        </p:spPr>
        <p:txBody>
          <a:bodyPr/>
          <a:lstStyle/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val="1582058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508000" y="382588"/>
            <a:ext cx="8175625" cy="54832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280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08000" y="1773238"/>
            <a:ext cx="4011613" cy="40925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2013" y="1773238"/>
            <a:ext cx="4011612" cy="40925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872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872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679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57276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906588"/>
            <a:ext cx="4011613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2013" y="1906588"/>
            <a:ext cx="40116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046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88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87337" indent="-285750">
              <a:buSzPct val="80000"/>
              <a:buFontTx/>
              <a:buBlip>
                <a:blip r:embed="rId2"/>
              </a:buBlip>
              <a:defRPr/>
            </a:lvl2pPr>
            <a:lvl3pPr marL="550863" indent="-285750">
              <a:buSzPct val="80000"/>
              <a:buFontTx/>
              <a:buBlip>
                <a:blip r:embed="rId2"/>
              </a:buBlip>
              <a:defRPr/>
            </a:lvl3pPr>
            <a:lvl4pPr marL="800100" indent="-266700">
              <a:buSzPct val="80000"/>
              <a:buFontTx/>
              <a:buBlip>
                <a:blip r:embed="rId2"/>
              </a:buBlip>
              <a:defRPr/>
            </a:lvl4pPr>
            <a:lvl5pPr marL="1079500" indent="-277813">
              <a:buSzPct val="8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1264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292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063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57452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09741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85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534988"/>
            <a:ext cx="2043112" cy="53308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8000" y="534988"/>
            <a:ext cx="5980113" cy="53308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964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28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773238"/>
            <a:ext cx="4011613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2013" y="1773238"/>
            <a:ext cx="4011612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18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 marL="263525" indent="-261938">
              <a:buClr>
                <a:srgbClr val="00B050"/>
              </a:buClr>
              <a:buFontTx/>
              <a:buBlip>
                <a:blip r:embed="rId2"/>
              </a:buBlip>
              <a:defRPr sz="2000"/>
            </a:lvl2pPr>
            <a:lvl3pPr marL="531813" indent="-266700">
              <a:buClr>
                <a:srgbClr val="00B050"/>
              </a:buClr>
              <a:buFontTx/>
              <a:buBlip>
                <a:blip r:embed="rId2"/>
              </a:buBlip>
              <a:defRPr sz="1800"/>
            </a:lvl3pPr>
            <a:lvl4pPr marL="800100" indent="-266700">
              <a:buClr>
                <a:srgbClr val="00B050"/>
              </a:buClr>
              <a:buFont typeface="Wingdings" pitchFamily="2" charset="2"/>
              <a:buChar char=""/>
              <a:defRPr sz="1600"/>
            </a:lvl4pPr>
            <a:lvl5pPr marL="1079500" indent="-277813">
              <a:buClr>
                <a:srgbClr val="00B050"/>
              </a:buClr>
              <a:buFont typeface="Wingdings" pitchFamily="2" charset="2"/>
              <a:buChar char="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10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85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32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3416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8384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82588"/>
            <a:ext cx="8175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3238"/>
            <a:ext cx="8175625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Line 7"/>
          <p:cNvSpPr>
            <a:spLocks noChangeShapeType="1"/>
          </p:cNvSpPr>
          <p:nvPr/>
        </p:nvSpPr>
        <p:spPr bwMode="auto">
          <a:xfrm>
            <a:off x="460375" y="6113463"/>
            <a:ext cx="822325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29" name="Picture 25" descr="iis_43mm_rgb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6273800"/>
            <a:ext cx="14176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26"/>
          <p:cNvSpPr txBox="1">
            <a:spLocks noChangeArrowheads="1"/>
          </p:cNvSpPr>
          <p:nvPr/>
        </p:nvSpPr>
        <p:spPr bwMode="auto">
          <a:xfrm>
            <a:off x="460375" y="6353175"/>
            <a:ext cx="900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800">
                <a:solidFill>
                  <a:schemeClr val="bg2"/>
                </a:solidFill>
                <a:latin typeface="Arial" charset="0"/>
              </a:rPr>
              <a:t>© Fraunhofer IIS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Font typeface="Wingdings" pitchFamily="2" charset="2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SzPct val="80000"/>
        <a:buBlip>
          <a:blip r:embed="rId17"/>
        </a:buBlip>
        <a:defRPr>
          <a:solidFill>
            <a:schemeClr val="tx1"/>
          </a:solidFill>
          <a:latin typeface="+mn-lt"/>
        </a:defRPr>
      </a:lvl2pPr>
      <a:lvl3pPr marL="608013" indent="-342900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SzPct val="80000"/>
        <a:buBlip>
          <a:blip r:embed="rId17"/>
        </a:buBlip>
        <a:defRPr>
          <a:solidFill>
            <a:schemeClr val="tx1"/>
          </a:solidFill>
          <a:latin typeface="+mn-lt"/>
        </a:defRPr>
      </a:lvl3pPr>
      <a:lvl4pPr marL="800100" indent="-266700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079500" indent="-277813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5367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19939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4511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29083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534988"/>
            <a:ext cx="8175625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906588"/>
            <a:ext cx="817562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60375" y="6113463"/>
            <a:ext cx="822325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3" name="Line 8"/>
          <p:cNvSpPr>
            <a:spLocks noChangeShapeType="1"/>
          </p:cNvSpPr>
          <p:nvPr/>
        </p:nvSpPr>
        <p:spPr bwMode="auto">
          <a:xfrm>
            <a:off x="460375" y="1601788"/>
            <a:ext cx="82232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4" name="Line 9"/>
          <p:cNvSpPr>
            <a:spLocks noChangeShapeType="1"/>
          </p:cNvSpPr>
          <p:nvPr/>
        </p:nvSpPr>
        <p:spPr bwMode="auto">
          <a:xfrm>
            <a:off x="460375" y="476250"/>
            <a:ext cx="82232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55" name="Picture 11" descr="iis_43mm_rgb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6273800"/>
            <a:ext cx="14176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460375" y="6353175"/>
            <a:ext cx="900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800">
                <a:solidFill>
                  <a:schemeClr val="bg2"/>
                </a:solidFill>
                <a:latin typeface="Arial" charset="0"/>
              </a:rPr>
              <a:t>© Fraunhofer IIS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223838" indent="-223838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4950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708025" indent="-246063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952500" indent="-242888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196975" indent="-242888" algn="l" rtl="0" eaLnBrk="0" fontAlgn="base" hangingPunct="0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654175" indent="-242888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111375" indent="-242888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568575" indent="-242888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025775" indent="-242888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6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emf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Methods </a:t>
            </a:r>
            <a:r>
              <a:rPr lang="en-US" dirty="0"/>
              <a:t>for architectural design methods of 3D-integrated systems</a:t>
            </a:r>
            <a:r>
              <a:rPr lang="de-DE" dirty="0"/>
              <a:t/>
            </a:r>
            <a:br>
              <a:rPr lang="de-DE" dirty="0"/>
            </a:br>
            <a:r>
              <a:rPr lang="en-US" dirty="0" smtClean="0">
                <a:latin typeface="Frutiger 45 Light" pitchFamily="34" charset="0"/>
              </a:rPr>
              <a:t/>
            </a:r>
            <a:br>
              <a:rPr lang="en-US" dirty="0" smtClean="0">
                <a:latin typeface="Frutiger 45 Light" pitchFamily="34" charset="0"/>
              </a:rPr>
            </a:br>
            <a:endParaRPr lang="de-DE" dirty="0" smtClean="0">
              <a:latin typeface="Frutiger 45 Light" pitchFamily="34" charset="0"/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508000" y="2819400"/>
            <a:ext cx="8331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>
                <a:latin typeface="Frutiger 45 Light" pitchFamily="34" charset="0"/>
              </a:rPr>
              <a:t>Andy Heinig, Uwe </a:t>
            </a:r>
            <a:r>
              <a:rPr lang="en-US" b="1" dirty="0" err="1">
                <a:latin typeface="Frutiger 45 Light" pitchFamily="34" charset="0"/>
              </a:rPr>
              <a:t>Knöchel</a:t>
            </a: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b="1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r>
              <a:rPr lang="en-US" dirty="0">
                <a:latin typeface="Frutiger 45 Light" pitchFamily="34" charset="0"/>
              </a:rPr>
              <a:t>Fraunhofer IIS, Design Automation Division</a:t>
            </a: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r>
              <a:rPr lang="en-US" dirty="0" err="1">
                <a:latin typeface="Frutiger 45 Light" pitchFamily="34" charset="0"/>
              </a:rPr>
              <a:t>Zeunerstraße</a:t>
            </a:r>
            <a:r>
              <a:rPr lang="en-US" dirty="0">
                <a:latin typeface="Frutiger 45 Light" pitchFamily="34" charset="0"/>
              </a:rPr>
              <a:t> 38, 01069 Dresden</a:t>
            </a: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r>
              <a:rPr lang="en-US" dirty="0" smtClean="0">
                <a:latin typeface="Frutiger 45 Light" pitchFamily="34" charset="0"/>
              </a:rPr>
              <a:t>andy</a:t>
            </a:r>
            <a:r>
              <a:rPr lang="en-US" dirty="0" smtClean="0">
                <a:latin typeface="Frutiger 45 Light" pitchFamily="34" charset="0"/>
              </a:rPr>
              <a:t>.heinig@eas.iis.fraunhofer.de</a:t>
            </a:r>
            <a:endParaRPr lang="en-US" dirty="0" smtClean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r>
              <a:rPr lang="en-US" dirty="0" smtClean="0">
                <a:latin typeface="Frutiger 45 Light" pitchFamily="34" charset="0"/>
              </a:rPr>
              <a:t>Phone: +49 351 4640 783</a:t>
            </a:r>
            <a:endParaRPr lang="en-US" dirty="0">
              <a:latin typeface="Frutiger 45 Light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None/>
            </a:pPr>
            <a:endParaRPr lang="en-US" dirty="0">
              <a:latin typeface="Frutiger 45 Light" pitchFamily="34" charset="0"/>
            </a:endParaRPr>
          </a:p>
        </p:txBody>
      </p:sp>
      <p:sp>
        <p:nvSpPr>
          <p:cNvPr id="4100" name="Rectangle 9"/>
          <p:cNvSpPr>
            <a:spLocks noChangeArrowheads="1"/>
          </p:cNvSpPr>
          <p:nvPr/>
        </p:nvSpPr>
        <p:spPr bwMode="auto">
          <a:xfrm>
            <a:off x="460375" y="1752600"/>
            <a:ext cx="8223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endParaRPr lang="en-US" sz="2000" b="1">
              <a:solidFill>
                <a:srgbClr val="CC0000"/>
              </a:solidFill>
              <a:latin typeface="Frutiger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0375" y="657225"/>
            <a:ext cx="822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Frutiger LT Com 45 Light" pitchFamily="34" charset="0"/>
              </a:rPr>
              <a:t>Agenda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60375" y="1449388"/>
            <a:ext cx="82232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Introduction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Case study: </a:t>
            </a:r>
            <a:r>
              <a:rPr lang="en-US" sz="2400" dirty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nterposer for Wide I/O memory – processor integration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de-DE" sz="2400" dirty="0" smtClean="0"/>
              <a:t>Chip-Package-Board-</a:t>
            </a:r>
            <a:r>
              <a:rPr lang="de-DE" sz="2400" dirty="0"/>
              <a:t>C</a:t>
            </a:r>
            <a:r>
              <a:rPr lang="de-DE" sz="2400" dirty="0" smtClean="0"/>
              <a:t>o-design</a:t>
            </a:r>
            <a:endParaRPr lang="en-US" sz="2400" dirty="0" smtClean="0"/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/>
              <a:t>3D-Floorplanner and Flow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Conclusion</a:t>
            </a:r>
            <a:endParaRPr lang="en-US" sz="2400" dirty="0"/>
          </a:p>
          <a:p>
            <a:pPr marL="263525" lvl="1" indent="-261938" eaLnBrk="0" hangingPunct="0">
              <a:lnSpc>
                <a:spcPct val="150000"/>
              </a:lnSpc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263525" lvl="1" indent="-261938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11587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10"/>
          <p:cNvSpPr>
            <a:spLocks noChangeArrowheads="1"/>
          </p:cNvSpPr>
          <p:nvPr/>
        </p:nvSpPr>
        <p:spPr bwMode="auto">
          <a:xfrm>
            <a:off x="460375" y="990600"/>
            <a:ext cx="8223250" cy="45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568325" lvl="1" indent="-566738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smtClean="0"/>
              <a:t>Application: memory on memory, memory on processor stacking</a:t>
            </a:r>
          </a:p>
          <a:p>
            <a:pPr marL="568325" lvl="1" indent="-566738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smtClean="0"/>
              <a:t>JEDEC wide I/O memory standard for 3D integration: JESD229</a:t>
            </a:r>
          </a:p>
          <a:p>
            <a:pPr marL="1587" lvl="1">
              <a:spcAft>
                <a:spcPct val="40000"/>
              </a:spcAft>
              <a:buClr>
                <a:schemeClr val="tx2"/>
              </a:buClr>
              <a:defRPr/>
            </a:pPr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457200" indent="-457200" eaLnBrk="1" hangingPunct="1">
              <a:buClr>
                <a:schemeClr val="tx2"/>
              </a:buClr>
            </a:pPr>
            <a:r>
              <a:rPr lang="en-US" smtClean="0"/>
              <a:t>First Standard: </a:t>
            </a:r>
            <a:r>
              <a:rPr lang="en-US" smtClean="0">
                <a:latin typeface="Frutiger LT Com 45 Light" pitchFamily="34" charset="0"/>
              </a:rPr>
              <a:t>JEDEC Wide I/O memory </a:t>
            </a:r>
            <a:br>
              <a:rPr lang="en-US" smtClean="0">
                <a:latin typeface="Frutiger LT Com 45 Light" pitchFamily="34" charset="0"/>
              </a:rPr>
            </a:br>
            <a:endParaRPr lang="en-US" smtClean="0"/>
          </a:p>
        </p:txBody>
      </p:sp>
      <p:pic>
        <p:nvPicPr>
          <p:cNvPr id="14343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4" t="18723" r="3111" b="36409"/>
          <a:stretch>
            <a:fillRect/>
          </a:stretch>
        </p:blipFill>
        <p:spPr bwMode="auto">
          <a:xfrm>
            <a:off x="691463" y="4834166"/>
            <a:ext cx="6505575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4970862" y="3502377"/>
            <a:ext cx="3042916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ct val="40000"/>
              </a:spcAft>
              <a:buClr>
                <a:schemeClr val="tx2"/>
              </a:buClr>
              <a:defRPr/>
            </a:pPr>
            <a:r>
              <a:rPr lang="en-US" dirty="0" smtClean="0"/>
              <a:t>Very small size of pad area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100 * 12 field of 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With 50 * 40um Pitch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691463" y="4040718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Pads are located in </a:t>
            </a:r>
            <a:br>
              <a:rPr lang="en-US" dirty="0" smtClean="0"/>
            </a:br>
            <a:r>
              <a:rPr lang="en-US" dirty="0" smtClean="0"/>
              <a:t>the center of memory die</a:t>
            </a:r>
            <a:endParaRPr lang="en-US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2646515" y="1898796"/>
            <a:ext cx="1680104" cy="1609076"/>
            <a:chOff x="8229519" y="-3448199"/>
            <a:chExt cx="1703069" cy="1553845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4" name="Rechteck 13"/>
            <p:cNvSpPr/>
            <p:nvPr/>
          </p:nvSpPr>
          <p:spPr>
            <a:xfrm>
              <a:off x="8229519" y="-3448199"/>
              <a:ext cx="1703069" cy="1553845"/>
            </a:xfrm>
            <a:prstGeom prst="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 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 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 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 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Wide I/O RAM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 smtClean="0">
                  <a:solidFill>
                    <a:srgbClr val="FFFFFF"/>
                  </a:solidFill>
                  <a:effectLst/>
                  <a:ea typeface="Times New Roman"/>
                  <a:cs typeface="Times New Roman"/>
                </a:rPr>
                <a:t>10*9</a:t>
              </a:r>
              <a:endParaRPr lang="de-DE" sz="1200" dirty="0"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437"/>
            <a:stretch>
              <a:fillRect/>
            </a:stretch>
          </p:blipFill>
          <p:spPr bwMode="auto">
            <a:xfrm>
              <a:off x="8734344" y="-2752874"/>
              <a:ext cx="695325" cy="18097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</p:grpSp>
      <p:sp>
        <p:nvSpPr>
          <p:cNvPr id="3" name="Ellipse 2"/>
          <p:cNvSpPr/>
          <p:nvPr/>
        </p:nvSpPr>
        <p:spPr>
          <a:xfrm>
            <a:off x="2951784" y="2518440"/>
            <a:ext cx="992467" cy="37048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3944251" y="2712540"/>
            <a:ext cx="987797" cy="22388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98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8000" y="368592"/>
            <a:ext cx="8175625" cy="851076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Case study: Side by side integration of </a:t>
            </a:r>
            <a:br>
              <a:rPr lang="en-US" dirty="0" smtClean="0"/>
            </a:br>
            <a:r>
              <a:rPr lang="en-US" dirty="0" smtClean="0">
                <a:latin typeface="Frutiger LT Com 45 Light" pitchFamily="34" charset="0"/>
              </a:rPr>
              <a:t>JEDEC Wide I/O memory and processor</a:t>
            </a:r>
            <a:br>
              <a:rPr lang="en-US" dirty="0" smtClean="0">
                <a:latin typeface="Frutiger LT Com 45 Light" pitchFamily="34" charset="0"/>
              </a:rPr>
            </a:br>
            <a:endParaRPr lang="en-US" dirty="0" smtClean="0"/>
          </a:p>
        </p:txBody>
      </p:sp>
      <p:sp>
        <p:nvSpPr>
          <p:cNvPr id="7" name="Rechteck 6"/>
          <p:cNvSpPr/>
          <p:nvPr/>
        </p:nvSpPr>
        <p:spPr>
          <a:xfrm>
            <a:off x="521460" y="3699036"/>
            <a:ext cx="7741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ct val="40000"/>
              </a:spcAft>
              <a:buClr>
                <a:schemeClr val="tx2"/>
              </a:buClr>
              <a:defRPr/>
            </a:pPr>
            <a:r>
              <a:rPr lang="en-US" b="1" dirty="0" smtClean="0">
                <a:latin typeface="Frutiger LT Com 45 Light" pitchFamily="34" charset="0"/>
              </a:rPr>
              <a:t>Requirements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2200 pins </a:t>
            </a:r>
            <a:r>
              <a:rPr lang="en-US" dirty="0" smtClean="0"/>
              <a:t>processor, 1200 </a:t>
            </a:r>
            <a:r>
              <a:rPr lang="en-US" dirty="0"/>
              <a:t>pins </a:t>
            </a:r>
            <a:r>
              <a:rPr lang="en-US" dirty="0" smtClean="0"/>
              <a:t>memory, 1000 </a:t>
            </a:r>
            <a:r>
              <a:rPr lang="en-US" dirty="0"/>
              <a:t>pins </a:t>
            </a:r>
            <a:r>
              <a:rPr lang="en-US" dirty="0" smtClean="0"/>
              <a:t>external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Side by side integration to avoid thermal and other </a:t>
            </a:r>
            <a:r>
              <a:rPr lang="en-US" dirty="0" smtClean="0"/>
              <a:t>problems</a:t>
            </a:r>
            <a:endParaRPr lang="en-US" dirty="0"/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Optimized for mass production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 smtClean="0"/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5562132" y="2824658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Pads are located in </a:t>
            </a:r>
            <a:br>
              <a:rPr lang="en-US" dirty="0" smtClean="0"/>
            </a:br>
            <a:r>
              <a:rPr lang="en-US" dirty="0" smtClean="0"/>
              <a:t>the center of memory die</a:t>
            </a: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973937"/>
              </p:ext>
            </p:extLst>
          </p:nvPr>
        </p:nvGraphicFramePr>
        <p:xfrm>
          <a:off x="4970862" y="1448736"/>
          <a:ext cx="3336822" cy="1683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Visio" r:id="rId4" imgW="2694306" imgH="1371600" progId="Visio.Drawing.11">
                  <p:embed/>
                </p:oleObj>
              </mc:Choice>
              <mc:Fallback>
                <p:oleObj name="Visio" r:id="rId4" imgW="2694306" imgH="13716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0862" y="1448736"/>
                        <a:ext cx="3336822" cy="1683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" t="13333" r="1609" b="6250"/>
          <a:stretch/>
        </p:blipFill>
        <p:spPr bwMode="auto">
          <a:xfrm>
            <a:off x="527815" y="1333857"/>
            <a:ext cx="4494245" cy="209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887863" y="2660354"/>
            <a:ext cx="1757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ea typeface="Times New Roman"/>
                <a:cs typeface="Times New Roman"/>
              </a:rPr>
              <a:t>Wide I/O RAM</a:t>
            </a:r>
            <a:endParaRPr lang="de-DE" sz="16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1600" dirty="0" smtClean="0">
                <a:ea typeface="Times New Roman"/>
                <a:cs typeface="Times New Roman"/>
              </a:rPr>
              <a:t>10*9 mm²</a:t>
            </a:r>
            <a:endParaRPr lang="de-DE" sz="1600" dirty="0">
              <a:latin typeface="Times New Roman"/>
              <a:ea typeface="Times New Roman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318187" y="2111055"/>
            <a:ext cx="1025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CPU</a:t>
            </a:r>
          </a:p>
          <a:p>
            <a:pPr algn="ctr"/>
            <a:r>
              <a:rPr lang="de-DE" dirty="0"/>
              <a:t>10*10</a:t>
            </a:r>
          </a:p>
        </p:txBody>
      </p:sp>
    </p:spTree>
    <p:extLst>
      <p:ext uri="{BB962C8B-B14F-4D97-AF65-F5344CB8AC3E}">
        <p14:creationId xmlns:p14="http://schemas.microsoft.com/office/powerpoint/2010/main" val="68354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pPr marL="457200" indent="-457200">
              <a:buClr>
                <a:schemeClr val="tx2"/>
              </a:buClr>
            </a:pPr>
            <a:r>
              <a:rPr lang="en-US" dirty="0" smtClean="0">
                <a:latin typeface="Frutiger LT Com 45 Light" pitchFamily="34" charset="0"/>
              </a:rPr>
              <a:t>2.5D interposer for JEDEC Wide I/O memory </a:t>
            </a:r>
          </a:p>
        </p:txBody>
      </p:sp>
      <p:sp>
        <p:nvSpPr>
          <p:cNvPr id="47" name="Rectangle 10"/>
          <p:cNvSpPr txBox="1">
            <a:spLocks noChangeArrowheads="1"/>
          </p:cNvSpPr>
          <p:nvPr/>
        </p:nvSpPr>
        <p:spPr bwMode="auto">
          <a:xfrm>
            <a:off x="460375" y="9906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Initial Configuration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Grafik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4" t="1882" r="7884" b="6499"/>
          <a:stretch/>
        </p:blipFill>
        <p:spPr bwMode="auto">
          <a:xfrm>
            <a:off x="469145" y="1446594"/>
            <a:ext cx="3257878" cy="1714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hteck 14"/>
          <p:cNvSpPr/>
          <p:nvPr/>
        </p:nvSpPr>
        <p:spPr>
          <a:xfrm>
            <a:off x="3761891" y="1342135"/>
            <a:ext cx="4921733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Top of interposer</a:t>
            </a:r>
          </a:p>
          <a:p>
            <a:pPr marL="727075" lvl="3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4 </a:t>
            </a:r>
            <a:r>
              <a:rPr lang="en-US" dirty="0"/>
              <a:t>metal layers for signal routing </a:t>
            </a:r>
            <a:endParaRPr lang="en-US" dirty="0" smtClean="0"/>
          </a:p>
          <a:p>
            <a:pPr marL="727075" lvl="3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1 additional metal layer </a:t>
            </a:r>
            <a:r>
              <a:rPr lang="en-US" dirty="0" smtClean="0"/>
              <a:t>for </a:t>
            </a:r>
            <a:r>
              <a:rPr lang="en-US" dirty="0"/>
              <a:t>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Bottom of interposer</a:t>
            </a:r>
          </a:p>
          <a:p>
            <a:pPr marL="727075" lvl="3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</a:t>
            </a:r>
            <a:r>
              <a:rPr lang="en-US" dirty="0"/>
              <a:t>metal layer for signal routing </a:t>
            </a:r>
          </a:p>
          <a:p>
            <a:pPr marL="727075" lvl="3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</a:t>
            </a:r>
            <a:r>
              <a:rPr lang="en-US" dirty="0"/>
              <a:t>additional metal layer </a:t>
            </a:r>
            <a:r>
              <a:rPr lang="en-US" dirty="0" smtClean="0"/>
              <a:t>for 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As both active IC placed on top, signals will be mainly routed on top of interposer -&gt; less TSV needed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469145" y="3338988"/>
            <a:ext cx="3221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de-DE" dirty="0" smtClean="0"/>
              <a:t>Technology Parameters:</a:t>
            </a:r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space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/>
              <a:t>TSV</a:t>
            </a:r>
          </a:p>
        </p:txBody>
      </p:sp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476928" y="4980054"/>
            <a:ext cx="8223250" cy="87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D40000"/>
                </a:solidFill>
              </a:rPr>
              <a:t>But 5 metal on top and only 2 at bottom </a:t>
            </a:r>
            <a:br>
              <a:rPr lang="en-US" sz="2400" b="1" dirty="0" smtClean="0">
                <a:solidFill>
                  <a:srgbClr val="D40000"/>
                </a:solidFill>
              </a:rPr>
            </a:br>
            <a:r>
              <a:rPr lang="en-US" sz="2400" b="1" dirty="0" smtClean="0">
                <a:solidFill>
                  <a:srgbClr val="D40000"/>
                </a:solidFill>
              </a:rPr>
              <a:t>is not a good choice …</a:t>
            </a:r>
            <a:endParaRPr lang="en-US" sz="2400" b="1" dirty="0">
              <a:solidFill>
                <a:srgbClr val="D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1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r>
              <a:rPr lang="en-US" dirty="0" smtClean="0"/>
              <a:t>Technology Design Guide Lines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989" y="908664"/>
            <a:ext cx="7137888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feld 1"/>
          <p:cNvSpPr txBox="1">
            <a:spLocks noChangeArrowheads="1"/>
          </p:cNvSpPr>
          <p:nvPr/>
        </p:nvSpPr>
        <p:spPr bwMode="auto">
          <a:xfrm>
            <a:off x="7363559" y="1344613"/>
            <a:ext cx="172354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Frutiger LT Com 45 Light" pitchFamily="34" charset="0"/>
              </a:rPr>
              <a:t>Metal:</a:t>
            </a:r>
          </a:p>
          <a:p>
            <a:r>
              <a:rPr lang="en-US" dirty="0">
                <a:latin typeface="Frutiger LT Com 45 Light" pitchFamily="34" charset="0"/>
              </a:rPr>
              <a:t>Space </a:t>
            </a:r>
            <a:r>
              <a:rPr lang="en-US" dirty="0" smtClean="0">
                <a:latin typeface="Frutiger LT Com 45 Light" pitchFamily="34" charset="0"/>
              </a:rPr>
              <a:t>8µm</a:t>
            </a:r>
            <a:endParaRPr lang="en-US" dirty="0">
              <a:latin typeface="Frutiger LT Com 45 Light" pitchFamily="34" charset="0"/>
            </a:endParaRPr>
          </a:p>
          <a:p>
            <a:r>
              <a:rPr lang="en-US" dirty="0">
                <a:latin typeface="Frutiger LT Com 45 Light" pitchFamily="34" charset="0"/>
              </a:rPr>
              <a:t>Width </a:t>
            </a:r>
            <a:r>
              <a:rPr lang="en-US" dirty="0" smtClean="0">
                <a:latin typeface="Frutiger LT Com 45 Light" pitchFamily="34" charset="0"/>
              </a:rPr>
              <a:t>8µm</a:t>
            </a:r>
            <a:endParaRPr lang="en-US" dirty="0">
              <a:latin typeface="Frutiger LT Com 45 Light" pitchFamily="34" charset="0"/>
            </a:endParaRPr>
          </a:p>
          <a:p>
            <a:r>
              <a:rPr lang="en-US" dirty="0">
                <a:latin typeface="Frutiger LT Com 45 Light" pitchFamily="34" charset="0"/>
              </a:rPr>
              <a:t>Height </a:t>
            </a:r>
            <a:r>
              <a:rPr lang="en-US" dirty="0" smtClean="0">
                <a:latin typeface="Frutiger LT Com 45 Light" pitchFamily="34" charset="0"/>
              </a:rPr>
              <a:t>3µm</a:t>
            </a:r>
            <a:endParaRPr lang="en-US" dirty="0">
              <a:latin typeface="Frutiger LT Com 45 Light" pitchFamily="34" charset="0"/>
            </a:endParaRPr>
          </a:p>
          <a:p>
            <a:endParaRPr lang="en-US" dirty="0">
              <a:latin typeface="Frutiger LT Com 45 Light" pitchFamily="34" charset="0"/>
            </a:endParaRPr>
          </a:p>
          <a:p>
            <a:r>
              <a:rPr lang="en-US" dirty="0" smtClean="0">
                <a:latin typeface="Frutiger LT Com 45 Light" pitchFamily="34" charset="0"/>
              </a:rPr>
              <a:t>Dielectric:</a:t>
            </a:r>
            <a:endParaRPr lang="en-US" dirty="0">
              <a:latin typeface="Frutiger LT Com 45 Light" pitchFamily="34" charset="0"/>
            </a:endParaRPr>
          </a:p>
          <a:p>
            <a:r>
              <a:rPr lang="en-US" dirty="0">
                <a:latin typeface="Frutiger LT Com 45 Light" pitchFamily="34" charset="0"/>
              </a:rPr>
              <a:t>Polymer </a:t>
            </a:r>
            <a:r>
              <a:rPr lang="en-US" dirty="0" err="1">
                <a:latin typeface="Frutiger LT Com 45 Light" pitchFamily="34" charset="0"/>
              </a:rPr>
              <a:t>e</a:t>
            </a:r>
            <a:r>
              <a:rPr lang="en-US" baseline="-25000" dirty="0" err="1">
                <a:latin typeface="Frutiger LT Com 45 Light" pitchFamily="34" charset="0"/>
              </a:rPr>
              <a:t>r</a:t>
            </a:r>
            <a:r>
              <a:rPr lang="en-US" dirty="0">
                <a:latin typeface="Frutiger LT Com 45 Light" pitchFamily="34" charset="0"/>
              </a:rPr>
              <a:t> 2.9</a:t>
            </a:r>
          </a:p>
          <a:p>
            <a:r>
              <a:rPr lang="en-US" dirty="0">
                <a:latin typeface="Frutiger LT Com 45 Light" pitchFamily="34" charset="0"/>
              </a:rPr>
              <a:t>Thickness </a:t>
            </a:r>
            <a:r>
              <a:rPr lang="en-US" dirty="0" smtClean="0">
                <a:latin typeface="Frutiger LT Com 45 Light" pitchFamily="34" charset="0"/>
              </a:rPr>
              <a:t>5µm</a:t>
            </a:r>
            <a:endParaRPr lang="en-US" dirty="0">
              <a:latin typeface="Frutiger LT Com 45 Light" pitchFamily="34" charset="0"/>
            </a:endParaRPr>
          </a:p>
          <a:p>
            <a:endParaRPr lang="en-US" dirty="0">
              <a:latin typeface="Frutiger LT Com 45 Light" pitchFamily="34" charset="0"/>
            </a:endParaRPr>
          </a:p>
          <a:p>
            <a:r>
              <a:rPr lang="en-US" dirty="0">
                <a:latin typeface="Frutiger LT Com 45 Light" pitchFamily="34" charset="0"/>
              </a:rPr>
              <a:t>TSV:</a:t>
            </a:r>
          </a:p>
          <a:p>
            <a:r>
              <a:rPr lang="en-US" dirty="0">
                <a:latin typeface="Frutiger LT Com 45 Light" pitchFamily="34" charset="0"/>
              </a:rPr>
              <a:t>Diameter </a:t>
            </a:r>
            <a:r>
              <a:rPr lang="en-US" dirty="0" smtClean="0">
                <a:latin typeface="Frutiger LT Com 45 Light" pitchFamily="34" charset="0"/>
              </a:rPr>
              <a:t>10µm</a:t>
            </a:r>
            <a:endParaRPr lang="en-US" dirty="0">
              <a:latin typeface="Frutiger LT Com 45 Light" pitchFamily="34" charset="0"/>
            </a:endParaRPr>
          </a:p>
          <a:p>
            <a:r>
              <a:rPr lang="en-US" dirty="0">
                <a:latin typeface="Frutiger LT Com 45 Light" pitchFamily="34" charset="0"/>
              </a:rPr>
              <a:t>Depth </a:t>
            </a:r>
            <a:r>
              <a:rPr lang="en-US" dirty="0" smtClean="0">
                <a:latin typeface="Frutiger LT Com 45 Light" pitchFamily="34" charset="0"/>
              </a:rPr>
              <a:t>120µm</a:t>
            </a:r>
            <a:endParaRPr lang="en-US" dirty="0">
              <a:latin typeface="Frutiger LT Com 45 Light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3131808" y="3591445"/>
            <a:ext cx="2790372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D4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Warping is critical!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9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pPr marL="457200" indent="-457200">
              <a:buClr>
                <a:schemeClr val="tx2"/>
              </a:buClr>
            </a:pPr>
            <a:r>
              <a:rPr lang="en-US" smtClean="0">
                <a:latin typeface="Frutiger LT Com 45 Light" pitchFamily="34" charset="0"/>
              </a:rPr>
              <a:t>2.5D interposer for JEDEC Wide I/O memory </a:t>
            </a:r>
          </a:p>
        </p:txBody>
      </p:sp>
      <p:sp>
        <p:nvSpPr>
          <p:cNvPr id="47" name="Rectangle 10"/>
          <p:cNvSpPr txBox="1">
            <a:spLocks noChangeArrowheads="1"/>
          </p:cNvSpPr>
          <p:nvPr/>
        </p:nvSpPr>
        <p:spPr bwMode="auto">
          <a:xfrm>
            <a:off x="460375" y="9906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Second configuration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761891" y="1342135"/>
            <a:ext cx="4921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Top of interposer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2 </a:t>
            </a:r>
            <a:r>
              <a:rPr lang="en-US" dirty="0"/>
              <a:t>metal layers for signal routing </a:t>
            </a:r>
            <a:endParaRPr lang="en-US" dirty="0" smtClean="0"/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1 additional metal layer </a:t>
            </a:r>
            <a:r>
              <a:rPr lang="en-US" dirty="0" smtClean="0"/>
              <a:t>for </a:t>
            </a:r>
            <a:r>
              <a:rPr lang="en-US" dirty="0"/>
              <a:t>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Bottom of interposer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2 </a:t>
            </a:r>
            <a:r>
              <a:rPr lang="en-US" dirty="0"/>
              <a:t>metal layer for signal routing 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</a:t>
            </a:r>
            <a:r>
              <a:rPr lang="en-US" dirty="0"/>
              <a:t>additional metal layer </a:t>
            </a:r>
            <a:r>
              <a:rPr lang="en-US" dirty="0" smtClean="0"/>
              <a:t>for 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Number of metal layers balanced between top and bottom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More TSV needed (also for connections between processor and memory) 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err="1" smtClean="0"/>
              <a:t>Simultions</a:t>
            </a:r>
            <a:r>
              <a:rPr lang="en-US" dirty="0" smtClean="0"/>
              <a:t> shows that timing constraints can be achieved with routing via TSV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469145" y="3338988"/>
            <a:ext cx="3221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de-DE" dirty="0" smtClean="0"/>
              <a:t>Technology Parameters:</a:t>
            </a:r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space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/>
              <a:t>TSV</a:t>
            </a:r>
          </a:p>
        </p:txBody>
      </p:sp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476928" y="5319252"/>
            <a:ext cx="8223250" cy="78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D40000"/>
                </a:solidFill>
              </a:rPr>
              <a:t>The warping can be avoided,</a:t>
            </a:r>
            <a:br>
              <a:rPr lang="en-US" sz="2400" b="1" dirty="0" smtClean="0">
                <a:solidFill>
                  <a:srgbClr val="D40000"/>
                </a:solidFill>
              </a:rPr>
            </a:br>
            <a:r>
              <a:rPr lang="en-US" sz="2400" b="1" dirty="0" smtClean="0">
                <a:solidFill>
                  <a:srgbClr val="D40000"/>
                </a:solidFill>
              </a:rPr>
              <a:t>but we can additionally save costs …</a:t>
            </a:r>
            <a:endParaRPr lang="en-US" sz="2400" b="1" dirty="0">
              <a:solidFill>
                <a:srgbClr val="D40000"/>
              </a:solidFill>
            </a:endParaRPr>
          </a:p>
        </p:txBody>
      </p:sp>
      <p:pic>
        <p:nvPicPr>
          <p:cNvPr id="9" name="Grafik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8" t="2874" r="7759" b="14369"/>
          <a:stretch/>
        </p:blipFill>
        <p:spPr bwMode="auto">
          <a:xfrm>
            <a:off x="460374" y="1296988"/>
            <a:ext cx="3031481" cy="204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543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8000" y="382588"/>
            <a:ext cx="8175625" cy="431800"/>
          </a:xfrm>
        </p:spPr>
        <p:txBody>
          <a:bodyPr/>
          <a:lstStyle/>
          <a:p>
            <a:pPr marL="457200" indent="-457200">
              <a:buClr>
                <a:schemeClr val="tx2"/>
              </a:buClr>
            </a:pPr>
            <a:r>
              <a:rPr lang="en-US" smtClean="0">
                <a:latin typeface="Frutiger LT Com 45 Light" pitchFamily="34" charset="0"/>
              </a:rPr>
              <a:t>2.5D interposer for JEDEC Wide I/O memory </a:t>
            </a:r>
          </a:p>
        </p:txBody>
      </p:sp>
      <p:sp>
        <p:nvSpPr>
          <p:cNvPr id="47" name="Rectangle 10"/>
          <p:cNvSpPr txBox="1">
            <a:spLocks noChangeArrowheads="1"/>
          </p:cNvSpPr>
          <p:nvPr/>
        </p:nvSpPr>
        <p:spPr bwMode="auto">
          <a:xfrm>
            <a:off x="460375" y="9906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Cost optimized configuration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761891" y="1342135"/>
            <a:ext cx="4921733" cy="318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Top of interposer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</a:t>
            </a:r>
            <a:r>
              <a:rPr lang="en-US" dirty="0"/>
              <a:t>metal </a:t>
            </a:r>
            <a:r>
              <a:rPr lang="en-US" dirty="0" smtClean="0"/>
              <a:t>layer </a:t>
            </a:r>
            <a:r>
              <a:rPr lang="en-US" dirty="0"/>
              <a:t>for signal routing </a:t>
            </a:r>
            <a:endParaRPr lang="en-US" dirty="0" smtClean="0"/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1 </a:t>
            </a:r>
            <a:r>
              <a:rPr lang="en-US" dirty="0" smtClean="0"/>
              <a:t>metal </a:t>
            </a:r>
            <a:r>
              <a:rPr lang="en-US" dirty="0"/>
              <a:t>layer </a:t>
            </a:r>
            <a:r>
              <a:rPr lang="en-US" dirty="0" smtClean="0"/>
              <a:t>for routing and pads</a:t>
            </a:r>
            <a:endParaRPr lang="en-US" dirty="0"/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Bottom of interposer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</a:t>
            </a:r>
            <a:r>
              <a:rPr lang="en-US" dirty="0"/>
              <a:t>metal layer for signal routing </a:t>
            </a:r>
          </a:p>
          <a:p>
            <a:pPr marL="727075" lvl="3" indent="-269875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1 metal </a:t>
            </a:r>
            <a:r>
              <a:rPr lang="en-US" dirty="0"/>
              <a:t>layer </a:t>
            </a:r>
            <a:r>
              <a:rPr lang="en-US" dirty="0" smtClean="0"/>
              <a:t>for routing and pads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Number of metal layers balanced </a:t>
            </a:r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Only two metal layers on each side!</a:t>
            </a:r>
            <a:endParaRPr lang="en-US" dirty="0"/>
          </a:p>
          <a:p>
            <a:pPr marL="269875" lvl="2" indent="-269875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469145" y="3338988"/>
            <a:ext cx="3221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de-DE" dirty="0" smtClean="0"/>
              <a:t>Technology Parameters:</a:t>
            </a:r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/>
              <a:t>10um </a:t>
            </a:r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space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 2" pitchFamily="18" charset="2"/>
              <a:buChar char="¾"/>
            </a:pPr>
            <a:r>
              <a:rPr lang="de-DE" dirty="0" smtClean="0"/>
              <a:t>10um </a:t>
            </a:r>
            <a:r>
              <a:rPr lang="de-DE" dirty="0"/>
              <a:t>TSV</a:t>
            </a:r>
          </a:p>
        </p:txBody>
      </p:sp>
      <p:pic>
        <p:nvPicPr>
          <p:cNvPr id="10" name="Grafik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9" t="10362" r="6736" b="21244"/>
          <a:stretch/>
        </p:blipFill>
        <p:spPr bwMode="auto">
          <a:xfrm>
            <a:off x="460375" y="1342135"/>
            <a:ext cx="3229886" cy="19068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hteck 1"/>
          <p:cNvSpPr/>
          <p:nvPr/>
        </p:nvSpPr>
        <p:spPr>
          <a:xfrm>
            <a:off x="521460" y="4779180"/>
            <a:ext cx="8101080" cy="1200329"/>
          </a:xfrm>
          <a:prstGeom prst="rect">
            <a:avLst/>
          </a:prstGeom>
          <a:ln w="19050">
            <a:solidFill>
              <a:srgbClr val="D4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Challenge:</a:t>
            </a:r>
          </a:p>
          <a:p>
            <a:pPr marL="285750" indent="-285750">
              <a:buClr>
                <a:srgbClr val="C00000"/>
              </a:buClr>
              <a:buFont typeface="Wingdings 2" pitchFamily="18" charset="2"/>
              <a:buChar char="¾"/>
            </a:pPr>
            <a:r>
              <a:rPr lang="en-US" dirty="0"/>
              <a:t>Very high density of wires at interposer</a:t>
            </a:r>
          </a:p>
          <a:p>
            <a:pPr marL="285750" indent="-285750">
              <a:buClr>
                <a:srgbClr val="C00000"/>
              </a:buClr>
              <a:buFont typeface="Wingdings 2" pitchFamily="18" charset="2"/>
              <a:buChar char="¾"/>
            </a:pPr>
            <a:r>
              <a:rPr lang="en-US" dirty="0"/>
              <a:t>Standard routing algorithms need more metal layers</a:t>
            </a:r>
          </a:p>
          <a:p>
            <a:pPr marL="285750" indent="-285750">
              <a:buClr>
                <a:srgbClr val="C00000"/>
              </a:buClr>
              <a:buFont typeface="Wingdings 2" pitchFamily="18" charset="2"/>
              <a:buChar char="¾"/>
            </a:pPr>
            <a:r>
              <a:rPr lang="en-US" dirty="0"/>
              <a:t>Optimized interposer was routed by our </a:t>
            </a:r>
            <a:r>
              <a:rPr lang="en-US" dirty="0" err="1"/>
              <a:t>inhouse</a:t>
            </a:r>
            <a:r>
              <a:rPr lang="en-US" dirty="0"/>
              <a:t> algorithms</a:t>
            </a:r>
          </a:p>
        </p:txBody>
      </p:sp>
    </p:spTree>
    <p:extLst>
      <p:ext uri="{BB962C8B-B14F-4D97-AF65-F5344CB8AC3E}">
        <p14:creationId xmlns:p14="http://schemas.microsoft.com/office/powerpoint/2010/main" val="265403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460375" y="990600"/>
            <a:ext cx="82232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08000" y="382588"/>
            <a:ext cx="8175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r>
              <a:rPr lang="en-US" smtClean="0"/>
              <a:t>Interposer for Processor and JEDEC Wide IO Memory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60374" y="5319252"/>
            <a:ext cx="7892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Manufacturing of wide-I/O demonstrator is ongoing at our colleagues from </a:t>
            </a:r>
            <a:r>
              <a:rPr lang="en-US" dirty="0" err="1" smtClean="0"/>
              <a:t>Fraunhofer</a:t>
            </a:r>
            <a:r>
              <a:rPr lang="en-US" dirty="0" smtClean="0"/>
              <a:t> IZM/ASSID.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1" t="19280" r="11139" b="13347"/>
          <a:stretch/>
        </p:blipFill>
        <p:spPr bwMode="auto">
          <a:xfrm>
            <a:off x="617655" y="3218869"/>
            <a:ext cx="3897440" cy="199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5" t="20749" r="11404" b="13063"/>
          <a:stretch/>
        </p:blipFill>
        <p:spPr bwMode="auto">
          <a:xfrm>
            <a:off x="4515095" y="3242932"/>
            <a:ext cx="3927419" cy="19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1" t="20953" r="11634" b="13883"/>
          <a:stretch/>
        </p:blipFill>
        <p:spPr bwMode="auto">
          <a:xfrm>
            <a:off x="617654" y="1178700"/>
            <a:ext cx="3897441" cy="186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1" t="20953" r="11634" b="13883"/>
          <a:stretch/>
        </p:blipFill>
        <p:spPr bwMode="auto">
          <a:xfrm>
            <a:off x="4545073" y="1178700"/>
            <a:ext cx="3897443" cy="186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9" t="21516" r="11140" b="15466"/>
          <a:stretch/>
        </p:blipFill>
        <p:spPr bwMode="auto">
          <a:xfrm>
            <a:off x="2467881" y="2349875"/>
            <a:ext cx="4021176" cy="179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0"/>
          <p:cNvSpPr txBox="1">
            <a:spLocks noChangeArrowheads="1"/>
          </p:cNvSpPr>
          <p:nvPr/>
        </p:nvSpPr>
        <p:spPr bwMode="auto">
          <a:xfrm>
            <a:off x="489302" y="7823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Cost optimized configuration – Interposer layers and TSV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09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0375" y="657225"/>
            <a:ext cx="822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Frutiger LT Com 45 Light" pitchFamily="34" charset="0"/>
              </a:rPr>
              <a:t>Agenda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60375" y="1449388"/>
            <a:ext cx="82232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Introduction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Case study: </a:t>
            </a:r>
            <a:r>
              <a:rPr lang="en-US" sz="2400" dirty="0"/>
              <a:t>i</a:t>
            </a:r>
            <a:r>
              <a:rPr lang="en-US" sz="2400" dirty="0" smtClean="0"/>
              <a:t>nterposer for Wide I/O memory – processor integration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de-DE" sz="2400" dirty="0" smtClean="0">
                <a:solidFill>
                  <a:schemeClr val="accent1"/>
                </a:solidFill>
              </a:rPr>
              <a:t>Chip-Package-Board-</a:t>
            </a:r>
            <a:r>
              <a:rPr lang="de-DE" sz="2400" dirty="0">
                <a:solidFill>
                  <a:schemeClr val="accent1"/>
                </a:solidFill>
              </a:rPr>
              <a:t>C</a:t>
            </a:r>
            <a:r>
              <a:rPr lang="de-DE" sz="2400" dirty="0" smtClean="0">
                <a:solidFill>
                  <a:schemeClr val="accent1"/>
                </a:solidFill>
              </a:rPr>
              <a:t>o-design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/>
              <a:t>3D-Floorplanner and Flow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Conclusion</a:t>
            </a:r>
            <a:endParaRPr lang="en-US" sz="2400" dirty="0"/>
          </a:p>
          <a:p>
            <a:pPr marL="263525" lvl="1" indent="-261938" eaLnBrk="0" hangingPunct="0">
              <a:lnSpc>
                <a:spcPct val="150000"/>
              </a:lnSpc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263525" lvl="1" indent="-261938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844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2990" y="1898796"/>
            <a:ext cx="837187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Evaluation of different packages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Evaluation of different stacking technologies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Side-by-side in package (e.g. </a:t>
            </a:r>
            <a:r>
              <a:rPr lang="en-US" dirty="0" err="1" smtClean="0"/>
              <a:t>SiP</a:t>
            </a:r>
            <a:r>
              <a:rPr lang="en-US" dirty="0" smtClean="0"/>
              <a:t>, </a:t>
            </a:r>
            <a:r>
              <a:rPr lang="en-US" dirty="0" err="1" smtClean="0"/>
              <a:t>eWLB</a:t>
            </a:r>
            <a:r>
              <a:rPr lang="en-US" dirty="0" smtClean="0"/>
              <a:t>)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Side-by-side at  interposer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3D stacking 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Evaluation of different assembly technologies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Ball, bumps, bonding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Die to wafer, wafer to wafer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Embedding of passives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Evaluation of PCB technology (</a:t>
            </a:r>
            <a:r>
              <a:rPr lang="en-US" dirty="0" err="1" smtClean="0"/>
              <a:t>routability</a:t>
            </a:r>
            <a:r>
              <a:rPr lang="en-US" dirty="0" smtClean="0"/>
              <a:t> around device)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Considering performances </a:t>
            </a:r>
          </a:p>
          <a:p>
            <a:pPr marL="742950" lvl="1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e.g. timing, temperature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 smtClean="0"/>
              <a:t>Consideration of production cost demands 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8000" y="382588"/>
            <a:ext cx="8175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r>
              <a:rPr lang="en-US" dirty="0" smtClean="0"/>
              <a:t>Chip-Package-Board-Co-design (1)</a:t>
            </a:r>
          </a:p>
        </p:txBody>
      </p:sp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484187" y="9906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smtClean="0">
                <a:solidFill>
                  <a:schemeClr val="tx2">
                    <a:lumMod val="75000"/>
                  </a:schemeClr>
                </a:solidFill>
              </a:rPr>
              <a:t>Requirements </a:t>
            </a:r>
            <a:endParaRPr lang="en-US" b="1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2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0375" y="657225"/>
            <a:ext cx="822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Frutiger LT Com 45 Light" pitchFamily="34" charset="0"/>
              </a:rPr>
              <a:t>Agenda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60375" y="1449388"/>
            <a:ext cx="82232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Introduction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Case study: </a:t>
            </a:r>
            <a:r>
              <a:rPr lang="en-US" sz="2400" dirty="0"/>
              <a:t>i</a:t>
            </a:r>
            <a:r>
              <a:rPr lang="en-US" sz="2400" dirty="0" smtClean="0"/>
              <a:t>nterposer for Wide I/O memory – processor integration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de-DE" sz="2400" dirty="0" smtClean="0"/>
              <a:t>Chip-Package-Board-Co-design</a:t>
            </a:r>
            <a:endParaRPr lang="en-US" sz="2400" dirty="0" smtClean="0"/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/>
              <a:t>3D-Floorplanner and Flow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Conclusion</a:t>
            </a:r>
            <a:endParaRPr lang="en-US" sz="2400" dirty="0"/>
          </a:p>
          <a:p>
            <a:pPr marL="263525" lvl="1" indent="-261938" eaLnBrk="0" hangingPunct="0">
              <a:lnSpc>
                <a:spcPct val="150000"/>
              </a:lnSpc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263525" lvl="1" indent="-261938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4795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60" y="1448736"/>
            <a:ext cx="5580063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0699" y="4869192"/>
            <a:ext cx="83718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goal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consideration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endParaRPr lang="de-DE" dirty="0" smtClean="0"/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r>
              <a:rPr lang="en-US" dirty="0"/>
              <a:t>First generic cost function available, </a:t>
            </a:r>
            <a:r>
              <a:rPr lang="en-US" dirty="0" smtClean="0"/>
              <a:t>extension </a:t>
            </a:r>
            <a:r>
              <a:rPr lang="en-US" dirty="0"/>
              <a:t>to company specific</a:t>
            </a:r>
            <a:br>
              <a:rPr lang="en-US" dirty="0"/>
            </a:br>
            <a:r>
              <a:rPr lang="en-US" dirty="0"/>
              <a:t>functions is ongoing</a:t>
            </a:r>
          </a:p>
          <a:p>
            <a:pPr marL="285750" indent="-285750">
              <a:buClr>
                <a:schemeClr val="tx2">
                  <a:lumMod val="75000"/>
                </a:schemeClr>
              </a:buClr>
              <a:buSzPct val="100000"/>
              <a:buFont typeface="Wingdings 2" pitchFamily="18" charset="2"/>
              <a:buChar char=""/>
              <a:defRPr/>
            </a:pP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8000" y="382588"/>
            <a:ext cx="8175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r>
              <a:rPr lang="de-DE" dirty="0" smtClean="0"/>
              <a:t>Chip-Package-Board-</a:t>
            </a:r>
            <a:r>
              <a:rPr lang="de-DE" dirty="0"/>
              <a:t>C</a:t>
            </a:r>
            <a:r>
              <a:rPr lang="de-DE" dirty="0" smtClean="0"/>
              <a:t>o-design (2)</a:t>
            </a:r>
          </a:p>
        </p:txBody>
      </p:sp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484187" y="990600"/>
            <a:ext cx="82232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45 Light" pitchFamily="34" charset="0"/>
              </a:defRPr>
            </a:lvl9pPr>
          </a:lstStyle>
          <a:p>
            <a:pPr eaLnBrk="1" hangingPunct="1"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Goal: Guide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system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designer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find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best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suited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</a:rPr>
              <a:t>solution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Bild 25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87" b="12886"/>
          <a:stretch/>
        </p:blipFill>
        <p:spPr bwMode="auto">
          <a:xfrm>
            <a:off x="6642276" y="1628760"/>
            <a:ext cx="2267155" cy="3044161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960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457200" indent="-457200" eaLnBrk="1" hangingPunct="1">
              <a:buClr>
                <a:schemeClr val="tx2"/>
              </a:buClr>
            </a:pPr>
            <a:r>
              <a:rPr lang="en-US" dirty="0" smtClean="0"/>
              <a:t>Thermal aware </a:t>
            </a:r>
            <a:r>
              <a:rPr lang="en-US" dirty="0" smtClean="0"/>
              <a:t>design space exploration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3428" name="Text Box 9"/>
          <p:cNvSpPr txBox="1">
            <a:spLocks noChangeArrowheads="1"/>
          </p:cNvSpPr>
          <p:nvPr/>
        </p:nvSpPr>
        <p:spPr bwMode="auto">
          <a:xfrm>
            <a:off x="368300" y="881063"/>
            <a:ext cx="751359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 Estimation of heat distribution in a stack</a:t>
            </a:r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 evaluation of thermal constraints during </a:t>
            </a:r>
            <a:r>
              <a:rPr lang="en-US" dirty="0" smtClean="0"/>
              <a:t>design space exploration</a:t>
            </a:r>
            <a:endParaRPr lang="en-US" dirty="0"/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 further research on package </a:t>
            </a:r>
            <a:r>
              <a:rPr lang="en-US" dirty="0" smtClean="0"/>
              <a:t>modeling ongoing </a:t>
            </a:r>
            <a:endParaRPr lang="en-US" dirty="0"/>
          </a:p>
        </p:txBody>
      </p:sp>
      <p:grpSp>
        <p:nvGrpSpPr>
          <p:cNvPr id="103430" name="Group 11"/>
          <p:cNvGrpSpPr>
            <a:grpSpLocks/>
          </p:cNvGrpSpPr>
          <p:nvPr/>
        </p:nvGrpSpPr>
        <p:grpSpPr bwMode="auto">
          <a:xfrm>
            <a:off x="460375" y="2155825"/>
            <a:ext cx="4973638" cy="1133475"/>
            <a:chOff x="386" y="1767"/>
            <a:chExt cx="5046" cy="1615"/>
          </a:xfrm>
        </p:grpSpPr>
        <p:pic>
          <p:nvPicPr>
            <p:cNvPr id="103431" name="Picture 2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053"/>
            <a:stretch>
              <a:fillRect/>
            </a:stretch>
          </p:blipFill>
          <p:spPr bwMode="auto">
            <a:xfrm>
              <a:off x="386" y="1767"/>
              <a:ext cx="2472" cy="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3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025"/>
              <a:ext cx="2264" cy="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Abgerundetes Rechteck 18"/>
            <p:cNvSpPr>
              <a:spLocks noChangeArrowheads="1"/>
            </p:cNvSpPr>
            <p:nvPr/>
          </p:nvSpPr>
          <p:spPr bwMode="auto">
            <a:xfrm>
              <a:off x="1824" y="2690"/>
              <a:ext cx="863" cy="663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103434" name="Gerade Verbindung 20"/>
            <p:cNvCxnSpPr>
              <a:cxnSpLocks noChangeShapeType="1"/>
            </p:cNvCxnSpPr>
            <p:nvPr/>
          </p:nvCxnSpPr>
          <p:spPr bwMode="auto">
            <a:xfrm flipV="1">
              <a:off x="1859" y="2025"/>
              <a:ext cx="1309" cy="68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435" name="Gerade Verbindung 14"/>
            <p:cNvCxnSpPr>
              <a:cxnSpLocks noChangeShapeType="1"/>
            </p:cNvCxnSpPr>
            <p:nvPr/>
          </p:nvCxnSpPr>
          <p:spPr bwMode="auto">
            <a:xfrm>
              <a:off x="2592" y="3355"/>
              <a:ext cx="57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3436" name="Picture 2" descr="Temp_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3981450"/>
            <a:ext cx="1895475" cy="10588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37" name="Picture 2" descr="Temp_8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81450"/>
            <a:ext cx="1893888" cy="10588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38" name="Picture 3" descr="Temp_200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3981450"/>
            <a:ext cx="1895475" cy="10588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39" name="Text Box 22"/>
          <p:cNvSpPr txBox="1">
            <a:spLocks noChangeArrowheads="1"/>
          </p:cNvSpPr>
          <p:nvPr/>
        </p:nvSpPr>
        <p:spPr bwMode="auto">
          <a:xfrm>
            <a:off x="504825" y="5148263"/>
            <a:ext cx="1549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  <a:cs typeface="Arial" charset="0"/>
              </a:rPr>
              <a:t>Initial floor plan</a:t>
            </a:r>
          </a:p>
        </p:txBody>
      </p:sp>
      <p:sp>
        <p:nvSpPr>
          <p:cNvPr id="103440" name="Text Box 23"/>
          <p:cNvSpPr txBox="1">
            <a:spLocks noChangeArrowheads="1"/>
          </p:cNvSpPr>
          <p:nvPr/>
        </p:nvSpPr>
        <p:spPr bwMode="auto">
          <a:xfrm>
            <a:off x="3121025" y="5148263"/>
            <a:ext cx="18764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  <a:cs typeface="Arial" charset="0"/>
              </a:rPr>
              <a:t>After thermal optimization</a:t>
            </a:r>
          </a:p>
        </p:txBody>
      </p:sp>
      <p:sp>
        <p:nvSpPr>
          <p:cNvPr id="103441" name="Text Box 24"/>
          <p:cNvSpPr txBox="1">
            <a:spLocks noChangeArrowheads="1"/>
          </p:cNvSpPr>
          <p:nvPr/>
        </p:nvSpPr>
        <p:spPr bwMode="auto">
          <a:xfrm>
            <a:off x="5608638" y="5040313"/>
            <a:ext cx="23558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  <a:cs typeface="Arial" charset="0"/>
              </a:rPr>
              <a:t>Final result (heat transfer and die size optimized)</a:t>
            </a:r>
          </a:p>
        </p:txBody>
      </p:sp>
      <p:grpSp>
        <p:nvGrpSpPr>
          <p:cNvPr id="103442" name="Group 29"/>
          <p:cNvGrpSpPr>
            <a:grpSpLocks/>
          </p:cNvGrpSpPr>
          <p:nvPr/>
        </p:nvGrpSpPr>
        <p:grpSpPr bwMode="auto">
          <a:xfrm>
            <a:off x="6137275" y="2330450"/>
            <a:ext cx="1258888" cy="808038"/>
            <a:chOff x="2064" y="1707"/>
            <a:chExt cx="2720" cy="2086"/>
          </a:xfrm>
        </p:grpSpPr>
        <p:grpSp>
          <p:nvGrpSpPr>
            <p:cNvPr id="103443" name="Group 30"/>
            <p:cNvGrpSpPr>
              <a:grpSpLocks/>
            </p:cNvGrpSpPr>
            <p:nvPr/>
          </p:nvGrpSpPr>
          <p:grpSpPr bwMode="auto">
            <a:xfrm>
              <a:off x="2653" y="1707"/>
              <a:ext cx="2131" cy="1270"/>
              <a:chOff x="1882" y="2251"/>
              <a:chExt cx="2131" cy="1270"/>
            </a:xfrm>
          </p:grpSpPr>
          <p:grpSp>
            <p:nvGrpSpPr>
              <p:cNvPr id="103444" name="Group 31"/>
              <p:cNvGrpSpPr>
                <a:grpSpLocks/>
              </p:cNvGrpSpPr>
              <p:nvPr/>
            </p:nvGrpSpPr>
            <p:grpSpPr bwMode="auto">
              <a:xfrm>
                <a:off x="2562" y="2251"/>
                <a:ext cx="500" cy="1270"/>
                <a:chOff x="4059" y="2251"/>
                <a:chExt cx="500" cy="1270"/>
              </a:xfrm>
            </p:grpSpPr>
            <p:grpSp>
              <p:nvGrpSpPr>
                <p:cNvPr id="103445" name="Group 32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446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447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448" name="Line 35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49" name="Line 36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0" name="Line 37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1" name="Line 38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2" name="Line 39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3" name="Line 40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4" name="Oval 41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455" name="Line 42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56" name="Rectangle 43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457" name="Group 44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458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459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460" name="Line 47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1" name="Line 48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2" name="Line 49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3" name="Line 50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4" name="Line 51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5" name="Line 52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6" name="Oval 53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467" name="Line 54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68" name="Rectangle 55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469" name="Group 56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470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471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472" name="Line 59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3" name="Line 60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4" name="Line 61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5" name="Line 62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6" name="Line 63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7" name="Line 64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78" name="Oval 65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479" name="Line 66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80" name="Line 67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81" name="Rectangle 68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482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483" name="Group 70"/>
              <p:cNvGrpSpPr>
                <a:grpSpLocks/>
              </p:cNvGrpSpPr>
              <p:nvPr/>
            </p:nvGrpSpPr>
            <p:grpSpPr bwMode="auto">
              <a:xfrm>
                <a:off x="3016" y="2251"/>
                <a:ext cx="500" cy="1270"/>
                <a:chOff x="4059" y="2251"/>
                <a:chExt cx="500" cy="1270"/>
              </a:xfrm>
            </p:grpSpPr>
            <p:grpSp>
              <p:nvGrpSpPr>
                <p:cNvPr id="103484" name="Group 71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485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486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487" name="Line 74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88" name="Line 75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89" name="Line 76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90" name="Line 77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91" name="Line 78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92" name="Line 79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93" name="Oval 80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494" name="Line 81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495" name="Rectangle 82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496" name="Group 83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497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498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499" name="Line 86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0" name="Line 87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1" name="Line 88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2" name="Line 89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3" name="Line 90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4" name="Line 91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5" name="Oval 92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06" name="Line 93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07" name="Rectangle 94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508" name="Group 95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50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10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11" name="Line 98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2" name="Line 99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3" name="Line 100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4" name="Line 101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5" name="Line 102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6" name="Line 103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7" name="Oval 104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18" name="Line 105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19" name="Line 106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20" name="Rectangle 107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21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522" name="Group 109"/>
              <p:cNvGrpSpPr>
                <a:grpSpLocks/>
              </p:cNvGrpSpPr>
              <p:nvPr/>
            </p:nvGrpSpPr>
            <p:grpSpPr bwMode="auto">
              <a:xfrm>
                <a:off x="346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523" name="Group 110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524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25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26" name="Line 113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27" name="Line 114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28" name="Line 115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29" name="Line 116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30" name="Line 117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31" name="Line 118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32" name="Oval 119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33" name="Line 120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34" name="Rectangle 121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535" name="Group 122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536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37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38" name="Line 125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39" name="Line 126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0" name="Line 127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1" name="Line 128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2" name="Line 129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3" name="Line 130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4" name="Oval 131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45" name="Line 132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46" name="Rectangle 133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547" name="Group 134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548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49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50" name="Line 137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1" name="Line 138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2" name="Line 139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3" name="Line 140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4" name="Line 141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5" name="Line 142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6" name="Oval 143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57" name="Line 144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8" name="Line 145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59" name="Rectangle 146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60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561" name="Group 148"/>
              <p:cNvGrpSpPr>
                <a:grpSpLocks/>
              </p:cNvGrpSpPr>
              <p:nvPr/>
            </p:nvGrpSpPr>
            <p:grpSpPr bwMode="auto">
              <a:xfrm>
                <a:off x="3922" y="2296"/>
                <a:ext cx="91" cy="408"/>
                <a:chOff x="1837" y="2568"/>
                <a:chExt cx="91" cy="408"/>
              </a:xfrm>
            </p:grpSpPr>
            <p:sp>
              <p:nvSpPr>
                <p:cNvPr id="103562" name="Line 149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63" name="Rectangle 150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564" name="Oval 151"/>
              <p:cNvSpPr>
                <a:spLocks noChangeArrowheads="1"/>
              </p:cNvSpPr>
              <p:nvPr/>
            </p:nvSpPr>
            <p:spPr bwMode="auto">
              <a:xfrm>
                <a:off x="3943" y="2272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565" name="Group 152"/>
              <p:cNvGrpSpPr>
                <a:grpSpLocks/>
              </p:cNvGrpSpPr>
              <p:nvPr/>
            </p:nvGrpSpPr>
            <p:grpSpPr bwMode="auto">
              <a:xfrm>
                <a:off x="3922" y="2704"/>
                <a:ext cx="91" cy="408"/>
                <a:chOff x="1837" y="2568"/>
                <a:chExt cx="91" cy="408"/>
              </a:xfrm>
            </p:grpSpPr>
            <p:sp>
              <p:nvSpPr>
                <p:cNvPr id="103566" name="Line 153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67" name="Rectangle 154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568" name="Oval 155"/>
              <p:cNvSpPr>
                <a:spLocks noChangeArrowheads="1"/>
              </p:cNvSpPr>
              <p:nvPr/>
            </p:nvSpPr>
            <p:spPr bwMode="auto">
              <a:xfrm>
                <a:off x="3943" y="2680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569" name="Group 156"/>
              <p:cNvGrpSpPr>
                <a:grpSpLocks/>
              </p:cNvGrpSpPr>
              <p:nvPr/>
            </p:nvGrpSpPr>
            <p:grpSpPr bwMode="auto">
              <a:xfrm>
                <a:off x="3922" y="3112"/>
                <a:ext cx="91" cy="408"/>
                <a:chOff x="1837" y="2568"/>
                <a:chExt cx="91" cy="408"/>
              </a:xfrm>
            </p:grpSpPr>
            <p:sp>
              <p:nvSpPr>
                <p:cNvPr id="103570" name="Line 157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71" name="Rectangle 158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572" name="Oval 159"/>
              <p:cNvSpPr>
                <a:spLocks noChangeArrowheads="1"/>
              </p:cNvSpPr>
              <p:nvPr/>
            </p:nvSpPr>
            <p:spPr bwMode="auto">
              <a:xfrm>
                <a:off x="3943" y="3088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03573" name="Line 160"/>
              <p:cNvSpPr>
                <a:spLocks noChangeShapeType="1"/>
              </p:cNvSpPr>
              <p:nvPr/>
            </p:nvSpPr>
            <p:spPr bwMode="auto">
              <a:xfrm>
                <a:off x="3942" y="3521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574" name="Line 161"/>
              <p:cNvSpPr>
                <a:spLocks noChangeShapeType="1"/>
              </p:cNvSpPr>
              <p:nvPr/>
            </p:nvSpPr>
            <p:spPr bwMode="auto">
              <a:xfrm flipV="1">
                <a:off x="3923" y="2296"/>
                <a:ext cx="45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03575" name="Group 162"/>
              <p:cNvGrpSpPr>
                <a:grpSpLocks/>
              </p:cNvGrpSpPr>
              <p:nvPr/>
            </p:nvGrpSpPr>
            <p:grpSpPr bwMode="auto">
              <a:xfrm>
                <a:off x="210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576" name="Group 163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57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78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79" name="Line 166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0" name="Line 167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1" name="Line 168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2" name="Line 169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3" name="Line 170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4" name="Line 171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5" name="Oval 172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86" name="Line 173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87" name="Rectangle 174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588" name="Group 175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589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590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591" name="Line 178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2" name="Line 179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3" name="Line 180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4" name="Line 181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5" name="Line 182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6" name="Line 183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7" name="Oval 184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598" name="Line 185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599" name="Rectangle 186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600" name="Group 187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601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02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03" name="Line 190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4" name="Line 191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5" name="Line 192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6" name="Line 193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7" name="Line 194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8" name="Line 195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09" name="Oval 196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10" name="Line 197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11" name="Line 198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12" name="Rectangle 199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13" name="Line 200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614" name="Group 201"/>
              <p:cNvGrpSpPr>
                <a:grpSpLocks/>
              </p:cNvGrpSpPr>
              <p:nvPr/>
            </p:nvGrpSpPr>
            <p:grpSpPr bwMode="auto">
              <a:xfrm>
                <a:off x="1882" y="2341"/>
                <a:ext cx="227" cy="227"/>
                <a:chOff x="1882" y="2341"/>
                <a:chExt cx="227" cy="227"/>
              </a:xfrm>
            </p:grpSpPr>
            <p:sp>
              <p:nvSpPr>
                <p:cNvPr id="103615" name="Line 202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16" name="Rectangle 203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17" name="Group 204"/>
              <p:cNvGrpSpPr>
                <a:grpSpLocks/>
              </p:cNvGrpSpPr>
              <p:nvPr/>
            </p:nvGrpSpPr>
            <p:grpSpPr bwMode="auto">
              <a:xfrm>
                <a:off x="2335" y="2341"/>
                <a:ext cx="227" cy="227"/>
                <a:chOff x="1882" y="2341"/>
                <a:chExt cx="227" cy="227"/>
              </a:xfrm>
            </p:grpSpPr>
            <p:sp>
              <p:nvSpPr>
                <p:cNvPr id="103618" name="Line 205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19" name="Rectangle 206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20" name="Group 207"/>
              <p:cNvGrpSpPr>
                <a:grpSpLocks/>
              </p:cNvGrpSpPr>
              <p:nvPr/>
            </p:nvGrpSpPr>
            <p:grpSpPr bwMode="auto">
              <a:xfrm>
                <a:off x="2789" y="2341"/>
                <a:ext cx="227" cy="227"/>
                <a:chOff x="1882" y="2341"/>
                <a:chExt cx="227" cy="227"/>
              </a:xfrm>
            </p:grpSpPr>
            <p:sp>
              <p:nvSpPr>
                <p:cNvPr id="103621" name="Line 208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22" name="Rectangle 209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23" name="Group 210"/>
              <p:cNvGrpSpPr>
                <a:grpSpLocks/>
              </p:cNvGrpSpPr>
              <p:nvPr/>
            </p:nvGrpSpPr>
            <p:grpSpPr bwMode="auto">
              <a:xfrm>
                <a:off x="3243" y="2341"/>
                <a:ext cx="227" cy="227"/>
                <a:chOff x="1882" y="2341"/>
                <a:chExt cx="227" cy="227"/>
              </a:xfrm>
            </p:grpSpPr>
            <p:sp>
              <p:nvSpPr>
                <p:cNvPr id="103624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25" name="Rectangle 212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26" name="Group 213"/>
              <p:cNvGrpSpPr>
                <a:grpSpLocks/>
              </p:cNvGrpSpPr>
              <p:nvPr/>
            </p:nvGrpSpPr>
            <p:grpSpPr bwMode="auto">
              <a:xfrm>
                <a:off x="3696" y="2341"/>
                <a:ext cx="227" cy="227"/>
                <a:chOff x="1882" y="2341"/>
                <a:chExt cx="227" cy="227"/>
              </a:xfrm>
            </p:grpSpPr>
            <p:sp>
              <p:nvSpPr>
                <p:cNvPr id="103627" name="Line 214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28" name="Rectangle 215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29" name="Group 216"/>
              <p:cNvGrpSpPr>
                <a:grpSpLocks/>
              </p:cNvGrpSpPr>
              <p:nvPr/>
            </p:nvGrpSpPr>
            <p:grpSpPr bwMode="auto">
              <a:xfrm>
                <a:off x="3696" y="2750"/>
                <a:ext cx="227" cy="227"/>
                <a:chOff x="1882" y="2341"/>
                <a:chExt cx="227" cy="227"/>
              </a:xfrm>
            </p:grpSpPr>
            <p:sp>
              <p:nvSpPr>
                <p:cNvPr id="103630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31" name="Rectangle 218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632" name="Group 219"/>
              <p:cNvGrpSpPr>
                <a:grpSpLocks/>
              </p:cNvGrpSpPr>
              <p:nvPr/>
            </p:nvGrpSpPr>
            <p:grpSpPr bwMode="auto">
              <a:xfrm>
                <a:off x="3696" y="3158"/>
                <a:ext cx="227" cy="227"/>
                <a:chOff x="1882" y="2341"/>
                <a:chExt cx="227" cy="227"/>
              </a:xfrm>
            </p:grpSpPr>
            <p:sp>
              <p:nvSpPr>
                <p:cNvPr id="103633" name="Line 220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34" name="Rectangle 221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635" name="Line 222"/>
              <p:cNvSpPr>
                <a:spLocks noChangeShapeType="1"/>
              </p:cNvSpPr>
              <p:nvPr/>
            </p:nvSpPr>
            <p:spPr bwMode="auto">
              <a:xfrm flipV="1">
                <a:off x="3923" y="3113"/>
                <a:ext cx="46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636" name="Line 223"/>
              <p:cNvSpPr>
                <a:spLocks noChangeShapeType="1"/>
              </p:cNvSpPr>
              <p:nvPr/>
            </p:nvSpPr>
            <p:spPr bwMode="auto">
              <a:xfrm flipV="1">
                <a:off x="3923" y="2704"/>
                <a:ext cx="46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3637" name="Group 224"/>
            <p:cNvGrpSpPr>
              <a:grpSpLocks/>
            </p:cNvGrpSpPr>
            <p:nvPr/>
          </p:nvGrpSpPr>
          <p:grpSpPr bwMode="auto">
            <a:xfrm>
              <a:off x="2381" y="1979"/>
              <a:ext cx="2131" cy="1270"/>
              <a:chOff x="1882" y="2251"/>
              <a:chExt cx="2131" cy="1270"/>
            </a:xfrm>
          </p:grpSpPr>
          <p:grpSp>
            <p:nvGrpSpPr>
              <p:cNvPr id="103638" name="Group 225"/>
              <p:cNvGrpSpPr>
                <a:grpSpLocks/>
              </p:cNvGrpSpPr>
              <p:nvPr/>
            </p:nvGrpSpPr>
            <p:grpSpPr bwMode="auto">
              <a:xfrm>
                <a:off x="2562" y="2251"/>
                <a:ext cx="500" cy="1270"/>
                <a:chOff x="4059" y="2251"/>
                <a:chExt cx="500" cy="1270"/>
              </a:xfrm>
            </p:grpSpPr>
            <p:grpSp>
              <p:nvGrpSpPr>
                <p:cNvPr id="103639" name="Group 226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640" name="Line 22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41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42" name="Line 229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3" name="Line 230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4" name="Line 231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5" name="Line 232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6" name="Line 233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7" name="Line 234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48" name="Oval 235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49" name="Line 236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0" name="Rectangle 237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651" name="Group 238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652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53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54" name="Line 241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5" name="Line 242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6" name="Line 243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7" name="Line 244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8" name="Line 245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59" name="Line 246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60" name="Oval 247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61" name="Line 248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62" name="Rectangle 249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663" name="Group 250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664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65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66" name="Line 253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67" name="Line 254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68" name="Line 255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69" name="Line 256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70" name="Line 257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71" name="Line 258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72" name="Oval 259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73" name="Line 260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74" name="Line 261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75" name="Rectangle 262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76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677" name="Group 264"/>
              <p:cNvGrpSpPr>
                <a:grpSpLocks/>
              </p:cNvGrpSpPr>
              <p:nvPr/>
            </p:nvGrpSpPr>
            <p:grpSpPr bwMode="auto">
              <a:xfrm>
                <a:off x="3016" y="2251"/>
                <a:ext cx="500" cy="1270"/>
                <a:chOff x="4059" y="2251"/>
                <a:chExt cx="500" cy="1270"/>
              </a:xfrm>
            </p:grpSpPr>
            <p:grpSp>
              <p:nvGrpSpPr>
                <p:cNvPr id="103678" name="Group 265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679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80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81" name="Line 268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2" name="Line 269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3" name="Line 270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4" name="Line 271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5" name="Line 272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6" name="Line 273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7" name="Oval 274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688" name="Line 275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89" name="Rectangle 276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690" name="Group 277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691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692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693" name="Line 280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4" name="Line 281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5" name="Line 282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6" name="Line 283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7" name="Line 284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8" name="Line 285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699" name="Oval 286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00" name="Line 287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01" name="Rectangle 288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702" name="Group 289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703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04" name="Rectangle 291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05" name="Line 292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06" name="Line 293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07" name="Line 294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08" name="Line 295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09" name="Line 296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10" name="Line 297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11" name="Oval 298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12" name="Line 299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13" name="Line 300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14" name="Rectangle 301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15" name="Line 302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716" name="Group 303"/>
              <p:cNvGrpSpPr>
                <a:grpSpLocks/>
              </p:cNvGrpSpPr>
              <p:nvPr/>
            </p:nvGrpSpPr>
            <p:grpSpPr bwMode="auto">
              <a:xfrm>
                <a:off x="346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717" name="Group 304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718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19" name="Rectangle 30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20" name="Line 307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1" name="Line 308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2" name="Line 309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3" name="Line 310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4" name="Line 311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5" name="Line 312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6" name="Oval 313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27" name="Line 314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28" name="Rectangle 315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729" name="Group 316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730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31" name="Rectangle 31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32" name="Line 319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3" name="Line 320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4" name="Line 321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5" name="Line 322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6" name="Line 323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7" name="Line 324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38" name="Oval 325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39" name="Line 326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0" name="Rectangle 327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741" name="Group 328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742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43" name="Rectangle 33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44" name="Line 331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5" name="Line 332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6" name="Line 333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7" name="Line 334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8" name="Line 335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49" name="Line 336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50" name="Oval 337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51" name="Line 338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52" name="Line 339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53" name="Rectangle 340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54" name="Line 341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755" name="Group 342"/>
              <p:cNvGrpSpPr>
                <a:grpSpLocks/>
              </p:cNvGrpSpPr>
              <p:nvPr/>
            </p:nvGrpSpPr>
            <p:grpSpPr bwMode="auto">
              <a:xfrm>
                <a:off x="3922" y="2296"/>
                <a:ext cx="91" cy="408"/>
                <a:chOff x="1837" y="2568"/>
                <a:chExt cx="91" cy="408"/>
              </a:xfrm>
            </p:grpSpPr>
            <p:sp>
              <p:nvSpPr>
                <p:cNvPr id="103756" name="Line 343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57" name="Rectangle 344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758" name="Oval 345"/>
              <p:cNvSpPr>
                <a:spLocks noChangeArrowheads="1"/>
              </p:cNvSpPr>
              <p:nvPr/>
            </p:nvSpPr>
            <p:spPr bwMode="auto">
              <a:xfrm>
                <a:off x="3943" y="2272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759" name="Group 346"/>
              <p:cNvGrpSpPr>
                <a:grpSpLocks/>
              </p:cNvGrpSpPr>
              <p:nvPr/>
            </p:nvGrpSpPr>
            <p:grpSpPr bwMode="auto">
              <a:xfrm>
                <a:off x="3922" y="2704"/>
                <a:ext cx="91" cy="408"/>
                <a:chOff x="1837" y="2568"/>
                <a:chExt cx="91" cy="408"/>
              </a:xfrm>
            </p:grpSpPr>
            <p:sp>
              <p:nvSpPr>
                <p:cNvPr id="103760" name="Line 347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61" name="Rectangle 348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762" name="Oval 349"/>
              <p:cNvSpPr>
                <a:spLocks noChangeArrowheads="1"/>
              </p:cNvSpPr>
              <p:nvPr/>
            </p:nvSpPr>
            <p:spPr bwMode="auto">
              <a:xfrm>
                <a:off x="3943" y="2680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763" name="Group 350"/>
              <p:cNvGrpSpPr>
                <a:grpSpLocks/>
              </p:cNvGrpSpPr>
              <p:nvPr/>
            </p:nvGrpSpPr>
            <p:grpSpPr bwMode="auto">
              <a:xfrm>
                <a:off x="3922" y="3112"/>
                <a:ext cx="91" cy="408"/>
                <a:chOff x="1837" y="2568"/>
                <a:chExt cx="91" cy="408"/>
              </a:xfrm>
            </p:grpSpPr>
            <p:sp>
              <p:nvSpPr>
                <p:cNvPr id="103764" name="Line 351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65" name="Rectangle 352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766" name="Oval 353"/>
              <p:cNvSpPr>
                <a:spLocks noChangeArrowheads="1"/>
              </p:cNvSpPr>
              <p:nvPr/>
            </p:nvSpPr>
            <p:spPr bwMode="auto">
              <a:xfrm>
                <a:off x="3943" y="3088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03767" name="Line 354"/>
              <p:cNvSpPr>
                <a:spLocks noChangeShapeType="1"/>
              </p:cNvSpPr>
              <p:nvPr/>
            </p:nvSpPr>
            <p:spPr bwMode="auto">
              <a:xfrm>
                <a:off x="3942" y="3521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768" name="Line 355"/>
              <p:cNvSpPr>
                <a:spLocks noChangeShapeType="1"/>
              </p:cNvSpPr>
              <p:nvPr/>
            </p:nvSpPr>
            <p:spPr bwMode="auto">
              <a:xfrm flipV="1">
                <a:off x="3923" y="2296"/>
                <a:ext cx="45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03769" name="Group 356"/>
              <p:cNvGrpSpPr>
                <a:grpSpLocks/>
              </p:cNvGrpSpPr>
              <p:nvPr/>
            </p:nvGrpSpPr>
            <p:grpSpPr bwMode="auto">
              <a:xfrm>
                <a:off x="210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770" name="Group 357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771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72" name="Rectangle 359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73" name="Line 360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4" name="Line 361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5" name="Line 362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6" name="Line 363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7" name="Line 364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8" name="Line 365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79" name="Oval 366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80" name="Line 367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81" name="Rectangle 368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782" name="Group 369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783" name="Line 370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84" name="Rectangle 371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85" name="Line 372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86" name="Line 373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87" name="Line 374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88" name="Line 375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89" name="Line 376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90" name="Line 377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91" name="Oval 378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792" name="Line 379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93" name="Rectangle 380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794" name="Group 381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795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796" name="Rectangle 38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797" name="Line 384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98" name="Line 385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799" name="Line 386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0" name="Line 387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1" name="Line 388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2" name="Line 389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3" name="Oval 390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04" name="Line 391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5" name="Line 392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06" name="Rectangle 393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07" name="Line 394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808" name="Group 395"/>
              <p:cNvGrpSpPr>
                <a:grpSpLocks/>
              </p:cNvGrpSpPr>
              <p:nvPr/>
            </p:nvGrpSpPr>
            <p:grpSpPr bwMode="auto">
              <a:xfrm>
                <a:off x="1882" y="2341"/>
                <a:ext cx="227" cy="227"/>
                <a:chOff x="1882" y="2341"/>
                <a:chExt cx="227" cy="227"/>
              </a:xfrm>
            </p:grpSpPr>
            <p:sp>
              <p:nvSpPr>
                <p:cNvPr id="103809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10" name="Rectangle 397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11" name="Group 398"/>
              <p:cNvGrpSpPr>
                <a:grpSpLocks/>
              </p:cNvGrpSpPr>
              <p:nvPr/>
            </p:nvGrpSpPr>
            <p:grpSpPr bwMode="auto">
              <a:xfrm>
                <a:off x="2335" y="2341"/>
                <a:ext cx="227" cy="227"/>
                <a:chOff x="1882" y="2341"/>
                <a:chExt cx="227" cy="227"/>
              </a:xfrm>
            </p:grpSpPr>
            <p:sp>
              <p:nvSpPr>
                <p:cNvPr id="103812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13" name="Rectangle 400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14" name="Group 401"/>
              <p:cNvGrpSpPr>
                <a:grpSpLocks/>
              </p:cNvGrpSpPr>
              <p:nvPr/>
            </p:nvGrpSpPr>
            <p:grpSpPr bwMode="auto">
              <a:xfrm>
                <a:off x="2789" y="2341"/>
                <a:ext cx="227" cy="227"/>
                <a:chOff x="1882" y="2341"/>
                <a:chExt cx="227" cy="227"/>
              </a:xfrm>
            </p:grpSpPr>
            <p:sp>
              <p:nvSpPr>
                <p:cNvPr id="103815" name="Line 402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16" name="Rectangle 403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17" name="Group 404"/>
              <p:cNvGrpSpPr>
                <a:grpSpLocks/>
              </p:cNvGrpSpPr>
              <p:nvPr/>
            </p:nvGrpSpPr>
            <p:grpSpPr bwMode="auto">
              <a:xfrm>
                <a:off x="3243" y="2341"/>
                <a:ext cx="227" cy="227"/>
                <a:chOff x="1882" y="2341"/>
                <a:chExt cx="227" cy="227"/>
              </a:xfrm>
            </p:grpSpPr>
            <p:sp>
              <p:nvSpPr>
                <p:cNvPr id="103818" name="Line 405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19" name="Rectangle 406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20" name="Group 407"/>
              <p:cNvGrpSpPr>
                <a:grpSpLocks/>
              </p:cNvGrpSpPr>
              <p:nvPr/>
            </p:nvGrpSpPr>
            <p:grpSpPr bwMode="auto">
              <a:xfrm>
                <a:off x="3696" y="2341"/>
                <a:ext cx="227" cy="227"/>
                <a:chOff x="1882" y="2341"/>
                <a:chExt cx="227" cy="227"/>
              </a:xfrm>
            </p:grpSpPr>
            <p:sp>
              <p:nvSpPr>
                <p:cNvPr id="103821" name="Line 408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22" name="Rectangle 409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23" name="Group 410"/>
              <p:cNvGrpSpPr>
                <a:grpSpLocks/>
              </p:cNvGrpSpPr>
              <p:nvPr/>
            </p:nvGrpSpPr>
            <p:grpSpPr bwMode="auto">
              <a:xfrm>
                <a:off x="3696" y="2750"/>
                <a:ext cx="227" cy="227"/>
                <a:chOff x="1882" y="2341"/>
                <a:chExt cx="227" cy="227"/>
              </a:xfrm>
            </p:grpSpPr>
            <p:sp>
              <p:nvSpPr>
                <p:cNvPr id="103824" name="Line 411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25" name="Rectangle 412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3826" name="Group 413"/>
              <p:cNvGrpSpPr>
                <a:grpSpLocks/>
              </p:cNvGrpSpPr>
              <p:nvPr/>
            </p:nvGrpSpPr>
            <p:grpSpPr bwMode="auto">
              <a:xfrm>
                <a:off x="3696" y="3158"/>
                <a:ext cx="227" cy="227"/>
                <a:chOff x="1882" y="2341"/>
                <a:chExt cx="227" cy="227"/>
              </a:xfrm>
            </p:grpSpPr>
            <p:sp>
              <p:nvSpPr>
                <p:cNvPr id="103827" name="Line 414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28" name="Rectangle 415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829" name="Line 416"/>
              <p:cNvSpPr>
                <a:spLocks noChangeShapeType="1"/>
              </p:cNvSpPr>
              <p:nvPr/>
            </p:nvSpPr>
            <p:spPr bwMode="auto">
              <a:xfrm flipV="1">
                <a:off x="3923" y="3113"/>
                <a:ext cx="46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830" name="Line 417"/>
              <p:cNvSpPr>
                <a:spLocks noChangeShapeType="1"/>
              </p:cNvSpPr>
              <p:nvPr/>
            </p:nvSpPr>
            <p:spPr bwMode="auto">
              <a:xfrm flipV="1">
                <a:off x="3923" y="2704"/>
                <a:ext cx="46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3831" name="Group 418"/>
            <p:cNvGrpSpPr>
              <a:grpSpLocks/>
            </p:cNvGrpSpPr>
            <p:nvPr/>
          </p:nvGrpSpPr>
          <p:grpSpPr bwMode="auto">
            <a:xfrm>
              <a:off x="2109" y="2251"/>
              <a:ext cx="2131" cy="1270"/>
              <a:chOff x="1882" y="2251"/>
              <a:chExt cx="2131" cy="1270"/>
            </a:xfrm>
          </p:grpSpPr>
          <p:grpSp>
            <p:nvGrpSpPr>
              <p:cNvPr id="103832" name="Group 419"/>
              <p:cNvGrpSpPr>
                <a:grpSpLocks/>
              </p:cNvGrpSpPr>
              <p:nvPr/>
            </p:nvGrpSpPr>
            <p:grpSpPr bwMode="auto">
              <a:xfrm>
                <a:off x="2562" y="2251"/>
                <a:ext cx="500" cy="1270"/>
                <a:chOff x="4059" y="2251"/>
                <a:chExt cx="500" cy="1270"/>
              </a:xfrm>
            </p:grpSpPr>
            <p:grpSp>
              <p:nvGrpSpPr>
                <p:cNvPr id="103833" name="Group 420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834" name="Line 42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35" name="Rectangle 42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36" name="Line 423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37" name="Line 424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38" name="Line 425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39" name="Line 426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40" name="Line 427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41" name="Line 428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42" name="Oval 429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43" name="Line 430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44" name="Rectangle 431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845" name="Group 432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846" name="Line 43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47" name="Rectangle 43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48" name="Line 435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49" name="Line 436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0" name="Line 437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1" name="Line 438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2" name="Line 439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3" name="Line 440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4" name="Oval 441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55" name="Line 442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56" name="Rectangle 443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857" name="Group 444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858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59" name="Rectangle 44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60" name="Line 447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1" name="Line 448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2" name="Line 449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3" name="Line 450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4" name="Line 451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5" name="Line 452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6" name="Oval 453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67" name="Line 454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8" name="Line 455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69" name="Rectangle 456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70" name="Line 457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871" name="Group 458"/>
              <p:cNvGrpSpPr>
                <a:grpSpLocks/>
              </p:cNvGrpSpPr>
              <p:nvPr/>
            </p:nvGrpSpPr>
            <p:grpSpPr bwMode="auto">
              <a:xfrm>
                <a:off x="3016" y="2251"/>
                <a:ext cx="500" cy="1270"/>
                <a:chOff x="4059" y="2251"/>
                <a:chExt cx="500" cy="1270"/>
              </a:xfrm>
            </p:grpSpPr>
            <p:grpSp>
              <p:nvGrpSpPr>
                <p:cNvPr id="103872" name="Group 459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873" name="Line 460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74" name="Rectangle 461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75" name="Line 462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76" name="Line 463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77" name="Line 464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78" name="Line 465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79" name="Line 466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80" name="Line 467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81" name="Oval 468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82" name="Line 469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83" name="Rectangle 470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884" name="Group 471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885" name="Line 472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86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87" name="Line 474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88" name="Line 475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89" name="Line 476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90" name="Line 477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91" name="Line 478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92" name="Line 479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93" name="Oval 480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894" name="Line 481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895" name="Rectangle 482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896" name="Group 483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89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898" name="Rectangle 485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899" name="Line 486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0" name="Line 487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1" name="Line 488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2" name="Line 489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3" name="Line 490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4" name="Line 491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5" name="Oval 492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06" name="Line 493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7" name="Line 494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08" name="Rectangle 495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09" name="Line 496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910" name="Group 497"/>
              <p:cNvGrpSpPr>
                <a:grpSpLocks/>
              </p:cNvGrpSpPr>
              <p:nvPr/>
            </p:nvGrpSpPr>
            <p:grpSpPr bwMode="auto">
              <a:xfrm>
                <a:off x="346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911" name="Group 498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912" name="Line 49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13" name="Rectangle 50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14" name="Line 501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15" name="Line 502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16" name="Line 503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17" name="Line 504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18" name="Line 505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19" name="Line 506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20" name="Oval 507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21" name="Line 508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22" name="Rectangle 509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923" name="Group 510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924" name="Line 51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25" name="Rectangle 51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26" name="Line 513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27" name="Line 514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28" name="Line 515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29" name="Line 516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30" name="Line 517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31" name="Line 518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32" name="Oval 519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33" name="Line 520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34" name="Rectangle 521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935" name="Group 522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936" name="Line 52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37" name="Rectangle 52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38" name="Line 525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39" name="Line 526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0" name="Line 527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1" name="Line 528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2" name="Line 529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3" name="Line 530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4" name="Oval 531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45" name="Line 532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6" name="Line 533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47" name="Rectangle 534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48" name="Line 535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3949" name="Group 536"/>
              <p:cNvGrpSpPr>
                <a:grpSpLocks/>
              </p:cNvGrpSpPr>
              <p:nvPr/>
            </p:nvGrpSpPr>
            <p:grpSpPr bwMode="auto">
              <a:xfrm>
                <a:off x="3922" y="2296"/>
                <a:ext cx="91" cy="408"/>
                <a:chOff x="1837" y="2568"/>
                <a:chExt cx="91" cy="408"/>
              </a:xfrm>
            </p:grpSpPr>
            <p:sp>
              <p:nvSpPr>
                <p:cNvPr id="103950" name="Line 537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51" name="Rectangle 538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952" name="Oval 539"/>
              <p:cNvSpPr>
                <a:spLocks noChangeArrowheads="1"/>
              </p:cNvSpPr>
              <p:nvPr/>
            </p:nvSpPr>
            <p:spPr bwMode="auto">
              <a:xfrm>
                <a:off x="3943" y="2272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953" name="Group 540"/>
              <p:cNvGrpSpPr>
                <a:grpSpLocks/>
              </p:cNvGrpSpPr>
              <p:nvPr/>
            </p:nvGrpSpPr>
            <p:grpSpPr bwMode="auto">
              <a:xfrm>
                <a:off x="3922" y="2704"/>
                <a:ext cx="91" cy="408"/>
                <a:chOff x="1837" y="2568"/>
                <a:chExt cx="91" cy="408"/>
              </a:xfrm>
            </p:grpSpPr>
            <p:sp>
              <p:nvSpPr>
                <p:cNvPr id="103954" name="Line 541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55" name="Rectangle 542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956" name="Oval 543"/>
              <p:cNvSpPr>
                <a:spLocks noChangeArrowheads="1"/>
              </p:cNvSpPr>
              <p:nvPr/>
            </p:nvSpPr>
            <p:spPr bwMode="auto">
              <a:xfrm>
                <a:off x="3943" y="2680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3957" name="Group 544"/>
              <p:cNvGrpSpPr>
                <a:grpSpLocks/>
              </p:cNvGrpSpPr>
              <p:nvPr/>
            </p:nvGrpSpPr>
            <p:grpSpPr bwMode="auto">
              <a:xfrm>
                <a:off x="3922" y="3112"/>
                <a:ext cx="91" cy="408"/>
                <a:chOff x="1837" y="2568"/>
                <a:chExt cx="91" cy="408"/>
              </a:xfrm>
            </p:grpSpPr>
            <p:sp>
              <p:nvSpPr>
                <p:cNvPr id="103958" name="Line 545"/>
                <p:cNvSpPr>
                  <a:spLocks noChangeShapeType="1"/>
                </p:cNvSpPr>
                <p:nvPr/>
              </p:nvSpPr>
              <p:spPr bwMode="auto">
                <a:xfrm>
                  <a:off x="1882" y="2568"/>
                  <a:ext cx="0" cy="4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59" name="Rectangle 546"/>
                <p:cNvSpPr>
                  <a:spLocks noChangeArrowheads="1"/>
                </p:cNvSpPr>
                <p:nvPr/>
              </p:nvSpPr>
              <p:spPr bwMode="auto">
                <a:xfrm>
                  <a:off x="1837" y="2659"/>
                  <a:ext cx="91" cy="2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3960" name="Oval 547"/>
              <p:cNvSpPr>
                <a:spLocks noChangeArrowheads="1"/>
              </p:cNvSpPr>
              <p:nvPr/>
            </p:nvSpPr>
            <p:spPr bwMode="auto">
              <a:xfrm>
                <a:off x="3943" y="3088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</p:spPr>
            <p:txBody>
              <a:bodyPr wrap="none" anchor="ctr"/>
              <a:lstStyle/>
              <a:p>
                <a:pPr defTabSz="4175125"/>
                <a:endParaRPr lang="en-US" sz="820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03961" name="Line 548"/>
              <p:cNvSpPr>
                <a:spLocks noChangeShapeType="1"/>
              </p:cNvSpPr>
              <p:nvPr/>
            </p:nvSpPr>
            <p:spPr bwMode="auto">
              <a:xfrm>
                <a:off x="3942" y="3521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3962" name="Line 549"/>
              <p:cNvSpPr>
                <a:spLocks noChangeShapeType="1"/>
              </p:cNvSpPr>
              <p:nvPr/>
            </p:nvSpPr>
            <p:spPr bwMode="auto">
              <a:xfrm flipV="1">
                <a:off x="3923" y="2296"/>
                <a:ext cx="45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03963" name="Group 550"/>
              <p:cNvGrpSpPr>
                <a:grpSpLocks/>
              </p:cNvGrpSpPr>
              <p:nvPr/>
            </p:nvGrpSpPr>
            <p:grpSpPr bwMode="auto">
              <a:xfrm>
                <a:off x="2109" y="2251"/>
                <a:ext cx="500" cy="1270"/>
                <a:chOff x="4059" y="2251"/>
                <a:chExt cx="500" cy="1270"/>
              </a:xfrm>
            </p:grpSpPr>
            <p:grpSp>
              <p:nvGrpSpPr>
                <p:cNvPr id="103964" name="Group 551"/>
                <p:cNvGrpSpPr>
                  <a:grpSpLocks/>
                </p:cNvGrpSpPr>
                <p:nvPr/>
              </p:nvGrpSpPr>
              <p:grpSpPr bwMode="auto">
                <a:xfrm>
                  <a:off x="4059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103965" name="Line 552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66" name="Rectangle 55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67" name="Line 554"/>
                <p:cNvSpPr>
                  <a:spLocks noChangeShapeType="1"/>
                </p:cNvSpPr>
                <p:nvPr/>
              </p:nvSpPr>
              <p:spPr bwMode="auto">
                <a:xfrm>
                  <a:off x="4104" y="2296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68" name="Line 555"/>
                <p:cNvSpPr>
                  <a:spLocks noChangeShapeType="1"/>
                </p:cNvSpPr>
                <p:nvPr/>
              </p:nvSpPr>
              <p:spPr bwMode="auto">
                <a:xfrm>
                  <a:off x="4286" y="2432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69" name="Line 556"/>
                <p:cNvSpPr>
                  <a:spLocks noChangeShapeType="1"/>
                </p:cNvSpPr>
                <p:nvPr/>
              </p:nvSpPr>
              <p:spPr bwMode="auto">
                <a:xfrm>
                  <a:off x="4240" y="2478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70" name="Line 557"/>
                <p:cNvSpPr>
                  <a:spLocks noChangeShapeType="1"/>
                </p:cNvSpPr>
                <p:nvPr/>
              </p:nvSpPr>
              <p:spPr bwMode="auto">
                <a:xfrm>
                  <a:off x="4240" y="252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71" name="Line 558"/>
                <p:cNvSpPr>
                  <a:spLocks noChangeShapeType="1"/>
                </p:cNvSpPr>
                <p:nvPr/>
              </p:nvSpPr>
              <p:spPr bwMode="auto">
                <a:xfrm>
                  <a:off x="4286" y="2523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72" name="Line 559"/>
                <p:cNvSpPr>
                  <a:spLocks noChangeShapeType="1"/>
                </p:cNvSpPr>
                <p:nvPr/>
              </p:nvSpPr>
              <p:spPr bwMode="auto">
                <a:xfrm>
                  <a:off x="4264" y="2614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73" name="Oval 560"/>
                <p:cNvSpPr>
                  <a:spLocks noChangeArrowheads="1"/>
                </p:cNvSpPr>
                <p:nvPr/>
              </p:nvSpPr>
              <p:spPr bwMode="auto">
                <a:xfrm>
                  <a:off x="4080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74" name="Line 561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75" name="Rectangle 562"/>
                <p:cNvSpPr>
                  <a:spLocks noChangeArrowheads="1"/>
                </p:cNvSpPr>
                <p:nvPr/>
              </p:nvSpPr>
              <p:spPr bwMode="auto">
                <a:xfrm>
                  <a:off x="4240" y="2659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976" name="Group 563"/>
                <p:cNvGrpSpPr>
                  <a:grpSpLocks/>
                </p:cNvGrpSpPr>
                <p:nvPr/>
              </p:nvGrpSpPr>
              <p:grpSpPr bwMode="auto">
                <a:xfrm>
                  <a:off x="4059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103977" name="Line 564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78" name="Rectangle 565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79" name="Line 566"/>
                <p:cNvSpPr>
                  <a:spLocks noChangeShapeType="1"/>
                </p:cNvSpPr>
                <p:nvPr/>
              </p:nvSpPr>
              <p:spPr bwMode="auto">
                <a:xfrm>
                  <a:off x="4104" y="2704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0" name="Line 567"/>
                <p:cNvSpPr>
                  <a:spLocks noChangeShapeType="1"/>
                </p:cNvSpPr>
                <p:nvPr/>
              </p:nvSpPr>
              <p:spPr bwMode="auto">
                <a:xfrm>
                  <a:off x="4286" y="2840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1" name="Line 568"/>
                <p:cNvSpPr>
                  <a:spLocks noChangeShapeType="1"/>
                </p:cNvSpPr>
                <p:nvPr/>
              </p:nvSpPr>
              <p:spPr bwMode="auto">
                <a:xfrm>
                  <a:off x="4240" y="2886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2" name="Line 569"/>
                <p:cNvSpPr>
                  <a:spLocks noChangeShapeType="1"/>
                </p:cNvSpPr>
                <p:nvPr/>
              </p:nvSpPr>
              <p:spPr bwMode="auto">
                <a:xfrm>
                  <a:off x="4240" y="2932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3" name="Line 570"/>
                <p:cNvSpPr>
                  <a:spLocks noChangeShapeType="1"/>
                </p:cNvSpPr>
                <p:nvPr/>
              </p:nvSpPr>
              <p:spPr bwMode="auto">
                <a:xfrm>
                  <a:off x="4286" y="2931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4" name="Line 571"/>
                <p:cNvSpPr>
                  <a:spLocks noChangeShapeType="1"/>
                </p:cNvSpPr>
                <p:nvPr/>
              </p:nvSpPr>
              <p:spPr bwMode="auto">
                <a:xfrm>
                  <a:off x="4264" y="3022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5" name="Oval 572"/>
                <p:cNvSpPr>
                  <a:spLocks noChangeArrowheads="1"/>
                </p:cNvSpPr>
                <p:nvPr/>
              </p:nvSpPr>
              <p:spPr bwMode="auto">
                <a:xfrm>
                  <a:off x="4080" y="2680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86" name="Line 573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87" name="Rectangle 574"/>
                <p:cNvSpPr>
                  <a:spLocks noChangeArrowheads="1"/>
                </p:cNvSpPr>
                <p:nvPr/>
              </p:nvSpPr>
              <p:spPr bwMode="auto">
                <a:xfrm>
                  <a:off x="4240" y="3067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B2B2B2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grpSp>
              <p:nvGrpSpPr>
                <p:cNvPr id="103988" name="Group 575"/>
                <p:cNvGrpSpPr>
                  <a:grpSpLocks/>
                </p:cNvGrpSpPr>
                <p:nvPr/>
              </p:nvGrpSpPr>
              <p:grpSpPr bwMode="auto">
                <a:xfrm>
                  <a:off x="4059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103989" name="Line 576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3990" name="Rectangle 577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3991" name="Line 578"/>
                <p:cNvSpPr>
                  <a:spLocks noChangeShapeType="1"/>
                </p:cNvSpPr>
                <p:nvPr/>
              </p:nvSpPr>
              <p:spPr bwMode="auto">
                <a:xfrm>
                  <a:off x="4104" y="3112"/>
                  <a:ext cx="182" cy="13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2" name="Line 579"/>
                <p:cNvSpPr>
                  <a:spLocks noChangeShapeType="1"/>
                </p:cNvSpPr>
                <p:nvPr/>
              </p:nvSpPr>
              <p:spPr bwMode="auto">
                <a:xfrm>
                  <a:off x="4286" y="3248"/>
                  <a:ext cx="0" cy="46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3" name="Line 580"/>
                <p:cNvSpPr>
                  <a:spLocks noChangeShapeType="1"/>
                </p:cNvSpPr>
                <p:nvPr/>
              </p:nvSpPr>
              <p:spPr bwMode="auto">
                <a:xfrm>
                  <a:off x="4240" y="3294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4" name="Line 581"/>
                <p:cNvSpPr>
                  <a:spLocks noChangeShapeType="1"/>
                </p:cNvSpPr>
                <p:nvPr/>
              </p:nvSpPr>
              <p:spPr bwMode="auto">
                <a:xfrm>
                  <a:off x="4240" y="3340"/>
                  <a:ext cx="91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5" name="Line 582"/>
                <p:cNvSpPr>
                  <a:spLocks noChangeShapeType="1"/>
                </p:cNvSpPr>
                <p:nvPr/>
              </p:nvSpPr>
              <p:spPr bwMode="auto">
                <a:xfrm>
                  <a:off x="4286" y="3339"/>
                  <a:ext cx="0" cy="91"/>
                </a:xfrm>
                <a:prstGeom prst="line">
                  <a:avLst/>
                </a:prstGeom>
                <a:noFill/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6" name="Line 583"/>
                <p:cNvSpPr>
                  <a:spLocks noChangeShapeType="1"/>
                </p:cNvSpPr>
                <p:nvPr/>
              </p:nvSpPr>
              <p:spPr bwMode="auto">
                <a:xfrm>
                  <a:off x="4264" y="3430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7" name="Oval 584"/>
                <p:cNvSpPr>
                  <a:spLocks noChangeArrowheads="1"/>
                </p:cNvSpPr>
                <p:nvPr/>
              </p:nvSpPr>
              <p:spPr bwMode="auto">
                <a:xfrm>
                  <a:off x="4080" y="3088"/>
                  <a:ext cx="45" cy="46"/>
                </a:xfrm>
                <a:prstGeom prst="ellipse">
                  <a:avLst/>
                </a:prstGeom>
                <a:solidFill>
                  <a:srgbClr val="B2B2B2"/>
                </a:solidFill>
                <a:ln w="9525">
                  <a:solidFill>
                    <a:srgbClr val="B2B2B2"/>
                  </a:solidFill>
                  <a:round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3998" name="Line 585"/>
                <p:cNvSpPr>
                  <a:spLocks noChangeShapeType="1"/>
                </p:cNvSpPr>
                <p:nvPr/>
              </p:nvSpPr>
              <p:spPr bwMode="auto">
                <a:xfrm>
                  <a:off x="4079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B2B2B2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3999" name="Line 586"/>
                <p:cNvSpPr>
                  <a:spLocks noChangeShapeType="1"/>
                </p:cNvSpPr>
                <p:nvPr/>
              </p:nvSpPr>
              <p:spPr bwMode="auto">
                <a:xfrm>
                  <a:off x="4105" y="2296"/>
                  <a:ext cx="454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00" name="Rectangle 587"/>
                <p:cNvSpPr>
                  <a:spLocks noChangeArrowheads="1"/>
                </p:cNvSpPr>
                <p:nvPr/>
              </p:nvSpPr>
              <p:spPr bwMode="auto">
                <a:xfrm>
                  <a:off x="4195" y="2251"/>
                  <a:ext cx="227" cy="9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04001" name="Line 588"/>
                <p:cNvSpPr>
                  <a:spLocks noChangeShapeType="1"/>
                </p:cNvSpPr>
                <p:nvPr/>
              </p:nvSpPr>
              <p:spPr bwMode="auto">
                <a:xfrm flipV="1">
                  <a:off x="4060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04002" name="Group 589"/>
              <p:cNvGrpSpPr>
                <a:grpSpLocks/>
              </p:cNvGrpSpPr>
              <p:nvPr/>
            </p:nvGrpSpPr>
            <p:grpSpPr bwMode="auto">
              <a:xfrm>
                <a:off x="1882" y="2341"/>
                <a:ext cx="227" cy="227"/>
                <a:chOff x="1882" y="2341"/>
                <a:chExt cx="227" cy="227"/>
              </a:xfrm>
            </p:grpSpPr>
            <p:sp>
              <p:nvSpPr>
                <p:cNvPr id="104003" name="Line 590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04" name="Rectangle 591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05" name="Group 592"/>
              <p:cNvGrpSpPr>
                <a:grpSpLocks/>
              </p:cNvGrpSpPr>
              <p:nvPr/>
            </p:nvGrpSpPr>
            <p:grpSpPr bwMode="auto">
              <a:xfrm>
                <a:off x="2335" y="2341"/>
                <a:ext cx="227" cy="227"/>
                <a:chOff x="1882" y="2341"/>
                <a:chExt cx="227" cy="227"/>
              </a:xfrm>
            </p:grpSpPr>
            <p:sp>
              <p:nvSpPr>
                <p:cNvPr id="104006" name="Line 593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07" name="Rectangle 594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08" name="Group 595"/>
              <p:cNvGrpSpPr>
                <a:grpSpLocks/>
              </p:cNvGrpSpPr>
              <p:nvPr/>
            </p:nvGrpSpPr>
            <p:grpSpPr bwMode="auto">
              <a:xfrm>
                <a:off x="2789" y="2341"/>
                <a:ext cx="227" cy="227"/>
                <a:chOff x="1882" y="2341"/>
                <a:chExt cx="227" cy="227"/>
              </a:xfrm>
            </p:grpSpPr>
            <p:sp>
              <p:nvSpPr>
                <p:cNvPr id="104009" name="Line 596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10" name="Rectangle 597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11" name="Group 598"/>
              <p:cNvGrpSpPr>
                <a:grpSpLocks/>
              </p:cNvGrpSpPr>
              <p:nvPr/>
            </p:nvGrpSpPr>
            <p:grpSpPr bwMode="auto">
              <a:xfrm>
                <a:off x="3243" y="2341"/>
                <a:ext cx="227" cy="227"/>
                <a:chOff x="1882" y="2341"/>
                <a:chExt cx="227" cy="227"/>
              </a:xfrm>
            </p:grpSpPr>
            <p:sp>
              <p:nvSpPr>
                <p:cNvPr id="104012" name="Line 599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13" name="Rectangle 600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14" name="Group 601"/>
              <p:cNvGrpSpPr>
                <a:grpSpLocks/>
              </p:cNvGrpSpPr>
              <p:nvPr/>
            </p:nvGrpSpPr>
            <p:grpSpPr bwMode="auto">
              <a:xfrm>
                <a:off x="3696" y="2341"/>
                <a:ext cx="227" cy="227"/>
                <a:chOff x="1882" y="2341"/>
                <a:chExt cx="227" cy="227"/>
              </a:xfrm>
            </p:grpSpPr>
            <p:sp>
              <p:nvSpPr>
                <p:cNvPr id="104015" name="Line 602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16" name="Rectangle 603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17" name="Group 604"/>
              <p:cNvGrpSpPr>
                <a:grpSpLocks/>
              </p:cNvGrpSpPr>
              <p:nvPr/>
            </p:nvGrpSpPr>
            <p:grpSpPr bwMode="auto">
              <a:xfrm>
                <a:off x="3696" y="2750"/>
                <a:ext cx="227" cy="227"/>
                <a:chOff x="1882" y="2341"/>
                <a:chExt cx="227" cy="227"/>
              </a:xfrm>
            </p:grpSpPr>
            <p:sp>
              <p:nvSpPr>
                <p:cNvPr id="104018" name="Line 605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19" name="Rectangle 606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04020" name="Group 607"/>
              <p:cNvGrpSpPr>
                <a:grpSpLocks/>
              </p:cNvGrpSpPr>
              <p:nvPr/>
            </p:nvGrpSpPr>
            <p:grpSpPr bwMode="auto">
              <a:xfrm>
                <a:off x="3696" y="3158"/>
                <a:ext cx="227" cy="227"/>
                <a:chOff x="1882" y="2341"/>
                <a:chExt cx="227" cy="227"/>
              </a:xfrm>
            </p:grpSpPr>
            <p:sp>
              <p:nvSpPr>
                <p:cNvPr id="104021" name="Line 608"/>
                <p:cNvSpPr>
                  <a:spLocks noChangeShapeType="1"/>
                </p:cNvSpPr>
                <p:nvPr/>
              </p:nvSpPr>
              <p:spPr bwMode="auto">
                <a:xfrm flipV="1">
                  <a:off x="1882" y="2341"/>
                  <a:ext cx="227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04022" name="Rectangle 609"/>
                <p:cNvSpPr>
                  <a:spLocks noChangeArrowheads="1"/>
                </p:cNvSpPr>
                <p:nvPr/>
              </p:nvSpPr>
              <p:spPr bwMode="auto">
                <a:xfrm rot="2697880">
                  <a:off x="1957" y="2350"/>
                  <a:ext cx="91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pPr defTabSz="4175125"/>
                  <a:endParaRPr lang="en-US" sz="8200"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04023" name="Line 610"/>
              <p:cNvSpPr>
                <a:spLocks noChangeShapeType="1"/>
              </p:cNvSpPr>
              <p:nvPr/>
            </p:nvSpPr>
            <p:spPr bwMode="auto">
              <a:xfrm flipV="1">
                <a:off x="3923" y="3113"/>
                <a:ext cx="46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024" name="Line 611"/>
              <p:cNvSpPr>
                <a:spLocks noChangeShapeType="1"/>
              </p:cNvSpPr>
              <p:nvPr/>
            </p:nvSpPr>
            <p:spPr bwMode="auto">
              <a:xfrm flipV="1">
                <a:off x="3923" y="2704"/>
                <a:ext cx="46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4025" name="Group 612"/>
            <p:cNvGrpSpPr>
              <a:grpSpLocks/>
            </p:cNvGrpSpPr>
            <p:nvPr/>
          </p:nvGrpSpPr>
          <p:grpSpPr bwMode="auto">
            <a:xfrm>
              <a:off x="2064" y="2523"/>
              <a:ext cx="2086" cy="1270"/>
              <a:chOff x="1837" y="2523"/>
              <a:chExt cx="2086" cy="1270"/>
            </a:xfrm>
          </p:grpSpPr>
          <p:sp>
            <p:nvSpPr>
              <p:cNvPr id="104026" name="Line 613"/>
              <p:cNvSpPr>
                <a:spLocks noChangeShapeType="1"/>
              </p:cNvSpPr>
              <p:nvPr/>
            </p:nvSpPr>
            <p:spPr bwMode="auto">
              <a:xfrm>
                <a:off x="1857" y="3793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027" name="Line 614"/>
              <p:cNvSpPr>
                <a:spLocks noChangeShapeType="1"/>
              </p:cNvSpPr>
              <p:nvPr/>
            </p:nvSpPr>
            <p:spPr bwMode="auto">
              <a:xfrm>
                <a:off x="2312" y="3793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028" name="Line 615"/>
              <p:cNvSpPr>
                <a:spLocks noChangeShapeType="1"/>
              </p:cNvSpPr>
              <p:nvPr/>
            </p:nvSpPr>
            <p:spPr bwMode="auto">
              <a:xfrm>
                <a:off x="2765" y="3793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029" name="Line 616"/>
              <p:cNvSpPr>
                <a:spLocks noChangeShapeType="1"/>
              </p:cNvSpPr>
              <p:nvPr/>
            </p:nvSpPr>
            <p:spPr bwMode="auto">
              <a:xfrm>
                <a:off x="3219" y="3793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04030" name="Group 617"/>
              <p:cNvGrpSpPr>
                <a:grpSpLocks/>
              </p:cNvGrpSpPr>
              <p:nvPr/>
            </p:nvGrpSpPr>
            <p:grpSpPr bwMode="auto">
              <a:xfrm>
                <a:off x="1837" y="2523"/>
                <a:ext cx="2086" cy="1270"/>
                <a:chOff x="1837" y="2523"/>
                <a:chExt cx="2086" cy="1270"/>
              </a:xfrm>
            </p:grpSpPr>
            <p:grpSp>
              <p:nvGrpSpPr>
                <p:cNvPr id="104031" name="Group 618"/>
                <p:cNvGrpSpPr>
                  <a:grpSpLocks/>
                </p:cNvGrpSpPr>
                <p:nvPr/>
              </p:nvGrpSpPr>
              <p:grpSpPr bwMode="auto">
                <a:xfrm>
                  <a:off x="1837" y="2523"/>
                  <a:ext cx="499" cy="453"/>
                  <a:chOff x="1837" y="2523"/>
                  <a:chExt cx="499" cy="453"/>
                </a:xfrm>
              </p:grpSpPr>
              <p:sp>
                <p:nvSpPr>
                  <p:cNvPr id="104032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033" name="Rectangle 620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034" name="Group 621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035" name="Group 6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036" name="Line 6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037" name="Rectangle 6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038" name="Line 6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39" name="Line 6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40" name="Line 6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41" name="Line 6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42" name="Line 6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43" name="Line 6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44" name="Oval 6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045" name="Group 632"/>
                <p:cNvGrpSpPr>
                  <a:grpSpLocks/>
                </p:cNvGrpSpPr>
                <p:nvPr/>
              </p:nvGrpSpPr>
              <p:grpSpPr bwMode="auto">
                <a:xfrm>
                  <a:off x="2290" y="2523"/>
                  <a:ext cx="499" cy="453"/>
                  <a:chOff x="1837" y="2523"/>
                  <a:chExt cx="499" cy="453"/>
                </a:xfrm>
              </p:grpSpPr>
              <p:sp>
                <p:nvSpPr>
                  <p:cNvPr id="104046" name="Line 63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047" name="Rectangle 634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048" name="Group 635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049" name="Group 6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050" name="Line 6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051" name="Rectangle 6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052" name="Line 6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3" name="Line 6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4" name="Line 6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5" name="Line 6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6" name="Line 6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7" name="Line 6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58" name="Oval 6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059" name="Group 646"/>
                <p:cNvGrpSpPr>
                  <a:grpSpLocks/>
                </p:cNvGrpSpPr>
                <p:nvPr/>
              </p:nvGrpSpPr>
              <p:grpSpPr bwMode="auto">
                <a:xfrm>
                  <a:off x="2744" y="2523"/>
                  <a:ext cx="499" cy="453"/>
                  <a:chOff x="1837" y="2523"/>
                  <a:chExt cx="499" cy="453"/>
                </a:xfrm>
              </p:grpSpPr>
              <p:sp>
                <p:nvSpPr>
                  <p:cNvPr id="104060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061" name="Rectangle 648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062" name="Group 649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063" name="Group 6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064" name="Line 6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065" name="Rectangle 65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066" name="Line 6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67" name="Line 6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68" name="Line 6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69" name="Line 6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70" name="Line 6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71" name="Line 6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72" name="Oval 6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073" name="Group 660"/>
                <p:cNvGrpSpPr>
                  <a:grpSpLocks/>
                </p:cNvGrpSpPr>
                <p:nvPr/>
              </p:nvGrpSpPr>
              <p:grpSpPr bwMode="auto">
                <a:xfrm>
                  <a:off x="1837" y="2931"/>
                  <a:ext cx="499" cy="453"/>
                  <a:chOff x="1837" y="2523"/>
                  <a:chExt cx="499" cy="453"/>
                </a:xfrm>
              </p:grpSpPr>
              <p:sp>
                <p:nvSpPr>
                  <p:cNvPr id="104074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075" name="Rectangle 662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076" name="Group 663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077" name="Group 6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078" name="Line 6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079" name="Rectangle 6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080" name="Line 6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1" name="Line 6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2" name="Line 6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3" name="Line 6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4" name="Line 6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5" name="Line 6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86" name="Oval 6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087" name="Group 674"/>
                <p:cNvGrpSpPr>
                  <a:grpSpLocks/>
                </p:cNvGrpSpPr>
                <p:nvPr/>
              </p:nvGrpSpPr>
              <p:grpSpPr bwMode="auto">
                <a:xfrm>
                  <a:off x="2290" y="2931"/>
                  <a:ext cx="499" cy="453"/>
                  <a:chOff x="1837" y="2523"/>
                  <a:chExt cx="499" cy="453"/>
                </a:xfrm>
              </p:grpSpPr>
              <p:sp>
                <p:nvSpPr>
                  <p:cNvPr id="104088" name="Line 67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089" name="Rectangle 676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090" name="Group 677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091" name="Group 6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092" name="Line 6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093" name="Rectangle 6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094" name="Line 6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95" name="Line 6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96" name="Line 6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97" name="Line 6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98" name="Line 6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099" name="Line 6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00" name="Oval 6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01" name="Group 688"/>
                <p:cNvGrpSpPr>
                  <a:grpSpLocks/>
                </p:cNvGrpSpPr>
                <p:nvPr/>
              </p:nvGrpSpPr>
              <p:grpSpPr bwMode="auto">
                <a:xfrm>
                  <a:off x="2744" y="2931"/>
                  <a:ext cx="499" cy="453"/>
                  <a:chOff x="1837" y="2523"/>
                  <a:chExt cx="499" cy="453"/>
                </a:xfrm>
              </p:grpSpPr>
              <p:sp>
                <p:nvSpPr>
                  <p:cNvPr id="104102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03" name="Rectangle 690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04" name="Group 691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05" name="Group 6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06" name="Line 6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07" name="Rectangle 6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108" name="Line 6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09" name="Line 6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10" name="Line 6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11" name="Line 6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12" name="Line 6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13" name="Line 7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14" name="Oval 7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15" name="Group 702"/>
                <p:cNvGrpSpPr>
                  <a:grpSpLocks/>
                </p:cNvGrpSpPr>
                <p:nvPr/>
              </p:nvGrpSpPr>
              <p:grpSpPr bwMode="auto">
                <a:xfrm>
                  <a:off x="3198" y="2523"/>
                  <a:ext cx="499" cy="453"/>
                  <a:chOff x="1837" y="2523"/>
                  <a:chExt cx="499" cy="453"/>
                </a:xfrm>
              </p:grpSpPr>
              <p:sp>
                <p:nvSpPr>
                  <p:cNvPr id="104116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17" name="Rectangle 704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18" name="Group 705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19" name="Group 7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20" name="Line 7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21" name="Rectangle 70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122" name="Line 7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3" name="Line 7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4" name="Line 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5" name="Line 7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6" name="Line 7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7" name="Line 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28" name="Oval 7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29" name="Group 716"/>
                <p:cNvGrpSpPr>
                  <a:grpSpLocks/>
                </p:cNvGrpSpPr>
                <p:nvPr/>
              </p:nvGrpSpPr>
              <p:grpSpPr bwMode="auto">
                <a:xfrm>
                  <a:off x="3198" y="2931"/>
                  <a:ext cx="499" cy="453"/>
                  <a:chOff x="1837" y="2523"/>
                  <a:chExt cx="499" cy="453"/>
                </a:xfrm>
              </p:grpSpPr>
              <p:sp>
                <p:nvSpPr>
                  <p:cNvPr id="104130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31" name="Rectangle 718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32" name="Group 719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33" name="Group 7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34" name="Line 7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35" name="Rectangle 7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136" name="Line 7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37" name="Line 7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38" name="Line 7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39" name="Line 7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40" name="Line 7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41" name="Line 7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42" name="Oval 7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43" name="Group 730"/>
                <p:cNvGrpSpPr>
                  <a:grpSpLocks/>
                </p:cNvGrpSpPr>
                <p:nvPr/>
              </p:nvGrpSpPr>
              <p:grpSpPr bwMode="auto">
                <a:xfrm>
                  <a:off x="3651" y="2544"/>
                  <a:ext cx="272" cy="432"/>
                  <a:chOff x="1837" y="2544"/>
                  <a:chExt cx="272" cy="432"/>
                </a:xfrm>
              </p:grpSpPr>
              <p:grpSp>
                <p:nvGrpSpPr>
                  <p:cNvPr id="104144" name="Group 731"/>
                  <p:cNvGrpSpPr>
                    <a:grpSpLocks/>
                  </p:cNvGrpSpPr>
                  <p:nvPr/>
                </p:nvGrpSpPr>
                <p:grpSpPr bwMode="auto">
                  <a:xfrm>
                    <a:off x="1837" y="2568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104145" name="Line 7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46" name="Rectangle 7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104147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48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04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49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5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50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9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51" name="Line 738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95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52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2042" y="2886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53" name="Oval 740"/>
                  <p:cNvSpPr>
                    <a:spLocks noChangeArrowheads="1"/>
                  </p:cNvSpPr>
                  <p:nvPr/>
                </p:nvSpPr>
                <p:spPr bwMode="auto">
                  <a:xfrm>
                    <a:off x="1858" y="2544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104154" name="Group 741"/>
                <p:cNvGrpSpPr>
                  <a:grpSpLocks/>
                </p:cNvGrpSpPr>
                <p:nvPr/>
              </p:nvGrpSpPr>
              <p:grpSpPr bwMode="auto">
                <a:xfrm>
                  <a:off x="3651" y="2952"/>
                  <a:ext cx="272" cy="432"/>
                  <a:chOff x="1837" y="2544"/>
                  <a:chExt cx="272" cy="432"/>
                </a:xfrm>
              </p:grpSpPr>
              <p:grpSp>
                <p:nvGrpSpPr>
                  <p:cNvPr id="104155" name="Group 742"/>
                  <p:cNvGrpSpPr>
                    <a:grpSpLocks/>
                  </p:cNvGrpSpPr>
                  <p:nvPr/>
                </p:nvGrpSpPr>
                <p:grpSpPr bwMode="auto">
                  <a:xfrm>
                    <a:off x="1837" y="2568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104156" name="Line 7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57" name="Rectangle 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104158" name="Line 74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59" name="Line 746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04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0" name="Line 747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5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1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9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2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95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3" name="Line 750"/>
                  <p:cNvSpPr>
                    <a:spLocks noChangeShapeType="1"/>
                  </p:cNvSpPr>
                  <p:nvPr/>
                </p:nvSpPr>
                <p:spPr bwMode="auto">
                  <a:xfrm>
                    <a:off x="2042" y="2886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4" name="Oval 751"/>
                  <p:cNvSpPr>
                    <a:spLocks noChangeArrowheads="1"/>
                  </p:cNvSpPr>
                  <p:nvPr/>
                </p:nvSpPr>
                <p:spPr bwMode="auto">
                  <a:xfrm>
                    <a:off x="1858" y="2544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104165" name="Group 752"/>
                <p:cNvGrpSpPr>
                  <a:grpSpLocks/>
                </p:cNvGrpSpPr>
                <p:nvPr/>
              </p:nvGrpSpPr>
              <p:grpSpPr bwMode="auto">
                <a:xfrm>
                  <a:off x="1837" y="3339"/>
                  <a:ext cx="499" cy="453"/>
                  <a:chOff x="1837" y="2523"/>
                  <a:chExt cx="499" cy="453"/>
                </a:xfrm>
              </p:grpSpPr>
              <p:sp>
                <p:nvSpPr>
                  <p:cNvPr id="104166" name="Line 75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67" name="Rectangle 754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68" name="Group 755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69" name="Group 7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70" name="Line 7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71" name="Rectangle 75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172" name="Line 7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3" name="Line 7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4" name="Line 7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5" name="Line 7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6" name="Line 7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7" name="Line 7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78" name="Oval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79" name="Group 766"/>
                <p:cNvGrpSpPr>
                  <a:grpSpLocks/>
                </p:cNvGrpSpPr>
                <p:nvPr/>
              </p:nvGrpSpPr>
              <p:grpSpPr bwMode="auto">
                <a:xfrm>
                  <a:off x="2290" y="3339"/>
                  <a:ext cx="499" cy="453"/>
                  <a:chOff x="1837" y="2523"/>
                  <a:chExt cx="499" cy="453"/>
                </a:xfrm>
              </p:grpSpPr>
              <p:sp>
                <p:nvSpPr>
                  <p:cNvPr id="104180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81" name="Rectangle 768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82" name="Group 769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83" name="Group 7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84" name="Line 7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85" name="Rectangle 7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186" name="Line 7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87" name="Line 7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88" name="Line 7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89" name="Line 7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90" name="Line 7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91" name="Line 7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192" name="Oval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193" name="Group 780"/>
                <p:cNvGrpSpPr>
                  <a:grpSpLocks/>
                </p:cNvGrpSpPr>
                <p:nvPr/>
              </p:nvGrpSpPr>
              <p:grpSpPr bwMode="auto">
                <a:xfrm>
                  <a:off x="2744" y="3339"/>
                  <a:ext cx="499" cy="453"/>
                  <a:chOff x="1837" y="2523"/>
                  <a:chExt cx="499" cy="453"/>
                </a:xfrm>
              </p:grpSpPr>
              <p:sp>
                <p:nvSpPr>
                  <p:cNvPr id="104194" name="Line 78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195" name="Rectangle 782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196" name="Group 783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197" name="Group 7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198" name="Line 7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199" name="Rectangle 7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200" name="Line 7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1" name="Line 7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2" name="Line 7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3" name="Line 7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4" name="Line 7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5" name="Line 7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06" name="Oval 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207" name="Group 794"/>
                <p:cNvGrpSpPr>
                  <a:grpSpLocks/>
                </p:cNvGrpSpPr>
                <p:nvPr/>
              </p:nvGrpSpPr>
              <p:grpSpPr bwMode="auto">
                <a:xfrm>
                  <a:off x="3198" y="3339"/>
                  <a:ext cx="499" cy="453"/>
                  <a:chOff x="1837" y="2523"/>
                  <a:chExt cx="499" cy="453"/>
                </a:xfrm>
              </p:grpSpPr>
              <p:sp>
                <p:nvSpPr>
                  <p:cNvPr id="104208" name="Line 79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09" name="Rectangle 796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2523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04210" name="Group 797"/>
                  <p:cNvGrpSpPr>
                    <a:grpSpLocks/>
                  </p:cNvGrpSpPr>
                  <p:nvPr/>
                </p:nvGrpSpPr>
                <p:grpSpPr bwMode="auto">
                  <a:xfrm>
                    <a:off x="1837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104211" name="Group 7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104212" name="Line 7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104213" name="Rectangle 8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</p:spPr>
                    <p:txBody>
                      <a:bodyPr wrap="none" anchor="ctr"/>
                      <a:lstStyle/>
                      <a:p>
                        <a:pPr defTabSz="4175125"/>
                        <a:endParaRPr lang="en-US" sz="8200">
                          <a:latin typeface="Arial" charset="0"/>
                          <a:cs typeface="Arial" charset="0"/>
                        </a:endParaRPr>
                      </a:p>
                    </p:txBody>
                  </p:sp>
                </p:grpSp>
                <p:sp>
                  <p:nvSpPr>
                    <p:cNvPr id="104214" name="Line 8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15" name="Line 8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16" name="Line 8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17" name="Line 8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18" name="Line 8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19" name="Line 8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20" name="Oval 8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104221" name="Group 808"/>
                <p:cNvGrpSpPr>
                  <a:grpSpLocks/>
                </p:cNvGrpSpPr>
                <p:nvPr/>
              </p:nvGrpSpPr>
              <p:grpSpPr bwMode="auto">
                <a:xfrm>
                  <a:off x="3651" y="3360"/>
                  <a:ext cx="272" cy="432"/>
                  <a:chOff x="1837" y="2544"/>
                  <a:chExt cx="272" cy="432"/>
                </a:xfrm>
              </p:grpSpPr>
              <p:grpSp>
                <p:nvGrpSpPr>
                  <p:cNvPr id="104222" name="Group 809"/>
                  <p:cNvGrpSpPr>
                    <a:grpSpLocks/>
                  </p:cNvGrpSpPr>
                  <p:nvPr/>
                </p:nvGrpSpPr>
                <p:grpSpPr bwMode="auto">
                  <a:xfrm>
                    <a:off x="1837" y="2568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104223" name="Line 8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4224" name="Rectangle 8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</p:spPr>
                  <p:txBody>
                    <a:bodyPr wrap="none" anchor="ctr"/>
                    <a:lstStyle/>
                    <a:p>
                      <a:pPr defTabSz="4175125"/>
                      <a:endParaRPr lang="en-US" sz="8200"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  <p:sp>
                <p:nvSpPr>
                  <p:cNvPr id="104225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26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04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27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5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28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2018" y="279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29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795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30" name="Line 817"/>
                  <p:cNvSpPr>
                    <a:spLocks noChangeShapeType="1"/>
                  </p:cNvSpPr>
                  <p:nvPr/>
                </p:nvSpPr>
                <p:spPr bwMode="auto">
                  <a:xfrm>
                    <a:off x="2042" y="2886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104231" name="Oval 818"/>
                  <p:cNvSpPr>
                    <a:spLocks noChangeArrowheads="1"/>
                  </p:cNvSpPr>
                  <p:nvPr/>
                </p:nvSpPr>
                <p:spPr bwMode="auto">
                  <a:xfrm>
                    <a:off x="1858" y="2544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</p:spPr>
                <p:txBody>
                  <a:bodyPr wrap="none" anchor="ctr"/>
                  <a:lstStyle/>
                  <a:p>
                    <a:pPr defTabSz="4175125"/>
                    <a:endParaRPr lang="en-US" sz="8200"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104232" name="Line 819"/>
                <p:cNvSpPr>
                  <a:spLocks noChangeShapeType="1"/>
                </p:cNvSpPr>
                <p:nvPr/>
              </p:nvSpPr>
              <p:spPr bwMode="auto">
                <a:xfrm>
                  <a:off x="3672" y="3793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04233" name="Text Box 820"/>
          <p:cNvSpPr txBox="1">
            <a:spLocks noChangeArrowheads="1"/>
          </p:cNvSpPr>
          <p:nvPr/>
        </p:nvSpPr>
        <p:spPr bwMode="auto">
          <a:xfrm>
            <a:off x="5738813" y="3152775"/>
            <a:ext cx="2336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defTabSz="41751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41751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41751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41751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41751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Thermal behavioral model</a:t>
            </a:r>
          </a:p>
        </p:txBody>
      </p:sp>
      <p:pic>
        <p:nvPicPr>
          <p:cNvPr id="808" name="Picture 2" descr="Temp_8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671" y="3969071"/>
            <a:ext cx="1919754" cy="10733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49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0375" y="657225"/>
            <a:ext cx="822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latin typeface="Frutiger LT Com 45 Light" pitchFamily="34" charset="0"/>
              </a:rPr>
              <a:t>Agenda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60375" y="1449388"/>
            <a:ext cx="82232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Introduction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Case study: </a:t>
            </a:r>
            <a:r>
              <a:rPr lang="en-US" sz="2400" dirty="0"/>
              <a:t>i</a:t>
            </a:r>
            <a:r>
              <a:rPr lang="en-US" sz="2400" dirty="0" smtClean="0"/>
              <a:t>nterposer for Wide I/O memory – processor integration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de-DE" sz="2400" dirty="0" smtClean="0"/>
              <a:t>Chip-Package-Board-</a:t>
            </a:r>
            <a:r>
              <a:rPr lang="de-DE" sz="2400" dirty="0"/>
              <a:t>C</a:t>
            </a:r>
            <a:r>
              <a:rPr lang="de-DE" sz="2400" dirty="0" smtClean="0"/>
              <a:t>o-design</a:t>
            </a:r>
            <a:endParaRPr lang="en-US" sz="2400" dirty="0" smtClean="0"/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3D-Floorplanner and Flow</a:t>
            </a:r>
            <a:endParaRPr lang="en-US" sz="2400" dirty="0">
              <a:solidFill>
                <a:schemeClr val="accent1"/>
              </a:solidFill>
            </a:endParaRP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Conclusion</a:t>
            </a:r>
            <a:endParaRPr lang="en-US" sz="2400" dirty="0"/>
          </a:p>
          <a:p>
            <a:pPr marL="263525" lvl="1" indent="-261938" eaLnBrk="0" hangingPunct="0">
              <a:lnSpc>
                <a:spcPct val="150000"/>
              </a:lnSpc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263525" lvl="1" indent="-261938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5685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457200" indent="-457200" eaLnBrk="1" hangingPunct="1">
              <a:buClr>
                <a:schemeClr val="tx2"/>
              </a:buClr>
            </a:pPr>
            <a:r>
              <a:rPr lang="de-DE" dirty="0" smtClean="0"/>
              <a:t>3D- chip-</a:t>
            </a:r>
            <a:r>
              <a:rPr lang="de-DE" dirty="0" err="1" smtClean="0"/>
              <a:t>stack</a:t>
            </a:r>
            <a:r>
              <a:rPr lang="de-DE" dirty="0" smtClean="0"/>
              <a:t> </a:t>
            </a:r>
            <a:r>
              <a:rPr lang="de-DE" dirty="0" err="1" smtClean="0"/>
              <a:t>co</a:t>
            </a:r>
            <a:r>
              <a:rPr lang="de-DE" dirty="0" smtClean="0"/>
              <a:t>-design </a:t>
            </a:r>
            <a:r>
              <a:rPr lang="de-DE" dirty="0" err="1" smtClean="0"/>
              <a:t>flow</a:t>
            </a:r>
            <a:r>
              <a:rPr lang="de-DE" dirty="0" smtClean="0"/>
              <a:t> @ Fraunhofer EAS</a:t>
            </a:r>
          </a:p>
        </p:txBody>
      </p:sp>
      <p:sp>
        <p:nvSpPr>
          <p:cNvPr id="38916" name="Rectangle 10"/>
          <p:cNvSpPr>
            <a:spLocks noChangeArrowheads="1"/>
          </p:cNvSpPr>
          <p:nvPr/>
        </p:nvSpPr>
        <p:spPr bwMode="auto">
          <a:xfrm>
            <a:off x="7542396" y="992188"/>
            <a:ext cx="1080143" cy="69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smtClean="0"/>
              <a:t>Gate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netlist</a:t>
            </a:r>
            <a:endParaRPr lang="de-DE" dirty="0"/>
          </a:p>
        </p:txBody>
      </p: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1691616" y="1016756"/>
            <a:ext cx="5400720" cy="4917827"/>
            <a:chOff x="1791" y="981"/>
            <a:chExt cx="1905" cy="1856"/>
          </a:xfrm>
        </p:grpSpPr>
        <p:graphicFrame>
          <p:nvGraphicFramePr>
            <p:cNvPr id="53" name="Diagramm 52"/>
            <p:cNvGraphicFramePr/>
            <p:nvPr/>
          </p:nvGraphicFramePr>
          <p:xfrm>
            <a:off x="2290" y="1344"/>
            <a:ext cx="863" cy="8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11" name="Picture 10" descr="Netz1Klein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1253"/>
              <a:ext cx="379" cy="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 descr="NWSW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" y="1706"/>
              <a:ext cx="396" cy="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Netz3KleinSW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059"/>
              <a:ext cx="335" cy="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FertigSW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2296"/>
              <a:ext cx="657" cy="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Verfeinern1SW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160"/>
              <a:ext cx="421" cy="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Verfeinern2SW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1752"/>
              <a:ext cx="466" cy="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VernetztKlein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253"/>
              <a:ext cx="372" cy="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517" y="1344"/>
              <a:ext cx="453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adjust</a:t>
              </a:r>
              <a:r>
                <a:rPr lang="en-US"/>
                <a:t> 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parameters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2245" y="1933"/>
              <a:ext cx="453" cy="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refinement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2789" y="1797"/>
              <a:ext cx="453" cy="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coarsening</a:t>
              </a: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2971" y="1480"/>
              <a:ext cx="453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de-DE" sz="800" noProof="1"/>
                <a:t>netlist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parameters</a:t>
              </a: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336" y="2115"/>
              <a:ext cx="862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3D-Floorplaning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insert TSVs</a:t>
              </a: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1882" y="1570"/>
              <a:ext cx="816" cy="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P&amp;R die by die</a:t>
              </a:r>
            </a:p>
          </p:txBody>
        </p:sp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3424" y="981"/>
              <a:ext cx="91" cy="226"/>
            </a:xfrm>
            <a:prstGeom prst="downArrow">
              <a:avLst>
                <a:gd name="adj1" fmla="val 50000"/>
                <a:gd name="adj2" fmla="val 62088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auto">
            <a:xfrm flipV="1">
              <a:off x="2154" y="981"/>
              <a:ext cx="91" cy="226"/>
            </a:xfrm>
            <a:prstGeom prst="downArrow">
              <a:avLst>
                <a:gd name="adj1" fmla="val 50000"/>
                <a:gd name="adj2" fmla="val 62088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1973" y="1058"/>
              <a:ext cx="453" cy="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US" sz="800"/>
                <a:t>solution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3243" y="1048"/>
              <a:ext cx="453" cy="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de-DE" sz="800"/>
                <a:t>start</a:t>
              </a:r>
            </a:p>
          </p:txBody>
        </p:sp>
      </p:grpSp>
      <p:cxnSp>
        <p:nvCxnSpPr>
          <p:cNvPr id="5" name="Gerade Verbindung mit Pfeil 4"/>
          <p:cNvCxnSpPr>
            <a:stCxn id="38916" idx="1"/>
          </p:cNvCxnSpPr>
          <p:nvPr/>
        </p:nvCxnSpPr>
        <p:spPr>
          <a:xfrm flipH="1">
            <a:off x="7092336" y="1338186"/>
            <a:ext cx="450060" cy="470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7317367" y="3845315"/>
            <a:ext cx="1305172" cy="93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err="1" smtClean="0"/>
              <a:t>Grouping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super </a:t>
            </a:r>
            <a:r>
              <a:rPr lang="de-DE" dirty="0" err="1" smtClean="0"/>
              <a:t>cells</a:t>
            </a:r>
            <a:endParaRPr lang="de-DE" dirty="0"/>
          </a:p>
        </p:txBody>
      </p:sp>
      <p:cxnSp>
        <p:nvCxnSpPr>
          <p:cNvPr id="8" name="Gerade Verbindung mit Pfeil 7"/>
          <p:cNvCxnSpPr>
            <a:stCxn id="12" idx="3"/>
            <a:endCxn id="31" idx="0"/>
          </p:cNvCxnSpPr>
          <p:nvPr/>
        </p:nvCxnSpPr>
        <p:spPr>
          <a:xfrm>
            <a:off x="6930739" y="3347160"/>
            <a:ext cx="1039214" cy="4981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31" idx="1"/>
          </p:cNvCxnSpPr>
          <p:nvPr/>
        </p:nvCxnSpPr>
        <p:spPr>
          <a:xfrm flipH="1">
            <a:off x="6579197" y="4312248"/>
            <a:ext cx="7381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6040517" y="5217841"/>
            <a:ext cx="1929436" cy="69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smtClean="0"/>
              <a:t>3D </a:t>
            </a:r>
            <a:r>
              <a:rPr lang="de-DE" dirty="0" err="1" smtClean="0"/>
              <a:t>placement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supercells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TSV </a:t>
            </a:r>
            <a:r>
              <a:rPr lang="de-DE" dirty="0" err="1" smtClean="0"/>
              <a:t>positions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4" name="Rectangle 10"/>
          <p:cNvSpPr>
            <a:spLocks noChangeArrowheads="1"/>
          </p:cNvSpPr>
          <p:nvPr/>
        </p:nvSpPr>
        <p:spPr bwMode="auto">
          <a:xfrm>
            <a:off x="701485" y="4477619"/>
            <a:ext cx="1080143" cy="93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floorplanof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cxnSp>
        <p:nvCxnSpPr>
          <p:cNvPr id="40" name="Gerade Verbindung mit Pfeil 39"/>
          <p:cNvCxnSpPr>
            <a:stCxn id="15" idx="1"/>
            <a:endCxn id="44" idx="3"/>
          </p:cNvCxnSpPr>
          <p:nvPr/>
        </p:nvCxnSpPr>
        <p:spPr>
          <a:xfrm flipH="1">
            <a:off x="1781628" y="4584566"/>
            <a:ext cx="425962" cy="358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37" idx="1"/>
            <a:endCxn id="14" idx="3"/>
          </p:cNvCxnSpPr>
          <p:nvPr/>
        </p:nvCxnSpPr>
        <p:spPr>
          <a:xfrm flipH="1" flipV="1">
            <a:off x="5484878" y="5217842"/>
            <a:ext cx="555639" cy="345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568983" y="1286599"/>
            <a:ext cx="1080143" cy="69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smtClean="0"/>
              <a:t>Place </a:t>
            </a:r>
            <a:r>
              <a:rPr lang="de-DE" dirty="0" err="1" smtClean="0"/>
              <a:t>and</a:t>
            </a:r>
            <a:r>
              <a:rPr lang="de-DE" dirty="0" smtClean="0"/>
              <a:t> route </a:t>
            </a:r>
            <a:r>
              <a:rPr lang="de-DE" dirty="0" err="1" smtClean="0"/>
              <a:t>of</a:t>
            </a:r>
            <a:r>
              <a:rPr lang="de-DE" dirty="0" smtClean="0"/>
              <a:t> individual dies </a:t>
            </a:r>
            <a:r>
              <a:rPr lang="de-DE" dirty="0" err="1" smtClean="0"/>
              <a:t>with</a:t>
            </a:r>
            <a:r>
              <a:rPr lang="de-DE" dirty="0" smtClean="0"/>
              <a:t> 2D </a:t>
            </a:r>
            <a:r>
              <a:rPr lang="de-DE" dirty="0" err="1" smtClean="0"/>
              <a:t>tools</a:t>
            </a:r>
            <a:endParaRPr lang="de-DE" dirty="0"/>
          </a:p>
        </p:txBody>
      </p:sp>
      <p:cxnSp>
        <p:nvCxnSpPr>
          <p:cNvPr id="47" name="Gerade Verbindung mit Pfeil 46"/>
          <p:cNvCxnSpPr>
            <a:endCxn id="49" idx="3"/>
          </p:cNvCxnSpPr>
          <p:nvPr/>
        </p:nvCxnSpPr>
        <p:spPr>
          <a:xfrm flipH="1" flipV="1">
            <a:off x="1649126" y="1632597"/>
            <a:ext cx="703050" cy="345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10"/>
          <p:cNvSpPr>
            <a:spLocks noChangeArrowheads="1"/>
          </p:cNvSpPr>
          <p:nvPr/>
        </p:nvSpPr>
        <p:spPr bwMode="auto">
          <a:xfrm>
            <a:off x="4041132" y="970173"/>
            <a:ext cx="1356368" cy="69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dirty="0" err="1" smtClean="0"/>
              <a:t>Result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endParaRPr lang="de-DE" dirty="0"/>
          </a:p>
        </p:txBody>
      </p:sp>
      <p:cxnSp>
        <p:nvCxnSpPr>
          <p:cNvPr id="50" name="Gerade Verbindung mit Pfeil 49"/>
          <p:cNvCxnSpPr>
            <a:endCxn id="54" idx="1"/>
          </p:cNvCxnSpPr>
          <p:nvPr/>
        </p:nvCxnSpPr>
        <p:spPr>
          <a:xfrm flipV="1">
            <a:off x="3491856" y="1316171"/>
            <a:ext cx="549276" cy="780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54" idx="3"/>
          </p:cNvCxnSpPr>
          <p:nvPr/>
        </p:nvCxnSpPr>
        <p:spPr>
          <a:xfrm>
            <a:off x="5397500" y="1316171"/>
            <a:ext cx="281577" cy="989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19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0375" y="657225"/>
            <a:ext cx="822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Frutiger LT Com 45 Light" pitchFamily="34" charset="0"/>
              </a:rPr>
              <a:t>Agenda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60375" y="1449388"/>
            <a:ext cx="82232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Introduction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/>
              <a:t>Case study: </a:t>
            </a:r>
            <a:r>
              <a:rPr lang="en-US" sz="2400" dirty="0"/>
              <a:t>i</a:t>
            </a:r>
            <a:r>
              <a:rPr lang="en-US" sz="2400" dirty="0" smtClean="0"/>
              <a:t>nterposer for Wide I/O memory – processor integration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de-DE" sz="2400" dirty="0" smtClean="0"/>
              <a:t>Chip-Package-Board-</a:t>
            </a:r>
            <a:r>
              <a:rPr lang="de-DE" sz="2400" dirty="0"/>
              <a:t>C</a:t>
            </a:r>
            <a:r>
              <a:rPr lang="de-DE" sz="2400" dirty="0" smtClean="0"/>
              <a:t>o-design</a:t>
            </a:r>
            <a:endParaRPr lang="en-US" sz="2400" dirty="0" smtClean="0"/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/>
              <a:t>3D-Floorplanner and Flow</a:t>
            </a:r>
          </a:p>
          <a:p>
            <a:pPr marL="344487" lvl="1" indent="-342900" eaLnBrk="0" hangingPunct="0">
              <a:spcAft>
                <a:spcPct val="40000"/>
              </a:spcAft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Conclusion</a:t>
            </a:r>
            <a:endParaRPr lang="en-US" sz="2400" dirty="0">
              <a:solidFill>
                <a:schemeClr val="accent1"/>
              </a:solidFill>
            </a:endParaRPr>
          </a:p>
          <a:p>
            <a:pPr marL="263525" lvl="1" indent="-261938" eaLnBrk="0" hangingPunct="0">
              <a:lnSpc>
                <a:spcPct val="150000"/>
              </a:lnSpc>
              <a:spcAft>
                <a:spcPct val="40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263525" lvl="1" indent="-261938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241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rutiger 45 Light" pitchFamily="34" charset="0"/>
              </a:rPr>
              <a:t>3D Integration – Summary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0375" y="908664"/>
            <a:ext cx="8223250" cy="5040672"/>
          </a:xfrm>
        </p:spPr>
        <p:txBody>
          <a:bodyPr/>
          <a:lstStyle/>
          <a:p>
            <a:pPr marL="285750" indent="-28575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3D-integration technologies offer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A wide design space for system realization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Increased system performance and higher integration level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endParaRPr lang="en-US" dirty="0" smtClean="0">
              <a:latin typeface="Frutiger 55 Roman" pitchFamily="34" charset="0"/>
            </a:endParaRPr>
          </a:p>
          <a:p>
            <a:pPr marL="285750" indent="-28575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3D-integration is still a new technology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Only few reference projects exist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Commercial products starts with 2.5D at interposer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>
                <a:latin typeface="Frutiger 55 Roman" pitchFamily="34" charset="0"/>
              </a:rPr>
              <a:t>Yield of 3D-manufacturing is increasing </a:t>
            </a:r>
            <a:r>
              <a:rPr lang="en-US" dirty="0" smtClean="0">
                <a:latin typeface="Frutiger 55 Roman" pitchFamily="34" charset="0"/>
              </a:rPr>
              <a:t>continuously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endParaRPr lang="en-US" dirty="0">
              <a:latin typeface="Frutiger 55 Roman" pitchFamily="34" charset="0"/>
            </a:endParaRPr>
          </a:p>
          <a:p>
            <a:pPr marL="271463" indent="-271463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Broader application of TSV-based products needs better ecosystem 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EDA tools need to be enhanced or developed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Design-kits, design-rules and cost models are required</a:t>
            </a:r>
          </a:p>
          <a:p>
            <a:pPr marL="749300" lvl="1" indent="-304800" eaLnBrk="1" hangingPunct="1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Standardization of design and manufacturing processes is ongoing, (IEEE, JEDEC, Semi Si2) </a:t>
            </a:r>
          </a:p>
          <a:p>
            <a:pPr marL="749300" lvl="1" indent="-304800"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endParaRPr lang="en-US" dirty="0" smtClean="0">
              <a:latin typeface="Frutiger 55 Roma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rutiger 45 Light" pitchFamily="34" charset="0"/>
              </a:rPr>
              <a:t>References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0375" y="908664"/>
            <a:ext cx="8223250" cy="5040672"/>
          </a:xfrm>
        </p:spPr>
        <p:txBody>
          <a:bodyPr/>
          <a:lstStyle/>
          <a:p>
            <a:pPr>
              <a:buClrTx/>
              <a:buFont typeface="+mj-lt"/>
              <a:buAutoNum type="arabicPeriod"/>
            </a:pPr>
            <a:r>
              <a:rPr lang="de-DE" sz="1200" dirty="0" err="1" smtClean="0"/>
              <a:t>Limansyah</a:t>
            </a:r>
            <a:r>
              <a:rPr lang="de-DE" sz="1200" dirty="0"/>
              <a:t>, I., Wolf, M. J., Klumpp, A., </a:t>
            </a:r>
            <a:r>
              <a:rPr lang="de-DE" sz="1200" dirty="0" err="1"/>
              <a:t>Zoschke</a:t>
            </a:r>
            <a:r>
              <a:rPr lang="de-DE" sz="1200" dirty="0"/>
              <a:t>, K., Wieland, R., Klein, M., Oppermann, H., </a:t>
            </a:r>
            <a:r>
              <a:rPr lang="de-DE" sz="1200" dirty="0" err="1"/>
              <a:t>Nebrich</a:t>
            </a:r>
            <a:r>
              <a:rPr lang="de-DE" sz="1200" dirty="0"/>
              <a:t>, L., Heinig, A., </a:t>
            </a:r>
            <a:r>
              <a:rPr lang="de-DE" sz="1200" dirty="0" err="1"/>
              <a:t>Pechlaner</a:t>
            </a:r>
            <a:r>
              <a:rPr lang="de-DE" sz="1200" dirty="0"/>
              <a:t>, A., Reichl, H., Weber, W.: 3d </a:t>
            </a:r>
            <a:r>
              <a:rPr lang="de-DE" sz="1200" dirty="0" err="1"/>
              <a:t>image</a:t>
            </a:r>
            <a:r>
              <a:rPr lang="de-DE" sz="1200" dirty="0"/>
              <a:t> </a:t>
            </a:r>
            <a:r>
              <a:rPr lang="de-DE" sz="1200" dirty="0" err="1"/>
              <a:t>sensor</a:t>
            </a:r>
            <a:r>
              <a:rPr lang="de-DE" sz="1200" dirty="0"/>
              <a:t> </a:t>
            </a:r>
            <a:r>
              <a:rPr lang="de-DE" sz="1200" dirty="0" err="1"/>
              <a:t>sip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tsv</a:t>
            </a:r>
            <a:r>
              <a:rPr lang="de-DE" sz="1200" dirty="0"/>
              <a:t> </a:t>
            </a:r>
            <a:r>
              <a:rPr lang="de-DE" sz="1200" dirty="0" err="1"/>
              <a:t>silicon</a:t>
            </a:r>
            <a:r>
              <a:rPr lang="de-DE" sz="1200" dirty="0"/>
              <a:t> </a:t>
            </a:r>
            <a:r>
              <a:rPr lang="de-DE" sz="1200" dirty="0" err="1"/>
              <a:t>interposer</a:t>
            </a:r>
            <a:r>
              <a:rPr lang="de-DE" sz="1200" dirty="0"/>
              <a:t>, ECTC 2009, San Diego (2009)</a:t>
            </a:r>
          </a:p>
          <a:p>
            <a:pPr>
              <a:buClrTx/>
              <a:buFont typeface="+mj-lt"/>
              <a:buAutoNum type="arabicPeriod"/>
            </a:pPr>
            <a:r>
              <a:rPr lang="en-US" sz="1200" dirty="0" err="1" smtClean="0"/>
              <a:t>Karnik</a:t>
            </a:r>
            <a:r>
              <a:rPr lang="en-US" sz="1200" dirty="0"/>
              <a:t>, T.: 3d architectures and cad tools, D43D Workshop, Lausanne (2010)</a:t>
            </a:r>
            <a:endParaRPr lang="de-DE" sz="1200" dirty="0"/>
          </a:p>
          <a:p>
            <a:pPr>
              <a:buClrTx/>
              <a:buFont typeface="+mj-lt"/>
              <a:buAutoNum type="arabicPeriod"/>
            </a:pPr>
            <a:r>
              <a:rPr lang="en-US" sz="1200" dirty="0" smtClean="0"/>
              <a:t>Schneider</a:t>
            </a:r>
            <a:r>
              <a:rPr lang="en-US" sz="1200" dirty="0"/>
              <a:t>, P., </a:t>
            </a:r>
            <a:r>
              <a:rPr lang="en-US" sz="1200" dirty="0" err="1"/>
              <a:t>Elst</a:t>
            </a:r>
            <a:r>
              <a:rPr lang="en-US" sz="1200" dirty="0"/>
              <a:t>, G.: Modeling approaches and design methods for 3D system design. In: </a:t>
            </a:r>
            <a:r>
              <a:rPr lang="en-US" sz="1200" dirty="0" err="1"/>
              <a:t>Garrou</a:t>
            </a:r>
            <a:r>
              <a:rPr lang="en-US" sz="1200" dirty="0"/>
              <a:t>, P.: Handbook of 3D integration. Vol.2: Technology and applications of 3D integrated circuits, </a:t>
            </a:r>
            <a:r>
              <a:rPr lang="en-US" sz="1200" dirty="0" err="1"/>
              <a:t>Weinheim</a:t>
            </a:r>
            <a:r>
              <a:rPr lang="en-US" sz="1200" dirty="0"/>
              <a:t>: Wiley-VCH, 2008, pp.529-574</a:t>
            </a:r>
            <a:endParaRPr lang="de-DE" sz="1200" dirty="0"/>
          </a:p>
          <a:p>
            <a:pPr>
              <a:buClrTx/>
              <a:buFont typeface="+mj-lt"/>
              <a:buAutoNum type="arabicPeriod"/>
            </a:pPr>
            <a:r>
              <a:rPr lang="en-US" sz="1200" dirty="0" err="1" smtClean="0"/>
              <a:t>Elst</a:t>
            </a:r>
            <a:r>
              <a:rPr lang="en-US" sz="1200" dirty="0"/>
              <a:t>, G., Schneider, P., </a:t>
            </a:r>
            <a:r>
              <a:rPr lang="en-US" sz="1200" dirty="0" err="1"/>
              <a:t>Ramm</a:t>
            </a:r>
            <a:r>
              <a:rPr lang="en-US" sz="1200" dirty="0"/>
              <a:t>, P.: Modeling and Simulation of Parasitic Effects in Stacked Silicon. Proc. 2006 MRS Fall Meeting, November 27-December 1, 2006, Boston</a:t>
            </a:r>
            <a:endParaRPr lang="de-DE" sz="1200" dirty="0"/>
          </a:p>
          <a:p>
            <a:pPr>
              <a:buClrTx/>
              <a:buFont typeface="+mj-lt"/>
              <a:buAutoNum type="arabicPeriod"/>
            </a:pPr>
            <a:r>
              <a:rPr lang="en-US" sz="1200" dirty="0" err="1" smtClean="0"/>
              <a:t>Karypis</a:t>
            </a:r>
            <a:r>
              <a:rPr lang="en-US" sz="1200" dirty="0"/>
              <a:t>, G., </a:t>
            </a:r>
            <a:r>
              <a:rPr lang="en-US" sz="1200" dirty="0" err="1"/>
              <a:t>Aggarwal</a:t>
            </a:r>
            <a:r>
              <a:rPr lang="en-US" sz="1200" dirty="0"/>
              <a:t>, R., Kumar, V., </a:t>
            </a:r>
            <a:r>
              <a:rPr lang="en-US" sz="1200" dirty="0" err="1"/>
              <a:t>Shekhar</a:t>
            </a:r>
            <a:r>
              <a:rPr lang="en-US" sz="1200" dirty="0"/>
              <a:t>, S.: Multilevel </a:t>
            </a:r>
            <a:r>
              <a:rPr lang="en-US" sz="1200" dirty="0" err="1"/>
              <a:t>hypergraph</a:t>
            </a:r>
            <a:r>
              <a:rPr lang="en-US" sz="1200" dirty="0"/>
              <a:t> partitioning: Applications in </a:t>
            </a:r>
            <a:r>
              <a:rPr lang="en-US" sz="1200" dirty="0" err="1"/>
              <a:t>vlsi</a:t>
            </a:r>
            <a:r>
              <a:rPr lang="en-US" sz="1200" dirty="0"/>
              <a:t> domain, 34th Design and Automation Conference, pp. 526 – 529, 1997</a:t>
            </a:r>
            <a:r>
              <a:rPr lang="en-US" sz="1200" dirty="0" smtClean="0"/>
              <a:t>.</a:t>
            </a:r>
          </a:p>
          <a:p>
            <a:pPr>
              <a:buClrTx/>
              <a:buFont typeface="+mj-lt"/>
              <a:buAutoNum type="arabicPeriod"/>
            </a:pPr>
            <a:r>
              <a:rPr lang="en-US" sz="1200" dirty="0" smtClean="0"/>
              <a:t>Schneider</a:t>
            </a:r>
            <a:r>
              <a:rPr lang="en-US" sz="1200" dirty="0"/>
              <a:t>, P., </a:t>
            </a:r>
            <a:r>
              <a:rPr lang="en-US" sz="1200" dirty="0" err="1"/>
              <a:t>Heinig</a:t>
            </a:r>
            <a:r>
              <a:rPr lang="en-US" sz="1200" dirty="0"/>
              <a:t>, A., Fischbach, R., </a:t>
            </a:r>
            <a:r>
              <a:rPr lang="en-US" sz="1200" dirty="0" err="1"/>
              <a:t>Lienig</a:t>
            </a:r>
            <a:r>
              <a:rPr lang="en-US" sz="1200" dirty="0"/>
              <a:t>, J., Reitz, S., Stolle, J., Wilde, A.: Integration of multi physics modeling of 3D stacks into modern 3D data structures. 2nd IEEE International 3D System Integration Conference, 3DIC 2010</a:t>
            </a:r>
            <a:endParaRPr lang="de-DE" sz="1200" dirty="0"/>
          </a:p>
          <a:p>
            <a:pPr>
              <a:buClrTx/>
              <a:buFont typeface="+mj-lt"/>
              <a:buAutoNum type="arabicPeriod"/>
            </a:pPr>
            <a:r>
              <a:rPr lang="en-US" sz="1200" dirty="0" err="1" smtClean="0"/>
              <a:t>Heinig</a:t>
            </a:r>
            <a:r>
              <a:rPr lang="en-US" sz="1200" dirty="0"/>
              <a:t>, A., Schuster, T.: A 3d stack cost optimization </a:t>
            </a:r>
            <a:r>
              <a:rPr lang="en-US" sz="1200" dirty="0" err="1"/>
              <a:t>floorplanning</a:t>
            </a:r>
            <a:r>
              <a:rPr lang="en-US" sz="1200" dirty="0"/>
              <a:t> and routing approach, DATE Workshop for 3D Integration, Grenoble 2011</a:t>
            </a:r>
            <a:r>
              <a:rPr lang="en-US" sz="1200" dirty="0" smtClean="0"/>
              <a:t>.</a:t>
            </a:r>
          </a:p>
          <a:p>
            <a:pPr>
              <a:buClrTx/>
              <a:buFont typeface="+mj-lt"/>
              <a:buAutoNum type="arabicPeriod"/>
            </a:pPr>
            <a:r>
              <a:rPr lang="de-DE" sz="1200" dirty="0"/>
              <a:t>Knöchel, </a:t>
            </a:r>
            <a:r>
              <a:rPr lang="de-DE" sz="1200" dirty="0" smtClean="0"/>
              <a:t>U., </a:t>
            </a:r>
            <a:r>
              <a:rPr lang="de-DE" sz="1200" dirty="0"/>
              <a:t>Heinig, </a:t>
            </a:r>
            <a:r>
              <a:rPr lang="de-DE" sz="1200" dirty="0" smtClean="0"/>
              <a:t>A., </a:t>
            </a:r>
            <a:r>
              <a:rPr lang="de-DE" sz="1200" dirty="0"/>
              <a:t>Stolle, </a:t>
            </a:r>
            <a:r>
              <a:rPr lang="de-DE" sz="1200" dirty="0" smtClean="0"/>
              <a:t>J.,; </a:t>
            </a:r>
            <a:r>
              <a:rPr lang="de-DE" sz="1200" dirty="0"/>
              <a:t>Reitz, </a:t>
            </a:r>
            <a:r>
              <a:rPr lang="de-DE" sz="1200" dirty="0" smtClean="0"/>
              <a:t>S., </a:t>
            </a:r>
            <a:r>
              <a:rPr lang="de-DE" sz="1200" dirty="0"/>
              <a:t>Wilde, </a:t>
            </a:r>
            <a:r>
              <a:rPr lang="de-DE" sz="1200" dirty="0" smtClean="0"/>
              <a:t>A.: Electronic </a:t>
            </a:r>
            <a:r>
              <a:rPr lang="de-DE" sz="1200" dirty="0"/>
              <a:t>design </a:t>
            </a:r>
            <a:r>
              <a:rPr lang="de-DE" sz="1200" dirty="0" err="1"/>
              <a:t>automation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implementation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3D </a:t>
            </a:r>
            <a:r>
              <a:rPr lang="de-DE" sz="1200" dirty="0" err="1"/>
              <a:t>integrated</a:t>
            </a:r>
            <a:r>
              <a:rPr lang="de-DE" sz="1200" dirty="0"/>
              <a:t> </a:t>
            </a:r>
            <a:r>
              <a:rPr lang="de-DE" sz="1200" dirty="0" err="1" smtClean="0"/>
              <a:t>systems</a:t>
            </a:r>
            <a:r>
              <a:rPr lang="de-DE" sz="1200" dirty="0" smtClean="0"/>
              <a:t>. In</a:t>
            </a:r>
            <a:r>
              <a:rPr lang="de-DE" sz="1200" dirty="0"/>
              <a:t>: Heuberger, A</a:t>
            </a:r>
            <a:r>
              <a:rPr lang="de-DE" sz="1200" dirty="0" smtClean="0"/>
              <a:t>.: </a:t>
            </a:r>
            <a:r>
              <a:rPr lang="de-DE" sz="1200" dirty="0" err="1" smtClean="0"/>
              <a:t>Microelectronic</a:t>
            </a:r>
            <a:r>
              <a:rPr lang="de-DE" sz="1200" dirty="0" smtClean="0"/>
              <a:t> </a:t>
            </a:r>
            <a:r>
              <a:rPr lang="de-DE" sz="1200" dirty="0" err="1"/>
              <a:t>systems</a:t>
            </a:r>
            <a:r>
              <a:rPr lang="de-DE" sz="1200" dirty="0"/>
              <a:t>. </a:t>
            </a:r>
            <a:r>
              <a:rPr lang="de-DE" sz="1200" dirty="0" err="1"/>
              <a:t>Circuits</a:t>
            </a:r>
            <a:r>
              <a:rPr lang="de-DE" sz="1200" dirty="0"/>
              <a:t>, </a:t>
            </a:r>
            <a:r>
              <a:rPr lang="de-DE" sz="1200" dirty="0" err="1"/>
              <a:t>systems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applications</a:t>
            </a:r>
            <a:r>
              <a:rPr lang="de-DE" sz="1200" dirty="0"/>
              <a:t> : </a:t>
            </a:r>
            <a:r>
              <a:rPr lang="de-DE" sz="1200" dirty="0" err="1"/>
              <a:t>Circuits</a:t>
            </a:r>
            <a:r>
              <a:rPr lang="de-DE" sz="1200" dirty="0"/>
              <a:t>, Systems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 smtClean="0"/>
              <a:t>Applications</a:t>
            </a:r>
            <a:r>
              <a:rPr lang="de-DE" sz="1200" dirty="0" smtClean="0"/>
              <a:t>, Berlin</a:t>
            </a:r>
            <a:r>
              <a:rPr lang="de-DE" sz="1200" dirty="0"/>
              <a:t>: Springer, 2011, </a:t>
            </a:r>
            <a:r>
              <a:rPr lang="de-DE" sz="1200" dirty="0" smtClean="0"/>
              <a:t>pp.19-27</a:t>
            </a:r>
          </a:p>
          <a:p>
            <a:pPr>
              <a:buClrTx/>
              <a:buFont typeface="+mj-lt"/>
              <a:buAutoNum type="arabicPeriod"/>
            </a:pPr>
            <a:r>
              <a:rPr lang="en-US" sz="1200" dirty="0"/>
              <a:t>Reitz, </a:t>
            </a:r>
            <a:r>
              <a:rPr lang="en-US" sz="1200" dirty="0" smtClean="0"/>
              <a:t>S., </a:t>
            </a:r>
            <a:r>
              <a:rPr lang="en-US" sz="1200" dirty="0" err="1"/>
              <a:t>Heinig</a:t>
            </a:r>
            <a:r>
              <a:rPr lang="en-US" sz="1200" dirty="0"/>
              <a:t>, </a:t>
            </a:r>
            <a:r>
              <a:rPr lang="en-US" sz="1200" dirty="0" smtClean="0"/>
              <a:t>A. , </a:t>
            </a:r>
            <a:r>
              <a:rPr lang="en-US" sz="1200" dirty="0"/>
              <a:t>Martin, </a:t>
            </a:r>
            <a:r>
              <a:rPr lang="en-US" sz="1200" dirty="0" smtClean="0"/>
              <a:t>R.,; </a:t>
            </a:r>
            <a:r>
              <a:rPr lang="en-US" sz="1200" dirty="0"/>
              <a:t>Stolle, </a:t>
            </a:r>
            <a:r>
              <a:rPr lang="en-US" sz="1200" dirty="0" smtClean="0"/>
              <a:t>J., </a:t>
            </a:r>
            <a:r>
              <a:rPr lang="en-US" sz="1200" dirty="0"/>
              <a:t>Wilde, </a:t>
            </a:r>
            <a:r>
              <a:rPr lang="en-US" sz="1200" dirty="0" smtClean="0"/>
              <a:t>A.,: Thermal </a:t>
            </a:r>
            <a:r>
              <a:rPr lang="en-US" sz="1200" dirty="0"/>
              <a:t>modeling of 3D stacks for </a:t>
            </a:r>
            <a:r>
              <a:rPr lang="en-US" sz="1200" dirty="0" err="1"/>
              <a:t>floorplanning</a:t>
            </a:r>
            <a:r>
              <a:rPr lang="en-US" sz="1200" dirty="0"/>
              <a:t>.</a:t>
            </a:r>
            <a:br>
              <a:rPr lang="en-US" sz="1200" dirty="0"/>
            </a:br>
            <a:r>
              <a:rPr lang="en-US" sz="1200" dirty="0" smtClean="0"/>
              <a:t>17th </a:t>
            </a:r>
            <a:r>
              <a:rPr lang="en-US" sz="1200" dirty="0"/>
              <a:t>International Workshop on Thermal investigations of ICs and Systems, THERMINIC 2011 : 27-29 September 2011, Paris, </a:t>
            </a:r>
            <a:r>
              <a:rPr lang="en-US" sz="1200" dirty="0" smtClean="0"/>
              <a:t>France, Grenoble</a:t>
            </a:r>
            <a:r>
              <a:rPr lang="en-US" sz="1200" dirty="0"/>
              <a:t>: EDA Publishing, 2011, </a:t>
            </a:r>
            <a:r>
              <a:rPr lang="en-US" sz="1200" dirty="0" smtClean="0"/>
              <a:t>pp.153-158</a:t>
            </a:r>
          </a:p>
          <a:p>
            <a:pPr>
              <a:buClrTx/>
              <a:buFont typeface="+mj-lt"/>
              <a:buAutoNum type="arabicPeriod"/>
            </a:pPr>
            <a:r>
              <a:rPr lang="en-US" sz="1200" dirty="0"/>
              <a:t>Wolf S., Knoechel U., </a:t>
            </a:r>
            <a:r>
              <a:rPr lang="en-US" sz="1200" dirty="0" err="1"/>
              <a:t>Heinig</a:t>
            </a:r>
            <a:r>
              <a:rPr lang="en-US" sz="1200" dirty="0"/>
              <a:t> A., XML-Based Hierarchical Description of 3D Systems and SIP, IEEE Design &amp; Test, Special Issue on EDA Industry Standards, August 2012</a:t>
            </a:r>
            <a:r>
              <a:rPr lang="de-DE" sz="1200" dirty="0"/>
              <a:t/>
            </a:r>
            <a:br>
              <a:rPr lang="de-DE" sz="1200" dirty="0"/>
            </a:br>
            <a:endParaRPr lang="de-DE" sz="1200" dirty="0"/>
          </a:p>
          <a:p>
            <a:pPr marL="523875" indent="0" eaLnBrk="1" hangingPunct="1">
              <a:buClr>
                <a:schemeClr val="bg2"/>
              </a:buClr>
              <a:defRPr/>
            </a:pPr>
            <a:endParaRPr lang="en-US" sz="1200" dirty="0" smtClean="0">
              <a:latin typeface="Frutiger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40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Offerings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458788" y="1268712"/>
            <a:ext cx="82232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265113" indent="-265113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marL="0" indent="0" eaLnBrk="1" hangingPunct="1">
              <a:spcAft>
                <a:spcPts val="900"/>
              </a:spcAft>
              <a:buClr>
                <a:schemeClr val="tx2"/>
              </a:buClr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Support of 3D-integration projects from concept to prototype implementation</a:t>
            </a:r>
          </a:p>
          <a:p>
            <a:pPr eaLnBrk="1" hangingPunct="1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Case studies </a:t>
            </a:r>
          </a:p>
          <a:p>
            <a:pPr lvl="1" eaLnBrk="1" hangingPunct="1">
              <a:spcAft>
                <a:spcPts val="300"/>
              </a:spcAft>
              <a:buClr>
                <a:schemeClr val="bg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Cost </a:t>
            </a:r>
            <a:r>
              <a:rPr lang="en-US" dirty="0">
                <a:latin typeface="Frutiger 55 Roman" pitchFamily="34" charset="0"/>
              </a:rPr>
              <a:t>and performance estimation</a:t>
            </a:r>
          </a:p>
          <a:p>
            <a:pPr lvl="1" eaLnBrk="1" hangingPunct="1">
              <a:spcAft>
                <a:spcPts val="300"/>
              </a:spcAft>
              <a:buClr>
                <a:schemeClr val="bg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Consideration of individual demands (e.g. reuse of existing dies)</a:t>
            </a:r>
          </a:p>
          <a:p>
            <a:pPr eaLnBrk="1" hangingPunct="1">
              <a:spcAft>
                <a:spcPts val="3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Design support from concept level down to implementation</a:t>
            </a:r>
          </a:p>
          <a:p>
            <a:pPr lvl="1" eaLnBrk="1" hangingPunct="1">
              <a:spcAft>
                <a:spcPts val="300"/>
              </a:spcAft>
              <a:buClr>
                <a:schemeClr val="accent3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Interposer design</a:t>
            </a:r>
          </a:p>
          <a:p>
            <a:pPr lvl="1" eaLnBrk="1" hangingPunct="1">
              <a:spcAft>
                <a:spcPts val="300"/>
              </a:spcAft>
              <a:buClr>
                <a:schemeClr val="accent3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latin typeface="Frutiger 55 Roman" pitchFamily="34" charset="0"/>
              </a:rPr>
              <a:t>Design Space Exploration </a:t>
            </a:r>
            <a:r>
              <a:rPr lang="en-US" dirty="0" smtClean="0">
                <a:latin typeface="Frutiger 55 Roman" pitchFamily="34" charset="0"/>
              </a:rPr>
              <a:t>and 3D-floorplanning</a:t>
            </a:r>
          </a:p>
          <a:p>
            <a:pPr lvl="1" eaLnBrk="1" hangingPunct="1">
              <a:spcAft>
                <a:spcPts val="300"/>
              </a:spcAft>
              <a:buClr>
                <a:schemeClr val="accent3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modeling of multi-physical effects (e.g. heat distribution)</a:t>
            </a:r>
          </a:p>
          <a:p>
            <a:pPr eaLnBrk="1" hangingPunct="1"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Planning of prototype production with cooperation partners</a:t>
            </a:r>
          </a:p>
          <a:p>
            <a:pPr marL="0" indent="0" eaLnBrk="1" hangingPunct="1">
              <a:spcAft>
                <a:spcPts val="900"/>
              </a:spcAft>
              <a:buClr>
                <a:schemeClr val="tx2"/>
              </a:buClr>
              <a:defRPr/>
            </a:pPr>
            <a:endParaRPr lang="en-US" b="1" dirty="0" smtClean="0">
              <a:latin typeface="Frutiger 55 Roman" pitchFamily="34" charset="0"/>
            </a:endParaRPr>
          </a:p>
          <a:p>
            <a:pPr marL="0" indent="0" eaLnBrk="1" hangingPunct="1">
              <a:spcAft>
                <a:spcPts val="900"/>
              </a:spcAft>
              <a:buClr>
                <a:schemeClr val="tx2"/>
              </a:buClr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Development of modeling-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nd design- methodology</a:t>
            </a:r>
          </a:p>
          <a:p>
            <a:pPr marL="285750" indent="-285750" eaLnBrk="1" hangingPunct="1"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Detailed multi-physical analyses of package- and TSV-structures</a:t>
            </a:r>
          </a:p>
          <a:p>
            <a:pPr marL="285750" indent="-285750" eaLnBrk="1" hangingPunct="1"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>
                <a:latin typeface="Frutiger 55 Roman" pitchFamily="34" charset="0"/>
              </a:rPr>
              <a:t>Model development </a:t>
            </a:r>
            <a:r>
              <a:rPr lang="en-US" dirty="0">
                <a:latin typeface="Frutiger 55 Roman" pitchFamily="34" charset="0"/>
              </a:rPr>
              <a:t>a</a:t>
            </a:r>
            <a:r>
              <a:rPr lang="en-US" dirty="0" smtClean="0">
                <a:latin typeface="Frutiger 55 Roman" pitchFamily="34" charset="0"/>
              </a:rPr>
              <a:t>nd implementation in design tools</a:t>
            </a:r>
          </a:p>
          <a:p>
            <a:pPr marL="0" indent="0" eaLnBrk="1" hangingPunct="1">
              <a:spcAft>
                <a:spcPts val="900"/>
              </a:spcAft>
              <a:buClr>
                <a:schemeClr val="tx2"/>
              </a:buClr>
              <a:defRPr/>
            </a:pPr>
            <a:endParaRPr lang="en-US" dirty="0" smtClean="0">
              <a:latin typeface="Frutiger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21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and 3D Design and Technology @ Dresden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268712"/>
            <a:ext cx="8175625" cy="1080144"/>
          </a:xfrm>
        </p:spPr>
        <p:txBody>
          <a:bodyPr/>
          <a:lstStyle/>
          <a:p>
            <a:pPr lvl="1" eaLnBrk="1" hangingPunct="1">
              <a:buClr>
                <a:srgbClr val="179C7D"/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solidFill>
                  <a:srgbClr val="000000"/>
                </a:solidFill>
              </a:rPr>
              <a:t>Strong dependency between design and technology (manufacturability, reliability, and yield)</a:t>
            </a:r>
          </a:p>
          <a:p>
            <a:pPr lvl="1" eaLnBrk="1" hangingPunct="1">
              <a:buClr>
                <a:srgbClr val="179C7D"/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solidFill>
                  <a:srgbClr val="000000"/>
                </a:solidFill>
              </a:rPr>
              <a:t>Fraunhofer offers technology/manufacturing and design support at their institutes in Dresden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3370698" y="3879060"/>
            <a:ext cx="2101422" cy="54007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Technology</a:t>
            </a:r>
          </a:p>
          <a:p>
            <a:pPr algn="ctr"/>
            <a:r>
              <a:rPr lang="de-DE" sz="1400" i="1" dirty="0" smtClean="0"/>
              <a:t>Fraunhofer ASSID</a:t>
            </a:r>
            <a:endParaRPr lang="en-US" sz="1400" i="1" dirty="0"/>
          </a:p>
        </p:txBody>
      </p:sp>
      <p:sp>
        <p:nvSpPr>
          <p:cNvPr id="5" name="Abgerundetes Rechteck 4"/>
          <p:cNvSpPr/>
          <p:nvPr/>
        </p:nvSpPr>
        <p:spPr>
          <a:xfrm>
            <a:off x="3370698" y="2528880"/>
            <a:ext cx="2101422" cy="54007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Design</a:t>
            </a:r>
          </a:p>
          <a:p>
            <a:pPr algn="ctr"/>
            <a:r>
              <a:rPr lang="de-DE" sz="1400" i="1" dirty="0" smtClean="0"/>
              <a:t>Fraunhofer IIS/EAS</a:t>
            </a:r>
            <a:endParaRPr lang="en-US" sz="1400" i="1" dirty="0"/>
          </a:p>
        </p:txBody>
      </p:sp>
      <p:sp>
        <p:nvSpPr>
          <p:cNvPr id="6" name="Abgerundetes Rechteck 5"/>
          <p:cNvSpPr/>
          <p:nvPr/>
        </p:nvSpPr>
        <p:spPr>
          <a:xfrm>
            <a:off x="611472" y="3879060"/>
            <a:ext cx="1710228" cy="54007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Requirements</a:t>
            </a:r>
            <a:endParaRPr lang="en-US" dirty="0"/>
          </a:p>
        </p:txBody>
      </p:sp>
      <p:cxnSp>
        <p:nvCxnSpPr>
          <p:cNvPr id="8" name="Gerade Verbindung mit Pfeil 7"/>
          <p:cNvCxnSpPr>
            <a:stCxn id="6" idx="3"/>
            <a:endCxn id="5" idx="1"/>
          </p:cNvCxnSpPr>
          <p:nvPr/>
        </p:nvCxnSpPr>
        <p:spPr>
          <a:xfrm flipV="1">
            <a:off x="2321700" y="2798916"/>
            <a:ext cx="1048998" cy="135018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4" idx="1"/>
          </p:cNvCxnSpPr>
          <p:nvPr/>
        </p:nvCxnSpPr>
        <p:spPr>
          <a:xfrm>
            <a:off x="2321700" y="4149096"/>
            <a:ext cx="1048998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4" idx="3"/>
            <a:endCxn id="13" idx="1"/>
          </p:cNvCxnSpPr>
          <p:nvPr/>
        </p:nvCxnSpPr>
        <p:spPr>
          <a:xfrm>
            <a:off x="5472120" y="4149096"/>
            <a:ext cx="1170156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12"/>
          <p:cNvSpPr/>
          <p:nvPr/>
        </p:nvSpPr>
        <p:spPr>
          <a:xfrm>
            <a:off x="6642276" y="3879060"/>
            <a:ext cx="1800240" cy="54007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</a:t>
            </a:r>
            <a:endParaRPr lang="en-US" dirty="0"/>
          </a:p>
        </p:txBody>
      </p:sp>
      <p:cxnSp>
        <p:nvCxnSpPr>
          <p:cNvPr id="17" name="Gerade Verbindung mit Pfeil 16"/>
          <p:cNvCxnSpPr>
            <a:stCxn id="5" idx="3"/>
            <a:endCxn id="13" idx="1"/>
          </p:cNvCxnSpPr>
          <p:nvPr/>
        </p:nvCxnSpPr>
        <p:spPr>
          <a:xfrm>
            <a:off x="5472120" y="2798916"/>
            <a:ext cx="1170156" cy="135018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feil nach oben und unten 18"/>
          <p:cNvSpPr/>
          <p:nvPr/>
        </p:nvSpPr>
        <p:spPr>
          <a:xfrm>
            <a:off x="4329684" y="3158964"/>
            <a:ext cx="242316" cy="608076"/>
          </a:xfrm>
          <a:prstGeom prst="up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bgerundetes Rechteck 15"/>
          <p:cNvSpPr/>
          <p:nvPr/>
        </p:nvSpPr>
        <p:spPr>
          <a:xfrm>
            <a:off x="3370698" y="5068298"/>
            <a:ext cx="2101422" cy="791026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Reliability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Characterization</a:t>
            </a:r>
            <a:endParaRPr lang="de-DE" dirty="0" smtClean="0"/>
          </a:p>
          <a:p>
            <a:pPr algn="ctr"/>
            <a:r>
              <a:rPr lang="de-DE" sz="1400" i="1" dirty="0" smtClean="0"/>
              <a:t>Fraunhofer IZFP</a:t>
            </a:r>
            <a:endParaRPr lang="en-US" sz="1400" i="1" dirty="0"/>
          </a:p>
        </p:txBody>
      </p:sp>
      <p:sp>
        <p:nvSpPr>
          <p:cNvPr id="20" name="Pfeil nach oben und unten 19"/>
          <p:cNvSpPr/>
          <p:nvPr/>
        </p:nvSpPr>
        <p:spPr>
          <a:xfrm>
            <a:off x="4329684" y="4480116"/>
            <a:ext cx="242316" cy="540072"/>
          </a:xfrm>
          <a:prstGeom prst="up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Gerade Verbindung mit Pfeil 20"/>
          <p:cNvCxnSpPr>
            <a:stCxn id="6" idx="3"/>
            <a:endCxn id="16" idx="1"/>
          </p:cNvCxnSpPr>
          <p:nvPr/>
        </p:nvCxnSpPr>
        <p:spPr>
          <a:xfrm>
            <a:off x="2321700" y="4149096"/>
            <a:ext cx="1048998" cy="131471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16" idx="3"/>
            <a:endCxn id="13" idx="1"/>
          </p:cNvCxnSpPr>
          <p:nvPr/>
        </p:nvCxnSpPr>
        <p:spPr>
          <a:xfrm flipV="1">
            <a:off x="5472120" y="4149096"/>
            <a:ext cx="1170156" cy="131471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468313" y="1773238"/>
            <a:ext cx="8191500" cy="1636712"/>
          </a:xfrm>
          <a:prstGeom prst="rect">
            <a:avLst/>
          </a:prstGeom>
          <a:solidFill>
            <a:schemeClr val="tx2">
              <a:alpha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411" name="Titel 1"/>
          <p:cNvSpPr>
            <a:spLocks noGrp="1"/>
          </p:cNvSpPr>
          <p:nvPr>
            <p:ph type="title"/>
          </p:nvPr>
        </p:nvSpPr>
        <p:spPr>
          <a:xfrm>
            <a:off x="508000" y="382588"/>
            <a:ext cx="8175625" cy="738187"/>
          </a:xfrm>
        </p:spPr>
        <p:txBody>
          <a:bodyPr/>
          <a:lstStyle/>
          <a:p>
            <a:r>
              <a:rPr lang="de-DE" dirty="0" smtClean="0"/>
              <a:t>Fraunhofer IIS</a:t>
            </a:r>
            <a:br>
              <a:rPr lang="de-DE" dirty="0" smtClean="0"/>
            </a:br>
            <a:r>
              <a:rPr lang="de-DE" dirty="0" smtClean="0">
                <a:solidFill>
                  <a:schemeClr val="tx2">
                    <a:lumMod val="75000"/>
                  </a:schemeClr>
                </a:solidFill>
              </a:rPr>
              <a:t>Design Automation Division EAS</a:t>
            </a:r>
          </a:p>
        </p:txBody>
      </p:sp>
      <p:sp>
        <p:nvSpPr>
          <p:cNvPr id="15364" name="Inhaltsplatzhalter 2"/>
          <p:cNvSpPr>
            <a:spLocks noGrp="1"/>
          </p:cNvSpPr>
          <p:nvPr>
            <p:ph idx="1"/>
          </p:nvPr>
        </p:nvSpPr>
        <p:spPr>
          <a:xfrm>
            <a:off x="508000" y="1809750"/>
            <a:ext cx="8175625" cy="176371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de-DE" b="1" dirty="0" smtClean="0">
                <a:latin typeface="Frutiger LT Com 45 Light" pitchFamily="34" charset="0"/>
              </a:rPr>
              <a:t>Profile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One of the largest research institutions in the field of design automation in Europe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Microelectronics and heterogeneous systems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Focus on all aspects of functional design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851275" y="3641725"/>
            <a:ext cx="4808538" cy="2095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5113" indent="-265113">
              <a:spcBef>
                <a:spcPts val="3000"/>
              </a:spcBef>
              <a:spcAft>
                <a:spcPts val="600"/>
              </a:spcAft>
              <a:buClr>
                <a:srgbClr val="179C7D"/>
              </a:buClr>
              <a:defRPr/>
            </a:pPr>
            <a:r>
              <a:rPr lang="en-US" b="1" kern="0" dirty="0">
                <a:solidFill>
                  <a:schemeClr val="tx2">
                    <a:lumMod val="75000"/>
                  </a:schemeClr>
                </a:solidFill>
                <a:latin typeface="Frutiger LT Com 45 Light" pitchFamily="34" charset="0"/>
              </a:rPr>
              <a:t>Challenges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rgbClr val="000000"/>
                </a:solidFill>
                <a:latin typeface="Frutiger LT Com 55 Roman"/>
              </a:rPr>
              <a:t>Mastering the growing complexity of electronic systems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rgbClr val="000000"/>
                </a:solidFill>
                <a:latin typeface="Frutiger LT Com 55 Roman"/>
              </a:rPr>
              <a:t>Closing the gap between manufacturing and system design</a:t>
            </a:r>
          </a:p>
          <a:p>
            <a:pPr marL="265113" indent="-265113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rgbClr val="000000"/>
                </a:solidFill>
                <a:latin typeface="Frutiger LT Com 55 Roman"/>
              </a:rPr>
              <a:t>Comprehensive consideration of different physical domains</a:t>
            </a:r>
          </a:p>
        </p:txBody>
      </p:sp>
      <p:pic>
        <p:nvPicPr>
          <p:cNvPr id="17414" name="Picture 4" descr="DSCN056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44900"/>
            <a:ext cx="31670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054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3D @ Fraunhofer IIS/EAS</a:t>
            </a:r>
            <a:br>
              <a:rPr lang="de-DE" smtClean="0"/>
            </a:br>
            <a:endParaRPr lang="de-DE" sz="1800" smtClean="0">
              <a:solidFill>
                <a:schemeClr val="tx2"/>
              </a:solidFill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68313" y="1358724"/>
            <a:ext cx="822325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 eaLnBrk="0" hangingPunct="0">
              <a:buClr>
                <a:schemeClr val="tx2"/>
              </a:buClr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History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Involved in 3D projects for over 10 years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Starting with electrical characterization of </a:t>
            </a:r>
            <a:br>
              <a:rPr lang="en-US" dirty="0"/>
            </a:br>
            <a:r>
              <a:rPr lang="en-US" dirty="0"/>
              <a:t>TSVs and thermal simulation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Focused on technology improvement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51275" y="3709988"/>
            <a:ext cx="4824413" cy="207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 eaLnBrk="0" hangingPunct="0">
              <a:buClr>
                <a:schemeClr val="tx2"/>
              </a:buClr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Today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Multi physics analysis for library development and design rules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Integration into Design tools and flows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/>
              <a:t>Development of methods for design space </a:t>
            </a:r>
            <a:r>
              <a:rPr lang="en-US" dirty="0" smtClean="0"/>
              <a:t>exploration (</a:t>
            </a:r>
            <a:r>
              <a:rPr lang="en-US" dirty="0" err="1" smtClean="0"/>
              <a:t>aca</a:t>
            </a:r>
            <a:r>
              <a:rPr lang="en-US" dirty="0" smtClean="0"/>
              <a:t> path finding, scouting) </a:t>
            </a:r>
            <a:r>
              <a:rPr lang="en-US" dirty="0"/>
              <a:t>and </a:t>
            </a:r>
            <a:r>
              <a:rPr lang="en-US" dirty="0" err="1"/>
              <a:t>floorplanning</a:t>
            </a:r>
            <a:endParaRPr lang="en-US" dirty="0"/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Support of </a:t>
            </a:r>
            <a:r>
              <a:rPr lang="en-US" dirty="0"/>
              <a:t>system design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endParaRPr lang="en-US" dirty="0"/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3488"/>
            <a:ext cx="2878137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96" y="1358724"/>
            <a:ext cx="3297237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9747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rutiger 45 Light" pitchFamily="34" charset="0"/>
              </a:rPr>
              <a:t>Why should the designer move from</a:t>
            </a:r>
            <a:br>
              <a:rPr lang="en-US" dirty="0" smtClean="0">
                <a:latin typeface="Frutiger 45 Light" pitchFamily="34" charset="0"/>
              </a:rPr>
            </a:br>
            <a:r>
              <a:rPr lang="en-US" dirty="0" err="1" smtClean="0">
                <a:latin typeface="Frutiger 45 Light" pitchFamily="34" charset="0"/>
              </a:rPr>
              <a:t>SoC</a:t>
            </a:r>
            <a:r>
              <a:rPr lang="en-US" dirty="0" smtClean="0">
                <a:latin typeface="Frutiger 45 Light" pitchFamily="34" charset="0"/>
              </a:rPr>
              <a:t> to 3D Integration?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357496"/>
            <a:ext cx="8223250" cy="4681852"/>
          </a:xfrm>
        </p:spPr>
        <p:txBody>
          <a:bodyPr/>
          <a:lstStyle/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Integration of mixed technologies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Performance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Reduced interconnect length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Lower delay, higher speed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Reduced power consumption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Form Factor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Reduced volume and weight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Reduced footprint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Reduced Costs 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Cost per transistor start to grow below 22-nm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Integration of heterogeneous technologies 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Integration of dies from high volume production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Higher re-use rate (IP cores)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4059084"/>
            <a:ext cx="2112962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final-stack-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382588"/>
            <a:ext cx="241935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Drahtbon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2362200"/>
            <a:ext cx="24225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4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rutiger 45 Light" pitchFamily="34" charset="0"/>
              </a:rPr>
              <a:t>What designers ask: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357496"/>
            <a:ext cx="8223250" cy="4681852"/>
          </a:xfrm>
        </p:spPr>
        <p:txBody>
          <a:bodyPr/>
          <a:lstStyle/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What is the diameter of TSV? How big is the keep-out zone?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How many TSV can I use?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Who manufactures prototypes?</a:t>
            </a:r>
          </a:p>
          <a:p>
            <a:pPr marL="742950" lvl="3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Who provides the interposer?</a:t>
            </a:r>
          </a:p>
          <a:p>
            <a:pPr marL="742950" lvl="3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Who makes stacking and packaging?</a:t>
            </a:r>
          </a:p>
          <a:p>
            <a:pPr marL="742950" lvl="3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How much costs this?</a:t>
            </a:r>
          </a:p>
          <a:p>
            <a:pPr marL="285750" indent="-285750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>
                <a:latin typeface="Frutiger 55 Roman" pitchFamily="34" charset="0"/>
              </a:rPr>
              <a:t>Who manufactures </a:t>
            </a:r>
            <a:r>
              <a:rPr lang="en-US" dirty="0" smtClean="0">
                <a:latin typeface="Frutiger 55 Roman" pitchFamily="34" charset="0"/>
              </a:rPr>
              <a:t>products?</a:t>
            </a:r>
            <a:endParaRPr lang="en-US" dirty="0">
              <a:latin typeface="Frutiger 55 Roman" pitchFamily="34" charset="0"/>
            </a:endParaRP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Production time?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Prizes?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Testability?</a:t>
            </a:r>
          </a:p>
          <a:p>
            <a:pPr marL="0" indent="271463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How can I design this?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EDA-tool environment </a:t>
            </a:r>
          </a:p>
          <a:p>
            <a:pPr marL="706438" lvl="1" eaLnBrk="1" hangingPunct="1">
              <a:lnSpc>
                <a:spcPct val="90000"/>
              </a:lnSpc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Design Guidelines / Design-Kits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00050" y="4869192"/>
            <a:ext cx="8312502" cy="1080144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67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rutiger 45 Light" pitchFamily="34" charset="0"/>
              </a:rPr>
              <a:t>Evolution of advanced packaging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117970"/>
              </p:ext>
            </p:extLst>
          </p:nvPr>
        </p:nvGraphicFramePr>
        <p:xfrm>
          <a:off x="611472" y="4583524"/>
          <a:ext cx="260350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02" name="Visio" r:id="rId3" imgW="2603500" imgH="1091660" progId="Visio.Drawing.11">
                  <p:embed/>
                </p:oleObj>
              </mc:Choice>
              <mc:Fallback>
                <p:oleObj name="Visio" r:id="rId3" imgW="2603500" imgH="1091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472" y="4583524"/>
                        <a:ext cx="2603500" cy="109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860766"/>
              </p:ext>
            </p:extLst>
          </p:nvPr>
        </p:nvGraphicFramePr>
        <p:xfrm>
          <a:off x="5022060" y="3689564"/>
          <a:ext cx="1798637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03" name="Visio" r:id="rId5" imgW="1799077" imgH="1305668" progId="Visio.Drawing.11">
                  <p:embed/>
                </p:oleObj>
              </mc:Choice>
              <mc:Fallback>
                <p:oleObj name="Visio" r:id="rId5" imgW="1799077" imgH="130566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22060" y="3689564"/>
                        <a:ext cx="1798637" cy="1304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4572000" y="949005"/>
            <a:ext cx="4031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en-US" b="1" dirty="0" smtClean="0">
                <a:latin typeface="Frutiger 55 Roman" pitchFamily="34" charset="0"/>
              </a:rPr>
              <a:t>3D-integration</a:t>
            </a:r>
            <a:endParaRPr lang="en-US" b="1" dirty="0">
              <a:latin typeface="Frutiger 55 Roman" pitchFamily="34" charset="0"/>
            </a:endParaRP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System and individual dies are optimized for 3D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Provides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highest performance </a:t>
            </a:r>
            <a:r>
              <a:rPr lang="en-US" dirty="0" smtClean="0">
                <a:latin typeface="Frutiger 55 Roman" pitchFamily="34" charset="0"/>
              </a:rPr>
              <a:t>and integration level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Co-design needed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Still in development only few products on market (memory stacks, processor with memory)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endParaRPr lang="en-US" dirty="0">
              <a:latin typeface="Frutiger 55 Roman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31448" y="939055"/>
            <a:ext cx="40505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tx2">
                  <a:lumMod val="75000"/>
                </a:schemeClr>
              </a:buClr>
              <a:tabLst>
                <a:tab pos="0" algn="l"/>
              </a:tabLst>
              <a:defRPr/>
            </a:pPr>
            <a:r>
              <a:rPr lang="en-US" b="1" dirty="0" smtClean="0">
                <a:latin typeface="Frutiger 55 Roman" pitchFamily="34" charset="0"/>
              </a:rPr>
              <a:t>2.5D-integration with interposer</a:t>
            </a:r>
            <a:endParaRPr lang="en-US" b="1" dirty="0">
              <a:latin typeface="Frutiger 55 Roman" pitchFamily="34" charset="0"/>
            </a:endParaRP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Multiple IC are integrated at substrate or interposer</a:t>
            </a:r>
            <a:endParaRPr lang="en-US" dirty="0">
              <a:latin typeface="Frutiger 55 Roman" pitchFamily="34" charset="0"/>
            </a:endParaRP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Supports integration of existing IP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dirty="0" smtClean="0">
                <a:latin typeface="Frutiger 55 Roman" pitchFamily="34" charset="0"/>
              </a:rPr>
              <a:t>Commercial application has been started</a:t>
            </a:r>
          </a:p>
          <a:p>
            <a:pPr marL="330200" indent="-342900">
              <a:buClr>
                <a:schemeClr val="tx2">
                  <a:lumMod val="75000"/>
                </a:schemeClr>
              </a:buClr>
              <a:buFont typeface="Wingdings 2" pitchFamily="18" charset="2"/>
              <a:buChar char="¾"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Frutiger 55 Roman" pitchFamily="34" charset="0"/>
              </a:rPr>
              <a:t>Reduced signal delay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Frutiger 55 Roman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94994" y="4126611"/>
            <a:ext cx="353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  <a:t>Side-</a:t>
            </a:r>
            <a:r>
              <a:rPr lang="de-DE" sz="2000" dirty="0" err="1" smtClean="0">
                <a:solidFill>
                  <a:schemeClr val="tx2">
                    <a:lumMod val="75000"/>
                  </a:schemeClr>
                </a:solidFill>
              </a:rPr>
              <a:t>by</a:t>
            </a:r>
            <a: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de-DE" sz="2000" dirty="0" err="1" smtClean="0">
                <a:solidFill>
                  <a:schemeClr val="tx2">
                    <a:lumMod val="75000"/>
                  </a:schemeClr>
                </a:solidFill>
              </a:rPr>
              <a:t>side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94994" y="5639238"/>
            <a:ext cx="1605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  <a:t>Top-</a:t>
            </a:r>
            <a:r>
              <a:rPr lang="de-DE" sz="2000" dirty="0" err="1" smtClean="0">
                <a:solidFill>
                  <a:schemeClr val="tx2">
                    <a:lumMod val="75000"/>
                  </a:schemeClr>
                </a:solidFill>
              </a:rPr>
              <a:t>bottom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022060" y="5049216"/>
            <a:ext cx="1949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chemeClr val="tx2">
                    <a:lumMod val="75000"/>
                  </a:schemeClr>
                </a:solidFill>
              </a:rPr>
              <a:t>Direct</a:t>
            </a:r>
            <a: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000" dirty="0" err="1" smtClean="0">
                <a:solidFill>
                  <a:schemeClr val="tx2">
                    <a:lumMod val="75000"/>
                  </a:schemeClr>
                </a:solidFill>
              </a:rPr>
              <a:t>stacking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262587"/>
              </p:ext>
            </p:extLst>
          </p:nvPr>
        </p:nvGraphicFramePr>
        <p:xfrm>
          <a:off x="617683" y="3283173"/>
          <a:ext cx="242411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04" name="Visio" r:id="rId7" imgW="2423809" imgH="933045" progId="Visio.Drawing.11">
                  <p:embed/>
                </p:oleObj>
              </mc:Choice>
              <mc:Fallback>
                <p:oleObj name="Visio" r:id="rId7" imgW="2423809" imgH="93304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7683" y="3283173"/>
                        <a:ext cx="2424113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542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6" grpId="0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2.5D and 3D design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68313" y="1358724"/>
            <a:ext cx="8223250" cy="4449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 eaLnBrk="0" hangingPunct="0"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Top challenge for system design</a:t>
            </a:r>
          </a:p>
          <a:p>
            <a:pPr marL="265113" indent="-265113" eaLnBrk="0" hangingPunct="0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Early estimation of performance, cost, reliability and risks</a:t>
            </a:r>
            <a:br>
              <a:rPr lang="en-US" dirty="0">
                <a:solidFill>
                  <a:srgbClr val="000000"/>
                </a:solidFill>
                <a:latin typeface="Frutiger LT Com 55 Roman"/>
              </a:rPr>
            </a:br>
            <a:endParaRPr lang="en-US" dirty="0">
              <a:solidFill>
                <a:srgbClr val="000000"/>
              </a:solidFill>
              <a:latin typeface="Frutiger LT Com 55 Roman"/>
            </a:endParaRPr>
          </a:p>
          <a:p>
            <a:pPr eaLnBrk="0" hangingPunct="0">
              <a:lnSpc>
                <a:spcPct val="9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Why is this so difficult?</a:t>
            </a:r>
          </a:p>
          <a:p>
            <a:pPr marL="265113" indent="-265113" eaLnBrk="0" hangingPunct="0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Design space complexity</a:t>
            </a:r>
          </a:p>
          <a:p>
            <a:pPr marL="265113" indent="-265113" eaLnBrk="0" hangingPunct="0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Structural complexity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Multi </a:t>
            </a:r>
            <a:r>
              <a:rPr lang="en-US" dirty="0" smtClean="0">
                <a:solidFill>
                  <a:srgbClr val="000000"/>
                </a:solidFill>
                <a:latin typeface="Frutiger LT Com 55 Roman"/>
              </a:rPr>
              <a:t>scale, multi physics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 smtClean="0">
                <a:solidFill>
                  <a:srgbClr val="000000"/>
                </a:solidFill>
                <a:latin typeface="Frutiger LT Com 55 Roman"/>
              </a:rPr>
              <a:t>Exceeds capacity of </a:t>
            </a:r>
            <a:br>
              <a:rPr lang="en-US" dirty="0" smtClean="0">
                <a:solidFill>
                  <a:srgbClr val="000000"/>
                </a:solidFill>
                <a:latin typeface="Frutiger LT Com 55 Roman"/>
              </a:rPr>
            </a:br>
            <a:r>
              <a:rPr lang="en-US" dirty="0" smtClean="0">
                <a:solidFill>
                  <a:srgbClr val="000000"/>
                </a:solidFill>
                <a:latin typeface="Frutiger LT Com 55 Roman"/>
              </a:rPr>
              <a:t>current simulators</a:t>
            </a:r>
            <a:endParaRPr lang="en-US" dirty="0">
              <a:solidFill>
                <a:srgbClr val="000000"/>
              </a:solidFill>
              <a:latin typeface="Frutiger LT Com 55 Roman"/>
            </a:endParaRPr>
          </a:p>
          <a:p>
            <a:pPr marL="265113" indent="-265113" eaLnBrk="0" hangingPunct="0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Process complexity</a:t>
            </a:r>
          </a:p>
          <a:p>
            <a:pPr marL="265113" indent="-265113" eaLnBrk="0" hangingPunct="0">
              <a:lnSpc>
                <a:spcPct val="90000"/>
              </a:lnSpc>
              <a:spcAft>
                <a:spcPts val="600"/>
              </a:spcAft>
              <a:buClr>
                <a:srgbClr val="179C7D"/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Collaboration complexity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System architect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Component Designers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IC manufactures</a:t>
            </a:r>
          </a:p>
          <a:p>
            <a:pPr marL="722313" lvl="1" indent="-265113" eaLnBrk="0" hangingPunct="0">
              <a:lnSpc>
                <a:spcPct val="90000"/>
              </a:lnSpc>
              <a:spcAft>
                <a:spcPts val="400"/>
              </a:spcAft>
              <a:buClr>
                <a:schemeClr val="bg1">
                  <a:lumMod val="65000"/>
                </a:schemeClr>
              </a:buClr>
              <a:buFont typeface="Wingdings" pitchFamily="2" charset="2"/>
              <a:buChar char="n"/>
              <a:defRPr/>
            </a:pPr>
            <a:r>
              <a:rPr lang="en-US" dirty="0">
                <a:solidFill>
                  <a:srgbClr val="000000"/>
                </a:solidFill>
                <a:latin typeface="Frutiger LT Com 55 Roman"/>
              </a:rPr>
              <a:t>OSATs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424113"/>
            <a:ext cx="4916487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31868" y="2888030"/>
            <a:ext cx="3510048" cy="117105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539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ig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8" y="2255838"/>
            <a:ext cx="2436812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60375" y="382588"/>
            <a:ext cx="822325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/>
              <a:t>Modeling Concepts for Multi-Physics- Analysis</a:t>
            </a:r>
            <a:endParaRPr lang="de-DE" dirty="0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1890713"/>
            <a:ext cx="371475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1330325"/>
            <a:ext cx="3714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192338"/>
            <a:ext cx="37147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768600" y="3978275"/>
            <a:ext cx="1651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749" tIns="37874" rIns="75749" bIns="37874">
            <a:spAutoFit/>
          </a:bodyPr>
          <a:lstStyle>
            <a:lvl1pPr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r>
              <a:rPr lang="en-GB" sz="1400" b="1">
                <a:latin typeface="Frutiger LT Com 45 Light" pitchFamily="34" charset="0"/>
                <a:cs typeface="Times New Roman" pitchFamily="18" charset="0"/>
              </a:rPr>
              <a:t>FE model (ANSYS)</a:t>
            </a:r>
            <a:endParaRPr lang="en-GB" sz="1400" b="1">
              <a:latin typeface="Frutiger LT Com 45 Light" pitchFamily="34" charset="0"/>
            </a:endParaRPr>
          </a:p>
        </p:txBody>
      </p:sp>
      <p:pic>
        <p:nvPicPr>
          <p:cNvPr id="21512" name="Picture 8" descr="b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268413"/>
            <a:ext cx="4476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 descr="fem_tpms_part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1082675"/>
            <a:ext cx="60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0" descr="fem_micr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2163763"/>
            <a:ext cx="1658937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1" descr="tx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924050"/>
            <a:ext cx="13636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011363" y="1631950"/>
            <a:ext cx="287337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r>
              <a:rPr lang="de-DE" sz="4000">
                <a:latin typeface="Arial" charset="0"/>
              </a:rPr>
              <a:t>+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82588" y="3119438"/>
            <a:ext cx="21701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749" tIns="37874" rIns="75749" bIns="37874">
            <a:spAutoFit/>
          </a:bodyPr>
          <a:lstStyle>
            <a:lvl1pPr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r>
              <a:rPr lang="en-GB" sz="1400" b="1">
                <a:latin typeface="Frutiger LT Com 45 Light" pitchFamily="34" charset="0"/>
                <a:cs typeface="Times New Roman" pitchFamily="18" charset="0"/>
              </a:rPr>
              <a:t>Modular building blocks</a:t>
            </a:r>
            <a:endParaRPr lang="en-GB" sz="1400" b="1">
              <a:latin typeface="Frutiger LT Com 45 Light" pitchFamily="34" charset="0"/>
            </a:endParaRPr>
          </a:p>
        </p:txBody>
      </p:sp>
      <p:sp>
        <p:nvSpPr>
          <p:cNvPr id="21518" name="Freeform 14"/>
          <p:cNvSpPr>
            <a:spLocks/>
          </p:cNvSpPr>
          <p:nvPr/>
        </p:nvSpPr>
        <p:spPr bwMode="auto">
          <a:xfrm>
            <a:off x="2011363" y="2811463"/>
            <a:ext cx="925512" cy="409575"/>
          </a:xfrm>
          <a:custGeom>
            <a:avLst/>
            <a:gdLst>
              <a:gd name="T0" fmla="*/ 224367 w 1089"/>
              <a:gd name="T1" fmla="*/ 0 h 454"/>
              <a:gd name="T2" fmla="*/ 740240 w 1089"/>
              <a:gd name="T3" fmla="*/ 118181 h 454"/>
              <a:gd name="T4" fmla="*/ 802280 w 1089"/>
              <a:gd name="T5" fmla="*/ 61346 h 454"/>
              <a:gd name="T6" fmla="*/ 925512 w 1089"/>
              <a:gd name="T7" fmla="*/ 295904 h 454"/>
              <a:gd name="T8" fmla="*/ 475079 w 1089"/>
              <a:gd name="T9" fmla="*/ 409575 h 454"/>
              <a:gd name="T10" fmla="*/ 551568 w 1089"/>
              <a:gd name="T11" fmla="*/ 335599 h 454"/>
              <a:gd name="T12" fmla="*/ 0 w 1089"/>
              <a:gd name="T13" fmla="*/ 200277 h 454"/>
              <a:gd name="T14" fmla="*/ 224367 w 1089"/>
              <a:gd name="T15" fmla="*/ 0 h 4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89" h="454">
                <a:moveTo>
                  <a:pt x="264" y="0"/>
                </a:moveTo>
                <a:lnTo>
                  <a:pt x="871" y="131"/>
                </a:lnTo>
                <a:lnTo>
                  <a:pt x="944" y="68"/>
                </a:lnTo>
                <a:lnTo>
                  <a:pt x="1089" y="328"/>
                </a:lnTo>
                <a:lnTo>
                  <a:pt x="559" y="454"/>
                </a:lnTo>
                <a:lnTo>
                  <a:pt x="649" y="372"/>
                </a:lnTo>
                <a:lnTo>
                  <a:pt x="0" y="222"/>
                </a:lnTo>
                <a:lnTo>
                  <a:pt x="264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4897438" y="3557588"/>
            <a:ext cx="925512" cy="409575"/>
          </a:xfrm>
          <a:custGeom>
            <a:avLst/>
            <a:gdLst>
              <a:gd name="T0" fmla="*/ 224367 w 1089"/>
              <a:gd name="T1" fmla="*/ 0 h 454"/>
              <a:gd name="T2" fmla="*/ 740240 w 1089"/>
              <a:gd name="T3" fmla="*/ 118181 h 454"/>
              <a:gd name="T4" fmla="*/ 802280 w 1089"/>
              <a:gd name="T5" fmla="*/ 61346 h 454"/>
              <a:gd name="T6" fmla="*/ 925512 w 1089"/>
              <a:gd name="T7" fmla="*/ 295904 h 454"/>
              <a:gd name="T8" fmla="*/ 475079 w 1089"/>
              <a:gd name="T9" fmla="*/ 409575 h 454"/>
              <a:gd name="T10" fmla="*/ 551568 w 1089"/>
              <a:gd name="T11" fmla="*/ 335599 h 454"/>
              <a:gd name="T12" fmla="*/ 0 w 1089"/>
              <a:gd name="T13" fmla="*/ 200277 h 454"/>
              <a:gd name="T14" fmla="*/ 224367 w 1089"/>
              <a:gd name="T15" fmla="*/ 0 h 4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89" h="454">
                <a:moveTo>
                  <a:pt x="264" y="0"/>
                </a:moveTo>
                <a:lnTo>
                  <a:pt x="871" y="131"/>
                </a:lnTo>
                <a:lnTo>
                  <a:pt x="944" y="68"/>
                </a:lnTo>
                <a:lnTo>
                  <a:pt x="1089" y="328"/>
                </a:lnTo>
                <a:lnTo>
                  <a:pt x="559" y="454"/>
                </a:lnTo>
                <a:lnTo>
                  <a:pt x="649" y="372"/>
                </a:lnTo>
                <a:lnTo>
                  <a:pt x="0" y="222"/>
                </a:lnTo>
                <a:lnTo>
                  <a:pt x="264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5845175" y="5157788"/>
            <a:ext cx="2036763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749" tIns="37874" rIns="75749" bIns="37874">
            <a:spAutoFit/>
          </a:bodyPr>
          <a:lstStyle>
            <a:lvl1pPr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r>
              <a:rPr lang="en-US" sz="1400" b="1">
                <a:latin typeface="Frutiger LT Com 45 Light" pitchFamily="34" charset="0"/>
              </a:rPr>
              <a:t>Thermal simulation of </a:t>
            </a:r>
            <a:br>
              <a:rPr lang="en-US" sz="1400" b="1">
                <a:latin typeface="Frutiger LT Com 45 Light" pitchFamily="34" charset="0"/>
              </a:rPr>
            </a:br>
            <a:r>
              <a:rPr lang="en-US" sz="1400" b="1">
                <a:latin typeface="Frutiger LT Com 45 Light" pitchFamily="34" charset="0"/>
              </a:rPr>
              <a:t>entire 3D stack</a:t>
            </a:r>
          </a:p>
        </p:txBody>
      </p:sp>
      <p:grpSp>
        <p:nvGrpSpPr>
          <p:cNvPr id="21521" name="Group 17"/>
          <p:cNvGrpSpPr>
            <a:grpSpLocks/>
          </p:cNvGrpSpPr>
          <p:nvPr/>
        </p:nvGrpSpPr>
        <p:grpSpPr bwMode="auto">
          <a:xfrm>
            <a:off x="5881688" y="1146175"/>
            <a:ext cx="1455737" cy="1411288"/>
            <a:chOff x="4630" y="734"/>
            <a:chExt cx="1135" cy="1038"/>
          </a:xfrm>
        </p:grpSpPr>
        <p:sp>
          <p:nvSpPr>
            <p:cNvPr id="21527" name="Rectangle 18"/>
            <p:cNvSpPr>
              <a:spLocks noChangeArrowheads="1"/>
            </p:cNvSpPr>
            <p:nvPr/>
          </p:nvSpPr>
          <p:spPr bwMode="auto">
            <a:xfrm>
              <a:off x="4630" y="734"/>
              <a:ext cx="1135" cy="101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de-DE"/>
            </a:p>
          </p:txBody>
        </p:sp>
        <p:grpSp>
          <p:nvGrpSpPr>
            <p:cNvPr id="21528" name="Group 19"/>
            <p:cNvGrpSpPr>
              <a:grpSpLocks/>
            </p:cNvGrpSpPr>
            <p:nvPr/>
          </p:nvGrpSpPr>
          <p:grpSpPr bwMode="auto">
            <a:xfrm>
              <a:off x="4786" y="815"/>
              <a:ext cx="827" cy="599"/>
              <a:chOff x="2064" y="1707"/>
              <a:chExt cx="2720" cy="2086"/>
            </a:xfrm>
          </p:grpSpPr>
          <p:grpSp>
            <p:nvGrpSpPr>
              <p:cNvPr id="21530" name="Group 20"/>
              <p:cNvGrpSpPr>
                <a:grpSpLocks/>
              </p:cNvGrpSpPr>
              <p:nvPr/>
            </p:nvGrpSpPr>
            <p:grpSpPr bwMode="auto">
              <a:xfrm>
                <a:off x="2653" y="1707"/>
                <a:ext cx="2131" cy="1270"/>
                <a:chOff x="1882" y="2251"/>
                <a:chExt cx="2131" cy="1270"/>
              </a:xfrm>
            </p:grpSpPr>
            <p:grpSp>
              <p:nvGrpSpPr>
                <p:cNvPr id="22127" name="Group 21"/>
                <p:cNvGrpSpPr>
                  <a:grpSpLocks/>
                </p:cNvGrpSpPr>
                <p:nvPr/>
              </p:nvGrpSpPr>
              <p:grpSpPr bwMode="auto">
                <a:xfrm>
                  <a:off x="2562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28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318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319" name="Rectangl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83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4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5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89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9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292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316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317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9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4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7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8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99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30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1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30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314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315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30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09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310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11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312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313" name="Line 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28" name="Group 60"/>
                <p:cNvGrpSpPr>
                  <a:grpSpLocks/>
                </p:cNvGrpSpPr>
                <p:nvPr/>
              </p:nvGrpSpPr>
              <p:grpSpPr bwMode="auto">
                <a:xfrm>
                  <a:off x="3016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244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80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81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45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46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47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48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49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1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52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3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254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78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79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55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6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7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8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59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0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1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62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3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264" name="Group 85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7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77" name="Rectangle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65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6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7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8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69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70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71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7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7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74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75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29" name="Group 99"/>
                <p:cNvGrpSpPr>
                  <a:grpSpLocks/>
                </p:cNvGrpSpPr>
                <p:nvPr/>
              </p:nvGrpSpPr>
              <p:grpSpPr bwMode="auto">
                <a:xfrm>
                  <a:off x="346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206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42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43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07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08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09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0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1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2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3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14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5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216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40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41" name="Rectangle 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17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8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19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0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1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3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24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5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226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238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239" name="Rectangl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227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8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29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0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1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3" name="Oval 13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34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36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237" name="Line 1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30" name="Group 138"/>
                <p:cNvGrpSpPr>
                  <a:grpSpLocks/>
                </p:cNvGrpSpPr>
                <p:nvPr/>
              </p:nvGrpSpPr>
              <p:grpSpPr bwMode="auto">
                <a:xfrm>
                  <a:off x="3922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22204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05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2131" name="Oval 141"/>
                <p:cNvSpPr>
                  <a:spLocks noChangeArrowheads="1"/>
                </p:cNvSpPr>
                <p:nvPr/>
              </p:nvSpPr>
              <p:spPr bwMode="auto">
                <a:xfrm>
                  <a:off x="3943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2132" name="Group 142"/>
                <p:cNvGrpSpPr>
                  <a:grpSpLocks/>
                </p:cNvGrpSpPr>
                <p:nvPr/>
              </p:nvGrpSpPr>
              <p:grpSpPr bwMode="auto">
                <a:xfrm>
                  <a:off x="3922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22202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03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2133" name="Oval 145"/>
                <p:cNvSpPr>
                  <a:spLocks noChangeArrowheads="1"/>
                </p:cNvSpPr>
                <p:nvPr/>
              </p:nvSpPr>
              <p:spPr bwMode="auto">
                <a:xfrm>
                  <a:off x="3943" y="2680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2134" name="Group 146"/>
                <p:cNvGrpSpPr>
                  <a:grpSpLocks/>
                </p:cNvGrpSpPr>
                <p:nvPr/>
              </p:nvGrpSpPr>
              <p:grpSpPr bwMode="auto">
                <a:xfrm>
                  <a:off x="3922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22200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201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2135" name="Oval 149"/>
                <p:cNvSpPr>
                  <a:spLocks noChangeArrowheads="1"/>
                </p:cNvSpPr>
                <p:nvPr/>
              </p:nvSpPr>
              <p:spPr bwMode="auto">
                <a:xfrm>
                  <a:off x="3943" y="3088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136" name="Line 150"/>
                <p:cNvSpPr>
                  <a:spLocks noChangeShapeType="1"/>
                </p:cNvSpPr>
                <p:nvPr/>
              </p:nvSpPr>
              <p:spPr bwMode="auto">
                <a:xfrm>
                  <a:off x="3942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137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3923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2138" name="Group 152"/>
                <p:cNvGrpSpPr>
                  <a:grpSpLocks/>
                </p:cNvGrpSpPr>
                <p:nvPr/>
              </p:nvGrpSpPr>
              <p:grpSpPr bwMode="auto">
                <a:xfrm>
                  <a:off x="210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16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99" name="Rectangle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163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4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5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6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7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8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9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70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1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172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96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97" name="Rectangle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173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4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5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6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7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8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79" name="Oval 17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80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1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182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94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95" name="Rectangle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183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4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5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6" name="Line 18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7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8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89" name="Oval 18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90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91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92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93" name="Line 1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39" name="Group 191"/>
                <p:cNvGrpSpPr>
                  <a:grpSpLocks/>
                </p:cNvGrpSpPr>
                <p:nvPr/>
              </p:nvGrpSpPr>
              <p:grpSpPr bwMode="auto">
                <a:xfrm>
                  <a:off x="1882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2160" name="Line 1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61" name="Rectangle 193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0" name="Group 194"/>
                <p:cNvGrpSpPr>
                  <a:grpSpLocks/>
                </p:cNvGrpSpPr>
                <p:nvPr/>
              </p:nvGrpSpPr>
              <p:grpSpPr bwMode="auto">
                <a:xfrm>
                  <a:off x="2335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2158" name="Line 1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59" name="Rectangle 196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1" name="Group 197"/>
                <p:cNvGrpSpPr>
                  <a:grpSpLocks/>
                </p:cNvGrpSpPr>
                <p:nvPr/>
              </p:nvGrpSpPr>
              <p:grpSpPr bwMode="auto">
                <a:xfrm>
                  <a:off x="2789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2156" name="Line 1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57" name="Rectangle 199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2" name="Group 200"/>
                <p:cNvGrpSpPr>
                  <a:grpSpLocks/>
                </p:cNvGrpSpPr>
                <p:nvPr/>
              </p:nvGrpSpPr>
              <p:grpSpPr bwMode="auto">
                <a:xfrm>
                  <a:off x="3243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2154" name="Line 2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55" name="Rectangle 202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3" name="Group 203"/>
                <p:cNvGrpSpPr>
                  <a:grpSpLocks/>
                </p:cNvGrpSpPr>
                <p:nvPr/>
              </p:nvGrpSpPr>
              <p:grpSpPr bwMode="auto">
                <a:xfrm>
                  <a:off x="3696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2152" name="Line 2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53" name="Rectangle 205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4" name="Group 206"/>
                <p:cNvGrpSpPr>
                  <a:grpSpLocks/>
                </p:cNvGrpSpPr>
                <p:nvPr/>
              </p:nvGrpSpPr>
              <p:grpSpPr bwMode="auto">
                <a:xfrm>
                  <a:off x="3696" y="2750"/>
                  <a:ext cx="227" cy="227"/>
                  <a:chOff x="1882" y="2341"/>
                  <a:chExt cx="227" cy="227"/>
                </a:xfrm>
              </p:grpSpPr>
              <p:sp>
                <p:nvSpPr>
                  <p:cNvPr id="22150" name="Line 2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51" name="Rectangle 208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2145" name="Group 209"/>
                <p:cNvGrpSpPr>
                  <a:grpSpLocks/>
                </p:cNvGrpSpPr>
                <p:nvPr/>
              </p:nvGrpSpPr>
              <p:grpSpPr bwMode="auto">
                <a:xfrm>
                  <a:off x="3696" y="3158"/>
                  <a:ext cx="227" cy="227"/>
                  <a:chOff x="1882" y="2341"/>
                  <a:chExt cx="227" cy="227"/>
                </a:xfrm>
              </p:grpSpPr>
              <p:sp>
                <p:nvSpPr>
                  <p:cNvPr id="22148" name="Line 2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49" name="Rectangle 211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2146" name="Line 212"/>
                <p:cNvSpPr>
                  <a:spLocks noChangeShapeType="1"/>
                </p:cNvSpPr>
                <p:nvPr/>
              </p:nvSpPr>
              <p:spPr bwMode="auto">
                <a:xfrm flipV="1">
                  <a:off x="3923" y="3113"/>
                  <a:ext cx="46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147" name="Line 213"/>
                <p:cNvSpPr>
                  <a:spLocks noChangeShapeType="1"/>
                </p:cNvSpPr>
                <p:nvPr/>
              </p:nvSpPr>
              <p:spPr bwMode="auto">
                <a:xfrm flipV="1">
                  <a:off x="3923" y="2704"/>
                  <a:ext cx="46" cy="4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1531" name="Group 214"/>
              <p:cNvGrpSpPr>
                <a:grpSpLocks/>
              </p:cNvGrpSpPr>
              <p:nvPr/>
            </p:nvGrpSpPr>
            <p:grpSpPr bwMode="auto">
              <a:xfrm>
                <a:off x="2381" y="1979"/>
                <a:ext cx="2131" cy="1270"/>
                <a:chOff x="1882" y="2251"/>
                <a:chExt cx="2131" cy="1270"/>
              </a:xfrm>
            </p:grpSpPr>
            <p:grpSp>
              <p:nvGrpSpPr>
                <p:cNvPr id="21934" name="Group 215"/>
                <p:cNvGrpSpPr>
                  <a:grpSpLocks/>
                </p:cNvGrpSpPr>
                <p:nvPr/>
              </p:nvGrpSpPr>
              <p:grpSpPr bwMode="auto">
                <a:xfrm>
                  <a:off x="2562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089" name="Group 216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25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26" name="Rectangle 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90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1" name="Line 22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2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3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4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5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6" name="Oval 225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97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98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099" name="Group 228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23" name="Line 2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24" name="Rectangle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100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1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2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3" name="Line 23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4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5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6" name="Oval 23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07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08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109" name="Group 240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121" name="Line 2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122" name="Rectangle 2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110" name="Line 24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1" name="Line 24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2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3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4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5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6" name="Oval 24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17" name="Line 250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8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119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120" name="Line 2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35" name="Group 254"/>
                <p:cNvGrpSpPr>
                  <a:grpSpLocks/>
                </p:cNvGrpSpPr>
                <p:nvPr/>
              </p:nvGrpSpPr>
              <p:grpSpPr bwMode="auto">
                <a:xfrm>
                  <a:off x="3016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051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87" name="Line 2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88" name="Rectangle 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5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4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5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6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7" name="Line 263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58" name="Oval 26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59" name="Line 26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061" name="Group 267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85" name="Line 2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86" name="Rectangle 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62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3" name="Line 27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4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5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6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7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68" name="Oval 27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69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0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071" name="Group 279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83" name="Line 2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84" name="Rectangle 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7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3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4" name="Line 28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5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6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7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78" name="Oval 288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79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80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81" name="Rectangle 291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82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36" name="Group 293"/>
                <p:cNvGrpSpPr>
                  <a:grpSpLocks/>
                </p:cNvGrpSpPr>
                <p:nvPr/>
              </p:nvGrpSpPr>
              <p:grpSpPr bwMode="auto">
                <a:xfrm>
                  <a:off x="346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2013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49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50" name="Rectangle 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14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5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6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7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8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9" name="Line 302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0" name="Oval 30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21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2" name="Rectangle 305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023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47" name="Line 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48" name="Rectangle 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24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5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6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7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8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29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0" name="Oval 315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31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2" name="Rectangle 317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2033" name="Group 318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45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46" name="Rectangle 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2034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7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8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39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40" name="Oval 32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41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42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43" name="Rectangle 330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44" name="Line 3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37" name="Group 332"/>
                <p:cNvGrpSpPr>
                  <a:grpSpLocks/>
                </p:cNvGrpSpPr>
                <p:nvPr/>
              </p:nvGrpSpPr>
              <p:grpSpPr bwMode="auto">
                <a:xfrm>
                  <a:off x="3922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22011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2" name="Rectangle 334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938" name="Oval 335"/>
                <p:cNvSpPr>
                  <a:spLocks noChangeArrowheads="1"/>
                </p:cNvSpPr>
                <p:nvPr/>
              </p:nvSpPr>
              <p:spPr bwMode="auto">
                <a:xfrm>
                  <a:off x="3943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1939" name="Group 336"/>
                <p:cNvGrpSpPr>
                  <a:grpSpLocks/>
                </p:cNvGrpSpPr>
                <p:nvPr/>
              </p:nvGrpSpPr>
              <p:grpSpPr bwMode="auto">
                <a:xfrm>
                  <a:off x="3922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22009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10" name="Rectangle 33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940" name="Oval 339"/>
                <p:cNvSpPr>
                  <a:spLocks noChangeArrowheads="1"/>
                </p:cNvSpPr>
                <p:nvPr/>
              </p:nvSpPr>
              <p:spPr bwMode="auto">
                <a:xfrm>
                  <a:off x="3943" y="2680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1941" name="Group 340"/>
                <p:cNvGrpSpPr>
                  <a:grpSpLocks/>
                </p:cNvGrpSpPr>
                <p:nvPr/>
              </p:nvGrpSpPr>
              <p:grpSpPr bwMode="auto">
                <a:xfrm>
                  <a:off x="3922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22007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2008" name="Rectangle 34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942" name="Oval 343"/>
                <p:cNvSpPr>
                  <a:spLocks noChangeArrowheads="1"/>
                </p:cNvSpPr>
                <p:nvPr/>
              </p:nvSpPr>
              <p:spPr bwMode="auto">
                <a:xfrm>
                  <a:off x="3943" y="3088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943" name="Line 344"/>
                <p:cNvSpPr>
                  <a:spLocks noChangeShapeType="1"/>
                </p:cNvSpPr>
                <p:nvPr/>
              </p:nvSpPr>
              <p:spPr bwMode="auto">
                <a:xfrm>
                  <a:off x="3942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944" name="Line 345"/>
                <p:cNvSpPr>
                  <a:spLocks noChangeShapeType="1"/>
                </p:cNvSpPr>
                <p:nvPr/>
              </p:nvSpPr>
              <p:spPr bwMode="auto">
                <a:xfrm flipV="1">
                  <a:off x="3923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1945" name="Group 346"/>
                <p:cNvGrpSpPr>
                  <a:grpSpLocks/>
                </p:cNvGrpSpPr>
                <p:nvPr/>
              </p:nvGrpSpPr>
              <p:grpSpPr bwMode="auto">
                <a:xfrm>
                  <a:off x="210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1969" name="Group 347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05" name="Line 3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06" name="Rectangl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970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1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2" name="Line 352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3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4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5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6" name="Oval 35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77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78" name="Rectangle 358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979" name="Group 359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03" name="Line 3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04" name="Rectangle 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980" name="Line 36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1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2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3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4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5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6" name="Oval 368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87" name="Line 369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88" name="Rectangle 370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989" name="Group 371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2001" name="Line 3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2002" name="Rectangle 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990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1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2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3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4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5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6" name="Oval 38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97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8" name="Line 382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99" name="Rectangle 383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2000" name="Line 3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46" name="Group 385"/>
                <p:cNvGrpSpPr>
                  <a:grpSpLocks/>
                </p:cNvGrpSpPr>
                <p:nvPr/>
              </p:nvGrpSpPr>
              <p:grpSpPr bwMode="auto">
                <a:xfrm>
                  <a:off x="1882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967" name="Line 3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68" name="Rectangle 387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47" name="Group 388"/>
                <p:cNvGrpSpPr>
                  <a:grpSpLocks/>
                </p:cNvGrpSpPr>
                <p:nvPr/>
              </p:nvGrpSpPr>
              <p:grpSpPr bwMode="auto">
                <a:xfrm>
                  <a:off x="2335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965" name="Line 3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66" name="Rectangle 390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48" name="Group 391"/>
                <p:cNvGrpSpPr>
                  <a:grpSpLocks/>
                </p:cNvGrpSpPr>
                <p:nvPr/>
              </p:nvGrpSpPr>
              <p:grpSpPr bwMode="auto">
                <a:xfrm>
                  <a:off x="2789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963" name="Line 3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64" name="Rectangle 393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49" name="Group 394"/>
                <p:cNvGrpSpPr>
                  <a:grpSpLocks/>
                </p:cNvGrpSpPr>
                <p:nvPr/>
              </p:nvGrpSpPr>
              <p:grpSpPr bwMode="auto">
                <a:xfrm>
                  <a:off x="3243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961" name="Line 3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62" name="Rectangle 396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50" name="Group 397"/>
                <p:cNvGrpSpPr>
                  <a:grpSpLocks/>
                </p:cNvGrpSpPr>
                <p:nvPr/>
              </p:nvGrpSpPr>
              <p:grpSpPr bwMode="auto">
                <a:xfrm>
                  <a:off x="3696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959" name="Line 3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60" name="Rectangle 399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51" name="Group 400"/>
                <p:cNvGrpSpPr>
                  <a:grpSpLocks/>
                </p:cNvGrpSpPr>
                <p:nvPr/>
              </p:nvGrpSpPr>
              <p:grpSpPr bwMode="auto">
                <a:xfrm>
                  <a:off x="3696" y="2750"/>
                  <a:ext cx="227" cy="227"/>
                  <a:chOff x="1882" y="2341"/>
                  <a:chExt cx="227" cy="227"/>
                </a:xfrm>
              </p:grpSpPr>
              <p:sp>
                <p:nvSpPr>
                  <p:cNvPr id="21957" name="Line 4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58" name="Rectangle 402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952" name="Group 403"/>
                <p:cNvGrpSpPr>
                  <a:grpSpLocks/>
                </p:cNvGrpSpPr>
                <p:nvPr/>
              </p:nvGrpSpPr>
              <p:grpSpPr bwMode="auto">
                <a:xfrm>
                  <a:off x="3696" y="3158"/>
                  <a:ext cx="227" cy="227"/>
                  <a:chOff x="1882" y="2341"/>
                  <a:chExt cx="227" cy="227"/>
                </a:xfrm>
              </p:grpSpPr>
              <p:sp>
                <p:nvSpPr>
                  <p:cNvPr id="21955" name="Line 4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56" name="Rectangle 405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953" name="Line 406"/>
                <p:cNvSpPr>
                  <a:spLocks noChangeShapeType="1"/>
                </p:cNvSpPr>
                <p:nvPr/>
              </p:nvSpPr>
              <p:spPr bwMode="auto">
                <a:xfrm flipV="1">
                  <a:off x="3923" y="3113"/>
                  <a:ext cx="46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954" name="Line 407"/>
                <p:cNvSpPr>
                  <a:spLocks noChangeShapeType="1"/>
                </p:cNvSpPr>
                <p:nvPr/>
              </p:nvSpPr>
              <p:spPr bwMode="auto">
                <a:xfrm flipV="1">
                  <a:off x="3923" y="2704"/>
                  <a:ext cx="46" cy="4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1532" name="Group 408"/>
              <p:cNvGrpSpPr>
                <a:grpSpLocks/>
              </p:cNvGrpSpPr>
              <p:nvPr/>
            </p:nvGrpSpPr>
            <p:grpSpPr bwMode="auto">
              <a:xfrm>
                <a:off x="2109" y="2251"/>
                <a:ext cx="2131" cy="1270"/>
                <a:chOff x="1882" y="2251"/>
                <a:chExt cx="2131" cy="1270"/>
              </a:xfrm>
            </p:grpSpPr>
            <p:grpSp>
              <p:nvGrpSpPr>
                <p:cNvPr id="21741" name="Group 409"/>
                <p:cNvGrpSpPr>
                  <a:grpSpLocks/>
                </p:cNvGrpSpPr>
                <p:nvPr/>
              </p:nvGrpSpPr>
              <p:grpSpPr bwMode="auto">
                <a:xfrm>
                  <a:off x="2562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1896" name="Group 410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932" name="Line 4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933" name="Rectangle 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97" name="Line 41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98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99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0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1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2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3" name="Oval 41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04" name="Line 42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5" name="Rectangle 421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906" name="Group 422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930" name="Line 4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931" name="Rectangle 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907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8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09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0" name="Line 42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1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2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3" name="Oval 43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14" name="Line 43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5" name="Rectangle 433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916" name="Group 434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928" name="Line 4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929" name="Rectangle 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917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8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19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0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1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2" name="Line 442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3" name="Oval 44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24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5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926" name="Rectangle 446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927" name="Line 4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42" name="Group 448"/>
                <p:cNvGrpSpPr>
                  <a:grpSpLocks/>
                </p:cNvGrpSpPr>
                <p:nvPr/>
              </p:nvGrpSpPr>
              <p:grpSpPr bwMode="auto">
                <a:xfrm>
                  <a:off x="3016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1858" name="Group 449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94" name="Line 4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95" name="Rectangle 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59" name="Line 452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0" name="Line 453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1" name="Line 45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2" name="Line 45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3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4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5" name="Oval 458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66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67" name="Rectangle 460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868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92" name="Line 4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93" name="Rectangle 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69" name="Line 46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0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1" name="Line 46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2" name="Line 46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3" name="Line 46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4" name="Line 469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5" name="Oval 47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76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77" name="Rectangle 472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878" name="Group 473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90" name="Line 4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91" name="Rectangle 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79" name="Line 47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0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1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2" name="Line 47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3" name="Line 48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4" name="Line 481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5" name="Oval 48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86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7" name="Line 484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88" name="Rectangle 485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89" name="Line 4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43" name="Group 487"/>
                <p:cNvGrpSpPr>
                  <a:grpSpLocks/>
                </p:cNvGrpSpPr>
                <p:nvPr/>
              </p:nvGrpSpPr>
              <p:grpSpPr bwMode="auto">
                <a:xfrm>
                  <a:off x="346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1820" name="Group 488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56" name="Line 4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57" name="Rectangle 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21" name="Line 49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2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3" name="Line 493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4" name="Line 494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5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6" name="Line 496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7" name="Oval 49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28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29" name="Rectangle 499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830" name="Group 500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54" name="Line 5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55" name="Rectangle 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31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2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3" name="Line 505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4" name="Line 50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5" name="Line 50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6" name="Line 508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7" name="Oval 50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38" name="Line 510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39" name="Rectangle 511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840" name="Group 512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52" name="Line 5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53" name="Rectangle 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841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2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3" name="Line 51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4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5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6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7" name="Oval 52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48" name="Line 522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49" name="Line 523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50" name="Rectangle 524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51" name="Line 5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44" name="Group 526"/>
                <p:cNvGrpSpPr>
                  <a:grpSpLocks/>
                </p:cNvGrpSpPr>
                <p:nvPr/>
              </p:nvGrpSpPr>
              <p:grpSpPr bwMode="auto">
                <a:xfrm>
                  <a:off x="3922" y="2296"/>
                  <a:ext cx="91" cy="408"/>
                  <a:chOff x="1837" y="2568"/>
                  <a:chExt cx="91" cy="408"/>
                </a:xfrm>
              </p:grpSpPr>
              <p:sp>
                <p:nvSpPr>
                  <p:cNvPr id="21818" name="Line 527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19" name="Rectangle 528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745" name="Oval 529"/>
                <p:cNvSpPr>
                  <a:spLocks noChangeArrowheads="1"/>
                </p:cNvSpPr>
                <p:nvPr/>
              </p:nvSpPr>
              <p:spPr bwMode="auto">
                <a:xfrm>
                  <a:off x="3943" y="2272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1746" name="Group 530"/>
                <p:cNvGrpSpPr>
                  <a:grpSpLocks/>
                </p:cNvGrpSpPr>
                <p:nvPr/>
              </p:nvGrpSpPr>
              <p:grpSpPr bwMode="auto">
                <a:xfrm>
                  <a:off x="3922" y="2704"/>
                  <a:ext cx="91" cy="408"/>
                  <a:chOff x="1837" y="2568"/>
                  <a:chExt cx="91" cy="408"/>
                </a:xfrm>
              </p:grpSpPr>
              <p:sp>
                <p:nvSpPr>
                  <p:cNvPr id="21816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17" name="Rectangle 532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747" name="Oval 533"/>
                <p:cNvSpPr>
                  <a:spLocks noChangeArrowheads="1"/>
                </p:cNvSpPr>
                <p:nvPr/>
              </p:nvSpPr>
              <p:spPr bwMode="auto">
                <a:xfrm>
                  <a:off x="3943" y="2680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21748" name="Group 534"/>
                <p:cNvGrpSpPr>
                  <a:grpSpLocks/>
                </p:cNvGrpSpPr>
                <p:nvPr/>
              </p:nvGrpSpPr>
              <p:grpSpPr bwMode="auto">
                <a:xfrm>
                  <a:off x="3922" y="3112"/>
                  <a:ext cx="91" cy="408"/>
                  <a:chOff x="1837" y="2568"/>
                  <a:chExt cx="91" cy="408"/>
                </a:xfrm>
              </p:grpSpPr>
              <p:sp>
                <p:nvSpPr>
                  <p:cNvPr id="21814" name="Line 535"/>
                  <p:cNvSpPr>
                    <a:spLocks noChangeShapeType="1"/>
                  </p:cNvSpPr>
                  <p:nvPr/>
                </p:nvSpPr>
                <p:spPr bwMode="auto">
                  <a:xfrm>
                    <a:off x="1882" y="2568"/>
                    <a:ext cx="0" cy="40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15" name="Rectangle 53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659"/>
                    <a:ext cx="91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749" name="Oval 537"/>
                <p:cNvSpPr>
                  <a:spLocks noChangeArrowheads="1"/>
                </p:cNvSpPr>
                <p:nvPr/>
              </p:nvSpPr>
              <p:spPr bwMode="auto">
                <a:xfrm>
                  <a:off x="3943" y="3088"/>
                  <a:ext cx="45" cy="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750" name="Line 538"/>
                <p:cNvSpPr>
                  <a:spLocks noChangeShapeType="1"/>
                </p:cNvSpPr>
                <p:nvPr/>
              </p:nvSpPr>
              <p:spPr bwMode="auto">
                <a:xfrm>
                  <a:off x="3942" y="3521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751" name="Line 539"/>
                <p:cNvSpPr>
                  <a:spLocks noChangeShapeType="1"/>
                </p:cNvSpPr>
                <p:nvPr/>
              </p:nvSpPr>
              <p:spPr bwMode="auto">
                <a:xfrm flipV="1">
                  <a:off x="3923" y="2296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1752" name="Group 540"/>
                <p:cNvGrpSpPr>
                  <a:grpSpLocks/>
                </p:cNvGrpSpPr>
                <p:nvPr/>
              </p:nvGrpSpPr>
              <p:grpSpPr bwMode="auto">
                <a:xfrm>
                  <a:off x="2109" y="2251"/>
                  <a:ext cx="500" cy="1270"/>
                  <a:chOff x="4059" y="2251"/>
                  <a:chExt cx="500" cy="1270"/>
                </a:xfrm>
              </p:grpSpPr>
              <p:grpSp>
                <p:nvGrpSpPr>
                  <p:cNvPr id="21776" name="Group 541"/>
                  <p:cNvGrpSpPr>
                    <a:grpSpLocks/>
                  </p:cNvGrpSpPr>
                  <p:nvPr/>
                </p:nvGrpSpPr>
                <p:grpSpPr bwMode="auto">
                  <a:xfrm>
                    <a:off x="4059" y="2296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12" name="Line 5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13" name="Rectangle 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777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296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78" name="Line 545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432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79" name="Line 54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478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0" name="Line 547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52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1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523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2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2614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3" name="Oval 55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272"/>
                    <a:ext cx="45" cy="4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784" name="Line 551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5" name="Rectangle 552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2659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786" name="Group 553"/>
                  <p:cNvGrpSpPr>
                    <a:grpSpLocks/>
                  </p:cNvGrpSpPr>
                  <p:nvPr/>
                </p:nvGrpSpPr>
                <p:grpSpPr bwMode="auto">
                  <a:xfrm>
                    <a:off x="4059" y="2704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10" name="Line 5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11" name="Rectangle 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787" name="Line 556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2704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8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840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89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886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0" name="Line 559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932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1" name="Line 560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2931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2" name="Line 561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022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3" name="Oval 56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680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794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5" name="Rectangle 564"/>
                  <p:cNvSpPr>
                    <a:spLocks noChangeArrowheads="1"/>
                  </p:cNvSpPr>
                  <p:nvPr/>
                </p:nvSpPr>
                <p:spPr bwMode="auto">
                  <a:xfrm>
                    <a:off x="4240" y="3067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B2B2B2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grpSp>
                <p:nvGrpSpPr>
                  <p:cNvPr id="21796" name="Group 565"/>
                  <p:cNvGrpSpPr>
                    <a:grpSpLocks/>
                  </p:cNvGrpSpPr>
                  <p:nvPr/>
                </p:nvGrpSpPr>
                <p:grpSpPr bwMode="auto">
                  <a:xfrm>
                    <a:off x="4059" y="3112"/>
                    <a:ext cx="91" cy="408"/>
                    <a:chOff x="1837" y="2568"/>
                    <a:chExt cx="91" cy="408"/>
                  </a:xfrm>
                </p:grpSpPr>
                <p:sp>
                  <p:nvSpPr>
                    <p:cNvPr id="21808" name="Line 5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0" cy="4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B2B2B2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809" name="Rectangle 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2659"/>
                      <a:ext cx="91" cy="2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B2B2B2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797" name="Line 568"/>
                  <p:cNvSpPr>
                    <a:spLocks noChangeShapeType="1"/>
                  </p:cNvSpPr>
                  <p:nvPr/>
                </p:nvSpPr>
                <p:spPr bwMode="auto">
                  <a:xfrm>
                    <a:off x="4104" y="3112"/>
                    <a:ext cx="182" cy="13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8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248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99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294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0" name="Line 571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3340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1" name="Line 572"/>
                  <p:cNvSpPr>
                    <a:spLocks noChangeShapeType="1"/>
                  </p:cNvSpPr>
                  <p:nvPr/>
                </p:nvSpPr>
                <p:spPr bwMode="auto">
                  <a:xfrm>
                    <a:off x="4286" y="3339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2" name="Line 573"/>
                  <p:cNvSpPr>
                    <a:spLocks noChangeShapeType="1"/>
                  </p:cNvSpPr>
                  <p:nvPr/>
                </p:nvSpPr>
                <p:spPr bwMode="auto">
                  <a:xfrm>
                    <a:off x="4264" y="3430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3" name="Oval 57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088"/>
                    <a:ext cx="45" cy="46"/>
                  </a:xfrm>
                  <a:prstGeom prst="ellipse">
                    <a:avLst/>
                  </a:prstGeom>
                  <a:solidFill>
                    <a:srgbClr val="B2B2B2"/>
                  </a:solidFill>
                  <a:ln w="952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04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4079" y="3521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B2B2B2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5" name="Line 576"/>
                  <p:cNvSpPr>
                    <a:spLocks noChangeShapeType="1"/>
                  </p:cNvSpPr>
                  <p:nvPr/>
                </p:nvSpPr>
                <p:spPr bwMode="auto">
                  <a:xfrm>
                    <a:off x="4105" y="2296"/>
                    <a:ext cx="45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806" name="Rectangle 577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2251"/>
                    <a:ext cx="227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1807" name="Line 5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0" y="2296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3" name="Group 579"/>
                <p:cNvGrpSpPr>
                  <a:grpSpLocks/>
                </p:cNvGrpSpPr>
                <p:nvPr/>
              </p:nvGrpSpPr>
              <p:grpSpPr bwMode="auto">
                <a:xfrm>
                  <a:off x="1882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774" name="Line 5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75" name="Rectangle 581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4" name="Group 582"/>
                <p:cNvGrpSpPr>
                  <a:grpSpLocks/>
                </p:cNvGrpSpPr>
                <p:nvPr/>
              </p:nvGrpSpPr>
              <p:grpSpPr bwMode="auto">
                <a:xfrm>
                  <a:off x="2335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772" name="Line 5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73" name="Rectangle 584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5" name="Group 585"/>
                <p:cNvGrpSpPr>
                  <a:grpSpLocks/>
                </p:cNvGrpSpPr>
                <p:nvPr/>
              </p:nvGrpSpPr>
              <p:grpSpPr bwMode="auto">
                <a:xfrm>
                  <a:off x="2789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770" name="Line 5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71" name="Rectangle 587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6" name="Group 588"/>
                <p:cNvGrpSpPr>
                  <a:grpSpLocks/>
                </p:cNvGrpSpPr>
                <p:nvPr/>
              </p:nvGrpSpPr>
              <p:grpSpPr bwMode="auto">
                <a:xfrm>
                  <a:off x="3243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768" name="Line 5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69" name="Rectangle 590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7" name="Group 591"/>
                <p:cNvGrpSpPr>
                  <a:grpSpLocks/>
                </p:cNvGrpSpPr>
                <p:nvPr/>
              </p:nvGrpSpPr>
              <p:grpSpPr bwMode="auto">
                <a:xfrm>
                  <a:off x="3696" y="2341"/>
                  <a:ext cx="227" cy="227"/>
                  <a:chOff x="1882" y="2341"/>
                  <a:chExt cx="227" cy="227"/>
                </a:xfrm>
              </p:grpSpPr>
              <p:sp>
                <p:nvSpPr>
                  <p:cNvPr id="21766" name="Line 5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67" name="Rectangle 593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8" name="Group 594"/>
                <p:cNvGrpSpPr>
                  <a:grpSpLocks/>
                </p:cNvGrpSpPr>
                <p:nvPr/>
              </p:nvGrpSpPr>
              <p:grpSpPr bwMode="auto">
                <a:xfrm>
                  <a:off x="3696" y="2750"/>
                  <a:ext cx="227" cy="227"/>
                  <a:chOff x="1882" y="2341"/>
                  <a:chExt cx="227" cy="227"/>
                </a:xfrm>
              </p:grpSpPr>
              <p:sp>
                <p:nvSpPr>
                  <p:cNvPr id="21764" name="Line 5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65" name="Rectangle 596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21759" name="Group 597"/>
                <p:cNvGrpSpPr>
                  <a:grpSpLocks/>
                </p:cNvGrpSpPr>
                <p:nvPr/>
              </p:nvGrpSpPr>
              <p:grpSpPr bwMode="auto">
                <a:xfrm>
                  <a:off x="3696" y="3158"/>
                  <a:ext cx="227" cy="227"/>
                  <a:chOff x="1882" y="2341"/>
                  <a:chExt cx="227" cy="227"/>
                </a:xfrm>
              </p:grpSpPr>
              <p:sp>
                <p:nvSpPr>
                  <p:cNvPr id="21762" name="Line 5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341"/>
                    <a:ext cx="227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63" name="Rectangle 599"/>
                  <p:cNvSpPr>
                    <a:spLocks noChangeArrowheads="1"/>
                  </p:cNvSpPr>
                  <p:nvPr/>
                </p:nvSpPr>
                <p:spPr bwMode="auto">
                  <a:xfrm rot="2697880">
                    <a:off x="1957" y="2350"/>
                    <a:ext cx="91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 type="none" w="med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760" name="Line 600"/>
                <p:cNvSpPr>
                  <a:spLocks noChangeShapeType="1"/>
                </p:cNvSpPr>
                <p:nvPr/>
              </p:nvSpPr>
              <p:spPr bwMode="auto">
                <a:xfrm flipV="1">
                  <a:off x="3923" y="3113"/>
                  <a:ext cx="46" cy="4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761" name="Line 601"/>
                <p:cNvSpPr>
                  <a:spLocks noChangeShapeType="1"/>
                </p:cNvSpPr>
                <p:nvPr/>
              </p:nvSpPr>
              <p:spPr bwMode="auto">
                <a:xfrm flipV="1">
                  <a:off x="3923" y="2704"/>
                  <a:ext cx="46" cy="4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1533" name="Group 602"/>
              <p:cNvGrpSpPr>
                <a:grpSpLocks/>
              </p:cNvGrpSpPr>
              <p:nvPr/>
            </p:nvGrpSpPr>
            <p:grpSpPr bwMode="auto">
              <a:xfrm>
                <a:off x="2064" y="2523"/>
                <a:ext cx="2086" cy="1270"/>
                <a:chOff x="1837" y="2523"/>
                <a:chExt cx="2086" cy="1270"/>
              </a:xfrm>
            </p:grpSpPr>
            <p:sp>
              <p:nvSpPr>
                <p:cNvPr id="21534" name="Line 603"/>
                <p:cNvSpPr>
                  <a:spLocks noChangeShapeType="1"/>
                </p:cNvSpPr>
                <p:nvPr/>
              </p:nvSpPr>
              <p:spPr bwMode="auto">
                <a:xfrm>
                  <a:off x="1857" y="3793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35" name="Line 604"/>
                <p:cNvSpPr>
                  <a:spLocks noChangeShapeType="1"/>
                </p:cNvSpPr>
                <p:nvPr/>
              </p:nvSpPr>
              <p:spPr bwMode="auto">
                <a:xfrm>
                  <a:off x="2312" y="3793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36" name="Line 605"/>
                <p:cNvSpPr>
                  <a:spLocks noChangeShapeType="1"/>
                </p:cNvSpPr>
                <p:nvPr/>
              </p:nvSpPr>
              <p:spPr bwMode="auto">
                <a:xfrm>
                  <a:off x="2765" y="3793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37" name="Line 606"/>
                <p:cNvSpPr>
                  <a:spLocks noChangeShapeType="1"/>
                </p:cNvSpPr>
                <p:nvPr/>
              </p:nvSpPr>
              <p:spPr bwMode="auto">
                <a:xfrm>
                  <a:off x="3219" y="3793"/>
                  <a:ext cx="46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none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grpSp>
              <p:nvGrpSpPr>
                <p:cNvPr id="21538" name="Group 607"/>
                <p:cNvGrpSpPr>
                  <a:grpSpLocks/>
                </p:cNvGrpSpPr>
                <p:nvPr/>
              </p:nvGrpSpPr>
              <p:grpSpPr bwMode="auto">
                <a:xfrm>
                  <a:off x="1837" y="2523"/>
                  <a:ext cx="2086" cy="1270"/>
                  <a:chOff x="1837" y="2523"/>
                  <a:chExt cx="2086" cy="1270"/>
                </a:xfrm>
              </p:grpSpPr>
              <p:grpSp>
                <p:nvGrpSpPr>
                  <p:cNvPr id="21539" name="Group 608"/>
                  <p:cNvGrpSpPr>
                    <a:grpSpLocks/>
                  </p:cNvGrpSpPr>
                  <p:nvPr/>
                </p:nvGrpSpPr>
                <p:grpSpPr bwMode="auto">
                  <a:xfrm>
                    <a:off x="1837" y="2523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728" name="Line 6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729" name="Rectangle 6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730" name="Group 6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731" name="Group 6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739" name="Line 6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740" name="Rectangle 61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732" name="Line 6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3" name="Line 6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4" name="Line 6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5" name="Line 6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6" name="Line 6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7" name="Line 6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38" name="Oval 6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0" name="Group 622"/>
                  <p:cNvGrpSpPr>
                    <a:grpSpLocks/>
                  </p:cNvGrpSpPr>
                  <p:nvPr/>
                </p:nvGrpSpPr>
                <p:grpSpPr bwMode="auto">
                  <a:xfrm>
                    <a:off x="2290" y="2523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715" name="Line 6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716" name="Rectangle 6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717" name="Group 6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718" name="Group 6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726" name="Line 6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727" name="Rectangle 6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719" name="Line 6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0" name="Line 6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1" name="Line 6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2" name="Line 6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3" name="Line 6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4" name="Line 6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25" name="Oval 6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1" name="Group 636"/>
                  <p:cNvGrpSpPr>
                    <a:grpSpLocks/>
                  </p:cNvGrpSpPr>
                  <p:nvPr/>
                </p:nvGrpSpPr>
                <p:grpSpPr bwMode="auto">
                  <a:xfrm>
                    <a:off x="2744" y="2523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702" name="Line 6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703" name="Rectangle 6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704" name="Group 6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705" name="Group 6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713" name="Line 6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714" name="Rectangle 64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706" name="Line 6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07" name="Line 6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08" name="Line 6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09" name="Line 64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10" name="Line 6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11" name="Line 6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712" name="Oval 6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2" name="Group 650"/>
                  <p:cNvGrpSpPr>
                    <a:grpSpLocks/>
                  </p:cNvGrpSpPr>
                  <p:nvPr/>
                </p:nvGrpSpPr>
                <p:grpSpPr bwMode="auto">
                  <a:xfrm>
                    <a:off x="1837" y="2931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89" name="Line 6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90" name="Rectangle 6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91" name="Group 6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92" name="Group 6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700" name="Line 6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701" name="Rectangle 65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93" name="Line 6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4" name="Line 6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5" name="Line 6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6" name="Line 6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7" name="Line 6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8" name="Line 6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99" name="Oval 6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3" name="Group 664"/>
                  <p:cNvGrpSpPr>
                    <a:grpSpLocks/>
                  </p:cNvGrpSpPr>
                  <p:nvPr/>
                </p:nvGrpSpPr>
                <p:grpSpPr bwMode="auto">
                  <a:xfrm>
                    <a:off x="2290" y="2931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76" name="Line 6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77" name="Rectangle 6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78" name="Group 6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79" name="Group 6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87" name="Line 6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88" name="Rectangle 67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80" name="Line 6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1" name="Line 6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2" name="Line 6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3" name="Line 6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4" name="Line 6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5" name="Line 6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86" name="Oval 6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4" name="Group 678"/>
                  <p:cNvGrpSpPr>
                    <a:grpSpLocks/>
                  </p:cNvGrpSpPr>
                  <p:nvPr/>
                </p:nvGrpSpPr>
                <p:grpSpPr bwMode="auto">
                  <a:xfrm>
                    <a:off x="2744" y="2931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63" name="Line 6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64" name="Rectangle 6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65" name="Group 6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66" name="Group 6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74" name="Line 6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75" name="Rectangle 68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67" name="Line 6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68" name="Line 6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69" name="Line 6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70" name="Line 6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71" name="Line 6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72" name="Line 6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73" name="Oval 6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5" name="Group 692"/>
                  <p:cNvGrpSpPr>
                    <a:grpSpLocks/>
                  </p:cNvGrpSpPr>
                  <p:nvPr/>
                </p:nvGrpSpPr>
                <p:grpSpPr bwMode="auto">
                  <a:xfrm>
                    <a:off x="3198" y="2523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50" name="Line 6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51" name="Rectangle 6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52" name="Group 6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53" name="Group 69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61" name="Line 6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62" name="Rectangle 69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54" name="Line 6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55" name="Line 7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56" name="Line 7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57" name="Line 7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58" name="Line 7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59" name="Line 7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60" name="Oval 7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6" name="Group 706"/>
                  <p:cNvGrpSpPr>
                    <a:grpSpLocks/>
                  </p:cNvGrpSpPr>
                  <p:nvPr/>
                </p:nvGrpSpPr>
                <p:grpSpPr bwMode="auto">
                  <a:xfrm>
                    <a:off x="3198" y="2931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37" name="Line 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8" name="Rectangle 7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39" name="Group 70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40" name="Group 71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48" name="Line 71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49" name="Rectangle 71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41" name="Line 7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2" name="Line 7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3" name="Line 7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4" name="Line 7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5" name="Line 7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6" name="Line 7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47" name="Oval 7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47" name="Group 720"/>
                  <p:cNvGrpSpPr>
                    <a:grpSpLocks/>
                  </p:cNvGrpSpPr>
                  <p:nvPr/>
                </p:nvGrpSpPr>
                <p:grpSpPr bwMode="auto">
                  <a:xfrm>
                    <a:off x="3651" y="2544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21627" name="Group 7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21635" name="Line 7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36" name="Rectangle 7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  <p:sp>
                  <p:nvSpPr>
                    <p:cNvPr id="21628" name="Line 7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9" name="Line 7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0" name="Line 7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1" name="Line 7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2" name="Line 7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3" name="Line 7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34" name="Oval 7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1548" name="Group 731"/>
                  <p:cNvGrpSpPr>
                    <a:grpSpLocks/>
                  </p:cNvGrpSpPr>
                  <p:nvPr/>
                </p:nvGrpSpPr>
                <p:grpSpPr bwMode="auto">
                  <a:xfrm>
                    <a:off x="3651" y="2952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21617" name="Group 7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21625" name="Line 7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26" name="Rectangle 73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  <p:sp>
                  <p:nvSpPr>
                    <p:cNvPr id="21618" name="Line 7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19" name="Line 7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0" name="Line 7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1" name="Line 7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2" name="Line 7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3" name="Line 7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24" name="Oval 7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grpSp>
                <p:nvGrpSpPr>
                  <p:cNvPr id="21549" name="Group 742"/>
                  <p:cNvGrpSpPr>
                    <a:grpSpLocks/>
                  </p:cNvGrpSpPr>
                  <p:nvPr/>
                </p:nvGrpSpPr>
                <p:grpSpPr bwMode="auto">
                  <a:xfrm>
                    <a:off x="1837" y="3339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604" name="Line 7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605" name="Rectangle 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606" name="Group 7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607" name="Group 7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15" name="Line 7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16" name="Rectangle 74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608" name="Line 7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09" name="Line 7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10" name="Line 7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11" name="Line 7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12" name="Line 7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13" name="Line 7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14" name="Oval 7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50" name="Group 756"/>
                  <p:cNvGrpSpPr>
                    <a:grpSpLocks/>
                  </p:cNvGrpSpPr>
                  <p:nvPr/>
                </p:nvGrpSpPr>
                <p:grpSpPr bwMode="auto">
                  <a:xfrm>
                    <a:off x="2290" y="3339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591" name="Line 7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92" name="Rectangle 7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593" name="Group 7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594" name="Group 7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602" name="Line 7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603" name="Rectangle 7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595" name="Line 7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96" name="Line 7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97" name="Line 7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98" name="Line 7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99" name="Line 76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00" name="Line 7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601" name="Oval 7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51" name="Group 770"/>
                  <p:cNvGrpSpPr>
                    <a:grpSpLocks/>
                  </p:cNvGrpSpPr>
                  <p:nvPr/>
                </p:nvGrpSpPr>
                <p:grpSpPr bwMode="auto">
                  <a:xfrm>
                    <a:off x="2744" y="3339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578" name="Line 7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79" name="Rectangl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580" name="Group 7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581" name="Group 7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589" name="Line 7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590" name="Rectangle 77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582" name="Line 7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3" name="Line 7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4" name="Line 7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5" name="Line 7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6" name="Line 7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7" name="Line 7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88" name="Oval 7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52" name="Group 784"/>
                  <p:cNvGrpSpPr>
                    <a:grpSpLocks/>
                  </p:cNvGrpSpPr>
                  <p:nvPr/>
                </p:nvGrpSpPr>
                <p:grpSpPr bwMode="auto">
                  <a:xfrm>
                    <a:off x="3198" y="3339"/>
                    <a:ext cx="499" cy="453"/>
                    <a:chOff x="1837" y="2523"/>
                    <a:chExt cx="499" cy="453"/>
                  </a:xfrm>
                </p:grpSpPr>
                <p:sp>
                  <p:nvSpPr>
                    <p:cNvPr id="21565" name="Line 7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45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66" name="Rectangle 7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8" y="2523"/>
                      <a:ext cx="227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  <p:grpSp>
                  <p:nvGrpSpPr>
                    <p:cNvPr id="21567" name="Group 7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44"/>
                      <a:ext cx="272" cy="432"/>
                      <a:chOff x="1837" y="2544"/>
                      <a:chExt cx="272" cy="432"/>
                    </a:xfrm>
                  </p:grpSpPr>
                  <p:grpSp>
                    <p:nvGrpSpPr>
                      <p:cNvPr id="21568" name="Group 7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7" y="2568"/>
                        <a:ext cx="91" cy="408"/>
                        <a:chOff x="1837" y="2568"/>
                        <a:chExt cx="91" cy="408"/>
                      </a:xfrm>
                    </p:grpSpPr>
                    <p:sp>
                      <p:nvSpPr>
                        <p:cNvPr id="21576" name="Line 7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82" y="2568"/>
                          <a:ext cx="0" cy="40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none" w="med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de-DE"/>
                        </a:p>
                      </p:txBody>
                    </p:sp>
                    <p:sp>
                      <p:nvSpPr>
                        <p:cNvPr id="21577" name="Rectangle 79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37" y="2659"/>
                          <a:ext cx="91" cy="22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 type="none" w="med" len="lg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de-DE"/>
                        </a:p>
                      </p:txBody>
                    </p:sp>
                  </p:grpSp>
                  <p:sp>
                    <p:nvSpPr>
                      <p:cNvPr id="21569" name="Line 7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182" cy="1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0" name="Line 7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04"/>
                        <a:ext cx="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1" name="Line 7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50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2" name="Line 7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8" y="2796"/>
                        <a:ext cx="91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3" name="Line 7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2795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4" name="Line 7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42" y="2886"/>
                        <a:ext cx="4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75" name="Oval 7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8" y="2544"/>
                        <a:ext cx="45" cy="4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</p:grpSp>
              <p:grpSp>
                <p:nvGrpSpPr>
                  <p:cNvPr id="21553" name="Group 798"/>
                  <p:cNvGrpSpPr>
                    <a:grpSpLocks/>
                  </p:cNvGrpSpPr>
                  <p:nvPr/>
                </p:nvGrpSpPr>
                <p:grpSpPr bwMode="auto">
                  <a:xfrm>
                    <a:off x="3651" y="3360"/>
                    <a:ext cx="272" cy="432"/>
                    <a:chOff x="1837" y="2544"/>
                    <a:chExt cx="272" cy="432"/>
                  </a:xfrm>
                </p:grpSpPr>
                <p:grpSp>
                  <p:nvGrpSpPr>
                    <p:cNvPr id="21555" name="Group 79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37" y="2568"/>
                      <a:ext cx="91" cy="408"/>
                      <a:chOff x="1837" y="2568"/>
                      <a:chExt cx="91" cy="408"/>
                    </a:xfrm>
                  </p:grpSpPr>
                  <p:sp>
                    <p:nvSpPr>
                      <p:cNvPr id="21563" name="Line 8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82" y="2568"/>
                        <a:ext cx="0" cy="40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none" w="med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de-DE"/>
                      </a:p>
                    </p:txBody>
                  </p:sp>
                  <p:sp>
                    <p:nvSpPr>
                      <p:cNvPr id="21564" name="Rectangle 8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37" y="2659"/>
                        <a:ext cx="91" cy="22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 type="none" w="med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de-DE"/>
                      </a:p>
                    </p:txBody>
                  </p:sp>
                </p:grpSp>
                <p:sp>
                  <p:nvSpPr>
                    <p:cNvPr id="21556" name="Line 8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2" y="2568"/>
                      <a:ext cx="182" cy="1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57" name="Line 8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04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58" name="Line 8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50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59" name="Line 8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8" y="2796"/>
                      <a:ext cx="9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60" name="Line 8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95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61" name="Line 8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2" y="2886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1562" name="Oval 8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8" y="2544"/>
                      <a:ext cx="45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 type="none" w="med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DE"/>
                    </a:p>
                  </p:txBody>
                </p:sp>
              </p:grpSp>
              <p:sp>
                <p:nvSpPr>
                  <p:cNvPr id="21554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3672" y="3793"/>
                    <a:ext cx="4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 type="none" w="med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529" name="Text Box 810"/>
            <p:cNvSpPr txBox="1">
              <a:spLocks noChangeArrowheads="1"/>
            </p:cNvSpPr>
            <p:nvPr/>
          </p:nvSpPr>
          <p:spPr bwMode="auto">
            <a:xfrm>
              <a:off x="4641" y="1434"/>
              <a:ext cx="1123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6" tIns="45719" rIns="91436" bIns="4571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9pPr>
            </a:lstStyle>
            <a:p>
              <a:pPr algn="ctr" eaLnBrk="1" hangingPunct="1"/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Thermal behavioral model</a:t>
              </a:r>
            </a:p>
          </p:txBody>
        </p:sp>
      </p:grpSp>
      <p:sp>
        <p:nvSpPr>
          <p:cNvPr id="21522" name="Text Box 811"/>
          <p:cNvSpPr txBox="1">
            <a:spLocks noChangeArrowheads="1"/>
          </p:cNvSpPr>
          <p:nvPr/>
        </p:nvSpPr>
        <p:spPr bwMode="auto">
          <a:xfrm>
            <a:off x="4716463" y="1765300"/>
            <a:ext cx="10556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757238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757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ctr"/>
            <a:r>
              <a:rPr lang="de-DE" sz="1500" b="1">
                <a:solidFill>
                  <a:srgbClr val="FF0066"/>
                </a:solidFill>
                <a:latin typeface="Arial" charset="0"/>
              </a:rPr>
              <a:t>Model order</a:t>
            </a:r>
          </a:p>
          <a:p>
            <a:pPr algn="ctr"/>
            <a:r>
              <a:rPr lang="de-DE" sz="1500" b="1">
                <a:solidFill>
                  <a:srgbClr val="FF0066"/>
                </a:solidFill>
                <a:latin typeface="Arial" charset="0"/>
              </a:rPr>
              <a:t>reduction</a:t>
            </a:r>
          </a:p>
        </p:txBody>
      </p:sp>
      <p:sp>
        <p:nvSpPr>
          <p:cNvPr id="21523" name="Text Box 812"/>
          <p:cNvSpPr txBox="1">
            <a:spLocks noChangeArrowheads="1"/>
          </p:cNvSpPr>
          <p:nvPr/>
        </p:nvSpPr>
        <p:spPr bwMode="auto">
          <a:xfrm>
            <a:off x="5810250" y="2528888"/>
            <a:ext cx="31432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749" tIns="37874" rIns="75749" bIns="37874">
            <a:spAutoFit/>
          </a:bodyPr>
          <a:lstStyle>
            <a:lvl1pPr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defTabSz="631825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defTabSz="631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r>
              <a:rPr lang="en-US" sz="1400" b="1">
                <a:latin typeface="Frutiger LT Com 45 Light" pitchFamily="34" charset="0"/>
              </a:rPr>
              <a:t>(Electro-)Thermal system simulation</a:t>
            </a:r>
          </a:p>
          <a:p>
            <a:endParaRPr lang="en-US" sz="1400" b="1">
              <a:latin typeface="Frutiger LT Com 45 Light" pitchFamily="34" charset="0"/>
            </a:endParaRPr>
          </a:p>
        </p:txBody>
      </p:sp>
      <p:sp>
        <p:nvSpPr>
          <p:cNvPr id="21524" name="Freeform 813"/>
          <p:cNvSpPr>
            <a:spLocks/>
          </p:cNvSpPr>
          <p:nvPr/>
        </p:nvSpPr>
        <p:spPr bwMode="auto">
          <a:xfrm flipV="1">
            <a:off x="4897438" y="2433638"/>
            <a:ext cx="925512" cy="409575"/>
          </a:xfrm>
          <a:custGeom>
            <a:avLst/>
            <a:gdLst>
              <a:gd name="T0" fmla="*/ 224367 w 1089"/>
              <a:gd name="T1" fmla="*/ 0 h 454"/>
              <a:gd name="T2" fmla="*/ 740240 w 1089"/>
              <a:gd name="T3" fmla="*/ 118181 h 454"/>
              <a:gd name="T4" fmla="*/ 802280 w 1089"/>
              <a:gd name="T5" fmla="*/ 61346 h 454"/>
              <a:gd name="T6" fmla="*/ 925512 w 1089"/>
              <a:gd name="T7" fmla="*/ 295904 h 454"/>
              <a:gd name="T8" fmla="*/ 475079 w 1089"/>
              <a:gd name="T9" fmla="*/ 409575 h 454"/>
              <a:gd name="T10" fmla="*/ 551568 w 1089"/>
              <a:gd name="T11" fmla="*/ 335599 h 454"/>
              <a:gd name="T12" fmla="*/ 0 w 1089"/>
              <a:gd name="T13" fmla="*/ 200277 h 454"/>
              <a:gd name="T14" fmla="*/ 224367 w 1089"/>
              <a:gd name="T15" fmla="*/ 0 h 4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89" h="454">
                <a:moveTo>
                  <a:pt x="264" y="0"/>
                </a:moveTo>
                <a:lnTo>
                  <a:pt x="871" y="131"/>
                </a:lnTo>
                <a:lnTo>
                  <a:pt x="944" y="68"/>
                </a:lnTo>
                <a:lnTo>
                  <a:pt x="1089" y="328"/>
                </a:lnTo>
                <a:lnTo>
                  <a:pt x="559" y="454"/>
                </a:lnTo>
                <a:lnTo>
                  <a:pt x="649" y="372"/>
                </a:lnTo>
                <a:lnTo>
                  <a:pt x="0" y="222"/>
                </a:lnTo>
                <a:lnTo>
                  <a:pt x="264" y="0"/>
                </a:lnTo>
                <a:close/>
              </a:path>
            </a:pathLst>
          </a:custGeom>
          <a:solidFill>
            <a:srgbClr val="CC0066"/>
          </a:solidFill>
          <a:ln w="12700" cap="flat" cmpd="sng">
            <a:solidFill>
              <a:srgbClr val="CC0066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pic>
        <p:nvPicPr>
          <p:cNvPr id="21525" name="Picture 81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88" y="1371600"/>
            <a:ext cx="1490662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815" descr="fig6_right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3192463"/>
            <a:ext cx="27765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6" name="Rectangle 3"/>
          <p:cNvSpPr>
            <a:spLocks noChangeArrowheads="1"/>
          </p:cNvSpPr>
          <p:nvPr/>
        </p:nvSpPr>
        <p:spPr bwMode="auto">
          <a:xfrm>
            <a:off x="307975" y="4527734"/>
            <a:ext cx="5254157" cy="151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Detailed analysis of individual or critical parts with 3D-FEM analysis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Development of models at higher abstraction levels to handle system complexity</a:t>
            </a:r>
          </a:p>
          <a:p>
            <a:pPr marL="265113" indent="-265113" eaLnBrk="0" hangingPunct="0">
              <a:buClr>
                <a:schemeClr val="tx2"/>
              </a:buClr>
              <a:buFont typeface="Wingdings" pitchFamily="2" charset="2"/>
              <a:buChar char="n"/>
              <a:defRPr/>
            </a:pPr>
            <a:r>
              <a:rPr lang="en-US" dirty="0" smtClean="0"/>
              <a:t>Interfaces between different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5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FFFFFF"/>
      </a:accent3>
      <a:accent4>
        <a:srgbClr val="000000"/>
      </a:accent4>
      <a:accent5>
        <a:srgbClr val="F3B9AA"/>
      </a:accent5>
      <a:accent6>
        <a:srgbClr val="006384"/>
      </a:accent6>
      <a:hlink>
        <a:srgbClr val="25BAE2"/>
      </a:hlink>
      <a:folHlink>
        <a:srgbClr val="B1C800"/>
      </a:folHlink>
    </a:clrScheme>
    <a:fontScheme name="Standarddesign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FFFFFF"/>
      </a:accent3>
      <a:accent4>
        <a:srgbClr val="000000"/>
      </a:accent4>
      <a:accent5>
        <a:srgbClr val="F3B9AA"/>
      </a:accent5>
      <a:accent6>
        <a:srgbClr val="006384"/>
      </a:accent6>
      <a:hlink>
        <a:srgbClr val="25BAE2"/>
      </a:hlink>
      <a:folHlink>
        <a:srgbClr val="B1C800"/>
      </a:folHlink>
    </a:clrScheme>
    <a:fontScheme name="1_Standarddesign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1781</Words>
  <Application>Microsoft Office PowerPoint</Application>
  <PresentationFormat>Bildschirmpräsentation (4:3)</PresentationFormat>
  <Paragraphs>331</Paragraphs>
  <Slides>28</Slides>
  <Notes>9</Notes>
  <HiddenSlides>1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Standarddesign</vt:lpstr>
      <vt:lpstr>1_Standarddesign</vt:lpstr>
      <vt:lpstr>Visio</vt:lpstr>
      <vt:lpstr>Methods for architectural design methods of 3D-integrated systems  </vt:lpstr>
      <vt:lpstr>PowerPoint-Präsentation</vt:lpstr>
      <vt:lpstr>Fraunhofer IIS Design Automation Division EAS</vt:lpstr>
      <vt:lpstr>3D @ Fraunhofer IIS/EAS </vt:lpstr>
      <vt:lpstr>Why should the designer move from SoC to 3D Integration?</vt:lpstr>
      <vt:lpstr>What designers ask: </vt:lpstr>
      <vt:lpstr>Evolution of advanced packaging</vt:lpstr>
      <vt:lpstr>Challenges for 2.5D and 3D design</vt:lpstr>
      <vt:lpstr>Modeling Concepts for Multi-Physics- Analysis</vt:lpstr>
      <vt:lpstr>PowerPoint-Präsentation</vt:lpstr>
      <vt:lpstr>First Standard: JEDEC Wide I/O memory  </vt:lpstr>
      <vt:lpstr>Case study: Side by side integration of  JEDEC Wide I/O memory and processor </vt:lpstr>
      <vt:lpstr>2.5D interposer for JEDEC Wide I/O memory </vt:lpstr>
      <vt:lpstr>Technology Design Guide Lines</vt:lpstr>
      <vt:lpstr>2.5D interposer for JEDEC Wide I/O memory </vt:lpstr>
      <vt:lpstr>2.5D interposer for JEDEC Wide I/O memory </vt:lpstr>
      <vt:lpstr>PowerPoint-Präsentation</vt:lpstr>
      <vt:lpstr>PowerPoint-Präsentation</vt:lpstr>
      <vt:lpstr>PowerPoint-Präsentation</vt:lpstr>
      <vt:lpstr>PowerPoint-Präsentation</vt:lpstr>
      <vt:lpstr>Thermal aware design space exploration     </vt:lpstr>
      <vt:lpstr>PowerPoint-Präsentation</vt:lpstr>
      <vt:lpstr>3D- chip-stack co-design flow @ Fraunhofer EAS</vt:lpstr>
      <vt:lpstr>PowerPoint-Präsentation</vt:lpstr>
      <vt:lpstr>3D Integration – Summary</vt:lpstr>
      <vt:lpstr>References</vt:lpstr>
      <vt:lpstr>Our Offerings </vt:lpstr>
      <vt:lpstr>2.5 and 3D Design and Technology @ Dresden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"KLIMALA programmierung"</dc:creator>
  <cp:lastModifiedBy>Andy Heinig</cp:lastModifiedBy>
  <cp:revision>320</cp:revision>
  <cp:lastPrinted>2013-01-28T06:26:50Z</cp:lastPrinted>
  <dcterms:created xsi:type="dcterms:W3CDTF">2009-05-22T06:46:16Z</dcterms:created>
  <dcterms:modified xsi:type="dcterms:W3CDTF">2013-04-08T12:46:42Z</dcterms:modified>
</cp:coreProperties>
</file>