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24"/>
  </p:notesMasterIdLst>
  <p:handoutMasterIdLst>
    <p:handoutMasterId r:id="rId25"/>
  </p:handoutMasterIdLst>
  <p:sldIdLst>
    <p:sldId id="1618" r:id="rId2"/>
    <p:sldId id="1971" r:id="rId3"/>
    <p:sldId id="1930" r:id="rId4"/>
    <p:sldId id="1978" r:id="rId5"/>
    <p:sldId id="1932" r:id="rId6"/>
    <p:sldId id="1940" r:id="rId7"/>
    <p:sldId id="1961" r:id="rId8"/>
    <p:sldId id="1980" r:id="rId9"/>
    <p:sldId id="1965" r:id="rId10"/>
    <p:sldId id="1944" r:id="rId11"/>
    <p:sldId id="1970" r:id="rId12"/>
    <p:sldId id="1960" r:id="rId13"/>
    <p:sldId id="1968" r:id="rId14"/>
    <p:sldId id="1949" r:id="rId15"/>
    <p:sldId id="1991" r:id="rId16"/>
    <p:sldId id="1964" r:id="rId17"/>
    <p:sldId id="1981" r:id="rId18"/>
    <p:sldId id="1982" r:id="rId19"/>
    <p:sldId id="1983" r:id="rId20"/>
    <p:sldId id="1966" r:id="rId21"/>
    <p:sldId id="1990" r:id="rId22"/>
    <p:sldId id="1909" r:id="rId23"/>
  </p:sldIdLst>
  <p:sldSz cx="9144000" cy="6858000" type="screen4x3"/>
  <p:notesSz cx="7315200" cy="9601200"/>
  <p:defaultTex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CC00"/>
    <a:srgbClr val="00FF00"/>
    <a:srgbClr val="1CA0AA"/>
    <a:srgbClr val="1DA6B1"/>
    <a:srgbClr val="1FB5C1"/>
    <a:srgbClr val="0000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605" autoAdjust="0"/>
    <p:restoredTop sz="61047" autoAdjust="0"/>
  </p:normalViewPr>
  <p:slideViewPr>
    <p:cSldViewPr snapToGrid="0">
      <p:cViewPr varScale="1">
        <p:scale>
          <a:sx n="116" d="100"/>
          <a:sy n="116" d="100"/>
        </p:scale>
        <p:origin x="-288" y="-78"/>
      </p:cViewPr>
      <p:guideLst>
        <p:guide orient="horz" pos="2178"/>
        <p:guide pos="2806"/>
      </p:guideLst>
    </p:cSldViewPr>
  </p:slideViewPr>
  <p:outlineViewPr>
    <p:cViewPr>
      <p:scale>
        <a:sx n="33" d="100"/>
        <a:sy n="33" d="100"/>
      </p:scale>
      <p:origin x="0" y="5800"/>
    </p:cViewPr>
    <p:sldLst>
      <p:sld r:id="rId1" collapse="1"/>
    </p:sldLst>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84" d="100"/>
          <a:sy n="84" d="100"/>
        </p:scale>
        <p:origin x="-2562" y="-7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56316850148309"/>
          <c:y val="3.588709677419364E-2"/>
          <c:w val="0.53281780564340264"/>
          <c:h val="0.85687304207941906"/>
        </c:manualLayout>
      </c:layout>
      <c:scatterChart>
        <c:scatterStyle val="smoothMarker"/>
        <c:varyColors val="0"/>
        <c:ser>
          <c:idx val="0"/>
          <c:order val="0"/>
          <c:tx>
            <c:strRef>
              <c:f>Sheet1!$B$1</c:f>
              <c:strCache>
                <c:ptCount val="1"/>
                <c:pt idx="0">
                  <c:v>Transistors</c:v>
                </c:pt>
              </c:strCache>
            </c:strRef>
          </c:tx>
          <c:spPr>
            <a:ln>
              <a:solidFill>
                <a:srgbClr val="FF0000"/>
              </a:solidFill>
            </a:ln>
          </c:spPr>
          <c:marker>
            <c:symbol val="none"/>
          </c:marker>
          <c:xVal>
            <c:numRef>
              <c:f>Sheet1!$A$2:$A$9</c:f>
              <c:numCache>
                <c:formatCode>General</c:formatCode>
                <c:ptCount val="8"/>
                <c:pt idx="0">
                  <c:v>1960</c:v>
                </c:pt>
                <c:pt idx="1">
                  <c:v>1970</c:v>
                </c:pt>
                <c:pt idx="2">
                  <c:v>1980</c:v>
                </c:pt>
                <c:pt idx="3">
                  <c:v>1990</c:v>
                </c:pt>
                <c:pt idx="4">
                  <c:v>2000</c:v>
                </c:pt>
                <c:pt idx="5">
                  <c:v>2010</c:v>
                </c:pt>
                <c:pt idx="6">
                  <c:v>2020</c:v>
                </c:pt>
                <c:pt idx="7">
                  <c:v>2030</c:v>
                </c:pt>
              </c:numCache>
            </c:numRef>
          </c:xVal>
          <c:yVal>
            <c:numRef>
              <c:f>Sheet1!$B$2:$B$9</c:f>
              <c:numCache>
                <c:formatCode>General</c:formatCode>
                <c:ptCount val="8"/>
                <c:pt idx="0">
                  <c:v>1</c:v>
                </c:pt>
                <c:pt idx="1">
                  <c:v>101.6171431592515</c:v>
                </c:pt>
                <c:pt idx="2">
                  <c:v>10326.043783847814</c:v>
                </c:pt>
                <c:pt idx="3">
                  <c:v>1049303.0694519628</c:v>
                </c:pt>
                <c:pt idx="4">
                  <c:v>33577698.222462796</c:v>
                </c:pt>
                <c:pt idx="5">
                  <c:v>330711964.63653272</c:v>
                </c:pt>
                <c:pt idx="6">
                  <c:v>935394691.25607193</c:v>
                </c:pt>
                <c:pt idx="7">
                  <c:v>1573140085.4491718</c:v>
                </c:pt>
              </c:numCache>
            </c:numRef>
          </c:yVal>
          <c:smooth val="1"/>
        </c:ser>
        <c:ser>
          <c:idx val="1"/>
          <c:order val="1"/>
          <c:tx>
            <c:strRef>
              <c:f>Sheet1!$C$1</c:f>
              <c:strCache>
                <c:ptCount val="1"/>
                <c:pt idx="0">
                  <c:v>Transistors with 3D</c:v>
                </c:pt>
              </c:strCache>
            </c:strRef>
          </c:tx>
          <c:spPr>
            <a:ln>
              <a:solidFill>
                <a:srgbClr val="00B050">
                  <a:alpha val="66000"/>
                </a:srgbClr>
              </a:solidFill>
            </a:ln>
          </c:spPr>
          <c:marker>
            <c:symbol val="none"/>
          </c:marker>
          <c:xVal>
            <c:numRef>
              <c:f>Sheet1!$A$2:$A$9</c:f>
              <c:numCache>
                <c:formatCode>General</c:formatCode>
                <c:ptCount val="8"/>
                <c:pt idx="0">
                  <c:v>1960</c:v>
                </c:pt>
                <c:pt idx="1">
                  <c:v>1970</c:v>
                </c:pt>
                <c:pt idx="2">
                  <c:v>1980</c:v>
                </c:pt>
                <c:pt idx="3">
                  <c:v>1990</c:v>
                </c:pt>
                <c:pt idx="4">
                  <c:v>2000</c:v>
                </c:pt>
                <c:pt idx="5">
                  <c:v>2010</c:v>
                </c:pt>
                <c:pt idx="6">
                  <c:v>2020</c:v>
                </c:pt>
                <c:pt idx="7">
                  <c:v>2030</c:v>
                </c:pt>
              </c:numCache>
            </c:numRef>
          </c:xVal>
          <c:yVal>
            <c:numRef>
              <c:f>Sheet1!$C$2:$C$9</c:f>
              <c:numCache>
                <c:formatCode>General</c:formatCode>
                <c:ptCount val="8"/>
                <c:pt idx="0">
                  <c:v>1</c:v>
                </c:pt>
                <c:pt idx="1">
                  <c:v>101.6171431592515</c:v>
                </c:pt>
                <c:pt idx="2">
                  <c:v>10326.043783847814</c:v>
                </c:pt>
                <c:pt idx="3">
                  <c:v>1049303.0694519628</c:v>
                </c:pt>
                <c:pt idx="4">
                  <c:v>33577698.222462796</c:v>
                </c:pt>
                <c:pt idx="5">
                  <c:v>661423929.27306545</c:v>
                </c:pt>
                <c:pt idx="6">
                  <c:v>338649051787.80945</c:v>
                </c:pt>
                <c:pt idx="7">
                  <c:v>1179244491174.3035</c:v>
                </c:pt>
              </c:numCache>
            </c:numRef>
          </c:yVal>
          <c:smooth val="1"/>
        </c:ser>
        <c:ser>
          <c:idx val="2"/>
          <c:order val="2"/>
          <c:tx>
            <c:strRef>
              <c:f>Sheet1!$D$1</c:f>
              <c:strCache>
                <c:ptCount val="1"/>
                <c:pt idx="0">
                  <c:v>Frequency</c:v>
                </c:pt>
              </c:strCache>
            </c:strRef>
          </c:tx>
          <c:spPr>
            <a:ln>
              <a:solidFill>
                <a:schemeClr val="tx1"/>
              </a:solidFill>
            </a:ln>
          </c:spPr>
          <c:marker>
            <c:symbol val="none"/>
          </c:marker>
          <c:xVal>
            <c:numRef>
              <c:f>Sheet1!$A$2:$A$9</c:f>
              <c:numCache>
                <c:formatCode>General</c:formatCode>
                <c:ptCount val="8"/>
                <c:pt idx="0">
                  <c:v>1960</c:v>
                </c:pt>
                <c:pt idx="1">
                  <c:v>1970</c:v>
                </c:pt>
                <c:pt idx="2">
                  <c:v>1980</c:v>
                </c:pt>
                <c:pt idx="3">
                  <c:v>1990</c:v>
                </c:pt>
                <c:pt idx="4">
                  <c:v>2000</c:v>
                </c:pt>
                <c:pt idx="5">
                  <c:v>2010</c:v>
                </c:pt>
                <c:pt idx="6">
                  <c:v>2020</c:v>
                </c:pt>
                <c:pt idx="7">
                  <c:v>2030</c:v>
                </c:pt>
              </c:numCache>
            </c:numRef>
          </c:xVal>
          <c:yVal>
            <c:numRef>
              <c:f>Sheet1!$D$2:$D$9</c:f>
              <c:numCache>
                <c:formatCode>0.00E+00</c:formatCode>
                <c:ptCount val="8"/>
                <c:pt idx="0">
                  <c:v>20000</c:v>
                </c:pt>
                <c:pt idx="1">
                  <c:v>640000</c:v>
                </c:pt>
                <c:pt idx="2">
                  <c:v>6303459.3963259701</c:v>
                </c:pt>
                <c:pt idx="3">
                  <c:v>62083750.564265892</c:v>
                </c:pt>
                <c:pt idx="4">
                  <c:v>993340009.02825415</c:v>
                </c:pt>
                <c:pt idx="5">
                  <c:v>3973360036.1130166</c:v>
                </c:pt>
                <c:pt idx="6">
                  <c:v>6130000000</c:v>
                </c:pt>
                <c:pt idx="7">
                  <c:v>8670000000</c:v>
                </c:pt>
              </c:numCache>
            </c:numRef>
          </c:yVal>
          <c:smooth val="1"/>
        </c:ser>
        <c:ser>
          <c:idx val="3"/>
          <c:order val="3"/>
          <c:tx>
            <c:strRef>
              <c:f>Sheet1!$E$1</c:f>
              <c:strCache>
                <c:ptCount val="1"/>
                <c:pt idx="0">
                  <c:v>Frequency with 3D</c:v>
                </c:pt>
              </c:strCache>
            </c:strRef>
          </c:tx>
          <c:spPr>
            <a:ln>
              <a:solidFill>
                <a:srgbClr val="FFC000">
                  <a:alpha val="64000"/>
                </a:srgbClr>
              </a:solidFill>
            </a:ln>
          </c:spPr>
          <c:marker>
            <c:symbol val="none"/>
          </c:marker>
          <c:xVal>
            <c:numRef>
              <c:f>Sheet1!$A$2:$A$9</c:f>
              <c:numCache>
                <c:formatCode>General</c:formatCode>
                <c:ptCount val="8"/>
                <c:pt idx="0">
                  <c:v>1960</c:v>
                </c:pt>
                <c:pt idx="1">
                  <c:v>1970</c:v>
                </c:pt>
                <c:pt idx="2">
                  <c:v>1980</c:v>
                </c:pt>
                <c:pt idx="3">
                  <c:v>1990</c:v>
                </c:pt>
                <c:pt idx="4">
                  <c:v>2000</c:v>
                </c:pt>
                <c:pt idx="5">
                  <c:v>2010</c:v>
                </c:pt>
                <c:pt idx="6">
                  <c:v>2020</c:v>
                </c:pt>
                <c:pt idx="7">
                  <c:v>2030</c:v>
                </c:pt>
              </c:numCache>
            </c:numRef>
          </c:xVal>
          <c:yVal>
            <c:numRef>
              <c:f>Sheet1!$E$2:$E$9</c:f>
              <c:numCache>
                <c:formatCode>0.00E+00</c:formatCode>
                <c:ptCount val="8"/>
                <c:pt idx="0">
                  <c:v>20000</c:v>
                </c:pt>
                <c:pt idx="1">
                  <c:v>640000</c:v>
                </c:pt>
                <c:pt idx="2">
                  <c:v>6303459.3963259701</c:v>
                </c:pt>
                <c:pt idx="3">
                  <c:v>62083750.564265892</c:v>
                </c:pt>
                <c:pt idx="4">
                  <c:v>993340009.02825415</c:v>
                </c:pt>
                <c:pt idx="5">
                  <c:v>3973360036.1130166</c:v>
                </c:pt>
                <c:pt idx="6">
                  <c:v>24520000000</c:v>
                </c:pt>
                <c:pt idx="7">
                  <c:v>49040000000</c:v>
                </c:pt>
              </c:numCache>
            </c:numRef>
          </c:yVal>
          <c:smooth val="1"/>
        </c:ser>
        <c:dLbls>
          <c:showLegendKey val="0"/>
          <c:showVal val="0"/>
          <c:showCatName val="0"/>
          <c:showSerName val="0"/>
          <c:showPercent val="0"/>
          <c:showBubbleSize val="0"/>
        </c:dLbls>
        <c:axId val="32137792"/>
        <c:axId val="32138368"/>
      </c:scatterChart>
      <c:valAx>
        <c:axId val="32137792"/>
        <c:scaling>
          <c:orientation val="minMax"/>
          <c:max val="2030"/>
          <c:min val="1960"/>
        </c:scaling>
        <c:delete val="0"/>
        <c:axPos val="b"/>
        <c:numFmt formatCode="General" sourceLinked="1"/>
        <c:majorTickMark val="out"/>
        <c:minorTickMark val="none"/>
        <c:tickLblPos val="nextTo"/>
        <c:crossAx val="32138368"/>
        <c:crosses val="autoZero"/>
        <c:crossBetween val="midCat"/>
      </c:valAx>
      <c:valAx>
        <c:axId val="32138368"/>
        <c:scaling>
          <c:logBase val="10"/>
          <c:orientation val="minMax"/>
        </c:scaling>
        <c:delete val="0"/>
        <c:axPos val="l"/>
        <c:majorGridlines/>
        <c:numFmt formatCode="0.00E+00" sourceLinked="0"/>
        <c:majorTickMark val="out"/>
        <c:minorTickMark val="none"/>
        <c:tickLblPos val="nextTo"/>
        <c:crossAx val="32137792"/>
        <c:crosses val="autoZero"/>
        <c:crossBetween val="midCat"/>
      </c:valAx>
    </c:plotArea>
    <c:legend>
      <c:legendPos val="r"/>
      <c:layout/>
      <c:overlay val="0"/>
    </c:legend>
    <c:plotVisOnly val="1"/>
    <c:dispBlanksAs val="zero"/>
    <c:showDLblsOverMax val="0"/>
  </c:chart>
  <c:txPr>
    <a:bodyPr/>
    <a:lstStyle/>
    <a:p>
      <a:pPr>
        <a:defRPr sz="18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5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898"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7932" tIns="48966" rIns="97932" bIns="48966" numCol="1" anchor="t" anchorCtr="0" compatLnSpc="1">
            <a:prstTxWarp prst="textNoShape">
              <a:avLst/>
            </a:prstTxWarp>
          </a:bodyPr>
          <a:lstStyle>
            <a:lvl1pPr algn="l" defTabSz="979488" eaLnBrk="0" hangingPunct="0">
              <a:defRPr sz="1400"/>
            </a:lvl1pPr>
          </a:lstStyle>
          <a:p>
            <a:pPr>
              <a:defRPr/>
            </a:pPr>
            <a:endParaRPr lang="en-US"/>
          </a:p>
        </p:txBody>
      </p:sp>
      <p:sp>
        <p:nvSpPr>
          <p:cNvPr id="80899"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97932" tIns="48966" rIns="97932" bIns="48966" numCol="1" anchor="t" anchorCtr="0" compatLnSpc="1">
            <a:prstTxWarp prst="textNoShape">
              <a:avLst/>
            </a:prstTxWarp>
          </a:bodyPr>
          <a:lstStyle>
            <a:lvl1pPr algn="r" defTabSz="979488" eaLnBrk="0" hangingPunct="0">
              <a:defRPr sz="1400"/>
            </a:lvl1pPr>
          </a:lstStyle>
          <a:p>
            <a:pPr>
              <a:defRPr/>
            </a:pPr>
            <a:endParaRPr lang="en-US"/>
          </a:p>
        </p:txBody>
      </p:sp>
      <p:sp>
        <p:nvSpPr>
          <p:cNvPr id="80900"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97932" tIns="48966" rIns="97932" bIns="48966" numCol="1" anchor="b" anchorCtr="0" compatLnSpc="1">
            <a:prstTxWarp prst="textNoShape">
              <a:avLst/>
            </a:prstTxWarp>
          </a:bodyPr>
          <a:lstStyle>
            <a:lvl1pPr algn="l" defTabSz="979488" eaLnBrk="0" hangingPunct="0">
              <a:defRPr sz="1400"/>
            </a:lvl1pPr>
          </a:lstStyle>
          <a:p>
            <a:pPr>
              <a:defRPr/>
            </a:pPr>
            <a:endParaRPr lang="en-US"/>
          </a:p>
        </p:txBody>
      </p:sp>
      <p:sp>
        <p:nvSpPr>
          <p:cNvPr id="80901"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97932" tIns="48966" rIns="97932" bIns="48966" numCol="1" anchor="b" anchorCtr="0" compatLnSpc="1">
            <a:prstTxWarp prst="textNoShape">
              <a:avLst/>
            </a:prstTxWarp>
          </a:bodyPr>
          <a:lstStyle>
            <a:lvl1pPr algn="r" defTabSz="979488" eaLnBrk="0" hangingPunct="0">
              <a:defRPr sz="1400"/>
            </a:lvl1pPr>
          </a:lstStyle>
          <a:p>
            <a:pPr>
              <a:defRPr/>
            </a:pPr>
            <a:fld id="{85478D3B-55D5-497B-AE4C-CCDD239ED15C}" type="slidenum">
              <a:rPr lang="en-US"/>
              <a:pPr>
                <a:defRPr/>
              </a:pPr>
              <a:t>‹N°›</a:t>
            </a:fld>
            <a:endParaRPr lang="en-US"/>
          </a:p>
        </p:txBody>
      </p:sp>
    </p:spTree>
    <p:extLst>
      <p:ext uri="{BB962C8B-B14F-4D97-AF65-F5344CB8AC3E}">
        <p14:creationId xmlns:p14="http://schemas.microsoft.com/office/powerpoint/2010/main" val="21616399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7932" tIns="48966" rIns="97932" bIns="48966" numCol="1" anchor="t" anchorCtr="0" compatLnSpc="1">
            <a:prstTxWarp prst="textNoShape">
              <a:avLst/>
            </a:prstTxWarp>
          </a:bodyPr>
          <a:lstStyle>
            <a:lvl1pPr algn="l" defTabSz="979488" eaLnBrk="0" hangingPunct="0">
              <a:defRPr sz="1400"/>
            </a:lvl1pPr>
          </a:lstStyle>
          <a:p>
            <a:pPr>
              <a:defRPr/>
            </a:pPr>
            <a:endParaRPr lang="en-US"/>
          </a:p>
        </p:txBody>
      </p:sp>
      <p:sp>
        <p:nvSpPr>
          <p:cNvPr id="7171" name="Rectangle 3"/>
          <p:cNvSpPr>
            <a:spLocks noGrp="1" noChangeArrowheads="1"/>
          </p:cNvSpPr>
          <p:nvPr>
            <p:ph type="dt" idx="1"/>
          </p:nvPr>
        </p:nvSpPr>
        <p:spPr bwMode="auto">
          <a:xfrm>
            <a:off x="4144963" y="0"/>
            <a:ext cx="3170237" cy="479425"/>
          </a:xfrm>
          <a:prstGeom prst="rect">
            <a:avLst/>
          </a:prstGeom>
          <a:noFill/>
          <a:ln w="9525">
            <a:noFill/>
            <a:miter lim="800000"/>
            <a:headEnd/>
            <a:tailEnd/>
          </a:ln>
          <a:effectLst/>
        </p:spPr>
        <p:txBody>
          <a:bodyPr vert="horz" wrap="square" lIns="97932" tIns="48966" rIns="97932" bIns="48966" numCol="1" anchor="t" anchorCtr="0" compatLnSpc="1">
            <a:prstTxWarp prst="textNoShape">
              <a:avLst/>
            </a:prstTxWarp>
          </a:bodyPr>
          <a:lstStyle>
            <a:lvl1pPr algn="r" defTabSz="979488" eaLnBrk="0" hangingPunct="0">
              <a:defRPr sz="1400"/>
            </a:lvl1pPr>
          </a:lstStyle>
          <a:p>
            <a:pPr>
              <a:defRPr/>
            </a:pPr>
            <a:endParaRPr lang="en-US"/>
          </a:p>
        </p:txBody>
      </p:sp>
      <p:sp>
        <p:nvSpPr>
          <p:cNvPr id="47108" name="Rectangle 4"/>
          <p:cNvSpPr>
            <a:spLocks noGrp="1" noRot="1" noChangeAspect="1" noChangeArrowheads="1" noTextEdit="1"/>
          </p:cNvSpPr>
          <p:nvPr>
            <p:ph type="sldImg" idx="2"/>
          </p:nvPr>
        </p:nvSpPr>
        <p:spPr bwMode="auto">
          <a:xfrm>
            <a:off x="1254125" y="715963"/>
            <a:ext cx="4806950" cy="3605212"/>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73138" y="4559300"/>
            <a:ext cx="5368925" cy="4324350"/>
          </a:xfrm>
          <a:prstGeom prst="rect">
            <a:avLst/>
          </a:prstGeom>
          <a:noFill/>
          <a:ln w="9525">
            <a:noFill/>
            <a:miter lim="800000"/>
            <a:headEnd/>
            <a:tailEnd/>
          </a:ln>
          <a:effectLst/>
        </p:spPr>
        <p:txBody>
          <a:bodyPr vert="horz" wrap="square" lIns="97932" tIns="48966" rIns="97932" bIns="4896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6"/>
          <p:cNvSpPr>
            <a:spLocks noGrp="1" noChangeArrowheads="1"/>
          </p:cNvSpPr>
          <p:nvPr>
            <p:ph type="ftr" sz="quarter" idx="4"/>
          </p:nvPr>
        </p:nvSpPr>
        <p:spPr bwMode="auto">
          <a:xfrm>
            <a:off x="0" y="9121775"/>
            <a:ext cx="3170238" cy="479425"/>
          </a:xfrm>
          <a:prstGeom prst="rect">
            <a:avLst/>
          </a:prstGeom>
          <a:noFill/>
          <a:ln w="9525">
            <a:noFill/>
            <a:miter lim="800000"/>
            <a:headEnd/>
            <a:tailEnd/>
          </a:ln>
          <a:effectLst/>
        </p:spPr>
        <p:txBody>
          <a:bodyPr vert="horz" wrap="square" lIns="97932" tIns="48966" rIns="97932" bIns="48966" numCol="1" anchor="b" anchorCtr="0" compatLnSpc="1">
            <a:prstTxWarp prst="textNoShape">
              <a:avLst/>
            </a:prstTxWarp>
          </a:bodyPr>
          <a:lstStyle>
            <a:lvl1pPr algn="l" defTabSz="979488" eaLnBrk="0" hangingPunct="0">
              <a:defRPr sz="1400"/>
            </a:lvl1pPr>
          </a:lstStyle>
          <a:p>
            <a:pPr>
              <a:defRPr/>
            </a:pPr>
            <a:endParaRPr lang="en-US"/>
          </a:p>
        </p:txBody>
      </p:sp>
      <p:sp>
        <p:nvSpPr>
          <p:cNvPr id="7175" name="Rectangle 7"/>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a:effectLst/>
        </p:spPr>
        <p:txBody>
          <a:bodyPr vert="horz" wrap="square" lIns="97932" tIns="48966" rIns="97932" bIns="48966" numCol="1" anchor="b" anchorCtr="0" compatLnSpc="1">
            <a:prstTxWarp prst="textNoShape">
              <a:avLst/>
            </a:prstTxWarp>
          </a:bodyPr>
          <a:lstStyle>
            <a:lvl1pPr algn="r" defTabSz="979488" eaLnBrk="0" hangingPunct="0">
              <a:defRPr sz="1400"/>
            </a:lvl1pPr>
          </a:lstStyle>
          <a:p>
            <a:pPr>
              <a:defRPr/>
            </a:pPr>
            <a:fld id="{B6793D1D-21D7-448B-A40D-7A0452D622C9}" type="slidenum">
              <a:rPr lang="en-US"/>
              <a:pPr>
                <a:defRPr/>
              </a:pPr>
              <a:t>‹N°›</a:t>
            </a:fld>
            <a:endParaRPr lang="en-US"/>
          </a:p>
        </p:txBody>
      </p:sp>
    </p:spTree>
    <p:extLst>
      <p:ext uri="{BB962C8B-B14F-4D97-AF65-F5344CB8AC3E}">
        <p14:creationId xmlns:p14="http://schemas.microsoft.com/office/powerpoint/2010/main" val="32083401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058E534-96D5-4A2B-A71E-2865BA30EE79}" type="slidenum">
              <a:rPr lang="en-US" smtClean="0"/>
              <a:pPr/>
              <a:t>1</a:t>
            </a:fld>
            <a:endParaRPr lang="en-US" smtClean="0"/>
          </a:p>
        </p:txBody>
      </p:sp>
      <p:sp>
        <p:nvSpPr>
          <p:cNvPr id="48131" name="Rectangle 2"/>
          <p:cNvSpPr>
            <a:spLocks noGrp="1" noRot="1" noChangeAspect="1" noChangeArrowheads="1" noTextEdit="1"/>
          </p:cNvSpPr>
          <p:nvPr>
            <p:ph type="sldImg"/>
          </p:nvPr>
        </p:nvSpPr>
        <p:spPr>
          <a:solidFill>
            <a:srgbClr val="FFFFFF"/>
          </a:solidFill>
          <a:ln/>
        </p:spPr>
      </p:sp>
      <p:sp>
        <p:nvSpPr>
          <p:cNvPr id="48132" name="Rectangle 3"/>
          <p:cNvSpPr>
            <a:spLocks noGrp="1" noChangeArrowheads="1"/>
          </p:cNvSpPr>
          <p:nvPr>
            <p:ph type="body" idx="1"/>
          </p:nvPr>
        </p:nvSpPr>
        <p:spPr>
          <a:solidFill>
            <a:srgbClr val="FFFFFF"/>
          </a:solidFill>
          <a:ln>
            <a:solidFill>
              <a:srgbClr val="000000"/>
            </a:solidFill>
          </a:ln>
        </p:spPr>
        <p:txBody>
          <a:bodyPr/>
          <a:lstStyle/>
          <a:p>
            <a:r>
              <a:rPr lang="en-US" dirty="0" smtClean="0"/>
              <a:t>Sorry I couldn’t be with you today, but a pressing matter forced me to change my plans. Kholdoun has graciously agree to be my voice. </a:t>
            </a:r>
          </a:p>
          <a:p>
            <a:endParaRPr lang="en-US" dirty="0" smtClean="0"/>
          </a:p>
          <a:p>
            <a:r>
              <a:rPr lang="en-US" dirty="0" smtClean="0"/>
              <a:t>Tezzaron has 3 basic product lines. First, we are a memory company. We design and build DRAMs for high performance applications. A key to producing our memories is 3D integration. As we sought out users for our memories it became obvious that someone needed to integrate our memories with other devices, and there was no one to do this. Hence we extended our original business to include 2.5 and 3D assembly. Lastly, the production requirements led us to acquire a full fab late last year. With that, we added a third area to our business capabilities: contract foundry and custom process development.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is a depiction of our next generation memory device. The device can have up to 16 layers of memory cells. The control circuitry has been further split into 2 layers, one for most of the actual memory operation and a second I/O layer that primarily addresses the user interface. This was done to allow easier customization of the user interface with lower development cost. This is the first product that Tezzaron is undertaking that will employ 300mm wafers. The fab in Texas already has a full 300mm backend of line, but additional equipment is being added to handle 300mm assembly. The new 300mm capability should be on-line by the 4</a:t>
            </a:r>
            <a:r>
              <a:rPr lang="en-US" baseline="30000" dirty="0" smtClean="0"/>
              <a:t>th</a:t>
            </a:r>
            <a:r>
              <a:rPr lang="en-US" dirty="0" smtClean="0"/>
              <a:t> quarter of this year.</a:t>
            </a:r>
            <a:endParaRPr lang="en-US" dirty="0"/>
          </a:p>
        </p:txBody>
      </p:sp>
      <p:sp>
        <p:nvSpPr>
          <p:cNvPr id="4" name="Slide Number Placeholder 3"/>
          <p:cNvSpPr>
            <a:spLocks noGrp="1"/>
          </p:cNvSpPr>
          <p:nvPr>
            <p:ph type="sldNum" sz="quarter" idx="10"/>
          </p:nvPr>
        </p:nvSpPr>
        <p:spPr/>
        <p:txBody>
          <a:bodyPr/>
          <a:lstStyle/>
          <a:p>
            <a:pPr>
              <a:defRPr/>
            </a:pPr>
            <a:fld id="{B6793D1D-21D7-448B-A40D-7A0452D622C9}"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w="9525"/>
        </p:spPr>
        <p:txBody>
          <a:bodyPr/>
          <a:lstStyle/>
          <a:p>
            <a:r>
              <a:rPr lang="en-US" dirty="0" smtClean="0"/>
              <a:t>On Sept 28</a:t>
            </a:r>
            <a:r>
              <a:rPr lang="en-US" baseline="30000" dirty="0" smtClean="0"/>
              <a:t>th</a:t>
            </a:r>
            <a:r>
              <a:rPr lang="en-US" dirty="0" smtClean="0"/>
              <a:t> last year, Tezzaron entered into an agreement to purchase the former SVTC fab in Texas. The fab has a long history stretching back to the forming of SEMATECH.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Tezzaron new fab operates as a wholly owned subsidiary called Novati. The fab pictured here is targeting application in 2.5 and 3D assembly as well as continuing with its previous business of customized processing. The facility has 68,000 </a:t>
            </a:r>
            <a:r>
              <a:rPr lang="en-US" dirty="0" err="1" smtClean="0"/>
              <a:t>sqft</a:t>
            </a:r>
            <a:r>
              <a:rPr lang="en-US" dirty="0" smtClean="0"/>
              <a:t> of class 10 clean room in addition to office and facility space. Tezzaron offers open platform 2.5 and 3D services utilizing both copper-copper and DBI bonding. Bring up of the silicon interposers this year will be followed by enhancing them with capacitors, power transistors, and additional passive devices. </a:t>
            </a:r>
            <a:endParaRPr lang="en-US" dirty="0"/>
          </a:p>
        </p:txBody>
      </p:sp>
      <p:sp>
        <p:nvSpPr>
          <p:cNvPr id="4" name="Slide Number Placeholder 3"/>
          <p:cNvSpPr>
            <a:spLocks noGrp="1"/>
          </p:cNvSpPr>
          <p:nvPr>
            <p:ph type="sldNum" sz="quarter" idx="10"/>
          </p:nvPr>
        </p:nvSpPr>
        <p:spPr/>
        <p:txBody>
          <a:bodyPr/>
          <a:lstStyle/>
          <a:p>
            <a:pPr>
              <a:defRPr/>
            </a:pPr>
            <a:fld id="{B6793D1D-21D7-448B-A40D-7A0452D622C9}"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w="9525"/>
        </p:spPr>
        <p:txBody>
          <a:bodyPr/>
          <a:lstStyle/>
          <a:p>
            <a:r>
              <a:rPr lang="en-US" dirty="0" smtClean="0"/>
              <a:t>The facility is capable of 3,000 wafer starts per week with both 200mm and 300mm wafers. The 200mm line is a full CMOS line and can produce transistors down to ~65nm. The specialized operations include carbon </a:t>
            </a:r>
            <a:r>
              <a:rPr lang="en-US" dirty="0" err="1" smtClean="0"/>
              <a:t>nanotubes</a:t>
            </a:r>
            <a:r>
              <a:rPr lang="en-US" dirty="0" smtClean="0"/>
              <a:t> and 3-5 materials. The Novati facility is playing a key role in the DARPA Diverse Accessible </a:t>
            </a:r>
            <a:r>
              <a:rPr lang="en-US" dirty="0" err="1" smtClean="0"/>
              <a:t>Heterogenesis</a:t>
            </a:r>
            <a:r>
              <a:rPr lang="en-US" dirty="0" smtClean="0"/>
              <a:t> Integration (DAHI) program. This program includes the 3D integration of CMOS with </a:t>
            </a:r>
            <a:r>
              <a:rPr lang="en-US" dirty="0" err="1" smtClean="0"/>
              <a:t>InP</a:t>
            </a:r>
            <a:r>
              <a:rPr lang="en-US" dirty="0" smtClean="0"/>
              <a:t>, and </a:t>
            </a:r>
            <a:r>
              <a:rPr lang="en-US" dirty="0" err="1" smtClean="0"/>
              <a:t>GaN</a:t>
            </a:r>
            <a:r>
              <a:rPr lang="en-US" dirty="0" smtClean="0"/>
              <a:t> among other exotic materials.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While full 3D integration does offer the best performance, it is unrealistic to assume that everyone will accept the risks and difficulties of doing a full 3D design. 2.5D with silicon interposers offers a significant bump in performance with a more standard lower risk flow. Tezzaron sees the real future use of silicon interposers as platforms for I/O interfacing and power regulation. The market for silicon interposers that are limited to just wiring is limited. The organic interposer manufactures are not about to simply let the advanced high margin, high performance interposer market go to silicon </a:t>
            </a:r>
            <a:r>
              <a:rPr lang="en-US" dirty="0" err="1" smtClean="0"/>
              <a:t>fabs</a:t>
            </a:r>
            <a:r>
              <a:rPr lang="en-US" dirty="0" smtClean="0"/>
              <a:t>. They have already demonstrated line and space capability down to 10um wire pitch and their cost model is half that of silicon. To compete in the long term, silicon interposers must bring more value.</a:t>
            </a:r>
            <a:endParaRPr lang="en-US" dirty="0"/>
          </a:p>
        </p:txBody>
      </p:sp>
      <p:sp>
        <p:nvSpPr>
          <p:cNvPr id="4" name="Slide Number Placeholder 3"/>
          <p:cNvSpPr>
            <a:spLocks noGrp="1"/>
          </p:cNvSpPr>
          <p:nvPr>
            <p:ph type="sldNum" sz="quarter" idx="10"/>
          </p:nvPr>
        </p:nvSpPr>
        <p:spPr/>
        <p:txBody>
          <a:bodyPr/>
          <a:lstStyle/>
          <a:p>
            <a:pPr>
              <a:defRPr/>
            </a:pPr>
            <a:fld id="{B6793D1D-21D7-448B-A40D-7A0452D622C9}"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is an example of a Tezzaron memory device that is attached to a silicon interposer that was jointly developed with IME in Singapore. This interposer was manufactured on the IME A*STAR 300mm development line. Full production of interposers will be ready in the Tezzaron facility later this year.</a:t>
            </a:r>
            <a:endParaRPr lang="en-US" dirty="0"/>
          </a:p>
        </p:txBody>
      </p:sp>
      <p:sp>
        <p:nvSpPr>
          <p:cNvPr id="4" name="Slide Number Placeholder 3"/>
          <p:cNvSpPr>
            <a:spLocks noGrp="1"/>
          </p:cNvSpPr>
          <p:nvPr>
            <p:ph type="sldNum" sz="quarter" idx="10"/>
          </p:nvPr>
        </p:nvSpPr>
        <p:spPr/>
        <p:txBody>
          <a:bodyPr/>
          <a:lstStyle/>
          <a:p>
            <a:pPr>
              <a:defRPr/>
            </a:pPr>
            <a:fld id="{B6793D1D-21D7-448B-A40D-7A0452D622C9}"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Tezzaron has also found it necessary to insert TSVs in wafers. Very few </a:t>
            </a:r>
            <a:r>
              <a:rPr lang="en-US" dirty="0" err="1" smtClean="0"/>
              <a:t>fabs</a:t>
            </a:r>
            <a:r>
              <a:rPr lang="en-US" dirty="0" smtClean="0"/>
              <a:t> are ready to build wafers with TSVs today and many of them will not be ready for some time. As a result Tezzaron has been working on late stage insertion of TSVs into production wafers. This approach forces only some of the metal layers to have keep-outs for the TSV. New added metal wiring layers can be put down after the TSV, providing uninterrupted global routing. Today up to 4 additional metal layers can be added.</a:t>
            </a:r>
            <a:endParaRPr lang="en-US" dirty="0"/>
          </a:p>
        </p:txBody>
      </p:sp>
      <p:sp>
        <p:nvSpPr>
          <p:cNvPr id="4" name="Slide Number Placeholder 3"/>
          <p:cNvSpPr>
            <a:spLocks noGrp="1"/>
          </p:cNvSpPr>
          <p:nvPr>
            <p:ph type="sldNum" sz="quarter" idx="10"/>
          </p:nvPr>
        </p:nvSpPr>
        <p:spPr/>
        <p:txBody>
          <a:bodyPr/>
          <a:lstStyle/>
          <a:p>
            <a:pPr>
              <a:defRPr/>
            </a:pPr>
            <a:fld id="{B6793D1D-21D7-448B-A40D-7A0452D622C9}"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New Advanced Developments going on at Tezzaron…</a:t>
            </a:r>
          </a:p>
          <a:p>
            <a:endParaRPr lang="en-US" dirty="0" smtClean="0"/>
          </a:p>
          <a:p>
            <a:r>
              <a:rPr lang="en-US" dirty="0" smtClean="0"/>
              <a:t>Photonics is a developing trend and the incorporation of photonic elements into interposers is a technology that Tezzaron is pursing. Tezzaron has two joint development programs in this area. It appears that the 2pJ/bit transmission or reception energy is within reach. This enables the use of optical interconnect, not just for long connections, but even chip to chip optical connections can have lower power than conventional wired interconnect.</a:t>
            </a:r>
            <a:endParaRPr lang="en-US" dirty="0"/>
          </a:p>
        </p:txBody>
      </p:sp>
      <p:sp>
        <p:nvSpPr>
          <p:cNvPr id="4" name="Slide Number Placeholder 3"/>
          <p:cNvSpPr>
            <a:spLocks noGrp="1"/>
          </p:cNvSpPr>
          <p:nvPr>
            <p:ph type="sldNum" sz="quarter" idx="10"/>
          </p:nvPr>
        </p:nvSpPr>
        <p:spPr/>
        <p:txBody>
          <a:bodyPr/>
          <a:lstStyle/>
          <a:p>
            <a:pPr>
              <a:defRPr/>
            </a:pPr>
            <a:fld id="{B6793D1D-21D7-448B-A40D-7A0452D622C9}"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Another effort also underway is combining interposer pairs to form double-sided interposers. This increases the device density and opens avenues for known good die assembly of larger silicon interposer devices.</a:t>
            </a:r>
            <a:endParaRPr lang="en-US" dirty="0"/>
          </a:p>
        </p:txBody>
      </p:sp>
      <p:sp>
        <p:nvSpPr>
          <p:cNvPr id="4" name="Slide Number Placeholder 3"/>
          <p:cNvSpPr>
            <a:spLocks noGrp="1"/>
          </p:cNvSpPr>
          <p:nvPr>
            <p:ph type="sldNum" sz="quarter" idx="10"/>
          </p:nvPr>
        </p:nvSpPr>
        <p:spPr/>
        <p:txBody>
          <a:bodyPr/>
          <a:lstStyle/>
          <a:p>
            <a:pPr>
              <a:defRPr/>
            </a:pPr>
            <a:fld id="{B6793D1D-21D7-448B-A40D-7A0452D622C9}"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Of course, as these 3D assemblies become more dense with more layers, ultimately power dissipation becomes a critical issue. A 2 phase liquid cooling solution is being prototyped already. The design goal is to remove up to 400 watts of heat per cooling block layer. With this option, large server processor and memory stack combinations are possible.</a:t>
            </a:r>
            <a:endParaRPr lang="en-US" dirty="0"/>
          </a:p>
        </p:txBody>
      </p:sp>
      <p:sp>
        <p:nvSpPr>
          <p:cNvPr id="4" name="Slide Number Placeholder 3"/>
          <p:cNvSpPr>
            <a:spLocks noGrp="1"/>
          </p:cNvSpPr>
          <p:nvPr>
            <p:ph type="sldNum" sz="quarter" idx="10"/>
          </p:nvPr>
        </p:nvSpPr>
        <p:spPr/>
        <p:txBody>
          <a:bodyPr/>
          <a:lstStyle/>
          <a:p>
            <a:pPr>
              <a:defRPr/>
            </a:pPr>
            <a:fld id="{B6793D1D-21D7-448B-A40D-7A0452D622C9}"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2.5 and 3D integration are permitting a tremendous increase in the number of transistors that can be integrated. As you can see in this chart, we will see a 3 order of magnitude increase in integrated transistor counts over a period of a few years. In fact Tezzaron is already working on a 2.5/3D integrated assembly that has over 1 trillion transistors. We will also see a modest boost in absolute system speeds with 3D integration, which comes from the reduced wire lengths.</a:t>
            </a:r>
            <a:endParaRPr lang="en-US" dirty="0"/>
          </a:p>
        </p:txBody>
      </p:sp>
      <p:sp>
        <p:nvSpPr>
          <p:cNvPr id="4" name="Slide Number Placeholder 3"/>
          <p:cNvSpPr>
            <a:spLocks noGrp="1"/>
          </p:cNvSpPr>
          <p:nvPr>
            <p:ph type="sldNum" sz="quarter" idx="10"/>
          </p:nvPr>
        </p:nvSpPr>
        <p:spPr/>
        <p:txBody>
          <a:bodyPr/>
          <a:lstStyle/>
          <a:p>
            <a:pPr>
              <a:defRPr/>
            </a:pPr>
            <a:fld id="{B6793D1D-21D7-448B-A40D-7A0452D622C9}"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Tezzaron sees 2.5 and 3D as the best alternatives to enabling next generation technologies. The power of process separation permits much lower risk, easier technology development and deployment. Further, it offers true IP reuse. There is no continuing need to redesign all of the same blocks at each new node. It is well known in the industry that analog and I/Os really don’t scale and, in fact, scaled devices often perform worse than previous older versions in larger geometries. The tight integration afforded by 3D allows best of class solutions for every element in a chip design.</a:t>
            </a:r>
            <a:endParaRPr lang="en-US" dirty="0"/>
          </a:p>
        </p:txBody>
      </p:sp>
      <p:sp>
        <p:nvSpPr>
          <p:cNvPr id="4" name="Slide Number Placeholder 3"/>
          <p:cNvSpPr>
            <a:spLocks noGrp="1"/>
          </p:cNvSpPr>
          <p:nvPr>
            <p:ph type="sldNum" sz="quarter" idx="10"/>
          </p:nvPr>
        </p:nvSpPr>
        <p:spPr/>
        <p:txBody>
          <a:bodyPr/>
          <a:lstStyle/>
          <a:p>
            <a:pPr>
              <a:defRPr/>
            </a:pPr>
            <a:fld id="{B6793D1D-21D7-448B-A40D-7A0452D622C9}"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p:txBody>
          <a:bodyPr/>
          <a:lstStyle/>
          <a:p>
            <a:pPr>
              <a:defRPr/>
            </a:pPr>
            <a:fld id="{0E0A9A48-C3D2-4440-AB4F-FA51F4AC1C35}" type="slidenum">
              <a:rPr lang="en-US" smtClean="0"/>
              <a:pPr>
                <a:defRPr/>
              </a:pPr>
              <a:t>21</a:t>
            </a:fld>
            <a:endParaRPr lang="en-US"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r>
              <a:rPr lang="en-US" dirty="0" smtClean="0"/>
              <a:t>Tezzaron continues to provide a number of opportunities for developers. 3D MPWs will be extended to 65nm this year and will continue to other finer geometries in the few years. We will provide customers with best of class solutions for both 2.5 and 3D assembly. The new fab facility in Texas has already improved Tezzaron's capabilities and will significantly improve the delivery schedules and product quality as the fab comes up to full production.</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97C0A826-2963-4C96-8370-4D708651971A}" type="slidenum">
              <a:rPr lang="en-US" smtClean="0"/>
              <a:pPr/>
              <a:t>22</a:t>
            </a:fld>
            <a:endParaRPr lang="en-US" smtClean="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r>
              <a:rPr lang="en-US" dirty="0" smtClean="0"/>
              <a:t>In conclusion, it is Tezzaron’s goal to offer customers a “one stop” solution for advanced 2.5 and 3D packaging incorporating a wide variety of assembly options in an open platform environment. </a:t>
            </a:r>
          </a:p>
          <a:p>
            <a:endParaRPr lang="en-US" dirty="0" smtClean="0"/>
          </a:p>
          <a:p>
            <a:r>
              <a:rPr lang="en-US" smtClean="0"/>
              <a:t>Thank </a:t>
            </a:r>
            <a:r>
              <a:rPr lang="en-US" dirty="0" smtClean="0"/>
              <a:t>you </a:t>
            </a:r>
            <a:r>
              <a:rPr lang="en-US" smtClean="0"/>
              <a:t>for your </a:t>
            </a:r>
            <a:r>
              <a:rPr lang="en-US" dirty="0" smtClean="0"/>
              <a:t>attention!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you look at 3D integration, it spans an enormous range. Today virtually every cell phone has some integration like that shown to the left. These devices have only 20 or 30 total connections at their periphery. At the opposite extreme is “true” 3D integration where transistors and interconnect are mixed as necessary within a structure. Today this “true” 3D, which is being pioneered by universities like Stanford, is still at least years away. Tezzaron focuses on the space between these extremes; devices with thousands to small 10’s of millions of vertical connections. </a:t>
            </a:r>
          </a:p>
          <a:p>
            <a:endParaRPr lang="en-US" dirty="0" smtClean="0"/>
          </a:p>
          <a:p>
            <a:r>
              <a:rPr lang="en-US" dirty="0" smtClean="0"/>
              <a:t>Also of note is the wide range in sizes of vertical interconnect that are available. The TSV on the lower left is about 100um in diameter and this is what one might have in the backside of a cell phone camera. At the same scale, in the lower right within the tiny black circle, is the latest generation of Tezzaron’s TSVs. The size of the TSV is one of the most important factors in the utility of the 3D integration.</a:t>
            </a:r>
            <a:endParaRPr lang="en-US" dirty="0"/>
          </a:p>
        </p:txBody>
      </p:sp>
      <p:sp>
        <p:nvSpPr>
          <p:cNvPr id="4" name="Slide Number Placeholder 3"/>
          <p:cNvSpPr>
            <a:spLocks noGrp="1"/>
          </p:cNvSpPr>
          <p:nvPr>
            <p:ph type="sldNum" sz="quarter" idx="10"/>
          </p:nvPr>
        </p:nvSpPr>
        <p:spPr/>
        <p:txBody>
          <a:bodyPr/>
          <a:lstStyle/>
          <a:p>
            <a:pPr>
              <a:defRPr/>
            </a:pPr>
            <a:fld id="{B6793D1D-21D7-448B-A40D-7A0452D622C9}"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r>
              <a:rPr lang="en-US" dirty="0" smtClean="0"/>
              <a:t>Here is an example of why the TSV size is so important. The first identified “killer” app for 3D seems to be stacking memory with logic. So lets assume we want to 3D integrate our wide bus DRAM with our processor here. With the 10um TSV on a 20um pitch, the array of interconnects dwarfs a 45nm floating point processor. Even worse is that there would need to be 3 repeaters required to get the signal from the upper left corner of the TSV array to the FPU. Remember, the reason we are doing this 3D integration is to improve speed and reduce power. This seems to defeat any purpose in doing 3D integration, not to mention, as a designer, I have a hard time punching a hole this big in the middle of my logic. I want the interconnect to my memory to be as close as possible to the center of my logic specifically to reduce power and latency.</a:t>
            </a:r>
          </a:p>
          <a:p>
            <a:endParaRPr lang="en-US" dirty="0" smtClean="0"/>
          </a:p>
          <a:p>
            <a:r>
              <a:rPr lang="en-US" dirty="0" smtClean="0"/>
              <a:t>CLICK</a:t>
            </a:r>
          </a:p>
          <a:p>
            <a:r>
              <a:rPr lang="en-US" dirty="0" smtClean="0"/>
              <a:t>However if the TSVs are smaller like the 1um ones shown here, this becomes a viable solution. It allows the 3D integration to deliver the promised reduction in power and latency. The size of the TSVs is important. As a designer, it is not only important to have the TSVs, but they must be small enough to put them where they are necessary to yield benefit.</a:t>
            </a:r>
          </a:p>
        </p:txBody>
      </p:sp>
      <p:sp>
        <p:nvSpPr>
          <p:cNvPr id="45060" name="Slide Number Placeholder 3"/>
          <p:cNvSpPr>
            <a:spLocks noGrp="1"/>
          </p:cNvSpPr>
          <p:nvPr>
            <p:ph type="sldNum" sz="quarter" idx="5"/>
          </p:nvPr>
        </p:nvSpPr>
        <p:spPr/>
        <p:txBody>
          <a:bodyPr/>
          <a:lstStyle/>
          <a:p>
            <a:pPr>
              <a:defRPr/>
            </a:pPr>
            <a:fld id="{FCAD8231-3288-4DB9-83C1-E694CA9A2B22}" type="slidenum">
              <a:rPr lang="en-US" smtClean="0"/>
              <a:pPr>
                <a:defRPr/>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p:txBody>
          <a:bodyPr/>
          <a:lstStyle/>
          <a:p>
            <a:pPr>
              <a:defRPr/>
            </a:pPr>
            <a:fld id="{AEA8D1F9-4150-4141-A01C-ECEC2C455B50}" type="slidenum">
              <a:rPr lang="en-US" smtClean="0"/>
              <a:pPr>
                <a:defRPr/>
              </a:pPr>
              <a:t>5</a:t>
            </a:fld>
            <a:endParaRPr lang="en-US" smtClean="0"/>
          </a:p>
        </p:txBody>
      </p:sp>
      <p:sp>
        <p:nvSpPr>
          <p:cNvPr id="44035" name="Rectangle 2"/>
          <p:cNvSpPr>
            <a:spLocks noGrp="1" noRot="1" noChangeAspect="1" noChangeArrowheads="1" noTextEdit="1"/>
          </p:cNvSpPr>
          <p:nvPr>
            <p:ph type="sldImg"/>
          </p:nvPr>
        </p:nvSpPr>
        <p:spPr>
          <a:solidFill>
            <a:srgbClr val="FFFFFF"/>
          </a:solidFill>
          <a:ln/>
        </p:spPr>
      </p:sp>
      <p:sp>
        <p:nvSpPr>
          <p:cNvPr id="44036" name="Rectangle 3"/>
          <p:cNvSpPr>
            <a:spLocks noGrp="1" noChangeArrowheads="1"/>
          </p:cNvSpPr>
          <p:nvPr>
            <p:ph type="body" idx="1"/>
          </p:nvPr>
        </p:nvSpPr>
        <p:spPr>
          <a:xfrm>
            <a:off x="974725" y="4559300"/>
            <a:ext cx="5365750" cy="4324350"/>
          </a:xfrm>
          <a:solidFill>
            <a:srgbClr val="FFFFFF"/>
          </a:solidFill>
          <a:ln>
            <a:solidFill>
              <a:srgbClr val="000000"/>
            </a:solidFill>
          </a:ln>
        </p:spPr>
        <p:txBody>
          <a:bodyPr/>
          <a:lstStyle/>
          <a:p>
            <a:r>
              <a:rPr lang="en-US" dirty="0" smtClean="0"/>
              <a:t>From this table you can see a cross section of the Tezzaron 3D interconnects. The first generation shown in the column at the far left is our workhorse process. This process, which is run and GlobalFoundries, is a 130nm mixed signal CMOS process. The 1.2um TSVs are made with tungsten. All of our small TSVs are made with tungsten. The TCE of tungsten being very close to that of silicon alleviates many of the issues related to TSVs that are widely reported. Tungsten does not </a:t>
            </a:r>
            <a:r>
              <a:rPr lang="en-US" dirty="0" err="1" smtClean="0"/>
              <a:t>electromigate</a:t>
            </a:r>
            <a:r>
              <a:rPr lang="en-US" dirty="0" smtClean="0"/>
              <a:t>, which further helps the reliability as voids in the TSVs are not killer defects. Tezzaron permits up to 25% of the TSV diameter to be voided.  A vertical void in the TSV does actually help in reducing the overall wafer stress. Note the small capacitance and resistances. These low values make 3D interconnect competitive from a designer’s viewpoint.</a:t>
            </a:r>
          </a:p>
          <a:p>
            <a:r>
              <a:rPr lang="en-US" dirty="0" smtClean="0"/>
              <a:t>Our interposers do use copper TSVs. For TSVs deeper than ~20um, Tezzaron, like everyone else today, must use copper. The deposition process of tungsten limits the diameter of the hole, whereas the copper plating process has no such limitation. </a:t>
            </a:r>
          </a:p>
          <a:p>
            <a:r>
              <a:rPr lang="en-US" dirty="0" smtClean="0"/>
              <a:t>Tezzaron is a member of the IME interposer consortium and is working to transfer that technology into the Tezzaron fab in Texas. We hope to be producing the first full interposers in our line by the end of the year.</a:t>
            </a:r>
          </a:p>
          <a:p>
            <a:r>
              <a:rPr lang="en-US" dirty="0" smtClean="0"/>
              <a:t>At the right you can see the </a:t>
            </a:r>
            <a:r>
              <a:rPr lang="en-US" dirty="0" err="1" smtClean="0"/>
              <a:t>bondpoints</a:t>
            </a:r>
            <a:r>
              <a:rPr lang="en-US" dirty="0" smtClean="0"/>
              <a:t>, which refers to our face to face capability. This is specifically for Cu-Cu diffusion bonding. We also now support the Ziptronix copper DBI process. With this process, we believe we will ultimately get to a 1um pitch capability. </a:t>
            </a:r>
          </a:p>
          <a:p>
            <a:r>
              <a:rPr lang="en-US" dirty="0" smtClean="0"/>
              <a:t>Lastly, the die to wafer at the far right does not permit as fine of a pitch 3D interconnect. This is due to speed of alignment and the resultant accuracy. While the alignment could be better, it becomes cost prohibitive. It is not fundamentally a technology issue.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727AB757-AC5A-4021-875C-F8904B71E5CD}" type="slidenum">
              <a:rPr lang="en-US" smtClean="0"/>
              <a:pPr>
                <a:defRPr/>
              </a:pPr>
              <a:t>6</a:t>
            </a:fld>
            <a:endParaRPr lang="en-US" smtClean="0"/>
          </a:p>
        </p:txBody>
      </p:sp>
      <p:sp>
        <p:nvSpPr>
          <p:cNvPr id="54275" name="Rectangle 2"/>
          <p:cNvSpPr>
            <a:spLocks noGrp="1" noRot="1" noChangeAspect="1" noChangeArrowheads="1" noTextEdit="1"/>
          </p:cNvSpPr>
          <p:nvPr>
            <p:ph type="sldImg"/>
          </p:nvPr>
        </p:nvSpPr>
        <p:spPr>
          <a:solidFill>
            <a:srgbClr val="FFFFFF"/>
          </a:solidFill>
          <a:ln/>
        </p:spPr>
      </p:sp>
      <p:sp>
        <p:nvSpPr>
          <p:cNvPr id="54276" name="Rectangle 3"/>
          <p:cNvSpPr>
            <a:spLocks noGrp="1" noChangeArrowheads="1"/>
          </p:cNvSpPr>
          <p:nvPr>
            <p:ph type="body" idx="1"/>
          </p:nvPr>
        </p:nvSpPr>
        <p:spPr>
          <a:xfrm>
            <a:off x="974725" y="4559300"/>
            <a:ext cx="5365750" cy="4324350"/>
          </a:xfrm>
          <a:solidFill>
            <a:srgbClr val="FFFFFF"/>
          </a:solidFill>
          <a:ln>
            <a:solidFill>
              <a:srgbClr val="000000"/>
            </a:solidFill>
          </a:ln>
        </p:spPr>
        <p:txBody>
          <a:bodyPr lIns="95079" tIns="47540" rIns="95079" bIns="47540"/>
          <a:lstStyle/>
          <a:p>
            <a:r>
              <a:rPr lang="en-US" dirty="0" smtClean="0"/>
              <a:t>Here you can see some of the Tezzaron 3D stacked devices. The TSV in the upper left corner is one of the latest 0.6um TSVs. These are built at Honeywell in their SOI process. The TSV protrudes about 2um into the substrate, which is completely removed during 3D assembly.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are some additional views of the first 0.6um TSV test wafers. Of note, the first wafer to come off the line had 100% yield in the 120,000 TSV via chains. Note the tungsten void cores in these first wafers. As mentioned earlier, these don’t represent any reliability issues. </a:t>
            </a:r>
            <a:endParaRPr lang="en-US" dirty="0"/>
          </a:p>
        </p:txBody>
      </p:sp>
      <p:sp>
        <p:nvSpPr>
          <p:cNvPr id="4" name="Slide Number Placeholder 3"/>
          <p:cNvSpPr>
            <a:spLocks noGrp="1"/>
          </p:cNvSpPr>
          <p:nvPr>
            <p:ph type="sldNum" sz="quarter" idx="10"/>
          </p:nvPr>
        </p:nvSpPr>
        <p:spPr/>
        <p:txBody>
          <a:bodyPr/>
          <a:lstStyle/>
          <a:p>
            <a:pPr>
              <a:defRPr/>
            </a:pPr>
            <a:fld id="{B6793D1D-21D7-448B-A40D-7A0452D622C9}"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r>
              <a:rPr lang="en-US" dirty="0" smtClean="0"/>
              <a:t>Here are a variety of different types of parts that have been 3D assembled for customers. Of note, in the center is a 64 core ARM CPU with 32 cores per layer. The vertical rectangular bars that are visible are in fact fields of interconnect for attaching the CPU to a memory device.</a:t>
            </a:r>
          </a:p>
        </p:txBody>
      </p:sp>
      <p:sp>
        <p:nvSpPr>
          <p:cNvPr id="62468" name="Slide Number Placeholder 3"/>
          <p:cNvSpPr>
            <a:spLocks noGrp="1"/>
          </p:cNvSpPr>
          <p:nvPr>
            <p:ph type="sldNum" sz="quarter" idx="5"/>
          </p:nvPr>
        </p:nvSpPr>
        <p:spPr/>
        <p:txBody>
          <a:bodyPr/>
          <a:lstStyle/>
          <a:p>
            <a:pPr>
              <a:defRPr/>
            </a:pPr>
            <a:fld id="{B4C9F7BB-68E0-4315-9185-B6FF92FE7ADD}" type="slidenum">
              <a:rPr lang="en-US" smtClean="0"/>
              <a:pPr>
                <a:defRPr/>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p:txBody>
          <a:bodyPr/>
          <a:lstStyle/>
          <a:p>
            <a:pPr>
              <a:defRPr/>
            </a:pPr>
            <a:fld id="{4CE6AD21-272C-42FF-92B9-32F50A22A7BB}" type="slidenum">
              <a:rPr lang="en-US" smtClean="0"/>
              <a:pPr>
                <a:defRPr/>
              </a:pPr>
              <a:t>9</a:t>
            </a:fld>
            <a:endParaRPr lang="en-US" smtClean="0"/>
          </a:p>
        </p:txBody>
      </p:sp>
      <p:sp>
        <p:nvSpPr>
          <p:cNvPr id="47107" name="Rectangle 2"/>
          <p:cNvSpPr>
            <a:spLocks noGrp="1" noRot="1" noChangeAspect="1" noChangeArrowheads="1" noTextEdit="1"/>
          </p:cNvSpPr>
          <p:nvPr>
            <p:ph type="sldImg"/>
          </p:nvPr>
        </p:nvSpPr>
        <p:spPr>
          <a:solidFill>
            <a:srgbClr val="FFFFFF"/>
          </a:solidFill>
          <a:ln/>
        </p:spPr>
      </p:sp>
      <p:sp>
        <p:nvSpPr>
          <p:cNvPr id="47108" name="Rectangle 3"/>
          <p:cNvSpPr>
            <a:spLocks noGrp="1" noChangeArrowheads="1"/>
          </p:cNvSpPr>
          <p:nvPr>
            <p:ph type="body" idx="1"/>
          </p:nvPr>
        </p:nvSpPr>
        <p:spPr>
          <a:solidFill>
            <a:srgbClr val="FFFFFF"/>
          </a:solidFill>
          <a:ln>
            <a:solidFill>
              <a:srgbClr val="000000"/>
            </a:solidFill>
          </a:ln>
        </p:spPr>
        <p:txBody>
          <a:bodyPr lIns="95079" tIns="47540" rIns="95079" bIns="47540"/>
          <a:lstStyle/>
          <a:p>
            <a:r>
              <a:rPr lang="en-US" dirty="0" smtClean="0"/>
              <a:t>As was mentioned in the beginning, Tezzaron is a memory company. We employ 3D to allows us to “</a:t>
            </a:r>
            <a:r>
              <a:rPr lang="en-US" dirty="0" err="1" smtClean="0"/>
              <a:t>dis</a:t>
            </a:r>
            <a:r>
              <a:rPr lang="en-US" dirty="0" smtClean="0"/>
              <a:t>-integrate” our memory devices. We build the memory cells and very little else in a DRAM process and the rest of the circuitry in a high performance logic process. This gives us the best of both worlds. The DRAM memory is low leakage and very high density, which would not be possible in a logic process, and the balance of the circuitry will operate much faster and with lower power in high performance logic process. In order to do this however, one needs millions of vertical interconnects. In the case of the Tezzaron memory, about 2 million of the vertical interconnects are required.</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7056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371600"/>
            <a:ext cx="8150225" cy="4724400"/>
          </a:xfrm>
        </p:spPr>
        <p:txBody>
          <a:bodyPr/>
          <a:lstStyle/>
          <a:p>
            <a:pPr lvl="0"/>
            <a:endParaRPr lang="en-US" noProof="0" smtClean="0"/>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371600"/>
            <a:ext cx="8150225" cy="4724400"/>
          </a:xfrm>
        </p:spPr>
        <p:txBody>
          <a:bodyPr/>
          <a:lstStyle/>
          <a:p>
            <a:pPr lvl="0"/>
            <a:endParaRPr lang="en-US" noProof="0" smtClean="0"/>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9"/>
          <p:cNvSpPr>
            <a:spLocks noGrp="1"/>
          </p:cNvSpPr>
          <p:nvPr>
            <p:ph type="sldNum" sz="quarter" idx="10"/>
          </p:nvPr>
        </p:nvSpPr>
        <p:spPr>
          <a:xfrm>
            <a:off x="8035925" y="6492875"/>
            <a:ext cx="974725" cy="365125"/>
          </a:xfrm>
          <a:prstGeom prst="rect">
            <a:avLst/>
          </a:prstGeom>
        </p:spPr>
        <p:txBody>
          <a:bodyPr/>
          <a:lstStyle>
            <a:lvl1pPr>
              <a:defRPr/>
            </a:lvl1pPr>
          </a:lstStyle>
          <a:p>
            <a:pPr>
              <a:defRPr/>
            </a:pPr>
            <a:fld id="{45C79CAD-B8DD-4420-9D03-60C55FE0EBF0}" type="slidenum">
              <a:rPr lang="en-US"/>
              <a:pPr>
                <a:defRPr/>
              </a:pPr>
              <a:t>‹N°›</a:t>
            </a:fld>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71600"/>
            <a:ext cx="3998913"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8513" y="1371600"/>
            <a:ext cx="3998912"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smtClean="0"/>
              <a:t>Click to edit Master title style</a:t>
            </a:r>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1949F"/>
            </a:gs>
            <a:gs pos="50000">
              <a:srgbClr val="FFFFFF"/>
            </a:gs>
            <a:gs pos="100000">
              <a:srgbClr val="01949F"/>
            </a:gs>
          </a:gsLst>
          <a:lin ang="5400000" scaled="1"/>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0"/>
            <a:ext cx="91440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371600"/>
            <a:ext cx="8150225"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7" name="Line 13"/>
          <p:cNvSpPr>
            <a:spLocks noChangeShapeType="1"/>
          </p:cNvSpPr>
          <p:nvPr/>
        </p:nvSpPr>
        <p:spPr bwMode="auto">
          <a:xfrm>
            <a:off x="0" y="1447800"/>
            <a:ext cx="0" cy="0"/>
          </a:xfrm>
          <a:prstGeom prst="line">
            <a:avLst/>
          </a:prstGeom>
          <a:noFill/>
          <a:ln w="9525">
            <a:solidFill>
              <a:schemeClr val="tx1"/>
            </a:solidFill>
            <a:round/>
            <a:headEnd/>
            <a:tailEnd/>
          </a:ln>
          <a:effectLst/>
        </p:spPr>
        <p:txBody>
          <a:bodyPr wrap="none" anchor="ctr"/>
          <a:lstStyle/>
          <a:p>
            <a:pPr algn="ctr" eaLnBrk="0" hangingPunct="0">
              <a:defRPr/>
            </a:pPr>
            <a:endParaRPr lang="en-US"/>
          </a:p>
        </p:txBody>
      </p:sp>
      <p:sp>
        <p:nvSpPr>
          <p:cNvPr id="1041" name="Text Box 17"/>
          <p:cNvSpPr txBox="1">
            <a:spLocks noChangeArrowheads="1"/>
          </p:cNvSpPr>
          <p:nvPr/>
        </p:nvSpPr>
        <p:spPr bwMode="auto">
          <a:xfrm>
            <a:off x="0" y="6481763"/>
            <a:ext cx="9144000" cy="376237"/>
          </a:xfrm>
          <a:prstGeom prst="rect">
            <a:avLst/>
          </a:prstGeom>
          <a:solidFill>
            <a:schemeClr val="bg1"/>
          </a:solidFill>
          <a:ln w="9525">
            <a:solidFill>
              <a:schemeClr val="bg1"/>
            </a:solidFill>
            <a:miter lim="800000"/>
            <a:headEnd/>
            <a:tailEnd/>
          </a:ln>
          <a:effectLst/>
        </p:spPr>
        <p:txBody>
          <a:bodyPr>
            <a:spAutoFit/>
          </a:bodyPr>
          <a:lstStyle/>
          <a:p>
            <a:pPr algn="ctr" eaLnBrk="0" hangingPunct="0">
              <a:spcBef>
                <a:spcPct val="50000"/>
              </a:spcBef>
              <a:tabLst>
                <a:tab pos="461963" algn="l"/>
              </a:tabLst>
              <a:defRPr/>
            </a:pPr>
            <a:r>
              <a:rPr lang="en-US" sz="1800" i="1" dirty="0" smtClean="0">
                <a:latin typeface="Copperplate33bc" pitchFamily="34" charset="0"/>
              </a:rPr>
              <a:t>Tezzaron </a:t>
            </a:r>
            <a:r>
              <a:rPr lang="en-US" sz="1800" i="1" dirty="0">
                <a:latin typeface="Copperplate33bc" pitchFamily="34" charset="0"/>
              </a:rPr>
              <a:t>Semiconductor</a:t>
            </a:r>
          </a:p>
        </p:txBody>
      </p:sp>
      <p:sp>
        <p:nvSpPr>
          <p:cNvPr id="1046" name="Rectangle 22"/>
          <p:cNvSpPr>
            <a:spLocks noChangeArrowheads="1"/>
          </p:cNvSpPr>
          <p:nvPr/>
        </p:nvSpPr>
        <p:spPr bwMode="auto">
          <a:xfrm>
            <a:off x="3700463" y="3186113"/>
            <a:ext cx="9144000" cy="0"/>
          </a:xfrm>
          <a:prstGeom prst="rect">
            <a:avLst/>
          </a:prstGeom>
          <a:noFill/>
          <a:ln w="9525">
            <a:noFill/>
            <a:miter lim="800000"/>
            <a:headEnd/>
            <a:tailEnd/>
          </a:ln>
          <a:effectLst/>
        </p:spPr>
        <p:txBody>
          <a:bodyPr>
            <a:spAutoFit/>
          </a:bodyPr>
          <a:lstStyle/>
          <a:p>
            <a:pPr algn="ctr" eaLnBrk="0" hangingPunct="0">
              <a:defRPr/>
            </a:pPr>
            <a:endParaRPr lang="en-US"/>
          </a:p>
        </p:txBody>
      </p:sp>
      <p:pic>
        <p:nvPicPr>
          <p:cNvPr id="2055" name="Picture 21" descr="TezzaronLogo"/>
          <p:cNvPicPr>
            <a:picLocks noChangeAspect="1" noChangeArrowheads="1"/>
          </p:cNvPicPr>
          <p:nvPr/>
        </p:nvPicPr>
        <p:blipFill>
          <a:blip r:embed="rId16" cstate="print"/>
          <a:srcRect/>
          <a:stretch>
            <a:fillRect/>
          </a:stretch>
        </p:blipFill>
        <p:spPr bwMode="auto">
          <a:xfrm>
            <a:off x="193675" y="6484938"/>
            <a:ext cx="1338263" cy="373062"/>
          </a:xfrm>
          <a:prstGeom prst="rect">
            <a:avLst/>
          </a:prstGeom>
          <a:noFill/>
          <a:ln w="9525">
            <a:noFill/>
            <a:miter lim="800000"/>
            <a:headEnd/>
            <a:tailEnd/>
          </a:ln>
        </p:spPr>
      </p:pic>
      <p:sp>
        <p:nvSpPr>
          <p:cNvPr id="1047" name="Text Box 23"/>
          <p:cNvSpPr txBox="1">
            <a:spLocks noChangeArrowheads="1"/>
          </p:cNvSpPr>
          <p:nvPr userDrawn="1"/>
        </p:nvSpPr>
        <p:spPr bwMode="auto">
          <a:xfrm>
            <a:off x="5227638" y="5143500"/>
            <a:ext cx="1441450" cy="519113"/>
          </a:xfrm>
          <a:prstGeom prst="rect">
            <a:avLst/>
          </a:prstGeom>
          <a:noFill/>
          <a:ln w="9525">
            <a:noFill/>
            <a:miter lim="800000"/>
            <a:headEnd/>
            <a:tailEnd/>
          </a:ln>
          <a:effectLst/>
        </p:spPr>
        <p:txBody>
          <a:bodyPr>
            <a:spAutoFit/>
          </a:bodyPr>
          <a:lstStyle/>
          <a:p>
            <a:pPr algn="ctr" eaLnBrk="0" hangingPunct="0">
              <a:defRPr/>
            </a:pPr>
            <a:endParaRPr lang="en-US"/>
          </a:p>
        </p:txBody>
      </p:sp>
      <p:sp>
        <p:nvSpPr>
          <p:cNvPr id="1049" name="Text Box 25"/>
          <p:cNvSpPr txBox="1">
            <a:spLocks noChangeArrowheads="1"/>
          </p:cNvSpPr>
          <p:nvPr userDrawn="1"/>
        </p:nvSpPr>
        <p:spPr bwMode="auto">
          <a:xfrm>
            <a:off x="6223000" y="6613525"/>
            <a:ext cx="2921000" cy="246063"/>
          </a:xfrm>
          <a:prstGeom prst="rect">
            <a:avLst/>
          </a:prstGeom>
          <a:noFill/>
          <a:ln w="9525">
            <a:noFill/>
            <a:miter lim="800000"/>
            <a:headEnd/>
            <a:tailEnd/>
          </a:ln>
          <a:effectLst/>
        </p:spPr>
        <p:txBody>
          <a:bodyPr wrap="square">
            <a:spAutoFit/>
          </a:bodyPr>
          <a:lstStyle/>
          <a:p>
            <a:pPr algn="r" eaLnBrk="0" hangingPunct="0">
              <a:spcBef>
                <a:spcPct val="50000"/>
              </a:spcBef>
              <a:defRPr/>
            </a:pPr>
            <a:r>
              <a:rPr lang="en-US" sz="1000" dirty="0" smtClean="0">
                <a:latin typeface="Arial" charset="0"/>
              </a:rPr>
              <a:t>04/08/2013                        </a:t>
            </a:r>
            <a:fld id="{7C5DE128-8FB8-4EF4-901E-759671EC88A8}" type="slidenum">
              <a:rPr lang="en-US" sz="1000" smtClean="0">
                <a:latin typeface="Arial" charset="0"/>
              </a:rPr>
              <a:pPr algn="r" eaLnBrk="0" hangingPunct="0">
                <a:spcBef>
                  <a:spcPct val="50000"/>
                </a:spcBef>
                <a:defRPr/>
              </a:pPr>
              <a:t>‹N°›</a:t>
            </a:fld>
            <a:r>
              <a:rPr lang="en-US" sz="1000" dirty="0" smtClean="0">
                <a:latin typeface="Arial" charset="0"/>
              </a:rPr>
              <a:t>	</a:t>
            </a:r>
            <a:endParaRPr lang="en-US" sz="1000" dirty="0">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p:hf hdr="0" ftr="0"/>
  <p:txStyles>
    <p:titleStyle>
      <a:lvl1pPr algn="ctr" rtl="0" eaLnBrk="0" fontAlgn="base" hangingPunct="0">
        <a:spcBef>
          <a:spcPct val="0"/>
        </a:spcBef>
        <a:spcAft>
          <a:spcPct val="0"/>
        </a:spcAft>
        <a:defRPr sz="4000" b="1" u="sng">
          <a:solidFill>
            <a:schemeClr val="tx2"/>
          </a:solidFill>
          <a:latin typeface="+mj-lt"/>
          <a:ea typeface="+mj-ea"/>
          <a:cs typeface="+mj-cs"/>
        </a:defRPr>
      </a:lvl1pPr>
      <a:lvl2pPr algn="ctr" rtl="0" eaLnBrk="0" fontAlgn="base" hangingPunct="0">
        <a:spcBef>
          <a:spcPct val="0"/>
        </a:spcBef>
        <a:spcAft>
          <a:spcPct val="0"/>
        </a:spcAft>
        <a:defRPr sz="4000" b="1" u="sng">
          <a:solidFill>
            <a:schemeClr val="tx2"/>
          </a:solidFill>
          <a:latin typeface="Times New Roman" pitchFamily="18" charset="0"/>
        </a:defRPr>
      </a:lvl2pPr>
      <a:lvl3pPr algn="ctr" rtl="0" eaLnBrk="0" fontAlgn="base" hangingPunct="0">
        <a:spcBef>
          <a:spcPct val="0"/>
        </a:spcBef>
        <a:spcAft>
          <a:spcPct val="0"/>
        </a:spcAft>
        <a:defRPr sz="4000" b="1" u="sng">
          <a:solidFill>
            <a:schemeClr val="tx2"/>
          </a:solidFill>
          <a:latin typeface="Times New Roman" pitchFamily="18" charset="0"/>
        </a:defRPr>
      </a:lvl3pPr>
      <a:lvl4pPr algn="ctr" rtl="0" eaLnBrk="0" fontAlgn="base" hangingPunct="0">
        <a:spcBef>
          <a:spcPct val="0"/>
        </a:spcBef>
        <a:spcAft>
          <a:spcPct val="0"/>
        </a:spcAft>
        <a:defRPr sz="4000" b="1" u="sng">
          <a:solidFill>
            <a:schemeClr val="tx2"/>
          </a:solidFill>
          <a:latin typeface="Times New Roman" pitchFamily="18" charset="0"/>
        </a:defRPr>
      </a:lvl4pPr>
      <a:lvl5pPr algn="ctr" rtl="0" eaLnBrk="0" fontAlgn="base" hangingPunct="0">
        <a:spcBef>
          <a:spcPct val="0"/>
        </a:spcBef>
        <a:spcAft>
          <a:spcPct val="0"/>
        </a:spcAft>
        <a:defRPr sz="4000" b="1" u="sng">
          <a:solidFill>
            <a:schemeClr val="tx2"/>
          </a:solidFill>
          <a:latin typeface="Times New Roman" pitchFamily="18" charset="0"/>
        </a:defRPr>
      </a:lvl5pPr>
      <a:lvl6pPr marL="457200" algn="ctr" rtl="0" eaLnBrk="0" fontAlgn="base" hangingPunct="0">
        <a:spcBef>
          <a:spcPct val="0"/>
        </a:spcBef>
        <a:spcAft>
          <a:spcPct val="0"/>
        </a:spcAft>
        <a:defRPr sz="4000" b="1" u="sng">
          <a:solidFill>
            <a:schemeClr val="tx2"/>
          </a:solidFill>
          <a:latin typeface="Times New Roman" pitchFamily="18" charset="0"/>
        </a:defRPr>
      </a:lvl6pPr>
      <a:lvl7pPr marL="914400" algn="ctr" rtl="0" eaLnBrk="0" fontAlgn="base" hangingPunct="0">
        <a:spcBef>
          <a:spcPct val="0"/>
        </a:spcBef>
        <a:spcAft>
          <a:spcPct val="0"/>
        </a:spcAft>
        <a:defRPr sz="4000" b="1" u="sng">
          <a:solidFill>
            <a:schemeClr val="tx2"/>
          </a:solidFill>
          <a:latin typeface="Times New Roman" pitchFamily="18" charset="0"/>
        </a:defRPr>
      </a:lvl7pPr>
      <a:lvl8pPr marL="1371600" algn="ctr" rtl="0" eaLnBrk="0" fontAlgn="base" hangingPunct="0">
        <a:spcBef>
          <a:spcPct val="0"/>
        </a:spcBef>
        <a:spcAft>
          <a:spcPct val="0"/>
        </a:spcAft>
        <a:defRPr sz="4000" b="1" u="sng">
          <a:solidFill>
            <a:schemeClr val="tx2"/>
          </a:solidFill>
          <a:latin typeface="Times New Roman" pitchFamily="18" charset="0"/>
        </a:defRPr>
      </a:lvl8pPr>
      <a:lvl9pPr marL="1828800" algn="ctr" rtl="0" eaLnBrk="0" fontAlgn="base" hangingPunct="0">
        <a:spcBef>
          <a:spcPct val="0"/>
        </a:spcBef>
        <a:spcAft>
          <a:spcPct val="0"/>
        </a:spcAft>
        <a:defRPr sz="4000" b="1" u="sng">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jpeg"/><Relationship Id="rId7" Type="http://schemas.openxmlformats.org/officeDocument/2006/relationships/image" Target="../media/image39.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8.gif"/><Relationship Id="rId5" Type="http://schemas.openxmlformats.org/officeDocument/2006/relationships/image" Target="../media/image37.jpeg"/><Relationship Id="rId4" Type="http://schemas.openxmlformats.org/officeDocument/2006/relationships/image" Target="../media/image36.gif"/><Relationship Id="rId9" Type="http://schemas.openxmlformats.org/officeDocument/2006/relationships/image" Target="../media/image41.jpeg"/></Relationships>
</file>

<file path=ppt/slides/_rels/slide1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4.emf"/></Relationships>
</file>

<file path=ppt/slides/_rels/slide14.xml.rels><?xml version="1.0" encoding="UTF-8" standalone="yes"?>
<Relationships xmlns="http://schemas.openxmlformats.org/package/2006/relationships"><Relationship Id="rId3" Type="http://schemas.openxmlformats.org/officeDocument/2006/relationships/image" Target="../media/image45.wmf"/><Relationship Id="rId7" Type="http://schemas.openxmlformats.org/officeDocument/2006/relationships/image" Target="../media/image49.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5.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4.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16.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57.jpeg"/><Relationship Id="rId4" Type="http://schemas.openxmlformats.org/officeDocument/2006/relationships/image" Target="../media/image56.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60.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9.png"/><Relationship Id="rId5" Type="http://schemas.openxmlformats.org/officeDocument/2006/relationships/image" Target="../media/image58.emf"/><Relationship Id="rId4"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3.jpeg"/><Relationship Id="rId7" Type="http://schemas.openxmlformats.org/officeDocument/2006/relationships/image" Target="../media/image67.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jpeg"/></Relationships>
</file>

<file path=ppt/slides/_rels/slide2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emf"/><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jpeg"/><Relationship Id="rId4" Type="http://schemas.openxmlformats.org/officeDocument/2006/relationships/image" Target="../media/image5.emf"/><Relationship Id="rId9"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4.xml"/><Relationship Id="rId5" Type="http://schemas.openxmlformats.org/officeDocument/2006/relationships/image" Target="../media/image14.gif"/><Relationship Id="rId4" Type="http://schemas.openxmlformats.org/officeDocument/2006/relationships/image" Target="../media/image13.gi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wmf"/><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jpeg"/><Relationship Id="rId7" Type="http://schemas.openxmlformats.org/officeDocument/2006/relationships/image" Target="../media/image29.jpeg"/><Relationship Id="rId12" Type="http://schemas.openxmlformats.org/officeDocument/2006/relationships/image" Target="../media/image34.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8.jpeg"/><Relationship Id="rId11" Type="http://schemas.openxmlformats.org/officeDocument/2006/relationships/image" Target="../media/image33.jpeg"/><Relationship Id="rId5" Type="http://schemas.openxmlformats.org/officeDocument/2006/relationships/image" Target="../media/image27.jpeg"/><Relationship Id="rId10" Type="http://schemas.openxmlformats.org/officeDocument/2006/relationships/image" Target="../media/image32.jpeg"/><Relationship Id="rId4" Type="http://schemas.openxmlformats.org/officeDocument/2006/relationships/image" Target="../media/image26.jpeg"/><Relationship Id="rId9" Type="http://schemas.openxmlformats.org/officeDocument/2006/relationships/image" Target="../media/image31.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patti2\My Documents\ifly90_plots\IMG_6506 low res.JPG"/>
          <p:cNvPicPr>
            <a:picLocks noChangeAspect="1" noChangeArrowheads="1"/>
          </p:cNvPicPr>
          <p:nvPr/>
        </p:nvPicPr>
        <p:blipFill>
          <a:blip r:embed="rId3" cstate="print">
            <a:lum bright="44000" contrast="-84000"/>
          </a:blip>
          <a:srcRect b="17578"/>
          <a:stretch>
            <a:fillRect/>
          </a:stretch>
        </p:blipFill>
        <p:spPr bwMode="auto">
          <a:xfrm>
            <a:off x="0" y="1530350"/>
            <a:ext cx="9144000" cy="4938713"/>
          </a:xfrm>
          <a:prstGeom prst="rect">
            <a:avLst/>
          </a:prstGeom>
          <a:noFill/>
          <a:ln w="9525">
            <a:noFill/>
            <a:miter lim="800000"/>
            <a:headEnd/>
            <a:tailEnd/>
          </a:ln>
        </p:spPr>
      </p:pic>
      <p:sp>
        <p:nvSpPr>
          <p:cNvPr id="3075" name="Rectangle 4"/>
          <p:cNvSpPr>
            <a:spLocks noChangeArrowheads="1"/>
          </p:cNvSpPr>
          <p:nvPr/>
        </p:nvSpPr>
        <p:spPr bwMode="auto">
          <a:xfrm>
            <a:off x="177800" y="2611438"/>
            <a:ext cx="8772525" cy="2431435"/>
          </a:xfrm>
          <a:prstGeom prst="rect">
            <a:avLst/>
          </a:prstGeom>
          <a:noFill/>
          <a:ln w="9525">
            <a:noFill/>
            <a:miter lim="800000"/>
            <a:headEnd/>
            <a:tailEnd/>
          </a:ln>
        </p:spPr>
        <p:txBody>
          <a:bodyPr>
            <a:spAutoFit/>
          </a:bodyPr>
          <a:lstStyle/>
          <a:p>
            <a:pPr algn="ctr" eaLnBrk="0" hangingPunct="0">
              <a:spcBef>
                <a:spcPct val="50000"/>
              </a:spcBef>
            </a:pPr>
            <a:r>
              <a:rPr lang="en-US" sz="4400" b="1" dirty="0" smtClean="0"/>
              <a:t>Implementing 2.5D and 3D Devices</a:t>
            </a:r>
          </a:p>
          <a:p>
            <a:pPr algn="ctr" eaLnBrk="0" hangingPunct="0">
              <a:spcBef>
                <a:spcPct val="50000"/>
              </a:spcBef>
            </a:pPr>
            <a:r>
              <a:rPr lang="en-US" sz="3600" i="1" dirty="0" smtClean="0"/>
              <a:t>Bob </a:t>
            </a:r>
            <a:r>
              <a:rPr lang="en-US" sz="3600" i="1" dirty="0"/>
              <a:t>Patti, CTO</a:t>
            </a:r>
          </a:p>
          <a:p>
            <a:pPr algn="ctr" eaLnBrk="0" hangingPunct="0">
              <a:spcBef>
                <a:spcPct val="50000"/>
              </a:spcBef>
            </a:pPr>
            <a:r>
              <a:rPr lang="en-US" sz="3600" i="1" dirty="0"/>
              <a:t>rpatti@tezzaron.com</a:t>
            </a:r>
          </a:p>
        </p:txBody>
      </p:sp>
      <p:pic>
        <p:nvPicPr>
          <p:cNvPr id="3076" name="Picture 4" descr="TezzaronLogo"/>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554163" y="381000"/>
            <a:ext cx="6048375" cy="1685925"/>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2971800" y="4038600"/>
            <a:ext cx="2514600" cy="1905000"/>
          </a:xfrm>
          <a:prstGeom prst="rect">
            <a:avLst/>
          </a:prstGeom>
          <a:solidFill>
            <a:schemeClr val="accent2">
              <a:lumMod val="60000"/>
              <a:lumOff val="40000"/>
            </a:schemeClr>
          </a:solidFill>
          <a:ln>
            <a:solidFill>
              <a:schemeClr val="accent2">
                <a:lumMod val="75000"/>
              </a:schemeClr>
            </a:solidFill>
          </a:ln>
          <a:scene3d>
            <a:camera prst="isometricOffAxis1Top"/>
            <a:lightRig rig="threePt" dir="t"/>
          </a:scene3d>
          <a:sp3d prstMaterial="metal">
            <a:bevelT w="0" h="1270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2971800" y="3581400"/>
            <a:ext cx="2514600" cy="1905000"/>
          </a:xfrm>
          <a:prstGeom prst="rect">
            <a:avLst/>
          </a:prstGeom>
          <a:solidFill>
            <a:srgbClr val="92D050"/>
          </a:solidFill>
          <a:ln>
            <a:solidFill>
              <a:srgbClr val="00B050"/>
            </a:solidFill>
          </a:ln>
          <a:scene3d>
            <a:camera prst="isometricOffAxis1Top"/>
            <a:lightRig rig="threePt" dir="t"/>
          </a:scene3d>
          <a:sp3d prstMaterial="metal">
            <a:bevelT w="0" h="1270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0"/>
          <p:cNvGrpSpPr/>
          <p:nvPr/>
        </p:nvGrpSpPr>
        <p:grpSpPr>
          <a:xfrm>
            <a:off x="2971800" y="1905000"/>
            <a:ext cx="2514600" cy="2971800"/>
            <a:chOff x="2971800" y="1219200"/>
            <a:chExt cx="2514600" cy="2971800"/>
          </a:xfrm>
        </p:grpSpPr>
        <p:grpSp>
          <p:nvGrpSpPr>
            <p:cNvPr id="4" name="Group 14"/>
            <p:cNvGrpSpPr/>
            <p:nvPr/>
          </p:nvGrpSpPr>
          <p:grpSpPr>
            <a:xfrm>
              <a:off x="2971800" y="1828800"/>
              <a:ext cx="2514600" cy="2362200"/>
              <a:chOff x="2971800" y="1219200"/>
              <a:chExt cx="2514600" cy="2362200"/>
            </a:xfrm>
          </p:grpSpPr>
          <p:sp>
            <p:nvSpPr>
              <p:cNvPr id="28" name="Rectangle 27"/>
              <p:cNvSpPr/>
              <p:nvPr/>
            </p:nvSpPr>
            <p:spPr>
              <a:xfrm>
                <a:off x="2971800" y="1676400"/>
                <a:ext cx="2514600" cy="1905000"/>
              </a:xfrm>
              <a:prstGeom prst="rect">
                <a:avLst/>
              </a:prstGeom>
              <a:ln>
                <a:solidFill>
                  <a:schemeClr val="tx2">
                    <a:lumMod val="75000"/>
                  </a:schemeClr>
                </a:solidFill>
              </a:ln>
              <a:scene3d>
                <a:camera prst="isometricOffAxis1Top"/>
                <a:lightRig rig="threePt" dir="t"/>
              </a:scene3d>
              <a:sp3d prstMaterial="metal">
                <a:bevelT w="0" h="1270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2971800" y="1524000"/>
                <a:ext cx="2514600" cy="1905000"/>
              </a:xfrm>
              <a:prstGeom prst="rect">
                <a:avLst/>
              </a:prstGeom>
              <a:ln>
                <a:solidFill>
                  <a:schemeClr val="tx2">
                    <a:lumMod val="75000"/>
                  </a:schemeClr>
                </a:solidFill>
              </a:ln>
              <a:scene3d>
                <a:camera prst="isometricOffAxis1Top"/>
                <a:lightRig rig="threePt" dir="t"/>
              </a:scene3d>
              <a:sp3d prstMaterial="metal">
                <a:bevelT w="0" h="1270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2971800" y="1371600"/>
                <a:ext cx="2514600" cy="1905000"/>
              </a:xfrm>
              <a:prstGeom prst="rect">
                <a:avLst/>
              </a:prstGeom>
              <a:ln>
                <a:solidFill>
                  <a:schemeClr val="tx2">
                    <a:lumMod val="75000"/>
                  </a:schemeClr>
                </a:solidFill>
              </a:ln>
              <a:scene3d>
                <a:camera prst="isometricOffAxis1Top"/>
                <a:lightRig rig="threePt" dir="t"/>
              </a:scene3d>
              <a:sp3d prstMaterial="metal">
                <a:bevelT w="0" h="1270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2971800" y="1219200"/>
                <a:ext cx="2514600" cy="1905000"/>
              </a:xfrm>
              <a:prstGeom prst="rect">
                <a:avLst/>
              </a:prstGeom>
              <a:ln>
                <a:solidFill>
                  <a:schemeClr val="tx2">
                    <a:lumMod val="75000"/>
                  </a:schemeClr>
                </a:solidFill>
              </a:ln>
              <a:scene3d>
                <a:camera prst="isometricOffAxis1Top"/>
                <a:lightRig rig="threePt" dir="t"/>
              </a:scene3d>
              <a:sp3d prstMaterial="metal">
                <a:bevelT w="0" h="1270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13"/>
            <p:cNvGrpSpPr/>
            <p:nvPr/>
          </p:nvGrpSpPr>
          <p:grpSpPr>
            <a:xfrm>
              <a:off x="2971800" y="1219200"/>
              <a:ext cx="2514600" cy="2362200"/>
              <a:chOff x="2971800" y="1219200"/>
              <a:chExt cx="2514600" cy="2362200"/>
            </a:xfrm>
          </p:grpSpPr>
          <p:sp>
            <p:nvSpPr>
              <p:cNvPr id="24" name="Rectangle 23"/>
              <p:cNvSpPr/>
              <p:nvPr/>
            </p:nvSpPr>
            <p:spPr>
              <a:xfrm>
                <a:off x="2971800" y="1676400"/>
                <a:ext cx="2514600" cy="1905000"/>
              </a:xfrm>
              <a:prstGeom prst="rect">
                <a:avLst/>
              </a:prstGeom>
              <a:ln>
                <a:solidFill>
                  <a:schemeClr val="tx2">
                    <a:lumMod val="75000"/>
                  </a:schemeClr>
                </a:solidFill>
              </a:ln>
              <a:scene3d>
                <a:camera prst="isometricOffAxis1Top"/>
                <a:lightRig rig="threePt" dir="t"/>
              </a:scene3d>
              <a:sp3d prstMaterial="metal">
                <a:bevelT w="0" h="1270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2971800" y="1524000"/>
                <a:ext cx="2514600" cy="1905000"/>
              </a:xfrm>
              <a:prstGeom prst="rect">
                <a:avLst/>
              </a:prstGeom>
              <a:ln>
                <a:solidFill>
                  <a:schemeClr val="tx2">
                    <a:lumMod val="75000"/>
                  </a:schemeClr>
                </a:solidFill>
              </a:ln>
              <a:scene3d>
                <a:camera prst="isometricOffAxis1Top"/>
                <a:lightRig rig="threePt" dir="t"/>
              </a:scene3d>
              <a:sp3d prstMaterial="metal">
                <a:bevelT w="0" h="1270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971800" y="1371600"/>
                <a:ext cx="2514600" cy="1905000"/>
              </a:xfrm>
              <a:prstGeom prst="rect">
                <a:avLst/>
              </a:prstGeom>
              <a:ln>
                <a:solidFill>
                  <a:schemeClr val="tx2">
                    <a:lumMod val="75000"/>
                  </a:schemeClr>
                </a:solidFill>
              </a:ln>
              <a:scene3d>
                <a:camera prst="isometricOffAxis1Top"/>
                <a:lightRig rig="threePt" dir="t"/>
              </a:scene3d>
              <a:sp3d prstMaterial="metal">
                <a:bevelT w="0" h="1270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2971800" y="1219200"/>
                <a:ext cx="2514600" cy="1905000"/>
              </a:xfrm>
              <a:prstGeom prst="rect">
                <a:avLst/>
              </a:prstGeom>
              <a:ln>
                <a:solidFill>
                  <a:schemeClr val="tx2">
                    <a:lumMod val="75000"/>
                  </a:schemeClr>
                </a:solidFill>
              </a:ln>
              <a:scene3d>
                <a:camera prst="isometricOffAxis1Top"/>
                <a:lightRig rig="threePt" dir="t"/>
              </a:scene3d>
              <a:sp3d prstMaterial="metal">
                <a:bevelT w="0" h="1270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Title 1"/>
          <p:cNvSpPr>
            <a:spLocks noGrp="1"/>
          </p:cNvSpPr>
          <p:nvPr>
            <p:ph type="title"/>
          </p:nvPr>
        </p:nvSpPr>
        <p:spPr/>
        <p:txBody>
          <a:bodyPr/>
          <a:lstStyle/>
          <a:p>
            <a:r>
              <a:rPr lang="en-US" dirty="0" smtClean="0"/>
              <a:t>Gen4 “</a:t>
            </a:r>
            <a:r>
              <a:rPr lang="en-US" dirty="0" err="1" smtClean="0"/>
              <a:t>Dis</a:t>
            </a:r>
            <a:r>
              <a:rPr lang="en-US" dirty="0" smtClean="0"/>
              <a:t>-Integrated” 3D Memory</a:t>
            </a:r>
            <a:endParaRPr lang="en-US" dirty="0"/>
          </a:p>
        </p:txBody>
      </p:sp>
      <p:grpSp>
        <p:nvGrpSpPr>
          <p:cNvPr id="7" name="Group 19"/>
          <p:cNvGrpSpPr/>
          <p:nvPr/>
        </p:nvGrpSpPr>
        <p:grpSpPr>
          <a:xfrm>
            <a:off x="2971800" y="685800"/>
            <a:ext cx="2514600" cy="2971800"/>
            <a:chOff x="2971800" y="1219200"/>
            <a:chExt cx="2514600" cy="2971800"/>
          </a:xfrm>
        </p:grpSpPr>
        <p:grpSp>
          <p:nvGrpSpPr>
            <p:cNvPr id="8" name="Group 14"/>
            <p:cNvGrpSpPr/>
            <p:nvPr/>
          </p:nvGrpSpPr>
          <p:grpSpPr>
            <a:xfrm>
              <a:off x="2971800" y="1828800"/>
              <a:ext cx="2514600" cy="2362200"/>
              <a:chOff x="2971800" y="1219200"/>
              <a:chExt cx="2514600" cy="2362200"/>
            </a:xfrm>
          </p:grpSpPr>
          <p:sp>
            <p:nvSpPr>
              <p:cNvPr id="16" name="Rectangle 15"/>
              <p:cNvSpPr/>
              <p:nvPr/>
            </p:nvSpPr>
            <p:spPr>
              <a:xfrm>
                <a:off x="2971800" y="1676400"/>
                <a:ext cx="2514600" cy="1905000"/>
              </a:xfrm>
              <a:prstGeom prst="rect">
                <a:avLst/>
              </a:prstGeom>
              <a:ln>
                <a:solidFill>
                  <a:schemeClr val="tx2">
                    <a:lumMod val="75000"/>
                  </a:schemeClr>
                </a:solidFill>
              </a:ln>
              <a:scene3d>
                <a:camera prst="isometricOffAxis1Top"/>
                <a:lightRig rig="threePt" dir="t"/>
              </a:scene3d>
              <a:sp3d prstMaterial="metal">
                <a:bevelT w="0" h="1270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2971800" y="1524000"/>
                <a:ext cx="2514600" cy="1905000"/>
              </a:xfrm>
              <a:prstGeom prst="rect">
                <a:avLst/>
              </a:prstGeom>
              <a:ln>
                <a:solidFill>
                  <a:schemeClr val="tx2">
                    <a:lumMod val="75000"/>
                  </a:schemeClr>
                </a:solidFill>
              </a:ln>
              <a:scene3d>
                <a:camera prst="isometricOffAxis1Top"/>
                <a:lightRig rig="threePt" dir="t"/>
              </a:scene3d>
              <a:sp3d prstMaterial="metal">
                <a:bevelT w="0" h="1270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971800" y="1371600"/>
                <a:ext cx="2514600" cy="1905000"/>
              </a:xfrm>
              <a:prstGeom prst="rect">
                <a:avLst/>
              </a:prstGeom>
              <a:ln>
                <a:solidFill>
                  <a:schemeClr val="tx2">
                    <a:lumMod val="75000"/>
                  </a:schemeClr>
                </a:solidFill>
              </a:ln>
              <a:scene3d>
                <a:camera prst="isometricOffAxis1Top"/>
                <a:lightRig rig="threePt" dir="t"/>
              </a:scene3d>
              <a:sp3d prstMaterial="metal">
                <a:bevelT w="0" h="1270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2971800" y="1219200"/>
                <a:ext cx="2514600" cy="1905000"/>
              </a:xfrm>
              <a:prstGeom prst="rect">
                <a:avLst/>
              </a:prstGeom>
              <a:ln>
                <a:solidFill>
                  <a:schemeClr val="tx2">
                    <a:lumMod val="75000"/>
                  </a:schemeClr>
                </a:solidFill>
              </a:ln>
              <a:scene3d>
                <a:camera prst="isometricOffAxis1Top"/>
                <a:lightRig rig="threePt" dir="t"/>
              </a:scene3d>
              <a:sp3d prstMaterial="metal">
                <a:bevelT w="0" h="1270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13"/>
            <p:cNvGrpSpPr/>
            <p:nvPr/>
          </p:nvGrpSpPr>
          <p:grpSpPr>
            <a:xfrm>
              <a:off x="2971800" y="1219200"/>
              <a:ext cx="2514600" cy="2362200"/>
              <a:chOff x="2971800" y="1219200"/>
              <a:chExt cx="2514600" cy="2362200"/>
            </a:xfrm>
          </p:grpSpPr>
          <p:sp>
            <p:nvSpPr>
              <p:cNvPr id="5" name="Rectangle 4"/>
              <p:cNvSpPr/>
              <p:nvPr/>
            </p:nvSpPr>
            <p:spPr>
              <a:xfrm>
                <a:off x="2971800" y="1676400"/>
                <a:ext cx="2514600" cy="1905000"/>
              </a:xfrm>
              <a:prstGeom prst="rect">
                <a:avLst/>
              </a:prstGeom>
              <a:ln>
                <a:solidFill>
                  <a:schemeClr val="tx2">
                    <a:lumMod val="75000"/>
                  </a:schemeClr>
                </a:solidFill>
              </a:ln>
              <a:scene3d>
                <a:camera prst="isometricOffAxis1Top"/>
                <a:lightRig rig="threePt" dir="t"/>
              </a:scene3d>
              <a:sp3d prstMaterial="metal">
                <a:bevelT w="0" h="1270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971800" y="1524000"/>
                <a:ext cx="2514600" cy="1905000"/>
              </a:xfrm>
              <a:prstGeom prst="rect">
                <a:avLst/>
              </a:prstGeom>
              <a:ln>
                <a:solidFill>
                  <a:schemeClr val="tx2">
                    <a:lumMod val="75000"/>
                  </a:schemeClr>
                </a:solidFill>
              </a:ln>
              <a:scene3d>
                <a:camera prst="isometricOffAxis1Top"/>
                <a:lightRig rig="threePt" dir="t"/>
              </a:scene3d>
              <a:sp3d prstMaterial="metal">
                <a:bevelT w="0" h="1270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971800" y="1371600"/>
                <a:ext cx="2514600" cy="1905000"/>
              </a:xfrm>
              <a:prstGeom prst="rect">
                <a:avLst/>
              </a:prstGeom>
              <a:ln>
                <a:solidFill>
                  <a:schemeClr val="tx2">
                    <a:lumMod val="75000"/>
                  </a:schemeClr>
                </a:solidFill>
              </a:ln>
              <a:scene3d>
                <a:camera prst="isometricOffAxis1Top"/>
                <a:lightRig rig="threePt" dir="t"/>
              </a:scene3d>
              <a:sp3d prstMaterial="metal">
                <a:bevelT w="0" h="1270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971800" y="1219200"/>
                <a:ext cx="2514600" cy="1905000"/>
              </a:xfrm>
              <a:prstGeom prst="rect">
                <a:avLst/>
              </a:prstGeom>
              <a:ln>
                <a:solidFill>
                  <a:schemeClr val="tx2">
                    <a:lumMod val="75000"/>
                  </a:schemeClr>
                </a:solidFill>
              </a:ln>
              <a:scene3d>
                <a:camera prst="isometricOffAxis1Top"/>
                <a:lightRig rig="threePt" dir="t"/>
              </a:scene3d>
              <a:sp3d prstMaterial="metal">
                <a:bevelT w="0" h="127000"/>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3" name="Right Brace 32"/>
          <p:cNvSpPr/>
          <p:nvPr/>
        </p:nvSpPr>
        <p:spPr>
          <a:xfrm>
            <a:off x="6019800" y="1295400"/>
            <a:ext cx="457200" cy="2895600"/>
          </a:xfrm>
          <a:prstGeom prst="rightBrace">
            <a:avLst>
              <a:gd name="adj1" fmla="val 8333"/>
              <a:gd name="adj2" fmla="val 27998"/>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TextBox 33"/>
          <p:cNvSpPr txBox="1"/>
          <p:nvPr/>
        </p:nvSpPr>
        <p:spPr>
          <a:xfrm>
            <a:off x="6705600" y="1905000"/>
            <a:ext cx="1905000" cy="707886"/>
          </a:xfrm>
          <a:prstGeom prst="rect">
            <a:avLst/>
          </a:prstGeom>
          <a:noFill/>
        </p:spPr>
        <p:txBody>
          <a:bodyPr wrap="square" rtlCol="0">
            <a:spAutoFit/>
          </a:bodyPr>
          <a:lstStyle/>
          <a:p>
            <a:r>
              <a:rPr lang="en-US" sz="2000" dirty="0" smtClean="0"/>
              <a:t>DRAM layers</a:t>
            </a:r>
          </a:p>
          <a:p>
            <a:r>
              <a:rPr lang="en-US" sz="2000" dirty="0" smtClean="0"/>
              <a:t>42nm node</a:t>
            </a:r>
            <a:endParaRPr lang="en-US" sz="2000" dirty="0"/>
          </a:p>
        </p:txBody>
      </p:sp>
      <p:sp>
        <p:nvSpPr>
          <p:cNvPr id="35" name="TextBox 34"/>
          <p:cNvSpPr txBox="1"/>
          <p:nvPr/>
        </p:nvSpPr>
        <p:spPr>
          <a:xfrm>
            <a:off x="6452936" y="4620126"/>
            <a:ext cx="2667000" cy="1631216"/>
          </a:xfrm>
          <a:prstGeom prst="rect">
            <a:avLst/>
          </a:prstGeom>
          <a:noFill/>
        </p:spPr>
        <p:txBody>
          <a:bodyPr wrap="square" rtlCol="0">
            <a:spAutoFit/>
          </a:bodyPr>
          <a:lstStyle/>
          <a:p>
            <a:r>
              <a:rPr lang="en-US" sz="2000" dirty="0" smtClean="0"/>
              <a:t>Controller layer contains: </a:t>
            </a:r>
            <a:r>
              <a:rPr lang="en-US" sz="2000" dirty="0" err="1" smtClean="0"/>
              <a:t>senseamps</a:t>
            </a:r>
            <a:r>
              <a:rPr lang="en-US" sz="2000" dirty="0" smtClean="0"/>
              <a:t>, CAMs, row/column decodes and test engines. 40nm node</a:t>
            </a:r>
            <a:endParaRPr lang="en-US" sz="2000" dirty="0"/>
          </a:p>
        </p:txBody>
      </p:sp>
      <p:cxnSp>
        <p:nvCxnSpPr>
          <p:cNvPr id="37" name="Straight Arrow Connector 36"/>
          <p:cNvCxnSpPr>
            <a:stCxn id="35" idx="1"/>
          </p:cNvCxnSpPr>
          <p:nvPr/>
        </p:nvCxnSpPr>
        <p:spPr>
          <a:xfrm flipH="1" flipV="1">
            <a:off x="5823284" y="4716379"/>
            <a:ext cx="629652" cy="71935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0" y="4904873"/>
            <a:ext cx="2667000" cy="1323439"/>
          </a:xfrm>
          <a:prstGeom prst="rect">
            <a:avLst/>
          </a:prstGeom>
          <a:noFill/>
        </p:spPr>
        <p:txBody>
          <a:bodyPr wrap="square" rtlCol="0">
            <a:spAutoFit/>
          </a:bodyPr>
          <a:lstStyle/>
          <a:p>
            <a:r>
              <a:rPr lang="en-US" sz="2000" dirty="0" smtClean="0"/>
              <a:t>I/O layer contains: I/O, interface logic and R&amp;R control CPU. 65nm node</a:t>
            </a:r>
            <a:endParaRPr lang="en-US" sz="2000" dirty="0"/>
          </a:p>
        </p:txBody>
      </p:sp>
      <p:cxnSp>
        <p:nvCxnSpPr>
          <p:cNvPr id="40" name="Straight Arrow Connector 39"/>
          <p:cNvCxnSpPr/>
          <p:nvPr/>
        </p:nvCxnSpPr>
        <p:spPr>
          <a:xfrm flipV="1">
            <a:off x="2177716" y="5334000"/>
            <a:ext cx="870284" cy="152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5" name="TextBox 24"/>
          <p:cNvSpPr txBox="1">
            <a:spLocks noChangeArrowheads="1"/>
          </p:cNvSpPr>
          <p:nvPr/>
        </p:nvSpPr>
        <p:spPr bwMode="auto">
          <a:xfrm>
            <a:off x="0" y="3477795"/>
            <a:ext cx="2809875" cy="1015663"/>
          </a:xfrm>
          <a:prstGeom prst="rect">
            <a:avLst/>
          </a:prstGeom>
          <a:noFill/>
          <a:ln w="9525">
            <a:noFill/>
            <a:miter lim="800000"/>
            <a:headEnd/>
            <a:tailEnd/>
          </a:ln>
        </p:spPr>
        <p:txBody>
          <a:bodyPr>
            <a:spAutoFit/>
          </a:bodyPr>
          <a:lstStyle/>
          <a:p>
            <a:r>
              <a:rPr lang="en-US" sz="2000" dirty="0"/>
              <a:t>2 million vertical connections per lay per die</a:t>
            </a:r>
          </a:p>
        </p:txBody>
      </p:sp>
      <p:sp>
        <p:nvSpPr>
          <p:cNvPr id="46" name="TextBox 45"/>
          <p:cNvSpPr txBox="1"/>
          <p:nvPr/>
        </p:nvSpPr>
        <p:spPr>
          <a:xfrm>
            <a:off x="1843916" y="5987091"/>
            <a:ext cx="5561900" cy="461665"/>
          </a:xfrm>
          <a:prstGeom prst="rect">
            <a:avLst/>
          </a:prstGeom>
          <a:noFill/>
        </p:spPr>
        <p:txBody>
          <a:bodyPr wrap="square" rtlCol="0">
            <a:spAutoFit/>
          </a:bodyPr>
          <a:lstStyle/>
          <a:p>
            <a:r>
              <a:rPr lang="en-US" sz="2400" dirty="0" smtClean="0"/>
              <a:t>Better yielding than 2D equivalent!</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6"/>
          <p:cNvSpPr>
            <a:spLocks noChangeArrowheads="1"/>
          </p:cNvSpPr>
          <p:nvPr/>
        </p:nvSpPr>
        <p:spPr bwMode="auto">
          <a:xfrm>
            <a:off x="79375" y="3810000"/>
            <a:ext cx="8985250" cy="187325"/>
          </a:xfrm>
          <a:prstGeom prst="rect">
            <a:avLst/>
          </a:prstGeom>
          <a:noFill/>
          <a:ln w="12700" algn="ctr">
            <a:noFill/>
            <a:miter lim="800000"/>
            <a:headEnd/>
            <a:tailEnd/>
          </a:ln>
        </p:spPr>
        <p:txBody>
          <a:bodyPr>
            <a:spAutoFit/>
          </a:bodyPr>
          <a:lstStyle/>
          <a:p>
            <a:pPr>
              <a:lnSpc>
                <a:spcPts val="600"/>
              </a:lnSpc>
              <a:tabLst>
                <a:tab pos="3776663" algn="l"/>
                <a:tab pos="5486400" algn="l"/>
                <a:tab pos="6970713" algn="l"/>
              </a:tabLst>
            </a:pPr>
            <a:r>
              <a:rPr lang="en-US" sz="1400" dirty="0">
                <a:solidFill>
                  <a:srgbClr val="000000"/>
                </a:solidFill>
              </a:rPr>
              <a:t>            </a:t>
            </a:r>
          </a:p>
        </p:txBody>
      </p:sp>
      <p:sp>
        <p:nvSpPr>
          <p:cNvPr id="9" name="Title 2"/>
          <p:cNvSpPr>
            <a:spLocks noGrp="1"/>
          </p:cNvSpPr>
          <p:nvPr>
            <p:ph type="title"/>
          </p:nvPr>
        </p:nvSpPr>
        <p:spPr>
          <a:xfrm>
            <a:off x="1363436" y="0"/>
            <a:ext cx="6019800" cy="914400"/>
          </a:xfrm>
        </p:spPr>
        <p:txBody>
          <a:bodyPr>
            <a:normAutofit/>
          </a:bodyPr>
          <a:lstStyle/>
          <a:p>
            <a:r>
              <a:rPr lang="en-US" dirty="0" smtClean="0"/>
              <a:t>Novati Heritage</a:t>
            </a:r>
            <a:endParaRPr lang="en-US" dirty="0"/>
          </a:p>
        </p:txBody>
      </p:sp>
      <p:pic>
        <p:nvPicPr>
          <p:cNvPr id="11" name="Picture 2" descr="http://www.sematech.org/corporate/timeline/OldLogo150.jpg"/>
          <p:cNvPicPr>
            <a:picLocks noChangeAspect="1" noChangeArrowheads="1"/>
          </p:cNvPicPr>
          <p:nvPr/>
        </p:nvPicPr>
        <p:blipFill>
          <a:blip r:embed="rId3" cstate="print"/>
          <a:srcRect/>
          <a:stretch>
            <a:fillRect/>
          </a:stretch>
        </p:blipFill>
        <p:spPr bwMode="auto">
          <a:xfrm>
            <a:off x="1600200" y="1249683"/>
            <a:ext cx="1210222" cy="274317"/>
          </a:xfrm>
          <a:prstGeom prst="rect">
            <a:avLst/>
          </a:prstGeom>
          <a:noFill/>
        </p:spPr>
      </p:pic>
      <p:pic>
        <p:nvPicPr>
          <p:cNvPr id="12" name="Picture 4" descr="http://www.sematech.org/images/ist_100.gif"/>
          <p:cNvPicPr>
            <a:picLocks noChangeAspect="1" noChangeArrowheads="1"/>
          </p:cNvPicPr>
          <p:nvPr/>
        </p:nvPicPr>
        <p:blipFill>
          <a:blip r:embed="rId4" cstate="print"/>
          <a:srcRect/>
          <a:stretch>
            <a:fillRect/>
          </a:stretch>
        </p:blipFill>
        <p:spPr bwMode="auto">
          <a:xfrm>
            <a:off x="3657600" y="5256306"/>
            <a:ext cx="623316" cy="611094"/>
          </a:xfrm>
          <a:prstGeom prst="rect">
            <a:avLst/>
          </a:prstGeom>
          <a:noFill/>
        </p:spPr>
      </p:pic>
      <p:pic>
        <p:nvPicPr>
          <p:cNvPr id="13" name="Picture 6" descr="https://www.google.com/images?q=tbn:ANd9GcTPgTOpXqTf-MNgQ3-PQ1QpwtZajXn9aRDxD0nqDhZM2vPzaIvMK9y-oKY"/>
          <p:cNvPicPr>
            <a:picLocks noChangeAspect="1" noChangeArrowheads="1"/>
          </p:cNvPicPr>
          <p:nvPr/>
        </p:nvPicPr>
        <p:blipFill>
          <a:blip r:embed="rId5" cstate="print"/>
          <a:srcRect/>
          <a:stretch>
            <a:fillRect/>
          </a:stretch>
        </p:blipFill>
        <p:spPr bwMode="auto">
          <a:xfrm>
            <a:off x="1600200" y="5333999"/>
            <a:ext cx="609600" cy="609601"/>
          </a:xfrm>
          <a:prstGeom prst="rect">
            <a:avLst/>
          </a:prstGeom>
          <a:noFill/>
        </p:spPr>
      </p:pic>
      <p:pic>
        <p:nvPicPr>
          <p:cNvPr id="14" name="Picture 10" descr="SVTC"/>
          <p:cNvPicPr>
            <a:picLocks noChangeAspect="1" noChangeArrowheads="1"/>
          </p:cNvPicPr>
          <p:nvPr/>
        </p:nvPicPr>
        <p:blipFill>
          <a:blip r:embed="rId6" cstate="print"/>
          <a:srcRect/>
          <a:stretch>
            <a:fillRect/>
          </a:stretch>
        </p:blipFill>
        <p:spPr bwMode="auto">
          <a:xfrm>
            <a:off x="5257800" y="5394960"/>
            <a:ext cx="609600" cy="548640"/>
          </a:xfrm>
          <a:prstGeom prst="rect">
            <a:avLst/>
          </a:prstGeom>
          <a:noFill/>
        </p:spPr>
      </p:pic>
      <p:pic>
        <p:nvPicPr>
          <p:cNvPr id="15" name="Picture 1"/>
          <p:cNvPicPr>
            <a:picLocks noChangeAspect="1" noChangeArrowheads="1"/>
          </p:cNvPicPr>
          <p:nvPr/>
        </p:nvPicPr>
        <p:blipFill>
          <a:blip r:embed="rId7" cstate="print"/>
          <a:srcRect l="33247" b="20216"/>
          <a:stretch>
            <a:fillRect/>
          </a:stretch>
        </p:blipFill>
        <p:spPr bwMode="auto">
          <a:xfrm>
            <a:off x="3962400" y="1143000"/>
            <a:ext cx="838200" cy="440974"/>
          </a:xfrm>
          <a:prstGeom prst="rect">
            <a:avLst/>
          </a:prstGeom>
          <a:ln w="3175">
            <a:solidFill>
              <a:schemeClr val="accent1">
                <a:shade val="50000"/>
              </a:schemeClr>
            </a:solidFill>
          </a:ln>
          <a:effectLst>
            <a:outerShdw blurRad="292100" dist="139700" dir="2700000" sx="1000" sy="1000" algn="tl" rotWithShape="0">
              <a:srgbClr val="333333">
                <a:alpha val="65000"/>
              </a:srgbClr>
            </a:outerShdw>
          </a:effectLst>
        </p:spPr>
      </p:pic>
      <p:pic>
        <p:nvPicPr>
          <p:cNvPr id="16" name="Picture 2"/>
          <p:cNvPicPr>
            <a:picLocks noChangeAspect="1" noChangeArrowheads="1"/>
          </p:cNvPicPr>
          <p:nvPr/>
        </p:nvPicPr>
        <p:blipFill>
          <a:blip r:embed="rId8" cstate="print"/>
          <a:srcRect t="23999" b="23999"/>
          <a:stretch>
            <a:fillRect/>
          </a:stretch>
        </p:blipFill>
        <p:spPr bwMode="auto">
          <a:xfrm>
            <a:off x="5943600" y="1200896"/>
            <a:ext cx="1566890" cy="475504"/>
          </a:xfrm>
          <a:prstGeom prst="rect">
            <a:avLst/>
          </a:prstGeom>
          <a:noFill/>
          <a:ln w="9525">
            <a:solidFill>
              <a:schemeClr val="accent1">
                <a:shade val="50000"/>
              </a:schemeClr>
            </a:solidFill>
            <a:miter lim="800000"/>
            <a:headEnd/>
            <a:tailEnd/>
          </a:ln>
          <a:effectLst>
            <a:outerShdw blurRad="50800" dist="50800" dir="5400000" sx="1000" sy="1000" algn="ctr" rotWithShape="0">
              <a:srgbClr val="000000">
                <a:alpha val="43137"/>
              </a:srgbClr>
            </a:outerShdw>
          </a:effectLst>
        </p:spPr>
      </p:pic>
      <p:pic>
        <p:nvPicPr>
          <p:cNvPr id="18" name="Picture 8" descr="https://www.google.com/images?q=tbn:ANd9GcRqWKYNxSucC6SxqzJp-ZdOYKTHdBU9xC-Z9d7eqPvg_hWnP9NkQzpv1_2p"/>
          <p:cNvPicPr>
            <a:picLocks noChangeAspect="1" noChangeArrowheads="1"/>
          </p:cNvPicPr>
          <p:nvPr/>
        </p:nvPicPr>
        <p:blipFill>
          <a:blip r:embed="rId9" cstate="print"/>
          <a:srcRect/>
          <a:stretch>
            <a:fillRect/>
          </a:stretch>
        </p:blipFill>
        <p:spPr bwMode="auto">
          <a:xfrm>
            <a:off x="609600" y="5473700"/>
            <a:ext cx="762000" cy="393700"/>
          </a:xfrm>
          <a:prstGeom prst="rect">
            <a:avLst/>
          </a:prstGeom>
          <a:noFill/>
        </p:spPr>
      </p:pic>
      <p:sp>
        <p:nvSpPr>
          <p:cNvPr id="19" name="Down Arrow Callout 18"/>
          <p:cNvSpPr/>
          <p:nvPr/>
        </p:nvSpPr>
        <p:spPr>
          <a:xfrm>
            <a:off x="1524000" y="1143000"/>
            <a:ext cx="1676400" cy="1752600"/>
          </a:xfrm>
          <a:prstGeom prst="downArrowCallout">
            <a:avLst>
              <a:gd name="adj1" fmla="val 25246"/>
              <a:gd name="adj2" fmla="val 25061"/>
              <a:gd name="adj3" fmla="val 24322"/>
              <a:gd name="adj4" fmla="val 6633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200" dirty="0" smtClean="0">
              <a:solidFill>
                <a:schemeClr val="tx1"/>
              </a:solidFill>
              <a:latin typeface="Arial Narrow" pitchFamily="34" charset="0"/>
            </a:endParaRPr>
          </a:p>
          <a:p>
            <a:endParaRPr lang="en-US" sz="1200" dirty="0" smtClean="0">
              <a:solidFill>
                <a:schemeClr val="tx1"/>
              </a:solidFill>
              <a:latin typeface="Arial Narrow" pitchFamily="34" charset="0"/>
            </a:endParaRPr>
          </a:p>
          <a:p>
            <a:endParaRPr lang="en-US" sz="1200" dirty="0" smtClean="0">
              <a:solidFill>
                <a:schemeClr val="tx1"/>
              </a:solidFill>
              <a:latin typeface="Arial Narrow" pitchFamily="34" charset="0"/>
            </a:endParaRPr>
          </a:p>
          <a:p>
            <a:r>
              <a:rPr lang="en-US" sz="1200" dirty="0" smtClean="0">
                <a:solidFill>
                  <a:schemeClr val="tx1"/>
                </a:solidFill>
                <a:latin typeface="Arial Narrow" pitchFamily="34" charset="0"/>
              </a:rPr>
              <a:t>SEMATECH </a:t>
            </a:r>
          </a:p>
          <a:p>
            <a:r>
              <a:rPr lang="en-US" sz="1200" dirty="0" smtClean="0">
                <a:solidFill>
                  <a:schemeClr val="tx1"/>
                </a:solidFill>
                <a:latin typeface="Arial Narrow" pitchFamily="34" charset="0"/>
              </a:rPr>
              <a:t>Austin site opens for business</a:t>
            </a:r>
          </a:p>
          <a:p>
            <a:pPr algn="ctr"/>
            <a:endParaRPr lang="en-US" sz="1200" dirty="0"/>
          </a:p>
        </p:txBody>
      </p:sp>
      <p:sp>
        <p:nvSpPr>
          <p:cNvPr id="20" name="Down Arrow Callout 19"/>
          <p:cNvSpPr/>
          <p:nvPr/>
        </p:nvSpPr>
        <p:spPr>
          <a:xfrm>
            <a:off x="3276600" y="1143000"/>
            <a:ext cx="2362200" cy="1752600"/>
          </a:xfrm>
          <a:prstGeom prst="downArrowCallout">
            <a:avLst>
              <a:gd name="adj1" fmla="val 19579"/>
              <a:gd name="adj2" fmla="val 23644"/>
              <a:gd name="adj3" fmla="val 24322"/>
              <a:gd name="adj4" fmla="val 6633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200" dirty="0" smtClean="0">
              <a:solidFill>
                <a:schemeClr val="tx1"/>
              </a:solidFill>
              <a:latin typeface="Arial Narrow" pitchFamily="34" charset="0"/>
            </a:endParaRPr>
          </a:p>
          <a:p>
            <a:endParaRPr lang="en-US" sz="1200" dirty="0" smtClean="0">
              <a:solidFill>
                <a:schemeClr val="tx1"/>
              </a:solidFill>
              <a:latin typeface="Arial Narrow" pitchFamily="34" charset="0"/>
            </a:endParaRPr>
          </a:p>
          <a:p>
            <a:endParaRPr lang="en-US" sz="1200" dirty="0" smtClean="0">
              <a:solidFill>
                <a:schemeClr val="tx1"/>
              </a:solidFill>
              <a:latin typeface="Arial Narrow" pitchFamily="34" charset="0"/>
            </a:endParaRPr>
          </a:p>
          <a:p>
            <a:r>
              <a:rPr lang="en-US" sz="1200" dirty="0" smtClean="0">
                <a:solidFill>
                  <a:schemeClr val="tx1"/>
                </a:solidFill>
                <a:latin typeface="Arial Narrow" pitchFamily="34" charset="0"/>
              </a:rPr>
              <a:t>SEMATECH spins off the R&amp;D wafer </a:t>
            </a:r>
            <a:r>
              <a:rPr lang="en-US" sz="1200" dirty="0" err="1" smtClean="0">
                <a:solidFill>
                  <a:schemeClr val="tx1"/>
                </a:solidFill>
                <a:latin typeface="Arial Narrow" pitchFamily="34" charset="0"/>
              </a:rPr>
              <a:t>fab</a:t>
            </a:r>
            <a:r>
              <a:rPr lang="en-US" sz="1200" dirty="0" smtClean="0">
                <a:solidFill>
                  <a:schemeClr val="tx1"/>
                </a:solidFill>
                <a:latin typeface="Arial Narrow" pitchFamily="34" charset="0"/>
              </a:rPr>
              <a:t> and associated labs as Advanced Technology Development Facility (ATDF)</a:t>
            </a:r>
          </a:p>
          <a:p>
            <a:pPr algn="ctr"/>
            <a:endParaRPr lang="en-US" sz="1200" dirty="0"/>
          </a:p>
        </p:txBody>
      </p:sp>
      <p:sp>
        <p:nvSpPr>
          <p:cNvPr id="21" name="Down Arrow Callout 20"/>
          <p:cNvSpPr/>
          <p:nvPr/>
        </p:nvSpPr>
        <p:spPr>
          <a:xfrm>
            <a:off x="5715000" y="1143000"/>
            <a:ext cx="2057400" cy="1752600"/>
          </a:xfrm>
          <a:prstGeom prst="downArrowCallout">
            <a:avLst>
              <a:gd name="adj1" fmla="val 19579"/>
              <a:gd name="adj2" fmla="val 23644"/>
              <a:gd name="adj3" fmla="val 24322"/>
              <a:gd name="adj4" fmla="val 6633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200" dirty="0" smtClean="0">
              <a:solidFill>
                <a:schemeClr val="tx1"/>
              </a:solidFill>
              <a:latin typeface="Arial Narrow" pitchFamily="34" charset="0"/>
            </a:endParaRPr>
          </a:p>
          <a:p>
            <a:endParaRPr lang="en-US" sz="1200" dirty="0" smtClean="0">
              <a:solidFill>
                <a:schemeClr val="tx1"/>
              </a:solidFill>
              <a:latin typeface="Arial Narrow" pitchFamily="34" charset="0"/>
            </a:endParaRPr>
          </a:p>
          <a:p>
            <a:endParaRPr lang="en-US" sz="1200" dirty="0" smtClean="0">
              <a:solidFill>
                <a:schemeClr val="tx1"/>
              </a:solidFill>
              <a:latin typeface="Arial Narrow" pitchFamily="34" charset="0"/>
            </a:endParaRPr>
          </a:p>
          <a:p>
            <a:endParaRPr lang="en-US" sz="1200" dirty="0" smtClean="0">
              <a:solidFill>
                <a:schemeClr val="tx1"/>
              </a:solidFill>
              <a:latin typeface="Arial Narrow" pitchFamily="34" charset="0"/>
            </a:endParaRPr>
          </a:p>
          <a:p>
            <a:r>
              <a:rPr lang="en-US" sz="1200" dirty="0" smtClean="0">
                <a:solidFill>
                  <a:schemeClr val="tx1"/>
                </a:solidFill>
                <a:latin typeface="Arial Narrow" pitchFamily="34" charset="0"/>
              </a:rPr>
              <a:t>Tezzaron Semiconductor acquires the former SVTC facility.  </a:t>
            </a:r>
          </a:p>
          <a:p>
            <a:pPr algn="ctr"/>
            <a:endParaRPr lang="en-US" sz="1200" dirty="0"/>
          </a:p>
        </p:txBody>
      </p:sp>
      <p:sp>
        <p:nvSpPr>
          <p:cNvPr id="22" name="Up Arrow Callout 21"/>
          <p:cNvSpPr/>
          <p:nvPr/>
        </p:nvSpPr>
        <p:spPr>
          <a:xfrm>
            <a:off x="4572000" y="3886200"/>
            <a:ext cx="1905000" cy="2133600"/>
          </a:xfrm>
          <a:prstGeom prst="upArrowCallout">
            <a:avLst>
              <a:gd name="adj1" fmla="val 20935"/>
              <a:gd name="adj2" fmla="val 25000"/>
              <a:gd name="adj3" fmla="val 25000"/>
              <a:gd name="adj4" fmla="val 6497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200" dirty="0" smtClean="0">
              <a:solidFill>
                <a:schemeClr val="tx1"/>
              </a:solidFill>
              <a:latin typeface="Arial Narrow" pitchFamily="34" charset="0"/>
            </a:endParaRPr>
          </a:p>
          <a:p>
            <a:r>
              <a:rPr lang="en-US" sz="1200" dirty="0" smtClean="0">
                <a:solidFill>
                  <a:schemeClr val="tx1"/>
                </a:solidFill>
                <a:latin typeface="Arial Narrow" pitchFamily="34" charset="0"/>
              </a:rPr>
              <a:t>ATDF merges with former Cypress Semiconductor  facility, SVTC Technologies.</a:t>
            </a:r>
          </a:p>
          <a:p>
            <a:endParaRPr lang="en-US" sz="1200" dirty="0" smtClean="0">
              <a:solidFill>
                <a:schemeClr val="tx1"/>
              </a:solidFill>
              <a:latin typeface="Arial Narrow" pitchFamily="34" charset="0"/>
            </a:endParaRPr>
          </a:p>
          <a:p>
            <a:endParaRPr lang="en-US" sz="1200" dirty="0" smtClean="0">
              <a:solidFill>
                <a:schemeClr val="tx1"/>
              </a:solidFill>
              <a:latin typeface="Arial Narrow" pitchFamily="34" charset="0"/>
            </a:endParaRPr>
          </a:p>
          <a:p>
            <a:endParaRPr lang="en-US" sz="1200" dirty="0" smtClean="0">
              <a:solidFill>
                <a:schemeClr val="tx1"/>
              </a:solidFill>
              <a:latin typeface="Arial Narrow" pitchFamily="34" charset="0"/>
            </a:endParaRPr>
          </a:p>
          <a:p>
            <a:pPr algn="ctr"/>
            <a:endParaRPr lang="en-US" sz="1200" dirty="0"/>
          </a:p>
        </p:txBody>
      </p:sp>
      <p:sp>
        <p:nvSpPr>
          <p:cNvPr id="23" name="Up Arrow Callout 22"/>
          <p:cNvSpPr/>
          <p:nvPr/>
        </p:nvSpPr>
        <p:spPr>
          <a:xfrm>
            <a:off x="2667000" y="3886200"/>
            <a:ext cx="1752600" cy="2133600"/>
          </a:xfrm>
          <a:prstGeom prst="upArrowCallout">
            <a:avLst>
              <a:gd name="adj1" fmla="val 20935"/>
              <a:gd name="adj2" fmla="val 25000"/>
              <a:gd name="adj3" fmla="val 25000"/>
              <a:gd name="adj4" fmla="val 6497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200" dirty="0" smtClean="0">
              <a:solidFill>
                <a:schemeClr val="tx1"/>
              </a:solidFill>
              <a:latin typeface="Arial Narrow" pitchFamily="34" charset="0"/>
            </a:endParaRPr>
          </a:p>
          <a:p>
            <a:endParaRPr lang="en-US" sz="1200" dirty="0" smtClean="0">
              <a:solidFill>
                <a:schemeClr val="tx1"/>
              </a:solidFill>
              <a:latin typeface="Arial Narrow" pitchFamily="34" charset="0"/>
            </a:endParaRPr>
          </a:p>
          <a:p>
            <a:r>
              <a:rPr lang="en-US" sz="1200" dirty="0" smtClean="0">
                <a:solidFill>
                  <a:schemeClr val="tx1"/>
                </a:solidFill>
                <a:latin typeface="Arial Narrow" pitchFamily="34" charset="0"/>
              </a:rPr>
              <a:t>The International 300 mm Initiative (I300I) was formed as a subsidiary of SEMATECH.</a:t>
            </a:r>
          </a:p>
          <a:p>
            <a:endParaRPr lang="en-US" sz="1200" dirty="0" smtClean="0">
              <a:solidFill>
                <a:schemeClr val="tx1"/>
              </a:solidFill>
              <a:latin typeface="Arial Narrow" pitchFamily="34" charset="0"/>
            </a:endParaRPr>
          </a:p>
          <a:p>
            <a:endParaRPr lang="en-US" sz="1200" dirty="0" smtClean="0">
              <a:solidFill>
                <a:schemeClr val="tx1"/>
              </a:solidFill>
              <a:latin typeface="Arial Narrow" pitchFamily="34" charset="0"/>
            </a:endParaRPr>
          </a:p>
          <a:p>
            <a:endParaRPr lang="en-US" sz="1200" dirty="0" smtClean="0">
              <a:solidFill>
                <a:schemeClr val="tx1"/>
              </a:solidFill>
              <a:latin typeface="Arial Narrow" pitchFamily="34" charset="0"/>
            </a:endParaRPr>
          </a:p>
          <a:p>
            <a:pPr algn="ctr"/>
            <a:endParaRPr lang="en-US" sz="1200" dirty="0"/>
          </a:p>
        </p:txBody>
      </p:sp>
      <p:sp>
        <p:nvSpPr>
          <p:cNvPr id="24" name="Up Arrow Callout 23"/>
          <p:cNvSpPr/>
          <p:nvPr/>
        </p:nvSpPr>
        <p:spPr>
          <a:xfrm>
            <a:off x="381000" y="3886200"/>
            <a:ext cx="2209800" cy="2133600"/>
          </a:xfrm>
          <a:prstGeom prst="upArrowCallout">
            <a:avLst>
              <a:gd name="adj1" fmla="val 20935"/>
              <a:gd name="adj2" fmla="val 25000"/>
              <a:gd name="adj3" fmla="val 25000"/>
              <a:gd name="adj4" fmla="val 6497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200" dirty="0" smtClean="0">
              <a:solidFill>
                <a:schemeClr val="tx1"/>
              </a:solidFill>
              <a:latin typeface="Arial Narrow" pitchFamily="34" charset="0"/>
            </a:endParaRPr>
          </a:p>
          <a:p>
            <a:r>
              <a:rPr lang="en-US" sz="1200" dirty="0" smtClean="0">
                <a:solidFill>
                  <a:schemeClr val="tx1"/>
                </a:solidFill>
                <a:latin typeface="Arial Narrow" pitchFamily="34" charset="0"/>
              </a:rPr>
              <a:t>14 U.S.-based semiconductor manufacturers &amp; U.S. government form consortium, called SEMATECH</a:t>
            </a:r>
          </a:p>
          <a:p>
            <a:endParaRPr lang="en-US" sz="1200" dirty="0" smtClean="0">
              <a:solidFill>
                <a:schemeClr val="tx1"/>
              </a:solidFill>
              <a:latin typeface="Arial Narrow" pitchFamily="34" charset="0"/>
            </a:endParaRPr>
          </a:p>
          <a:p>
            <a:endParaRPr lang="en-US" sz="1200" dirty="0" smtClean="0">
              <a:solidFill>
                <a:schemeClr val="tx1"/>
              </a:solidFill>
              <a:latin typeface="Arial Narrow" pitchFamily="34" charset="0"/>
            </a:endParaRPr>
          </a:p>
          <a:p>
            <a:endParaRPr lang="en-US" sz="1200" dirty="0" smtClean="0">
              <a:solidFill>
                <a:schemeClr val="tx1"/>
              </a:solidFill>
              <a:latin typeface="Arial Narrow" pitchFamily="34" charset="0"/>
            </a:endParaRPr>
          </a:p>
          <a:p>
            <a:pPr algn="ctr"/>
            <a:endParaRPr lang="en-US" sz="1200" dirty="0">
              <a:latin typeface="Arial Narrow" pitchFamily="34" charset="0"/>
            </a:endParaRPr>
          </a:p>
        </p:txBody>
      </p:sp>
      <p:grpSp>
        <p:nvGrpSpPr>
          <p:cNvPr id="2" name="Group 24"/>
          <p:cNvGrpSpPr/>
          <p:nvPr/>
        </p:nvGrpSpPr>
        <p:grpSpPr>
          <a:xfrm>
            <a:off x="685800" y="2590800"/>
            <a:ext cx="8077200" cy="1600200"/>
            <a:chOff x="533400" y="2438400"/>
            <a:chExt cx="8077200" cy="1600200"/>
          </a:xfrm>
        </p:grpSpPr>
        <p:sp>
          <p:nvSpPr>
            <p:cNvPr id="26" name="Rectangle 25"/>
            <p:cNvSpPr/>
            <p:nvPr/>
          </p:nvSpPr>
          <p:spPr>
            <a:xfrm>
              <a:off x="533400" y="2819400"/>
              <a:ext cx="990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1987</a:t>
              </a:r>
            </a:p>
          </p:txBody>
        </p:sp>
        <p:sp>
          <p:nvSpPr>
            <p:cNvPr id="27" name="Rectangle 26"/>
            <p:cNvSpPr/>
            <p:nvPr/>
          </p:nvSpPr>
          <p:spPr>
            <a:xfrm>
              <a:off x="1600200" y="2819400"/>
              <a:ext cx="990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1988</a:t>
              </a:r>
              <a:endParaRPr lang="en-US" dirty="0"/>
            </a:p>
          </p:txBody>
        </p:sp>
        <p:sp>
          <p:nvSpPr>
            <p:cNvPr id="28" name="Rectangle 27"/>
            <p:cNvSpPr/>
            <p:nvPr/>
          </p:nvSpPr>
          <p:spPr>
            <a:xfrm>
              <a:off x="2667000" y="2819400"/>
              <a:ext cx="990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1995</a:t>
              </a:r>
              <a:endParaRPr lang="en-US" dirty="0"/>
            </a:p>
          </p:txBody>
        </p:sp>
        <p:sp>
          <p:nvSpPr>
            <p:cNvPr id="29" name="Rectangle 28"/>
            <p:cNvSpPr/>
            <p:nvPr/>
          </p:nvSpPr>
          <p:spPr>
            <a:xfrm>
              <a:off x="3733800" y="2819400"/>
              <a:ext cx="990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2004</a:t>
              </a:r>
              <a:endParaRPr lang="en-US" dirty="0"/>
            </a:p>
          </p:txBody>
        </p:sp>
        <p:sp>
          <p:nvSpPr>
            <p:cNvPr id="30" name="Rectangle 29"/>
            <p:cNvSpPr/>
            <p:nvPr/>
          </p:nvSpPr>
          <p:spPr>
            <a:xfrm>
              <a:off x="5867400" y="2819400"/>
              <a:ext cx="990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2012</a:t>
              </a:r>
              <a:endParaRPr lang="en-US" dirty="0"/>
            </a:p>
          </p:txBody>
        </p:sp>
        <p:sp>
          <p:nvSpPr>
            <p:cNvPr id="31" name="Rectangle 30"/>
            <p:cNvSpPr/>
            <p:nvPr/>
          </p:nvSpPr>
          <p:spPr>
            <a:xfrm>
              <a:off x="4800600" y="2819400"/>
              <a:ext cx="990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2007</a:t>
              </a:r>
              <a:endParaRPr lang="en-US" dirty="0"/>
            </a:p>
          </p:txBody>
        </p:sp>
        <p:sp>
          <p:nvSpPr>
            <p:cNvPr id="32" name="Right Arrow 31"/>
            <p:cNvSpPr/>
            <p:nvPr/>
          </p:nvSpPr>
          <p:spPr>
            <a:xfrm>
              <a:off x="6934200" y="2438400"/>
              <a:ext cx="1676400" cy="1600200"/>
            </a:xfrm>
            <a:prstGeom prst="rightArrow">
              <a:avLst>
                <a:gd name="adj1" fmla="val 54250"/>
                <a:gd name="adj2" fmla="val 45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2013</a:t>
              </a:r>
              <a:endParaRPr lang="en-US" dirty="0"/>
            </a:p>
          </p:txBody>
        </p:sp>
      </p:gr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Tezzaron/Novati   3D Technologies</a:t>
            </a:r>
            <a:endParaRPr lang="en-US" dirty="0"/>
          </a:p>
        </p:txBody>
      </p:sp>
      <p:sp>
        <p:nvSpPr>
          <p:cNvPr id="5" name="Content Placeholder 4"/>
          <p:cNvSpPr>
            <a:spLocks noGrp="1"/>
          </p:cNvSpPr>
          <p:nvPr>
            <p:ph sz="half" idx="2"/>
          </p:nvPr>
        </p:nvSpPr>
        <p:spPr>
          <a:xfrm>
            <a:off x="4340352" y="1225296"/>
            <a:ext cx="4571999" cy="4724400"/>
          </a:xfrm>
        </p:spPr>
        <p:txBody>
          <a:bodyPr/>
          <a:lstStyle/>
          <a:p>
            <a:r>
              <a:rPr lang="en-US" sz="2400" dirty="0" smtClean="0"/>
              <a:t>“Volume” 2.5D and 3D Manufacturing in 2013</a:t>
            </a:r>
          </a:p>
          <a:p>
            <a:r>
              <a:rPr lang="en-US" sz="2400" dirty="0" smtClean="0"/>
              <a:t>Interposers</a:t>
            </a:r>
          </a:p>
          <a:p>
            <a:r>
              <a:rPr lang="en-US" sz="2400" dirty="0" smtClean="0"/>
              <a:t>Future interposers with</a:t>
            </a:r>
          </a:p>
          <a:p>
            <a:pPr lvl="1"/>
            <a:r>
              <a:rPr lang="en-US" dirty="0" smtClean="0"/>
              <a:t>High K Caps</a:t>
            </a:r>
          </a:p>
          <a:p>
            <a:pPr lvl="1"/>
            <a:r>
              <a:rPr lang="en-US" dirty="0" smtClean="0"/>
              <a:t>Photonics</a:t>
            </a:r>
          </a:p>
          <a:p>
            <a:pPr lvl="1"/>
            <a:r>
              <a:rPr lang="en-US" dirty="0" smtClean="0"/>
              <a:t>Passives</a:t>
            </a:r>
          </a:p>
          <a:p>
            <a:pPr lvl="1"/>
            <a:r>
              <a:rPr lang="en-US" dirty="0" smtClean="0"/>
              <a:t>Power transistors</a:t>
            </a:r>
          </a:p>
          <a:p>
            <a:r>
              <a:rPr lang="en-US" sz="2400" dirty="0" smtClean="0"/>
              <a:t>Wholly owned Tezzaron subsidiary</a:t>
            </a:r>
          </a:p>
          <a:p>
            <a:r>
              <a:rPr lang="en-US" sz="2400" dirty="0" smtClean="0"/>
              <a:t>Cu-Cu, DBI</a:t>
            </a:r>
            <a:r>
              <a:rPr lang="en-US" sz="2400" baseline="30000" dirty="0" smtClean="0"/>
              <a:t>®</a:t>
            </a:r>
            <a:r>
              <a:rPr lang="en-US" sz="2400" dirty="0" smtClean="0"/>
              <a:t>, Oxide, IM 3D assembly</a:t>
            </a:r>
          </a:p>
        </p:txBody>
      </p:sp>
      <p:pic>
        <p:nvPicPr>
          <p:cNvPr id="8" name="Picture 2"/>
          <p:cNvPicPr>
            <a:picLocks noChangeAspect="1" noChangeArrowheads="1"/>
          </p:cNvPicPr>
          <p:nvPr/>
        </p:nvPicPr>
        <p:blipFill>
          <a:blip r:embed="rId3" cstate="print"/>
          <a:srcRect/>
          <a:stretch>
            <a:fillRect/>
          </a:stretch>
        </p:blipFill>
        <p:spPr bwMode="auto">
          <a:xfrm>
            <a:off x="40820" y="857251"/>
            <a:ext cx="4372384" cy="507831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6"/>
          <p:cNvSpPr>
            <a:spLocks noChangeArrowheads="1"/>
          </p:cNvSpPr>
          <p:nvPr/>
        </p:nvSpPr>
        <p:spPr bwMode="auto">
          <a:xfrm>
            <a:off x="79375" y="3810000"/>
            <a:ext cx="8985250" cy="187325"/>
          </a:xfrm>
          <a:prstGeom prst="rect">
            <a:avLst/>
          </a:prstGeom>
          <a:noFill/>
          <a:ln w="12700" algn="ctr">
            <a:noFill/>
            <a:miter lim="800000"/>
            <a:headEnd/>
            <a:tailEnd/>
          </a:ln>
        </p:spPr>
        <p:txBody>
          <a:bodyPr>
            <a:spAutoFit/>
          </a:bodyPr>
          <a:lstStyle/>
          <a:p>
            <a:pPr>
              <a:lnSpc>
                <a:spcPts val="600"/>
              </a:lnSpc>
              <a:tabLst>
                <a:tab pos="3776663" algn="l"/>
                <a:tab pos="5486400" algn="l"/>
                <a:tab pos="6970713" algn="l"/>
              </a:tabLst>
            </a:pPr>
            <a:r>
              <a:rPr lang="en-US" sz="1400" dirty="0">
                <a:solidFill>
                  <a:srgbClr val="000000"/>
                </a:solidFill>
              </a:rPr>
              <a:t>            </a:t>
            </a:r>
          </a:p>
        </p:txBody>
      </p:sp>
      <p:sp>
        <p:nvSpPr>
          <p:cNvPr id="7" name="TextBox 6"/>
          <p:cNvSpPr txBox="1"/>
          <p:nvPr/>
        </p:nvSpPr>
        <p:spPr>
          <a:xfrm>
            <a:off x="336550" y="1102162"/>
            <a:ext cx="4143375" cy="5273238"/>
          </a:xfrm>
          <a:prstGeom prst="roundRect">
            <a:avLst>
              <a:gd name="adj" fmla="val 0"/>
            </a:avLst>
          </a:prstGeom>
          <a:noFill/>
          <a:ln>
            <a:noFill/>
          </a:ln>
        </p:spPr>
        <p:txBody>
          <a:bodyPr wrap="square">
            <a:spAutoFit/>
          </a:bodyPr>
          <a:lstStyle/>
          <a:p>
            <a:pPr marL="87313" indent="-87313">
              <a:spcAft>
                <a:spcPts val="600"/>
              </a:spcAft>
              <a:buClr>
                <a:srgbClr val="0070C0"/>
              </a:buClr>
              <a:defRPr/>
            </a:pPr>
            <a:r>
              <a:rPr lang="en-US" sz="1600" b="1" dirty="0" smtClean="0">
                <a:solidFill>
                  <a:srgbClr val="0070C0"/>
                </a:solidFill>
                <a:latin typeface="+mj-lt"/>
              </a:rPr>
              <a:t>Capabilities</a:t>
            </a:r>
          </a:p>
          <a:p>
            <a:pPr marL="225425" indent="-225425" algn="l">
              <a:spcBef>
                <a:spcPts val="600"/>
              </a:spcBef>
              <a:buClr>
                <a:srgbClr val="0070C0"/>
              </a:buClr>
              <a:buFont typeface="Wingdings" pitchFamily="2" charset="2"/>
              <a:buChar char="§"/>
              <a:defRPr/>
            </a:pPr>
            <a:r>
              <a:rPr lang="en-US" sz="1400" dirty="0" smtClean="0">
                <a:latin typeface="Arial"/>
                <a:cs typeface="Arial"/>
              </a:rPr>
              <a:t>Over </a:t>
            </a:r>
            <a:r>
              <a:rPr lang="en-US" sz="1400" dirty="0">
                <a:latin typeface="Arial"/>
                <a:cs typeface="Arial"/>
              </a:rPr>
              <a:t>1</a:t>
            </a:r>
            <a:r>
              <a:rPr lang="en-US" sz="1400" dirty="0" smtClean="0">
                <a:latin typeface="Arial"/>
                <a:cs typeface="Arial"/>
              </a:rPr>
              <a:t>50 production grade tools</a:t>
            </a:r>
          </a:p>
          <a:p>
            <a:pPr marL="225425" indent="-225425">
              <a:spcBef>
                <a:spcPts val="800"/>
              </a:spcBef>
              <a:buClr>
                <a:srgbClr val="0070C0"/>
              </a:buClr>
              <a:buFont typeface="Wingdings" pitchFamily="2" charset="2"/>
              <a:buChar char="§"/>
              <a:defRPr/>
            </a:pPr>
            <a:r>
              <a:rPr lang="en-US" sz="1400" dirty="0" smtClean="0">
                <a:latin typeface="Arial"/>
                <a:cs typeface="Arial"/>
              </a:rPr>
              <a:t>68000 sq ft Class 10 clean room</a:t>
            </a:r>
          </a:p>
          <a:p>
            <a:pPr marL="225425" indent="-225425" algn="l">
              <a:spcBef>
                <a:spcPts val="800"/>
              </a:spcBef>
              <a:buClr>
                <a:srgbClr val="0070C0"/>
              </a:buClr>
              <a:buFont typeface="Wingdings" pitchFamily="2" charset="2"/>
              <a:buChar char="§"/>
              <a:defRPr/>
            </a:pPr>
            <a:r>
              <a:rPr lang="en-US" sz="1400" dirty="0" smtClean="0">
                <a:latin typeface="Arial"/>
                <a:cs typeface="Arial"/>
              </a:rPr>
              <a:t>24/7 operations </a:t>
            </a:r>
            <a:r>
              <a:rPr lang="en-US" sz="1400" dirty="0">
                <a:latin typeface="Arial"/>
                <a:cs typeface="Arial"/>
              </a:rPr>
              <a:t>&amp; </a:t>
            </a:r>
            <a:r>
              <a:rPr lang="en-US" sz="1400" dirty="0" smtClean="0">
                <a:latin typeface="Arial"/>
                <a:cs typeface="Arial"/>
              </a:rPr>
              <a:t>maintenance</a:t>
            </a:r>
            <a:endParaRPr lang="en-US" sz="1400" dirty="0">
              <a:latin typeface="Arial"/>
              <a:cs typeface="Arial"/>
            </a:endParaRPr>
          </a:p>
          <a:p>
            <a:pPr marL="225425" indent="-225425" algn="l">
              <a:spcBef>
                <a:spcPts val="800"/>
              </a:spcBef>
              <a:buClr>
                <a:srgbClr val="0070C0"/>
              </a:buClr>
              <a:buFont typeface="Wingdings" pitchFamily="2" charset="2"/>
              <a:buChar char="§"/>
              <a:defRPr/>
            </a:pPr>
            <a:r>
              <a:rPr lang="en-US" sz="1400" dirty="0" smtClean="0">
                <a:latin typeface="Arial"/>
                <a:cs typeface="Arial"/>
              </a:rPr>
              <a:t>Manufacturing Execution Systems (MES)</a:t>
            </a:r>
            <a:endParaRPr lang="en-US" sz="1400" dirty="0">
              <a:latin typeface="Arial"/>
              <a:cs typeface="Arial"/>
            </a:endParaRPr>
          </a:p>
          <a:p>
            <a:pPr marL="225425" indent="-225425">
              <a:spcBef>
                <a:spcPts val="800"/>
              </a:spcBef>
              <a:buClr>
                <a:srgbClr val="0070C0"/>
              </a:buClr>
              <a:buFont typeface="Wingdings" pitchFamily="2" charset="2"/>
              <a:buChar char="§"/>
              <a:defRPr/>
            </a:pPr>
            <a:r>
              <a:rPr lang="en-US" sz="1400" dirty="0" smtClean="0">
                <a:latin typeface="Arial"/>
                <a:cs typeface="Arial"/>
              </a:rPr>
              <a:t>IP secure environments, robust quality systems</a:t>
            </a:r>
          </a:p>
          <a:p>
            <a:pPr marL="225425" indent="-225425">
              <a:spcBef>
                <a:spcPts val="800"/>
              </a:spcBef>
              <a:buClr>
                <a:srgbClr val="0070C0"/>
              </a:buClr>
              <a:buFont typeface="Wingdings" pitchFamily="2" charset="2"/>
              <a:buChar char="§"/>
              <a:defRPr/>
            </a:pPr>
            <a:r>
              <a:rPr lang="en-US" sz="1400" dirty="0" smtClean="0">
                <a:latin typeface="Arial"/>
                <a:cs typeface="Arial"/>
              </a:rPr>
              <a:t>ITAR registered</a:t>
            </a:r>
          </a:p>
          <a:p>
            <a:pPr marL="225425" indent="-225425">
              <a:spcBef>
                <a:spcPts val="800"/>
              </a:spcBef>
              <a:buClr>
                <a:srgbClr val="0070C0"/>
              </a:buClr>
              <a:buFont typeface="Wingdings" pitchFamily="2" charset="2"/>
              <a:buChar char="§"/>
              <a:defRPr/>
            </a:pPr>
            <a:r>
              <a:rPr lang="en-US" sz="1400" dirty="0" smtClean="0">
                <a:latin typeface="Arial"/>
                <a:cs typeface="Arial"/>
              </a:rPr>
              <a:t>Full-flow 200mm silicon processing, 300mm back-end (Copper/Low-k)</a:t>
            </a:r>
          </a:p>
          <a:p>
            <a:pPr marL="225425" indent="-225425">
              <a:spcBef>
                <a:spcPts val="800"/>
              </a:spcBef>
              <a:buClr>
                <a:srgbClr val="0070C0"/>
              </a:buClr>
              <a:buFont typeface="Wingdings" pitchFamily="2" charset="2"/>
              <a:buChar char="§"/>
              <a:defRPr/>
            </a:pPr>
            <a:r>
              <a:rPr lang="en-US" sz="1400" dirty="0" smtClean="0">
                <a:latin typeface="Arial"/>
                <a:cs typeface="Arial"/>
              </a:rPr>
              <a:t>Process library with &gt; 25000 recipes</a:t>
            </a:r>
          </a:p>
          <a:p>
            <a:pPr marL="225425" indent="-225425">
              <a:spcBef>
                <a:spcPts val="800"/>
              </a:spcBef>
              <a:buClr>
                <a:srgbClr val="0070C0"/>
              </a:buClr>
              <a:buFont typeface="Wingdings" pitchFamily="2" charset="2"/>
              <a:buChar char="§"/>
              <a:defRPr/>
            </a:pPr>
            <a:r>
              <a:rPr lang="en-US" sz="1400" dirty="0" smtClean="0">
                <a:latin typeface="Arial"/>
                <a:cs typeface="Arial"/>
              </a:rPr>
              <a:t>Novel materials </a:t>
            </a:r>
            <a:r>
              <a:rPr lang="en-US" sz="1400" dirty="0" smtClean="0"/>
              <a:t>(ALD, PZT, III-V, CNT, etc)</a:t>
            </a:r>
            <a:endParaRPr lang="en-US" sz="1400" dirty="0" smtClean="0">
              <a:latin typeface="Arial"/>
              <a:cs typeface="Arial"/>
            </a:endParaRPr>
          </a:p>
          <a:p>
            <a:pPr marL="225425" indent="-225425">
              <a:spcBef>
                <a:spcPts val="800"/>
              </a:spcBef>
              <a:buClr>
                <a:srgbClr val="0070C0"/>
              </a:buClr>
              <a:buFont typeface="Wingdings" pitchFamily="2" charset="2"/>
              <a:buChar char="§"/>
              <a:defRPr/>
            </a:pPr>
            <a:r>
              <a:rPr lang="en-US" sz="1400" dirty="0" smtClean="0">
                <a:latin typeface="Arial"/>
                <a:cs typeface="Arial"/>
              </a:rPr>
              <a:t>Copper &amp; Aluminum BEOL</a:t>
            </a:r>
          </a:p>
          <a:p>
            <a:pPr marL="225425" indent="-225425">
              <a:spcBef>
                <a:spcPts val="800"/>
              </a:spcBef>
              <a:buClr>
                <a:srgbClr val="0070C0"/>
              </a:buClr>
              <a:buFont typeface="Wingdings" pitchFamily="2" charset="2"/>
              <a:buChar char="§"/>
              <a:defRPr/>
            </a:pPr>
            <a:r>
              <a:rPr lang="en-US" sz="1400" dirty="0" smtClean="0">
                <a:latin typeface="Arial"/>
                <a:cs typeface="Arial"/>
              </a:rPr>
              <a:t>Contact through 193nm lithography</a:t>
            </a:r>
          </a:p>
          <a:p>
            <a:pPr marL="225425" indent="-225425">
              <a:spcBef>
                <a:spcPts val="800"/>
              </a:spcBef>
              <a:buClr>
                <a:srgbClr val="0070C0"/>
              </a:buClr>
              <a:buFont typeface="Wingdings" pitchFamily="2" charset="2"/>
              <a:buChar char="§"/>
              <a:defRPr/>
            </a:pPr>
            <a:r>
              <a:rPr lang="en-US" sz="1400" dirty="0" smtClean="0">
                <a:latin typeface="Arial"/>
                <a:cs typeface="Arial"/>
              </a:rPr>
              <a:t>Silicon, SOI and Transparent MEMS substrates </a:t>
            </a:r>
            <a:endParaRPr lang="en-US" sz="1400" dirty="0" smtClean="0"/>
          </a:p>
          <a:p>
            <a:pPr marL="225425" indent="-225425">
              <a:spcBef>
                <a:spcPts val="800"/>
              </a:spcBef>
              <a:buClr>
                <a:srgbClr val="0070C0"/>
              </a:buClr>
              <a:buFont typeface="Wingdings" pitchFamily="2" charset="2"/>
              <a:buChar char="§"/>
              <a:defRPr/>
            </a:pPr>
            <a:r>
              <a:rPr lang="en-US" sz="1400" dirty="0" smtClean="0">
                <a:latin typeface="Arial"/>
                <a:cs typeface="Arial"/>
              </a:rPr>
              <a:t>Electrical Characterization and Bench Test Lab</a:t>
            </a:r>
          </a:p>
          <a:p>
            <a:pPr marL="225425" indent="-225425">
              <a:spcBef>
                <a:spcPts val="800"/>
              </a:spcBef>
              <a:buClr>
                <a:srgbClr val="0070C0"/>
              </a:buClr>
              <a:buFont typeface="Wingdings" pitchFamily="2" charset="2"/>
              <a:buChar char="§"/>
              <a:defRPr/>
            </a:pPr>
            <a:r>
              <a:rPr lang="en-US" sz="1400" dirty="0" smtClean="0">
                <a:latin typeface="Arial"/>
                <a:cs typeface="Arial"/>
              </a:rPr>
              <a:t>Onsite analytical tools and labs: SIMS, SEM, TEM, Auger, VPD, ICP-MS, etc</a:t>
            </a:r>
          </a:p>
        </p:txBody>
      </p:sp>
      <p:sp>
        <p:nvSpPr>
          <p:cNvPr id="10" name="Title 9"/>
          <p:cNvSpPr>
            <a:spLocks noGrp="1"/>
          </p:cNvSpPr>
          <p:nvPr>
            <p:ph type="title"/>
          </p:nvPr>
        </p:nvSpPr>
        <p:spPr>
          <a:xfrm>
            <a:off x="2196192" y="0"/>
            <a:ext cx="6947807" cy="914400"/>
          </a:xfrm>
        </p:spPr>
        <p:txBody>
          <a:bodyPr>
            <a:normAutofit/>
          </a:bodyPr>
          <a:lstStyle/>
          <a:p>
            <a:r>
              <a:rPr lang="en-US" dirty="0" smtClean="0"/>
              <a:t>Facility Overview</a:t>
            </a:r>
            <a:endParaRPr lang="en-US" dirty="0"/>
          </a:p>
        </p:txBody>
      </p:sp>
      <p:pic>
        <p:nvPicPr>
          <p:cNvPr id="8" name="Picture 3" descr="Description: Description: Novati"/>
          <p:cNvPicPr>
            <a:picLocks noChangeAspect="1" noChangeArrowheads="1"/>
          </p:cNvPicPr>
          <p:nvPr/>
        </p:nvPicPr>
        <p:blipFill>
          <a:blip r:embed="rId3" cstate="print"/>
          <a:srcRect/>
          <a:stretch>
            <a:fillRect/>
          </a:stretch>
        </p:blipFill>
        <p:spPr bwMode="auto">
          <a:xfrm>
            <a:off x="8164" y="7239"/>
            <a:ext cx="2902419" cy="984082"/>
          </a:xfrm>
          <a:prstGeom prst="rect">
            <a:avLst/>
          </a:prstGeom>
          <a:noFill/>
          <a:ln w="9525">
            <a:noFill/>
            <a:miter lim="800000"/>
            <a:headEnd/>
            <a:tailEnd/>
          </a:ln>
        </p:spPr>
      </p:pic>
      <p:pic>
        <p:nvPicPr>
          <p:cNvPr id="9" name="Picture 4"/>
          <p:cNvPicPr>
            <a:picLocks noChangeAspect="1" noChangeArrowheads="1"/>
          </p:cNvPicPr>
          <p:nvPr/>
        </p:nvPicPr>
        <p:blipFill>
          <a:blip r:embed="rId4" cstate="print"/>
          <a:srcRect/>
          <a:stretch>
            <a:fillRect/>
          </a:stretch>
        </p:blipFill>
        <p:spPr bwMode="auto">
          <a:xfrm>
            <a:off x="6046155" y="1324190"/>
            <a:ext cx="2666637" cy="1423737"/>
          </a:xfrm>
          <a:prstGeom prst="rect">
            <a:avLst/>
          </a:prstGeom>
          <a:noFill/>
        </p:spPr>
      </p:pic>
      <p:sp>
        <p:nvSpPr>
          <p:cNvPr id="12" name="TextBox 11"/>
          <p:cNvSpPr txBox="1"/>
          <p:nvPr/>
        </p:nvSpPr>
        <p:spPr>
          <a:xfrm>
            <a:off x="5730422" y="3099697"/>
            <a:ext cx="3250293" cy="892552"/>
          </a:xfrm>
          <a:prstGeom prst="roundRect">
            <a:avLst>
              <a:gd name="adj" fmla="val 0"/>
            </a:avLst>
          </a:prstGeom>
          <a:noFill/>
          <a:ln>
            <a:noFill/>
          </a:ln>
        </p:spPr>
        <p:txBody>
          <a:bodyPr wrap="square">
            <a:spAutoFit/>
          </a:bodyPr>
          <a:lstStyle/>
          <a:p>
            <a:pPr marL="225425" indent="-225425">
              <a:spcBef>
                <a:spcPts val="600"/>
              </a:spcBef>
              <a:buClr>
                <a:srgbClr val="0070C0"/>
              </a:buClr>
              <a:buFont typeface="Wingdings" pitchFamily="2" charset="2"/>
              <a:buChar char="§"/>
              <a:defRPr/>
            </a:pPr>
            <a:r>
              <a:rPr lang="en-US" sz="1400" dirty="0" smtClean="0">
                <a:latin typeface="Arial" pitchFamily="34" charset="0"/>
                <a:cs typeface="Arial" pitchFamily="34" charset="0"/>
              </a:rPr>
              <a:t>ISO 9001:2008 13485:2013</a:t>
            </a:r>
          </a:p>
          <a:p>
            <a:pPr marL="225425" indent="-225425">
              <a:spcBef>
                <a:spcPts val="600"/>
              </a:spcBef>
              <a:buClr>
                <a:srgbClr val="0070C0"/>
              </a:buClr>
              <a:buFont typeface="Wingdings" pitchFamily="2" charset="2"/>
              <a:buChar char="§"/>
              <a:defRPr/>
            </a:pPr>
            <a:r>
              <a:rPr lang="en-US" sz="1400" dirty="0" smtClean="0">
                <a:latin typeface="Arial" pitchFamily="34" charset="0"/>
                <a:cs typeface="Arial" pitchFamily="34" charset="0"/>
              </a:rPr>
              <a:t>TRUST 2013</a:t>
            </a:r>
          </a:p>
          <a:p>
            <a:pPr marL="225425" indent="-225425">
              <a:spcBef>
                <a:spcPts val="600"/>
              </a:spcBef>
              <a:buClr>
                <a:srgbClr val="0070C0"/>
              </a:buClr>
              <a:buFont typeface="Wingdings" pitchFamily="2" charset="2"/>
              <a:buChar char="§"/>
              <a:defRPr/>
            </a:pPr>
            <a:endParaRPr lang="en-US" sz="1400" dirty="0" smtClean="0">
              <a:latin typeface="Arial"/>
              <a:cs typeface="Aria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algn="l"/>
            <a:r>
              <a:rPr lang="en-US" dirty="0" smtClean="0"/>
              <a:t>2.5/3D in Combination</a:t>
            </a:r>
          </a:p>
        </p:txBody>
      </p:sp>
      <p:pic>
        <p:nvPicPr>
          <p:cNvPr id="34820" name="Picture 2"/>
          <p:cNvPicPr>
            <a:picLocks noChangeAspect="1" noChangeArrowheads="1"/>
          </p:cNvPicPr>
          <p:nvPr/>
        </p:nvPicPr>
        <p:blipFill>
          <a:blip r:embed="rId3" cstate="print"/>
          <a:srcRect/>
          <a:stretch>
            <a:fillRect/>
          </a:stretch>
        </p:blipFill>
        <p:spPr bwMode="auto">
          <a:xfrm>
            <a:off x="331788" y="2460654"/>
            <a:ext cx="8499475" cy="4022725"/>
          </a:xfrm>
          <a:prstGeom prst="rect">
            <a:avLst/>
          </a:prstGeom>
          <a:noFill/>
          <a:ln w="9525">
            <a:noFill/>
            <a:miter lim="800000"/>
            <a:headEnd/>
            <a:tailEnd/>
          </a:ln>
        </p:spPr>
      </p:pic>
      <p:pic>
        <p:nvPicPr>
          <p:cNvPr id="56322" name="Picture 2"/>
          <p:cNvPicPr>
            <a:picLocks noChangeAspect="1" noChangeArrowheads="1"/>
          </p:cNvPicPr>
          <p:nvPr/>
        </p:nvPicPr>
        <p:blipFill>
          <a:blip r:embed="rId4" cstate="print"/>
          <a:srcRect/>
          <a:stretch>
            <a:fillRect/>
          </a:stretch>
        </p:blipFill>
        <p:spPr bwMode="auto">
          <a:xfrm>
            <a:off x="5066270" y="89875"/>
            <a:ext cx="3950724" cy="1744980"/>
          </a:xfrm>
          <a:prstGeom prst="rect">
            <a:avLst/>
          </a:prstGeom>
          <a:noFill/>
          <a:ln w="9525">
            <a:noFill/>
            <a:miter lim="800000"/>
            <a:headEnd/>
            <a:tailEnd/>
          </a:ln>
        </p:spPr>
      </p:pic>
      <p:sp>
        <p:nvSpPr>
          <p:cNvPr id="8" name="TextBox 7"/>
          <p:cNvSpPr txBox="1"/>
          <p:nvPr/>
        </p:nvSpPr>
        <p:spPr>
          <a:xfrm>
            <a:off x="3962367" y="1879600"/>
            <a:ext cx="3877733" cy="246221"/>
          </a:xfrm>
          <a:prstGeom prst="rect">
            <a:avLst/>
          </a:prstGeom>
          <a:noFill/>
        </p:spPr>
        <p:txBody>
          <a:bodyPr wrap="square" rtlCol="0">
            <a:spAutoFit/>
          </a:bodyPr>
          <a:lstStyle/>
          <a:p>
            <a:r>
              <a:rPr lang="en-US" sz="1000" dirty="0" smtClean="0"/>
              <a:t>IME A-Star / Tezzaron Collaboration</a:t>
            </a:r>
            <a:endParaRPr lang="en-US" sz="1000" dirty="0"/>
          </a:p>
        </p:txBody>
      </p:sp>
      <p:pic>
        <p:nvPicPr>
          <p:cNvPr id="9" name="Picture 2"/>
          <p:cNvPicPr>
            <a:picLocks noChangeAspect="1" noChangeArrowheads="1"/>
          </p:cNvPicPr>
          <p:nvPr/>
        </p:nvPicPr>
        <p:blipFill>
          <a:blip r:embed="rId5" cstate="print"/>
          <a:srcRect/>
          <a:stretch>
            <a:fillRect/>
          </a:stretch>
        </p:blipFill>
        <p:spPr bwMode="auto">
          <a:xfrm>
            <a:off x="1283353" y="855134"/>
            <a:ext cx="2450447" cy="2294394"/>
          </a:xfrm>
          <a:prstGeom prst="rect">
            <a:avLst/>
          </a:prstGeom>
          <a:noFill/>
          <a:ln w="9525">
            <a:noFill/>
            <a:miter lim="800000"/>
            <a:headEnd/>
            <a:tailEnd/>
          </a:ln>
        </p:spPr>
      </p:pic>
      <p:sp>
        <p:nvSpPr>
          <p:cNvPr id="10" name="TextBox 9"/>
          <p:cNvSpPr txBox="1"/>
          <p:nvPr/>
        </p:nvSpPr>
        <p:spPr>
          <a:xfrm>
            <a:off x="381000" y="973668"/>
            <a:ext cx="1092201" cy="553998"/>
          </a:xfrm>
          <a:prstGeom prst="rect">
            <a:avLst/>
          </a:prstGeom>
          <a:noFill/>
        </p:spPr>
        <p:txBody>
          <a:bodyPr wrap="square" rtlCol="0">
            <a:spAutoFit/>
          </a:bodyPr>
          <a:lstStyle/>
          <a:p>
            <a:r>
              <a:rPr lang="en-US" sz="1000" dirty="0" smtClean="0"/>
              <a:t>IME A-Star / Tezzaron Collaboration</a:t>
            </a:r>
            <a:endParaRPr lang="en-US" sz="1000" dirty="0"/>
          </a:p>
        </p:txBody>
      </p:sp>
      <p:pic>
        <p:nvPicPr>
          <p:cNvPr id="11" name="Picture 3"/>
          <p:cNvPicPr>
            <a:picLocks noChangeAspect="1" noChangeArrowheads="1"/>
          </p:cNvPicPr>
          <p:nvPr/>
        </p:nvPicPr>
        <p:blipFill>
          <a:blip r:embed="rId6" cstate="print"/>
          <a:srcRect/>
          <a:stretch>
            <a:fillRect/>
          </a:stretch>
        </p:blipFill>
        <p:spPr bwMode="auto">
          <a:xfrm>
            <a:off x="5992733" y="1955800"/>
            <a:ext cx="3151267" cy="609600"/>
          </a:xfrm>
          <a:prstGeom prst="rect">
            <a:avLst/>
          </a:prstGeom>
          <a:noFill/>
          <a:ln w="9525">
            <a:noFill/>
            <a:miter lim="800000"/>
            <a:headEnd/>
            <a:tailEnd/>
          </a:ln>
        </p:spPr>
      </p:pic>
      <p:pic>
        <p:nvPicPr>
          <p:cNvPr id="12" name="Picture 11" descr="IMG_4362.JPG"/>
          <p:cNvPicPr>
            <a:picLocks noChangeAspect="1"/>
          </p:cNvPicPr>
          <p:nvPr/>
        </p:nvPicPr>
        <p:blipFill>
          <a:blip r:embed="rId7" cstate="print"/>
          <a:stretch>
            <a:fillRect/>
          </a:stretch>
        </p:blipFill>
        <p:spPr>
          <a:xfrm rot="5400000">
            <a:off x="-18800" y="1775409"/>
            <a:ext cx="1353553" cy="1015165"/>
          </a:xfrm>
          <a:prstGeom prst="rect">
            <a:avLst/>
          </a:prstGeom>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1" y="0"/>
            <a:ext cx="9143999" cy="584775"/>
          </a:xfrm>
          <a:prstGeom prst="rect">
            <a:avLst/>
          </a:prstGeom>
          <a:noFill/>
        </p:spPr>
        <p:txBody>
          <a:bodyPr wrap="square" rtlCol="0">
            <a:spAutoFit/>
          </a:bodyPr>
          <a:lstStyle/>
          <a:p>
            <a:pPr algn="ctr"/>
            <a:r>
              <a:rPr lang="en-US" sz="3200" b="1" dirty="0" smtClean="0">
                <a:solidFill>
                  <a:srgbClr val="1111FF"/>
                </a:solidFill>
                <a:latin typeface="Arial" pitchFamily="34" charset="0"/>
                <a:cs typeface="Arial" pitchFamily="34" charset="0"/>
              </a:rPr>
              <a:t>Tezzaron Dummy Chip C2C Assembly</a:t>
            </a:r>
            <a:endParaRPr lang="en-US" sz="3200" b="1" dirty="0">
              <a:solidFill>
                <a:srgbClr val="1111FF"/>
              </a:solidFill>
              <a:latin typeface="Arial" pitchFamily="34" charset="0"/>
              <a:cs typeface="Arial" pitchFamily="34" charset="0"/>
            </a:endParaRPr>
          </a:p>
        </p:txBody>
      </p:sp>
      <p:pic>
        <p:nvPicPr>
          <p:cNvPr id="25" name="Picture 2"/>
          <p:cNvPicPr>
            <a:picLocks noChangeAspect="1" noChangeArrowheads="1"/>
          </p:cNvPicPr>
          <p:nvPr/>
        </p:nvPicPr>
        <p:blipFill>
          <a:blip r:embed="rId3" cstate="print"/>
          <a:srcRect/>
          <a:stretch>
            <a:fillRect/>
          </a:stretch>
        </p:blipFill>
        <p:spPr bwMode="auto">
          <a:xfrm>
            <a:off x="231349" y="771366"/>
            <a:ext cx="3266817" cy="1850995"/>
          </a:xfrm>
          <a:prstGeom prst="rect">
            <a:avLst/>
          </a:prstGeom>
          <a:noFill/>
          <a:ln w="9525">
            <a:noFill/>
            <a:miter lim="800000"/>
            <a:headEnd/>
            <a:tailEnd/>
          </a:ln>
        </p:spPr>
      </p:pic>
      <p:sp>
        <p:nvSpPr>
          <p:cNvPr id="26" name="TextBox 25"/>
          <p:cNvSpPr txBox="1"/>
          <p:nvPr/>
        </p:nvSpPr>
        <p:spPr>
          <a:xfrm>
            <a:off x="1109037" y="2649233"/>
            <a:ext cx="1191450" cy="338554"/>
          </a:xfrm>
          <a:prstGeom prst="rect">
            <a:avLst/>
          </a:prstGeom>
          <a:noFill/>
        </p:spPr>
        <p:txBody>
          <a:bodyPr wrap="none" rtlCol="0">
            <a:spAutoFit/>
          </a:bodyPr>
          <a:lstStyle/>
          <a:p>
            <a:r>
              <a:rPr lang="en-US" sz="1600" dirty="0" smtClean="0"/>
              <a:t>Memory die</a:t>
            </a:r>
            <a:endParaRPr lang="en-US" sz="1600" dirty="0"/>
          </a:p>
        </p:txBody>
      </p:sp>
      <p:pic>
        <p:nvPicPr>
          <p:cNvPr id="2050" name="Picture 2"/>
          <p:cNvPicPr>
            <a:picLocks noChangeAspect="1" noChangeArrowheads="1"/>
          </p:cNvPicPr>
          <p:nvPr/>
        </p:nvPicPr>
        <p:blipFill>
          <a:blip r:embed="rId4" cstate="print"/>
          <a:srcRect/>
          <a:stretch>
            <a:fillRect/>
          </a:stretch>
        </p:blipFill>
        <p:spPr bwMode="auto">
          <a:xfrm>
            <a:off x="256976" y="3445492"/>
            <a:ext cx="2376156" cy="2112028"/>
          </a:xfrm>
          <a:prstGeom prst="rect">
            <a:avLst/>
          </a:prstGeom>
          <a:noFill/>
          <a:ln w="9525">
            <a:noFill/>
            <a:miter lim="800000"/>
            <a:headEnd/>
            <a:tailEnd/>
          </a:ln>
        </p:spPr>
      </p:pic>
      <p:sp>
        <p:nvSpPr>
          <p:cNvPr id="28" name="TextBox 27"/>
          <p:cNvSpPr txBox="1"/>
          <p:nvPr/>
        </p:nvSpPr>
        <p:spPr>
          <a:xfrm>
            <a:off x="93785" y="5601664"/>
            <a:ext cx="2541563" cy="584775"/>
          </a:xfrm>
          <a:prstGeom prst="rect">
            <a:avLst/>
          </a:prstGeom>
          <a:noFill/>
        </p:spPr>
        <p:txBody>
          <a:bodyPr wrap="square" rtlCol="0">
            <a:spAutoFit/>
          </a:bodyPr>
          <a:lstStyle/>
          <a:p>
            <a:pPr algn="ctr"/>
            <a:r>
              <a:rPr lang="en-US" sz="1600" dirty="0" smtClean="0"/>
              <a:t>X-ray inspection indicated no significant solder voids</a:t>
            </a:r>
            <a:endParaRPr lang="en-US" sz="1600" dirty="0"/>
          </a:p>
        </p:txBody>
      </p:sp>
      <p:pic>
        <p:nvPicPr>
          <p:cNvPr id="30" name="Picture 3"/>
          <p:cNvPicPr>
            <a:picLocks noChangeAspect="1" noChangeArrowheads="1"/>
          </p:cNvPicPr>
          <p:nvPr/>
        </p:nvPicPr>
        <p:blipFill>
          <a:blip r:embed="rId5" cstate="print"/>
          <a:srcRect/>
          <a:stretch>
            <a:fillRect/>
          </a:stretch>
        </p:blipFill>
        <p:spPr bwMode="auto">
          <a:xfrm>
            <a:off x="4407878" y="877219"/>
            <a:ext cx="3135659" cy="1924186"/>
          </a:xfrm>
          <a:prstGeom prst="rect">
            <a:avLst/>
          </a:prstGeom>
          <a:noFill/>
          <a:ln w="9525">
            <a:noFill/>
            <a:miter lim="800000"/>
            <a:headEnd/>
            <a:tailEnd/>
          </a:ln>
        </p:spPr>
      </p:pic>
      <p:sp>
        <p:nvSpPr>
          <p:cNvPr id="32" name="TextBox 31"/>
          <p:cNvSpPr txBox="1"/>
          <p:nvPr/>
        </p:nvSpPr>
        <p:spPr>
          <a:xfrm>
            <a:off x="5200472" y="2824080"/>
            <a:ext cx="1241760" cy="338554"/>
          </a:xfrm>
          <a:prstGeom prst="rect">
            <a:avLst/>
          </a:prstGeom>
          <a:noFill/>
        </p:spPr>
        <p:txBody>
          <a:bodyPr wrap="none" rtlCol="0">
            <a:spAutoFit/>
          </a:bodyPr>
          <a:lstStyle/>
          <a:p>
            <a:r>
              <a:rPr lang="en-US" sz="1600" dirty="0" smtClean="0"/>
              <a:t>C2C sample</a:t>
            </a:r>
            <a:endParaRPr lang="en-US" sz="1600" dirty="0"/>
          </a:p>
        </p:txBody>
      </p:sp>
      <p:pic>
        <p:nvPicPr>
          <p:cNvPr id="2055" name="Picture 7"/>
          <p:cNvPicPr>
            <a:picLocks noChangeAspect="1" noChangeArrowheads="1"/>
          </p:cNvPicPr>
          <p:nvPr/>
        </p:nvPicPr>
        <p:blipFill>
          <a:blip r:embed="rId6" cstate="print"/>
          <a:srcRect/>
          <a:stretch>
            <a:fillRect/>
          </a:stretch>
        </p:blipFill>
        <p:spPr bwMode="auto">
          <a:xfrm>
            <a:off x="2778157" y="3677921"/>
            <a:ext cx="2923074" cy="1585749"/>
          </a:xfrm>
          <a:prstGeom prst="rect">
            <a:avLst/>
          </a:prstGeom>
          <a:noFill/>
          <a:ln w="9525">
            <a:noFill/>
            <a:miter lim="800000"/>
            <a:headEnd/>
            <a:tailEnd/>
          </a:ln>
        </p:spPr>
      </p:pic>
      <p:sp>
        <p:nvSpPr>
          <p:cNvPr id="37" name="TextBox 36"/>
          <p:cNvSpPr txBox="1"/>
          <p:nvPr/>
        </p:nvSpPr>
        <p:spPr>
          <a:xfrm>
            <a:off x="3104596" y="5333299"/>
            <a:ext cx="1912881" cy="584775"/>
          </a:xfrm>
          <a:prstGeom prst="rect">
            <a:avLst/>
          </a:prstGeom>
          <a:noFill/>
        </p:spPr>
        <p:txBody>
          <a:bodyPr wrap="square" rtlCol="0">
            <a:spAutoFit/>
          </a:bodyPr>
          <a:lstStyle/>
          <a:p>
            <a:pPr algn="ctr"/>
            <a:r>
              <a:rPr lang="en-US" sz="1600" dirty="0" smtClean="0"/>
              <a:t>X-section of good micro bump</a:t>
            </a:r>
          </a:p>
        </p:txBody>
      </p:sp>
      <p:sp>
        <p:nvSpPr>
          <p:cNvPr id="27" name="Rectangle 26"/>
          <p:cNvSpPr/>
          <p:nvPr/>
        </p:nvSpPr>
        <p:spPr>
          <a:xfrm>
            <a:off x="6168722" y="5362248"/>
            <a:ext cx="2637654" cy="923330"/>
          </a:xfrm>
          <a:prstGeom prst="rect">
            <a:avLst/>
          </a:prstGeom>
          <a:solidFill>
            <a:schemeClr val="bg1"/>
          </a:solidFill>
        </p:spPr>
        <p:txBody>
          <a:bodyPr wrap="square">
            <a:spAutoFit/>
          </a:bodyPr>
          <a:lstStyle/>
          <a:p>
            <a:pPr algn="ctr"/>
            <a:r>
              <a:rPr lang="en-US" sz="1800" dirty="0" smtClean="0">
                <a:solidFill>
                  <a:prstClr val="black"/>
                </a:solidFill>
                <a:latin typeface="Calibri"/>
                <a:cs typeface="+mn-cs"/>
                <a:sym typeface="Symbol"/>
              </a:rPr>
              <a:t>CSCAN showed no </a:t>
            </a:r>
            <a:r>
              <a:rPr lang="en-US" sz="1800" dirty="0" err="1" smtClean="0">
                <a:solidFill>
                  <a:prstClr val="black"/>
                </a:solidFill>
                <a:latin typeface="Calibri"/>
                <a:cs typeface="+mn-cs"/>
                <a:sym typeface="Symbol"/>
              </a:rPr>
              <a:t>underfill</a:t>
            </a:r>
            <a:r>
              <a:rPr lang="en-US" sz="1800" dirty="0" smtClean="0">
                <a:solidFill>
                  <a:prstClr val="black"/>
                </a:solidFill>
                <a:latin typeface="Calibri"/>
                <a:cs typeface="+mn-cs"/>
                <a:sym typeface="Symbol"/>
              </a:rPr>
              <a:t> voids (UF: </a:t>
            </a:r>
            <a:r>
              <a:rPr lang="en-US" sz="1800" dirty="0" err="1" smtClean="0">
                <a:solidFill>
                  <a:prstClr val="black"/>
                </a:solidFill>
                <a:latin typeface="Calibri"/>
                <a:cs typeface="+mn-cs"/>
                <a:sym typeface="Symbol"/>
              </a:rPr>
              <a:t>Namics</a:t>
            </a:r>
            <a:r>
              <a:rPr lang="en-US" sz="1800" dirty="0" smtClean="0">
                <a:solidFill>
                  <a:prstClr val="black"/>
                </a:solidFill>
                <a:latin typeface="Calibri"/>
                <a:cs typeface="+mn-cs"/>
                <a:sym typeface="Symbol"/>
              </a:rPr>
              <a:t> 8443-14)</a:t>
            </a:r>
            <a:endParaRPr lang="en-US" dirty="0"/>
          </a:p>
        </p:txBody>
      </p:sp>
      <p:pic>
        <p:nvPicPr>
          <p:cNvPr id="29" name="Picture 2" descr="\\imesrv\imecommon\Michelle\FY12-Dec-546\1-15_G1.jpg"/>
          <p:cNvPicPr>
            <a:picLocks noChangeAspect="1" noChangeArrowheads="1"/>
          </p:cNvPicPr>
          <p:nvPr/>
        </p:nvPicPr>
        <p:blipFill>
          <a:blip r:embed="rId7" cstate="print"/>
          <a:srcRect l="3948" t="5536" r="3224" b="5798"/>
          <a:stretch>
            <a:fillRect/>
          </a:stretch>
        </p:blipFill>
        <p:spPr bwMode="auto">
          <a:xfrm>
            <a:off x="5970913" y="3840480"/>
            <a:ext cx="3083212" cy="1470991"/>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0" y="12357"/>
            <a:ext cx="9144000" cy="914400"/>
          </a:xfrm>
        </p:spPr>
        <p:txBody>
          <a:bodyPr/>
          <a:lstStyle/>
          <a:p>
            <a:r>
              <a:rPr lang="en-US" dirty="0" smtClean="0"/>
              <a:t>Near End-of-Line TSV Insertion</a:t>
            </a:r>
          </a:p>
        </p:txBody>
      </p:sp>
      <p:grpSp>
        <p:nvGrpSpPr>
          <p:cNvPr id="2" name="Group 114"/>
          <p:cNvGrpSpPr>
            <a:grpSpLocks/>
          </p:cNvGrpSpPr>
          <p:nvPr/>
        </p:nvGrpSpPr>
        <p:grpSpPr bwMode="auto">
          <a:xfrm>
            <a:off x="746125" y="1377950"/>
            <a:ext cx="6516688" cy="4910138"/>
            <a:chOff x="972765" y="2265708"/>
            <a:chExt cx="6517535" cy="4910121"/>
          </a:xfrm>
        </p:grpSpPr>
        <p:grpSp>
          <p:nvGrpSpPr>
            <p:cNvPr id="3" name="Group 108"/>
            <p:cNvGrpSpPr>
              <a:grpSpLocks/>
            </p:cNvGrpSpPr>
            <p:nvPr/>
          </p:nvGrpSpPr>
          <p:grpSpPr bwMode="auto">
            <a:xfrm>
              <a:off x="972765" y="2265708"/>
              <a:ext cx="6517535" cy="4910121"/>
              <a:chOff x="527125" y="2415687"/>
              <a:chExt cx="6437264" cy="4653437"/>
            </a:xfrm>
          </p:grpSpPr>
          <p:grpSp>
            <p:nvGrpSpPr>
              <p:cNvPr id="4" name="Group 217"/>
              <p:cNvGrpSpPr>
                <a:grpSpLocks/>
              </p:cNvGrpSpPr>
              <p:nvPr/>
            </p:nvGrpSpPr>
            <p:grpSpPr bwMode="auto">
              <a:xfrm>
                <a:off x="527125" y="2415687"/>
                <a:ext cx="6437264" cy="4653437"/>
                <a:chOff x="527125" y="1592963"/>
                <a:chExt cx="6437264" cy="5292904"/>
              </a:xfrm>
            </p:grpSpPr>
            <p:sp>
              <p:nvSpPr>
                <p:cNvPr id="44056" name="Rectangle 199"/>
                <p:cNvSpPr>
                  <a:spLocks noChangeArrowheads="1"/>
                </p:cNvSpPr>
                <p:nvPr/>
              </p:nvSpPr>
              <p:spPr bwMode="auto">
                <a:xfrm>
                  <a:off x="541902" y="2792926"/>
                  <a:ext cx="6419088" cy="27432"/>
                </a:xfrm>
                <a:prstGeom prst="rect">
                  <a:avLst/>
                </a:prstGeom>
                <a:solidFill>
                  <a:srgbClr val="AC9CD8"/>
                </a:solid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057" name="Rectangle 198"/>
                <p:cNvSpPr>
                  <a:spLocks noChangeArrowheads="1"/>
                </p:cNvSpPr>
                <p:nvPr/>
              </p:nvSpPr>
              <p:spPr bwMode="auto">
                <a:xfrm>
                  <a:off x="537377" y="2821116"/>
                  <a:ext cx="6419088" cy="182880"/>
                </a:xfrm>
                <a:prstGeom prst="rect">
                  <a:avLst/>
                </a:prstGeom>
                <a:blipFill dpi="0" rotWithShape="1">
                  <a:blip r:embed="rId3"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058" name="Rectangle 169"/>
                <p:cNvSpPr>
                  <a:spLocks noChangeArrowheads="1"/>
                </p:cNvSpPr>
                <p:nvPr/>
              </p:nvSpPr>
              <p:spPr bwMode="auto">
                <a:xfrm>
                  <a:off x="536214" y="3599599"/>
                  <a:ext cx="6419088" cy="27432"/>
                </a:xfrm>
                <a:prstGeom prst="rect">
                  <a:avLst/>
                </a:prstGeom>
                <a:solidFill>
                  <a:srgbClr val="AC9CD8"/>
                </a:solidFill>
                <a:ln w="12700" algn="ctr">
                  <a:noFill/>
                  <a:round/>
                  <a:headEnd/>
                  <a:tailEnd/>
                </a:ln>
              </p:spPr>
              <p:txBody>
                <a:bodyPr anchor="ctr">
                  <a:spAutoFit/>
                </a:bodyPr>
                <a:lstStyle/>
                <a:p>
                  <a:pPr algn="ctr" eaLnBrk="0" hangingPunct="0"/>
                  <a:endParaRPr lang="en-US" sz="2000">
                    <a:latin typeface="Verdana" pitchFamily="34" charset="0"/>
                  </a:endParaRPr>
                </a:p>
              </p:txBody>
            </p:sp>
            <p:grpSp>
              <p:nvGrpSpPr>
                <p:cNvPr id="5" name="Group 111"/>
                <p:cNvGrpSpPr>
                  <a:grpSpLocks/>
                </p:cNvGrpSpPr>
                <p:nvPr/>
              </p:nvGrpSpPr>
              <p:grpSpPr bwMode="auto">
                <a:xfrm>
                  <a:off x="527125" y="4783227"/>
                  <a:ext cx="6421582" cy="2102640"/>
                  <a:chOff x="527125" y="4783227"/>
                  <a:chExt cx="6421582" cy="2102640"/>
                </a:xfrm>
              </p:grpSpPr>
              <p:sp>
                <p:nvSpPr>
                  <p:cNvPr id="44122" name="Rectangle 109"/>
                  <p:cNvSpPr>
                    <a:spLocks noChangeArrowheads="1"/>
                  </p:cNvSpPr>
                  <p:nvPr/>
                </p:nvSpPr>
                <p:spPr bwMode="auto">
                  <a:xfrm>
                    <a:off x="528989" y="4783227"/>
                    <a:ext cx="6419088" cy="274320"/>
                  </a:xfrm>
                  <a:prstGeom prst="rect">
                    <a:avLst/>
                  </a:prstGeom>
                  <a:solidFill>
                    <a:srgbClr val="C00000">
                      <a:alpha val="41176"/>
                    </a:srgbClr>
                  </a:solidFill>
                  <a:ln w="12700" algn="ctr">
                    <a:noFill/>
                    <a:round/>
                    <a:headEnd/>
                    <a:tailEnd/>
                  </a:ln>
                </p:spPr>
                <p:txBody>
                  <a:bodyPr anchor="ctr">
                    <a:spAutoFit/>
                  </a:bodyPr>
                  <a:lstStyle/>
                  <a:p>
                    <a:pPr algn="ctr" eaLnBrk="0" hangingPunct="0"/>
                    <a:endParaRPr lang="en-US" sz="2000">
                      <a:latin typeface="Verdana" pitchFamily="34" charset="0"/>
                    </a:endParaRPr>
                  </a:p>
                </p:txBody>
              </p:sp>
              <p:grpSp>
                <p:nvGrpSpPr>
                  <p:cNvPr id="6" name="Group 105"/>
                  <p:cNvGrpSpPr>
                    <a:grpSpLocks/>
                  </p:cNvGrpSpPr>
                  <p:nvPr/>
                </p:nvGrpSpPr>
                <p:grpSpPr bwMode="auto">
                  <a:xfrm>
                    <a:off x="527125" y="4887821"/>
                    <a:ext cx="6421582" cy="1998046"/>
                    <a:chOff x="527125" y="4887821"/>
                    <a:chExt cx="6421582" cy="1998046"/>
                  </a:xfrm>
                </p:grpSpPr>
                <p:sp>
                  <p:nvSpPr>
                    <p:cNvPr id="99" name="Rectangle 98"/>
                    <p:cNvSpPr/>
                    <p:nvPr/>
                  </p:nvSpPr>
                  <p:spPr bwMode="auto">
                    <a:xfrm>
                      <a:off x="527125" y="5008623"/>
                      <a:ext cx="6421582" cy="1877244"/>
                    </a:xfrm>
                    <a:prstGeom prst="rect">
                      <a:avLst/>
                    </a:prstGeom>
                    <a:solidFill>
                      <a:schemeClr val="bg1">
                        <a:lumMod val="85000"/>
                      </a:schemeClr>
                    </a:solidFill>
                    <a:ln w="12700" cap="flat" cmpd="sng" algn="ctr">
                      <a:noFill/>
                      <a:prstDash val="solid"/>
                      <a:round/>
                      <a:headEnd type="none" w="med" len="med"/>
                      <a:tailEnd type="none" w="med" len="med"/>
                    </a:ln>
                    <a:effectLst/>
                  </p:spPr>
                  <p:txBody>
                    <a:bodyPr anchor="ctr">
                      <a:spAutoFit/>
                    </a:bodyPr>
                    <a:lstStyle/>
                    <a:p>
                      <a:pPr algn="ctr" eaLnBrk="0" hangingPunct="0">
                        <a:defRPr/>
                      </a:pPr>
                      <a:endParaRPr lang="en-US" sz="2000">
                        <a:latin typeface="Verdana" pitchFamily="34" charset="0"/>
                      </a:endParaRPr>
                    </a:p>
                  </p:txBody>
                </p:sp>
                <p:sp>
                  <p:nvSpPr>
                    <p:cNvPr id="44125" name="Rectangle 94"/>
                    <p:cNvSpPr>
                      <a:spLocks noChangeArrowheads="1"/>
                    </p:cNvSpPr>
                    <p:nvPr/>
                  </p:nvSpPr>
                  <p:spPr bwMode="auto">
                    <a:xfrm>
                      <a:off x="3033656" y="5020022"/>
                      <a:ext cx="1990165" cy="365760"/>
                    </a:xfrm>
                    <a:prstGeom prst="rect">
                      <a:avLst/>
                    </a:prstGeom>
                    <a:solidFill>
                      <a:srgbClr val="00B0F0">
                        <a:alpha val="38039"/>
                      </a:srgbClr>
                    </a:solid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126" name="Rectangle 96"/>
                    <p:cNvSpPr>
                      <a:spLocks noChangeArrowheads="1"/>
                    </p:cNvSpPr>
                    <p:nvPr/>
                  </p:nvSpPr>
                  <p:spPr bwMode="auto">
                    <a:xfrm>
                      <a:off x="3871356" y="4912325"/>
                      <a:ext cx="564078" cy="106878"/>
                    </a:xfrm>
                    <a:prstGeom prst="rect">
                      <a:avLst/>
                    </a:prstGeom>
                    <a:solidFill>
                      <a:srgbClr val="5BF804">
                        <a:alpha val="38823"/>
                      </a:srgbClr>
                    </a:solid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127" name="Rectangle 97"/>
                    <p:cNvSpPr>
                      <a:spLocks noChangeArrowheads="1"/>
                    </p:cNvSpPr>
                    <p:nvPr/>
                  </p:nvSpPr>
                  <p:spPr bwMode="auto">
                    <a:xfrm>
                      <a:off x="528452" y="4993328"/>
                      <a:ext cx="3328416" cy="27432"/>
                    </a:xfrm>
                    <a:prstGeom prst="rect">
                      <a:avLst/>
                    </a:prstGeom>
                    <a:solidFill>
                      <a:srgbClr val="AC9CD8"/>
                    </a:solid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128" name="Rectangle 98"/>
                    <p:cNvSpPr>
                      <a:spLocks noChangeArrowheads="1"/>
                    </p:cNvSpPr>
                    <p:nvPr/>
                  </p:nvSpPr>
                  <p:spPr bwMode="auto">
                    <a:xfrm rot="-5400000">
                      <a:off x="3802638" y="4954298"/>
                      <a:ext cx="109728" cy="27432"/>
                    </a:xfrm>
                    <a:prstGeom prst="rect">
                      <a:avLst/>
                    </a:prstGeom>
                    <a:solidFill>
                      <a:srgbClr val="AC9CD8"/>
                    </a:solid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129" name="Rectangle 100"/>
                    <p:cNvSpPr>
                      <a:spLocks noChangeArrowheads="1"/>
                    </p:cNvSpPr>
                    <p:nvPr/>
                  </p:nvSpPr>
                  <p:spPr bwMode="auto">
                    <a:xfrm rot="-5400000">
                      <a:off x="4380977" y="4954298"/>
                      <a:ext cx="109728" cy="27432"/>
                    </a:xfrm>
                    <a:prstGeom prst="rect">
                      <a:avLst/>
                    </a:prstGeom>
                    <a:solidFill>
                      <a:srgbClr val="AC9CD8"/>
                    </a:solid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130" name="Rectangle 101"/>
                    <p:cNvSpPr>
                      <a:spLocks noChangeArrowheads="1"/>
                    </p:cNvSpPr>
                    <p:nvPr/>
                  </p:nvSpPr>
                  <p:spPr bwMode="auto">
                    <a:xfrm>
                      <a:off x="3846083" y="4887821"/>
                      <a:ext cx="603504" cy="27432"/>
                    </a:xfrm>
                    <a:prstGeom prst="rect">
                      <a:avLst/>
                    </a:prstGeom>
                    <a:solidFill>
                      <a:srgbClr val="AC9CD8"/>
                    </a:solid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131" name="Rectangle 103"/>
                    <p:cNvSpPr>
                      <a:spLocks noChangeArrowheads="1"/>
                    </p:cNvSpPr>
                    <p:nvPr/>
                  </p:nvSpPr>
                  <p:spPr bwMode="auto">
                    <a:xfrm>
                      <a:off x="4424419" y="4997235"/>
                      <a:ext cx="2523744" cy="27432"/>
                    </a:xfrm>
                    <a:prstGeom prst="rect">
                      <a:avLst/>
                    </a:prstGeom>
                    <a:solidFill>
                      <a:srgbClr val="AC9CD8"/>
                    </a:solidFill>
                    <a:ln w="12700" algn="ctr">
                      <a:noFill/>
                      <a:round/>
                      <a:headEnd/>
                      <a:tailEnd/>
                    </a:ln>
                  </p:spPr>
                  <p:txBody>
                    <a:bodyPr anchor="ctr">
                      <a:spAutoFit/>
                    </a:bodyPr>
                    <a:lstStyle/>
                    <a:p>
                      <a:pPr algn="ctr" eaLnBrk="0" hangingPunct="0"/>
                      <a:endParaRPr lang="en-US" sz="2000">
                        <a:latin typeface="Verdana" pitchFamily="34" charset="0"/>
                      </a:endParaRPr>
                    </a:p>
                  </p:txBody>
                </p:sp>
              </p:grpSp>
            </p:grpSp>
            <p:sp>
              <p:nvSpPr>
                <p:cNvPr id="44060" name="Rectangle 113"/>
                <p:cNvSpPr>
                  <a:spLocks noChangeArrowheads="1"/>
                </p:cNvSpPr>
                <p:nvPr/>
              </p:nvSpPr>
              <p:spPr bwMode="auto">
                <a:xfrm>
                  <a:off x="528452" y="4599937"/>
                  <a:ext cx="6419088" cy="27432"/>
                </a:xfrm>
                <a:prstGeom prst="rect">
                  <a:avLst/>
                </a:prstGeom>
                <a:solidFill>
                  <a:srgbClr val="AC9CD8"/>
                </a:solid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061" name="Rectangle 115"/>
                <p:cNvSpPr>
                  <a:spLocks noChangeArrowheads="1"/>
                </p:cNvSpPr>
                <p:nvPr/>
              </p:nvSpPr>
              <p:spPr bwMode="auto">
                <a:xfrm>
                  <a:off x="530115" y="4765801"/>
                  <a:ext cx="6419088" cy="27432"/>
                </a:xfrm>
                <a:prstGeom prst="rect">
                  <a:avLst/>
                </a:prstGeom>
                <a:solidFill>
                  <a:srgbClr val="AC9CD8"/>
                </a:solid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062" name="Rectangle 128"/>
                <p:cNvSpPr>
                  <a:spLocks noChangeArrowheads="1"/>
                </p:cNvSpPr>
                <p:nvPr/>
              </p:nvSpPr>
              <p:spPr bwMode="auto">
                <a:xfrm>
                  <a:off x="528989" y="4627017"/>
                  <a:ext cx="6419088" cy="137160"/>
                </a:xfrm>
                <a:prstGeom prst="rect">
                  <a:avLst/>
                </a:prstGeom>
                <a:blipFill dpi="0" rotWithShape="1">
                  <a:blip r:embed="rId3"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063" name="Rectangle 129"/>
                <p:cNvSpPr>
                  <a:spLocks noChangeArrowheads="1"/>
                </p:cNvSpPr>
                <p:nvPr/>
              </p:nvSpPr>
              <p:spPr bwMode="auto">
                <a:xfrm>
                  <a:off x="531335" y="4389426"/>
                  <a:ext cx="6419088" cy="27432"/>
                </a:xfrm>
                <a:prstGeom prst="rect">
                  <a:avLst/>
                </a:prstGeom>
                <a:solidFill>
                  <a:srgbClr val="AC9CD8"/>
                </a:solid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064" name="Rectangle 130"/>
                <p:cNvSpPr>
                  <a:spLocks noChangeArrowheads="1"/>
                </p:cNvSpPr>
                <p:nvPr/>
              </p:nvSpPr>
              <p:spPr bwMode="auto">
                <a:xfrm>
                  <a:off x="532799" y="4417467"/>
                  <a:ext cx="6419088" cy="182880"/>
                </a:xfrm>
                <a:prstGeom prst="rect">
                  <a:avLst/>
                </a:prstGeom>
                <a:blipFill dpi="0" rotWithShape="1">
                  <a:blip r:embed="rId3"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065" name="TextBox 132"/>
                <p:cNvSpPr txBox="1">
                  <a:spLocks noChangeArrowheads="1"/>
                </p:cNvSpPr>
                <p:nvPr/>
              </p:nvSpPr>
              <p:spPr bwMode="auto">
                <a:xfrm>
                  <a:off x="3910217" y="4835291"/>
                  <a:ext cx="373820" cy="215444"/>
                </a:xfrm>
                <a:prstGeom prst="rect">
                  <a:avLst/>
                </a:prstGeom>
                <a:noFill/>
                <a:ln w="9525">
                  <a:noFill/>
                  <a:miter lim="800000"/>
                  <a:headEnd/>
                  <a:tailEnd/>
                </a:ln>
              </p:spPr>
              <p:txBody>
                <a:bodyPr wrap="none">
                  <a:spAutoFit/>
                </a:bodyPr>
                <a:lstStyle/>
                <a:p>
                  <a:pPr algn="ctr" eaLnBrk="0" hangingPunct="0"/>
                  <a:r>
                    <a:rPr lang="en-US" sz="800">
                      <a:solidFill>
                        <a:schemeClr val="bg1"/>
                      </a:solidFill>
                    </a:rPr>
                    <a:t>poly</a:t>
                  </a:r>
                </a:p>
              </p:txBody>
            </p:sp>
            <p:sp>
              <p:nvSpPr>
                <p:cNvPr id="44066" name="TextBox 133"/>
                <p:cNvSpPr txBox="1">
                  <a:spLocks noChangeArrowheads="1"/>
                </p:cNvSpPr>
                <p:nvPr/>
              </p:nvSpPr>
              <p:spPr bwMode="auto">
                <a:xfrm>
                  <a:off x="3091289" y="5076640"/>
                  <a:ext cx="344966" cy="215444"/>
                </a:xfrm>
                <a:prstGeom prst="rect">
                  <a:avLst/>
                </a:prstGeom>
                <a:noFill/>
                <a:ln w="9525">
                  <a:noFill/>
                  <a:miter lim="800000"/>
                  <a:headEnd/>
                  <a:tailEnd/>
                </a:ln>
              </p:spPr>
              <p:txBody>
                <a:bodyPr wrap="none">
                  <a:spAutoFit/>
                </a:bodyPr>
                <a:lstStyle/>
                <a:p>
                  <a:pPr algn="ctr" eaLnBrk="0" hangingPunct="0"/>
                  <a:r>
                    <a:rPr lang="en-US" sz="800">
                      <a:solidFill>
                        <a:schemeClr val="bg1"/>
                      </a:solidFill>
                    </a:rPr>
                    <a:t>STI</a:t>
                  </a:r>
                </a:p>
              </p:txBody>
            </p:sp>
            <p:sp>
              <p:nvSpPr>
                <p:cNvPr id="44067" name="TextBox 136"/>
                <p:cNvSpPr txBox="1">
                  <a:spLocks noChangeArrowheads="1"/>
                </p:cNvSpPr>
                <p:nvPr/>
              </p:nvSpPr>
              <p:spPr bwMode="auto">
                <a:xfrm>
                  <a:off x="554186" y="4711375"/>
                  <a:ext cx="248786" cy="138499"/>
                </a:xfrm>
                <a:prstGeom prst="rect">
                  <a:avLst/>
                </a:prstGeom>
                <a:noFill/>
                <a:ln w="9525">
                  <a:noFill/>
                  <a:miter lim="800000"/>
                  <a:headEnd/>
                  <a:tailEnd/>
                </a:ln>
              </p:spPr>
              <p:txBody>
                <a:bodyPr wrap="none">
                  <a:spAutoFit/>
                </a:bodyPr>
                <a:lstStyle/>
                <a:p>
                  <a:pPr algn="ctr" eaLnBrk="0" hangingPunct="0"/>
                  <a:r>
                    <a:rPr lang="en-US" sz="300" b="1">
                      <a:solidFill>
                        <a:schemeClr val="bg1"/>
                      </a:solidFill>
                    </a:rPr>
                    <a:t>SIN</a:t>
                  </a:r>
                </a:p>
              </p:txBody>
            </p:sp>
            <p:grpSp>
              <p:nvGrpSpPr>
                <p:cNvPr id="7" name="Group 139"/>
                <p:cNvGrpSpPr>
                  <a:grpSpLocks/>
                </p:cNvGrpSpPr>
                <p:nvPr/>
              </p:nvGrpSpPr>
              <p:grpSpPr bwMode="auto">
                <a:xfrm>
                  <a:off x="3765229" y="4602507"/>
                  <a:ext cx="731520" cy="215444"/>
                  <a:chOff x="3765229" y="4602507"/>
                  <a:chExt cx="731520" cy="215444"/>
                </a:xfrm>
              </p:grpSpPr>
              <p:sp>
                <p:nvSpPr>
                  <p:cNvPr id="44120" name="Rectangle 131"/>
                  <p:cNvSpPr>
                    <a:spLocks noChangeArrowheads="1"/>
                  </p:cNvSpPr>
                  <p:nvPr/>
                </p:nvSpPr>
                <p:spPr bwMode="auto">
                  <a:xfrm>
                    <a:off x="3765229" y="4621696"/>
                    <a:ext cx="731520" cy="192024"/>
                  </a:xfrm>
                  <a:prstGeom prst="rect">
                    <a:avLst/>
                  </a:prstGeom>
                  <a:blipFill dpi="0" rotWithShape="1">
                    <a:blip r:embed="rId4"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121" name="TextBox 137"/>
                  <p:cNvSpPr txBox="1">
                    <a:spLocks noChangeArrowheads="1"/>
                  </p:cNvSpPr>
                  <p:nvPr/>
                </p:nvSpPr>
                <p:spPr bwMode="auto">
                  <a:xfrm>
                    <a:off x="3971822" y="4602507"/>
                    <a:ext cx="327334" cy="215444"/>
                  </a:xfrm>
                  <a:prstGeom prst="rect">
                    <a:avLst/>
                  </a:prstGeom>
                  <a:noFill/>
                  <a:ln w="9525">
                    <a:noFill/>
                    <a:miter lim="800000"/>
                    <a:headEnd/>
                    <a:tailEnd/>
                  </a:ln>
                </p:spPr>
                <p:txBody>
                  <a:bodyPr wrap="none">
                    <a:spAutoFit/>
                  </a:bodyPr>
                  <a:lstStyle/>
                  <a:p>
                    <a:pPr algn="ctr" eaLnBrk="0" hangingPunct="0"/>
                    <a:r>
                      <a:rPr lang="en-US" sz="800">
                        <a:solidFill>
                          <a:schemeClr val="bg1"/>
                        </a:solidFill>
                      </a:rPr>
                      <a:t>M1</a:t>
                    </a:r>
                  </a:p>
                </p:txBody>
              </p:sp>
            </p:grpSp>
            <p:grpSp>
              <p:nvGrpSpPr>
                <p:cNvPr id="8" name="Group 144"/>
                <p:cNvGrpSpPr>
                  <a:grpSpLocks/>
                </p:cNvGrpSpPr>
                <p:nvPr/>
              </p:nvGrpSpPr>
              <p:grpSpPr bwMode="auto">
                <a:xfrm>
                  <a:off x="532798" y="4205731"/>
                  <a:ext cx="6420215" cy="229136"/>
                  <a:chOff x="532798" y="4205731"/>
                  <a:chExt cx="6420215" cy="229136"/>
                </a:xfrm>
              </p:grpSpPr>
              <p:sp>
                <p:nvSpPr>
                  <p:cNvPr id="44115" name="Rectangle 138"/>
                  <p:cNvSpPr>
                    <a:spLocks noChangeArrowheads="1"/>
                  </p:cNvSpPr>
                  <p:nvPr/>
                </p:nvSpPr>
                <p:spPr bwMode="auto">
                  <a:xfrm>
                    <a:off x="532798" y="4227268"/>
                    <a:ext cx="6419088" cy="164592"/>
                  </a:xfrm>
                  <a:prstGeom prst="rect">
                    <a:avLst/>
                  </a:prstGeom>
                  <a:blipFill dpi="0" rotWithShape="1">
                    <a:blip r:embed="rId3"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116" name="Rectangle 140"/>
                  <p:cNvSpPr>
                    <a:spLocks noChangeArrowheads="1"/>
                  </p:cNvSpPr>
                  <p:nvPr/>
                </p:nvSpPr>
                <p:spPr bwMode="auto">
                  <a:xfrm>
                    <a:off x="533925" y="4205731"/>
                    <a:ext cx="6419088" cy="27432"/>
                  </a:xfrm>
                  <a:prstGeom prst="rect">
                    <a:avLst/>
                  </a:prstGeom>
                  <a:solidFill>
                    <a:srgbClr val="AC9CD8"/>
                  </a:solidFill>
                  <a:ln w="12700" algn="ctr">
                    <a:noFill/>
                    <a:round/>
                    <a:headEnd/>
                    <a:tailEnd/>
                  </a:ln>
                </p:spPr>
                <p:txBody>
                  <a:bodyPr anchor="ctr">
                    <a:spAutoFit/>
                  </a:bodyPr>
                  <a:lstStyle/>
                  <a:p>
                    <a:pPr algn="ctr" eaLnBrk="0" hangingPunct="0"/>
                    <a:endParaRPr lang="en-US" sz="2000">
                      <a:latin typeface="Verdana" pitchFamily="34" charset="0"/>
                    </a:endParaRPr>
                  </a:p>
                </p:txBody>
              </p:sp>
              <p:grpSp>
                <p:nvGrpSpPr>
                  <p:cNvPr id="9" name="Group 141"/>
                  <p:cNvGrpSpPr>
                    <a:grpSpLocks/>
                  </p:cNvGrpSpPr>
                  <p:nvPr/>
                </p:nvGrpSpPr>
                <p:grpSpPr bwMode="auto">
                  <a:xfrm>
                    <a:off x="3761419" y="4206267"/>
                    <a:ext cx="731520" cy="228600"/>
                    <a:chOff x="3765229" y="4602507"/>
                    <a:chExt cx="731520" cy="215444"/>
                  </a:xfrm>
                </p:grpSpPr>
                <p:sp>
                  <p:nvSpPr>
                    <p:cNvPr id="44118" name="Rectangle 142"/>
                    <p:cNvSpPr>
                      <a:spLocks noChangeArrowheads="1"/>
                    </p:cNvSpPr>
                    <p:nvPr/>
                  </p:nvSpPr>
                  <p:spPr bwMode="auto">
                    <a:xfrm>
                      <a:off x="3765229" y="4621696"/>
                      <a:ext cx="731520" cy="192024"/>
                    </a:xfrm>
                    <a:prstGeom prst="rect">
                      <a:avLst/>
                    </a:prstGeom>
                    <a:blipFill dpi="0" rotWithShape="1">
                      <a:blip r:embed="rId4"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119" name="TextBox 143"/>
                    <p:cNvSpPr txBox="1">
                      <a:spLocks noChangeArrowheads="1"/>
                    </p:cNvSpPr>
                    <p:nvPr/>
                  </p:nvSpPr>
                  <p:spPr bwMode="auto">
                    <a:xfrm>
                      <a:off x="3971822" y="4602507"/>
                      <a:ext cx="327334" cy="215444"/>
                    </a:xfrm>
                    <a:prstGeom prst="rect">
                      <a:avLst/>
                    </a:prstGeom>
                    <a:noFill/>
                    <a:ln w="9525">
                      <a:noFill/>
                      <a:miter lim="800000"/>
                      <a:headEnd/>
                      <a:tailEnd/>
                    </a:ln>
                  </p:spPr>
                  <p:txBody>
                    <a:bodyPr wrap="none">
                      <a:spAutoFit/>
                    </a:bodyPr>
                    <a:lstStyle/>
                    <a:p>
                      <a:pPr algn="ctr" eaLnBrk="0" hangingPunct="0"/>
                      <a:r>
                        <a:rPr lang="en-US" sz="800">
                          <a:solidFill>
                            <a:schemeClr val="bg1"/>
                          </a:solidFill>
                        </a:rPr>
                        <a:t>M2</a:t>
                      </a:r>
                    </a:p>
                  </p:txBody>
                </p:sp>
              </p:grpSp>
            </p:grpSp>
            <p:sp>
              <p:nvSpPr>
                <p:cNvPr id="44070" name="Rectangle 154"/>
                <p:cNvSpPr>
                  <a:spLocks noChangeArrowheads="1"/>
                </p:cNvSpPr>
                <p:nvPr/>
              </p:nvSpPr>
              <p:spPr bwMode="auto">
                <a:xfrm>
                  <a:off x="532244" y="4022628"/>
                  <a:ext cx="6419088" cy="182880"/>
                </a:xfrm>
                <a:prstGeom prst="rect">
                  <a:avLst/>
                </a:prstGeom>
                <a:blipFill dpi="0" rotWithShape="1">
                  <a:blip r:embed="rId3"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071" name="Rectangle 155"/>
                <p:cNvSpPr>
                  <a:spLocks noChangeArrowheads="1"/>
                </p:cNvSpPr>
                <p:nvPr/>
              </p:nvSpPr>
              <p:spPr bwMode="auto">
                <a:xfrm>
                  <a:off x="534179" y="3991188"/>
                  <a:ext cx="6419088" cy="27432"/>
                </a:xfrm>
                <a:prstGeom prst="rect">
                  <a:avLst/>
                </a:prstGeom>
                <a:solidFill>
                  <a:srgbClr val="AC9CD8"/>
                </a:solidFill>
                <a:ln w="12700" algn="ctr">
                  <a:noFill/>
                  <a:round/>
                  <a:headEnd/>
                  <a:tailEnd/>
                </a:ln>
              </p:spPr>
              <p:txBody>
                <a:bodyPr anchor="ctr">
                  <a:spAutoFit/>
                </a:bodyPr>
                <a:lstStyle/>
                <a:p>
                  <a:pPr algn="ctr" eaLnBrk="0" hangingPunct="0"/>
                  <a:endParaRPr lang="en-US" sz="2000">
                    <a:latin typeface="Verdana" pitchFamily="34" charset="0"/>
                  </a:endParaRPr>
                </a:p>
              </p:txBody>
            </p:sp>
            <p:grpSp>
              <p:nvGrpSpPr>
                <p:cNvPr id="10" name="Group 156"/>
                <p:cNvGrpSpPr>
                  <a:grpSpLocks/>
                </p:cNvGrpSpPr>
                <p:nvPr/>
              </p:nvGrpSpPr>
              <p:grpSpPr bwMode="auto">
                <a:xfrm>
                  <a:off x="535642" y="3807493"/>
                  <a:ext cx="6420215" cy="224644"/>
                  <a:chOff x="532798" y="4205731"/>
                  <a:chExt cx="6420215" cy="224644"/>
                </a:xfrm>
              </p:grpSpPr>
              <p:sp>
                <p:nvSpPr>
                  <p:cNvPr id="44110" name="Rectangle 157"/>
                  <p:cNvSpPr>
                    <a:spLocks noChangeArrowheads="1"/>
                  </p:cNvSpPr>
                  <p:nvPr/>
                </p:nvSpPr>
                <p:spPr bwMode="auto">
                  <a:xfrm>
                    <a:off x="532798" y="4227268"/>
                    <a:ext cx="6419088" cy="164592"/>
                  </a:xfrm>
                  <a:prstGeom prst="rect">
                    <a:avLst/>
                  </a:prstGeom>
                  <a:blipFill dpi="0" rotWithShape="1">
                    <a:blip r:embed="rId3"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111" name="Rectangle 158"/>
                  <p:cNvSpPr>
                    <a:spLocks noChangeArrowheads="1"/>
                  </p:cNvSpPr>
                  <p:nvPr/>
                </p:nvSpPr>
                <p:spPr bwMode="auto">
                  <a:xfrm>
                    <a:off x="533925" y="4205731"/>
                    <a:ext cx="6419088" cy="27432"/>
                  </a:xfrm>
                  <a:prstGeom prst="rect">
                    <a:avLst/>
                  </a:prstGeom>
                  <a:solidFill>
                    <a:srgbClr val="AC9CD8"/>
                  </a:solidFill>
                  <a:ln w="12700" algn="ctr">
                    <a:noFill/>
                    <a:round/>
                    <a:headEnd/>
                    <a:tailEnd/>
                  </a:ln>
                </p:spPr>
                <p:txBody>
                  <a:bodyPr anchor="ctr">
                    <a:spAutoFit/>
                  </a:bodyPr>
                  <a:lstStyle/>
                  <a:p>
                    <a:pPr algn="ctr" eaLnBrk="0" hangingPunct="0"/>
                    <a:endParaRPr lang="en-US" sz="2000">
                      <a:latin typeface="Verdana" pitchFamily="34" charset="0"/>
                    </a:endParaRPr>
                  </a:p>
                </p:txBody>
              </p:sp>
              <p:grpSp>
                <p:nvGrpSpPr>
                  <p:cNvPr id="11" name="Group 141"/>
                  <p:cNvGrpSpPr>
                    <a:grpSpLocks/>
                  </p:cNvGrpSpPr>
                  <p:nvPr/>
                </p:nvGrpSpPr>
                <p:grpSpPr bwMode="auto">
                  <a:xfrm>
                    <a:off x="3761419" y="4206256"/>
                    <a:ext cx="731520" cy="224119"/>
                    <a:chOff x="3765229" y="4602499"/>
                    <a:chExt cx="731520" cy="211221"/>
                  </a:xfrm>
                </p:grpSpPr>
                <p:sp>
                  <p:nvSpPr>
                    <p:cNvPr id="44113" name="Rectangle 160"/>
                    <p:cNvSpPr>
                      <a:spLocks noChangeArrowheads="1"/>
                    </p:cNvSpPr>
                    <p:nvPr/>
                  </p:nvSpPr>
                  <p:spPr bwMode="auto">
                    <a:xfrm>
                      <a:off x="3765229" y="4621696"/>
                      <a:ext cx="731520" cy="192024"/>
                    </a:xfrm>
                    <a:prstGeom prst="rect">
                      <a:avLst/>
                    </a:prstGeom>
                    <a:blipFill dpi="0" rotWithShape="1">
                      <a:blip r:embed="rId4"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114" name="TextBox 161"/>
                    <p:cNvSpPr txBox="1">
                      <a:spLocks noChangeArrowheads="1"/>
                    </p:cNvSpPr>
                    <p:nvPr/>
                  </p:nvSpPr>
                  <p:spPr bwMode="auto">
                    <a:xfrm>
                      <a:off x="3971822" y="4602499"/>
                      <a:ext cx="327334" cy="203045"/>
                    </a:xfrm>
                    <a:prstGeom prst="rect">
                      <a:avLst/>
                    </a:prstGeom>
                    <a:noFill/>
                    <a:ln w="9525">
                      <a:noFill/>
                      <a:miter lim="800000"/>
                      <a:headEnd/>
                      <a:tailEnd/>
                    </a:ln>
                  </p:spPr>
                  <p:txBody>
                    <a:bodyPr wrap="none">
                      <a:spAutoFit/>
                    </a:bodyPr>
                    <a:lstStyle/>
                    <a:p>
                      <a:pPr algn="ctr" eaLnBrk="0" hangingPunct="0"/>
                      <a:r>
                        <a:rPr lang="en-US" sz="800">
                          <a:solidFill>
                            <a:schemeClr val="bg1"/>
                          </a:solidFill>
                        </a:rPr>
                        <a:t>M3</a:t>
                      </a:r>
                    </a:p>
                  </p:txBody>
                </p:sp>
              </p:grpSp>
            </p:grpSp>
            <p:sp>
              <p:nvSpPr>
                <p:cNvPr id="44073" name="Rectangle 168"/>
                <p:cNvSpPr>
                  <a:spLocks noChangeArrowheads="1"/>
                </p:cNvSpPr>
                <p:nvPr/>
              </p:nvSpPr>
              <p:spPr bwMode="auto">
                <a:xfrm>
                  <a:off x="538487" y="3620991"/>
                  <a:ext cx="6419088" cy="182880"/>
                </a:xfrm>
                <a:prstGeom prst="rect">
                  <a:avLst/>
                </a:prstGeom>
                <a:blipFill dpi="0" rotWithShape="1">
                  <a:blip r:embed="rId3"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grpSp>
              <p:nvGrpSpPr>
                <p:cNvPr id="12" name="Group 162"/>
                <p:cNvGrpSpPr>
                  <a:grpSpLocks/>
                </p:cNvGrpSpPr>
                <p:nvPr/>
              </p:nvGrpSpPr>
              <p:grpSpPr bwMode="auto">
                <a:xfrm>
                  <a:off x="538486" y="3405856"/>
                  <a:ext cx="6420215" cy="224644"/>
                  <a:chOff x="532798" y="4205731"/>
                  <a:chExt cx="6420215" cy="224644"/>
                </a:xfrm>
              </p:grpSpPr>
              <p:sp>
                <p:nvSpPr>
                  <p:cNvPr id="44105" name="Rectangle 163"/>
                  <p:cNvSpPr>
                    <a:spLocks noChangeArrowheads="1"/>
                  </p:cNvSpPr>
                  <p:nvPr/>
                </p:nvSpPr>
                <p:spPr bwMode="auto">
                  <a:xfrm>
                    <a:off x="532798" y="4230667"/>
                    <a:ext cx="6419088" cy="164592"/>
                  </a:xfrm>
                  <a:prstGeom prst="rect">
                    <a:avLst/>
                  </a:prstGeom>
                  <a:blipFill dpi="0" rotWithShape="1">
                    <a:blip r:embed="rId3"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106" name="Rectangle 164"/>
                  <p:cNvSpPr>
                    <a:spLocks noChangeArrowheads="1"/>
                  </p:cNvSpPr>
                  <p:nvPr/>
                </p:nvSpPr>
                <p:spPr bwMode="auto">
                  <a:xfrm>
                    <a:off x="533925" y="4205731"/>
                    <a:ext cx="6419088" cy="27432"/>
                  </a:xfrm>
                  <a:prstGeom prst="rect">
                    <a:avLst/>
                  </a:prstGeom>
                  <a:solidFill>
                    <a:srgbClr val="AC9CD8"/>
                  </a:solidFill>
                  <a:ln w="12700" algn="ctr">
                    <a:noFill/>
                    <a:round/>
                    <a:headEnd/>
                    <a:tailEnd/>
                  </a:ln>
                </p:spPr>
                <p:txBody>
                  <a:bodyPr anchor="ctr">
                    <a:spAutoFit/>
                  </a:bodyPr>
                  <a:lstStyle/>
                  <a:p>
                    <a:pPr algn="ctr" eaLnBrk="0" hangingPunct="0"/>
                    <a:endParaRPr lang="en-US" sz="2000">
                      <a:latin typeface="Verdana" pitchFamily="34" charset="0"/>
                    </a:endParaRPr>
                  </a:p>
                </p:txBody>
              </p:sp>
              <p:grpSp>
                <p:nvGrpSpPr>
                  <p:cNvPr id="13" name="Group 141"/>
                  <p:cNvGrpSpPr>
                    <a:grpSpLocks/>
                  </p:cNvGrpSpPr>
                  <p:nvPr/>
                </p:nvGrpSpPr>
                <p:grpSpPr bwMode="auto">
                  <a:xfrm>
                    <a:off x="3761419" y="4206256"/>
                    <a:ext cx="731520" cy="224119"/>
                    <a:chOff x="3765229" y="4602499"/>
                    <a:chExt cx="731520" cy="211221"/>
                  </a:xfrm>
                </p:grpSpPr>
                <p:sp>
                  <p:nvSpPr>
                    <p:cNvPr id="44108" name="Rectangle 166"/>
                    <p:cNvSpPr>
                      <a:spLocks noChangeArrowheads="1"/>
                    </p:cNvSpPr>
                    <p:nvPr/>
                  </p:nvSpPr>
                  <p:spPr bwMode="auto">
                    <a:xfrm>
                      <a:off x="3765229" y="4621696"/>
                      <a:ext cx="731520" cy="192024"/>
                    </a:xfrm>
                    <a:prstGeom prst="rect">
                      <a:avLst/>
                    </a:prstGeom>
                    <a:blipFill dpi="0" rotWithShape="1">
                      <a:blip r:embed="rId4"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109" name="TextBox 167"/>
                    <p:cNvSpPr txBox="1">
                      <a:spLocks noChangeArrowheads="1"/>
                    </p:cNvSpPr>
                    <p:nvPr/>
                  </p:nvSpPr>
                  <p:spPr bwMode="auto">
                    <a:xfrm>
                      <a:off x="3971822" y="4602499"/>
                      <a:ext cx="327334" cy="203045"/>
                    </a:xfrm>
                    <a:prstGeom prst="rect">
                      <a:avLst/>
                    </a:prstGeom>
                    <a:noFill/>
                    <a:ln w="9525">
                      <a:noFill/>
                      <a:miter lim="800000"/>
                      <a:headEnd/>
                      <a:tailEnd/>
                    </a:ln>
                  </p:spPr>
                  <p:txBody>
                    <a:bodyPr wrap="none">
                      <a:spAutoFit/>
                    </a:bodyPr>
                    <a:lstStyle/>
                    <a:p>
                      <a:pPr algn="ctr" eaLnBrk="0" hangingPunct="0"/>
                      <a:r>
                        <a:rPr lang="en-US" sz="800">
                          <a:solidFill>
                            <a:schemeClr val="bg1"/>
                          </a:solidFill>
                        </a:rPr>
                        <a:t>M4</a:t>
                      </a:r>
                    </a:p>
                  </p:txBody>
                </p:sp>
              </p:grpSp>
            </p:grpSp>
            <p:sp>
              <p:nvSpPr>
                <p:cNvPr id="44075" name="Rectangle 170"/>
                <p:cNvSpPr>
                  <a:spLocks noChangeArrowheads="1"/>
                </p:cNvSpPr>
                <p:nvPr/>
              </p:nvSpPr>
              <p:spPr bwMode="auto">
                <a:xfrm>
                  <a:off x="532260" y="3197962"/>
                  <a:ext cx="6419088" cy="27432"/>
                </a:xfrm>
                <a:prstGeom prst="rect">
                  <a:avLst/>
                </a:prstGeom>
                <a:solidFill>
                  <a:srgbClr val="AC9CD8"/>
                </a:solid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076" name="Rectangle 171"/>
                <p:cNvSpPr>
                  <a:spLocks noChangeArrowheads="1"/>
                </p:cNvSpPr>
                <p:nvPr/>
              </p:nvSpPr>
              <p:spPr bwMode="auto">
                <a:xfrm>
                  <a:off x="534533" y="3219354"/>
                  <a:ext cx="6419088" cy="182880"/>
                </a:xfrm>
                <a:prstGeom prst="rect">
                  <a:avLst/>
                </a:prstGeom>
                <a:blipFill dpi="0" rotWithShape="1">
                  <a:blip r:embed="rId3"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grpSp>
              <p:nvGrpSpPr>
                <p:cNvPr id="14" name="Group 172"/>
                <p:cNvGrpSpPr>
                  <a:grpSpLocks/>
                </p:cNvGrpSpPr>
                <p:nvPr/>
              </p:nvGrpSpPr>
              <p:grpSpPr bwMode="auto">
                <a:xfrm>
                  <a:off x="534532" y="3004219"/>
                  <a:ext cx="6420215" cy="224644"/>
                  <a:chOff x="532798" y="4205731"/>
                  <a:chExt cx="6420215" cy="224644"/>
                </a:xfrm>
              </p:grpSpPr>
              <p:sp>
                <p:nvSpPr>
                  <p:cNvPr id="44100" name="Rectangle 173"/>
                  <p:cNvSpPr>
                    <a:spLocks noChangeArrowheads="1"/>
                  </p:cNvSpPr>
                  <p:nvPr/>
                </p:nvSpPr>
                <p:spPr bwMode="auto">
                  <a:xfrm>
                    <a:off x="532798" y="4230667"/>
                    <a:ext cx="6419088" cy="164592"/>
                  </a:xfrm>
                  <a:prstGeom prst="rect">
                    <a:avLst/>
                  </a:prstGeom>
                  <a:blipFill dpi="0" rotWithShape="1">
                    <a:blip r:embed="rId3"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101" name="Rectangle 174"/>
                  <p:cNvSpPr>
                    <a:spLocks noChangeArrowheads="1"/>
                  </p:cNvSpPr>
                  <p:nvPr/>
                </p:nvSpPr>
                <p:spPr bwMode="auto">
                  <a:xfrm>
                    <a:off x="533925" y="4205731"/>
                    <a:ext cx="6419088" cy="27432"/>
                  </a:xfrm>
                  <a:prstGeom prst="rect">
                    <a:avLst/>
                  </a:prstGeom>
                  <a:solidFill>
                    <a:srgbClr val="AC9CD8"/>
                  </a:solidFill>
                  <a:ln w="12700" algn="ctr">
                    <a:noFill/>
                    <a:round/>
                    <a:headEnd/>
                    <a:tailEnd/>
                  </a:ln>
                </p:spPr>
                <p:txBody>
                  <a:bodyPr anchor="ctr">
                    <a:spAutoFit/>
                  </a:bodyPr>
                  <a:lstStyle/>
                  <a:p>
                    <a:pPr algn="ctr" eaLnBrk="0" hangingPunct="0"/>
                    <a:endParaRPr lang="en-US" sz="2000">
                      <a:latin typeface="Verdana" pitchFamily="34" charset="0"/>
                    </a:endParaRPr>
                  </a:p>
                </p:txBody>
              </p:sp>
              <p:grpSp>
                <p:nvGrpSpPr>
                  <p:cNvPr id="15" name="Group 141"/>
                  <p:cNvGrpSpPr>
                    <a:grpSpLocks/>
                  </p:cNvGrpSpPr>
                  <p:nvPr/>
                </p:nvGrpSpPr>
                <p:grpSpPr bwMode="auto">
                  <a:xfrm>
                    <a:off x="3413289" y="4206256"/>
                    <a:ext cx="1083906" cy="224119"/>
                    <a:chOff x="3417099" y="4602499"/>
                    <a:chExt cx="1083906" cy="211221"/>
                  </a:xfrm>
                </p:grpSpPr>
                <p:sp>
                  <p:nvSpPr>
                    <p:cNvPr id="44103" name="Rectangle 176"/>
                    <p:cNvSpPr>
                      <a:spLocks noChangeArrowheads="1"/>
                    </p:cNvSpPr>
                    <p:nvPr/>
                  </p:nvSpPr>
                  <p:spPr bwMode="auto">
                    <a:xfrm>
                      <a:off x="3417099" y="4621696"/>
                      <a:ext cx="1083906" cy="192024"/>
                    </a:xfrm>
                    <a:prstGeom prst="rect">
                      <a:avLst/>
                    </a:prstGeom>
                    <a:blipFill dpi="0" rotWithShape="1">
                      <a:blip r:embed="rId4"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104" name="TextBox 177"/>
                    <p:cNvSpPr txBox="1">
                      <a:spLocks noChangeArrowheads="1"/>
                    </p:cNvSpPr>
                    <p:nvPr/>
                  </p:nvSpPr>
                  <p:spPr bwMode="auto">
                    <a:xfrm>
                      <a:off x="3971822" y="4602499"/>
                      <a:ext cx="327334" cy="203045"/>
                    </a:xfrm>
                    <a:prstGeom prst="rect">
                      <a:avLst/>
                    </a:prstGeom>
                    <a:noFill/>
                    <a:ln w="9525">
                      <a:noFill/>
                      <a:miter lim="800000"/>
                      <a:headEnd/>
                      <a:tailEnd/>
                    </a:ln>
                  </p:spPr>
                  <p:txBody>
                    <a:bodyPr wrap="none">
                      <a:spAutoFit/>
                    </a:bodyPr>
                    <a:lstStyle/>
                    <a:p>
                      <a:pPr algn="ctr" eaLnBrk="0" hangingPunct="0"/>
                      <a:r>
                        <a:rPr lang="en-US" sz="800">
                          <a:solidFill>
                            <a:schemeClr val="bg1"/>
                          </a:solidFill>
                        </a:rPr>
                        <a:t>M5</a:t>
                      </a:r>
                    </a:p>
                  </p:txBody>
                </p:sp>
              </p:grpSp>
            </p:grpSp>
            <p:grpSp>
              <p:nvGrpSpPr>
                <p:cNvPr id="16" name="Group 186"/>
                <p:cNvGrpSpPr>
                  <a:grpSpLocks/>
                </p:cNvGrpSpPr>
                <p:nvPr/>
              </p:nvGrpSpPr>
              <p:grpSpPr bwMode="auto">
                <a:xfrm>
                  <a:off x="540775" y="2605981"/>
                  <a:ext cx="6420215" cy="224644"/>
                  <a:chOff x="532798" y="4205731"/>
                  <a:chExt cx="6420215" cy="224644"/>
                </a:xfrm>
              </p:grpSpPr>
              <p:sp>
                <p:nvSpPr>
                  <p:cNvPr id="44095" name="Rectangle 187"/>
                  <p:cNvSpPr>
                    <a:spLocks noChangeArrowheads="1"/>
                  </p:cNvSpPr>
                  <p:nvPr/>
                </p:nvSpPr>
                <p:spPr bwMode="auto">
                  <a:xfrm>
                    <a:off x="532798" y="4230667"/>
                    <a:ext cx="6419088" cy="164592"/>
                  </a:xfrm>
                  <a:prstGeom prst="rect">
                    <a:avLst/>
                  </a:prstGeom>
                  <a:blipFill dpi="0" rotWithShape="1">
                    <a:blip r:embed="rId3"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096" name="Rectangle 188"/>
                  <p:cNvSpPr>
                    <a:spLocks noChangeArrowheads="1"/>
                  </p:cNvSpPr>
                  <p:nvPr/>
                </p:nvSpPr>
                <p:spPr bwMode="auto">
                  <a:xfrm>
                    <a:off x="533925" y="4205731"/>
                    <a:ext cx="6419088" cy="27432"/>
                  </a:xfrm>
                  <a:prstGeom prst="rect">
                    <a:avLst/>
                  </a:prstGeom>
                  <a:solidFill>
                    <a:srgbClr val="AC9CD8"/>
                  </a:solidFill>
                  <a:ln w="12700" algn="ctr">
                    <a:noFill/>
                    <a:round/>
                    <a:headEnd/>
                    <a:tailEnd/>
                  </a:ln>
                </p:spPr>
                <p:txBody>
                  <a:bodyPr anchor="ctr">
                    <a:spAutoFit/>
                  </a:bodyPr>
                  <a:lstStyle/>
                  <a:p>
                    <a:pPr algn="ctr" eaLnBrk="0" hangingPunct="0"/>
                    <a:endParaRPr lang="en-US" sz="2000">
                      <a:latin typeface="Verdana" pitchFamily="34" charset="0"/>
                    </a:endParaRPr>
                  </a:p>
                </p:txBody>
              </p:sp>
              <p:grpSp>
                <p:nvGrpSpPr>
                  <p:cNvPr id="17" name="Group 141"/>
                  <p:cNvGrpSpPr>
                    <a:grpSpLocks/>
                  </p:cNvGrpSpPr>
                  <p:nvPr/>
                </p:nvGrpSpPr>
                <p:grpSpPr bwMode="auto">
                  <a:xfrm>
                    <a:off x="3761419" y="4206256"/>
                    <a:ext cx="731520" cy="224119"/>
                    <a:chOff x="3765229" y="4602499"/>
                    <a:chExt cx="731520" cy="211221"/>
                  </a:xfrm>
                </p:grpSpPr>
                <p:sp>
                  <p:nvSpPr>
                    <p:cNvPr id="44098" name="Rectangle 190"/>
                    <p:cNvSpPr>
                      <a:spLocks noChangeArrowheads="1"/>
                    </p:cNvSpPr>
                    <p:nvPr/>
                  </p:nvSpPr>
                  <p:spPr bwMode="auto">
                    <a:xfrm>
                      <a:off x="3765229" y="4621696"/>
                      <a:ext cx="731520" cy="192024"/>
                    </a:xfrm>
                    <a:prstGeom prst="rect">
                      <a:avLst/>
                    </a:prstGeom>
                    <a:blipFill dpi="0" rotWithShape="1">
                      <a:blip r:embed="rId4"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099" name="TextBox 191"/>
                    <p:cNvSpPr txBox="1">
                      <a:spLocks noChangeArrowheads="1"/>
                    </p:cNvSpPr>
                    <p:nvPr/>
                  </p:nvSpPr>
                  <p:spPr bwMode="auto">
                    <a:xfrm>
                      <a:off x="3971822" y="4602499"/>
                      <a:ext cx="327334" cy="203045"/>
                    </a:xfrm>
                    <a:prstGeom prst="rect">
                      <a:avLst/>
                    </a:prstGeom>
                    <a:noFill/>
                    <a:ln w="9525">
                      <a:noFill/>
                      <a:miter lim="800000"/>
                      <a:headEnd/>
                      <a:tailEnd/>
                    </a:ln>
                  </p:spPr>
                  <p:txBody>
                    <a:bodyPr wrap="none">
                      <a:spAutoFit/>
                    </a:bodyPr>
                    <a:lstStyle/>
                    <a:p>
                      <a:pPr algn="ctr" eaLnBrk="0" hangingPunct="0"/>
                      <a:r>
                        <a:rPr lang="en-US" sz="800">
                          <a:solidFill>
                            <a:schemeClr val="bg1"/>
                          </a:solidFill>
                        </a:rPr>
                        <a:t>M6</a:t>
                      </a:r>
                    </a:p>
                  </p:txBody>
                </p:sp>
              </p:grpSp>
            </p:grpSp>
            <p:sp>
              <p:nvSpPr>
                <p:cNvPr id="44079" name="Rectangle 201"/>
                <p:cNvSpPr>
                  <a:spLocks noChangeArrowheads="1"/>
                </p:cNvSpPr>
                <p:nvPr/>
              </p:nvSpPr>
              <p:spPr bwMode="auto">
                <a:xfrm>
                  <a:off x="543630" y="2422836"/>
                  <a:ext cx="6419088" cy="182880"/>
                </a:xfrm>
                <a:prstGeom prst="rect">
                  <a:avLst/>
                </a:prstGeom>
                <a:blipFill dpi="0" rotWithShape="1">
                  <a:blip r:embed="rId3"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grpSp>
              <p:nvGrpSpPr>
                <p:cNvPr id="18" name="Group 202"/>
                <p:cNvGrpSpPr>
                  <a:grpSpLocks/>
                </p:cNvGrpSpPr>
                <p:nvPr/>
              </p:nvGrpSpPr>
              <p:grpSpPr bwMode="auto">
                <a:xfrm>
                  <a:off x="544174" y="2211697"/>
                  <a:ext cx="6420215" cy="224644"/>
                  <a:chOff x="544174" y="2140318"/>
                  <a:chExt cx="6420215" cy="224644"/>
                </a:xfrm>
              </p:grpSpPr>
              <p:sp>
                <p:nvSpPr>
                  <p:cNvPr id="44088" name="Rectangle 200"/>
                  <p:cNvSpPr>
                    <a:spLocks noChangeArrowheads="1"/>
                  </p:cNvSpPr>
                  <p:nvPr/>
                </p:nvSpPr>
                <p:spPr bwMode="auto">
                  <a:xfrm>
                    <a:off x="545284" y="2327200"/>
                    <a:ext cx="6419088" cy="27432"/>
                  </a:xfrm>
                  <a:prstGeom prst="rect">
                    <a:avLst/>
                  </a:prstGeom>
                  <a:solidFill>
                    <a:srgbClr val="AC9CD8"/>
                  </a:solidFill>
                  <a:ln w="12700" algn="ctr">
                    <a:noFill/>
                    <a:round/>
                    <a:headEnd/>
                    <a:tailEnd/>
                  </a:ln>
                </p:spPr>
                <p:txBody>
                  <a:bodyPr anchor="ctr">
                    <a:spAutoFit/>
                  </a:bodyPr>
                  <a:lstStyle/>
                  <a:p>
                    <a:pPr algn="ctr" eaLnBrk="0" hangingPunct="0"/>
                    <a:endParaRPr lang="en-US" sz="2000">
                      <a:latin typeface="Verdana" pitchFamily="34" charset="0"/>
                    </a:endParaRPr>
                  </a:p>
                </p:txBody>
              </p:sp>
              <p:grpSp>
                <p:nvGrpSpPr>
                  <p:cNvPr id="19" name="Group 192"/>
                  <p:cNvGrpSpPr>
                    <a:grpSpLocks/>
                  </p:cNvGrpSpPr>
                  <p:nvPr/>
                </p:nvGrpSpPr>
                <p:grpSpPr bwMode="auto">
                  <a:xfrm>
                    <a:off x="544174" y="2140318"/>
                    <a:ext cx="6420215" cy="224644"/>
                    <a:chOff x="532798" y="4205731"/>
                    <a:chExt cx="6420215" cy="224644"/>
                  </a:xfrm>
                </p:grpSpPr>
                <p:sp>
                  <p:nvSpPr>
                    <p:cNvPr id="44090" name="Rectangle 193"/>
                    <p:cNvSpPr>
                      <a:spLocks noChangeArrowheads="1"/>
                    </p:cNvSpPr>
                    <p:nvPr/>
                  </p:nvSpPr>
                  <p:spPr bwMode="auto">
                    <a:xfrm>
                      <a:off x="532798" y="4230667"/>
                      <a:ext cx="6419088" cy="164592"/>
                    </a:xfrm>
                    <a:prstGeom prst="rect">
                      <a:avLst/>
                    </a:prstGeom>
                    <a:blipFill dpi="0" rotWithShape="1">
                      <a:blip r:embed="rId3"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091" name="Rectangle 194"/>
                    <p:cNvSpPr>
                      <a:spLocks noChangeArrowheads="1"/>
                    </p:cNvSpPr>
                    <p:nvPr/>
                  </p:nvSpPr>
                  <p:spPr bwMode="auto">
                    <a:xfrm>
                      <a:off x="533925" y="4205731"/>
                      <a:ext cx="6419088" cy="27432"/>
                    </a:xfrm>
                    <a:prstGeom prst="rect">
                      <a:avLst/>
                    </a:prstGeom>
                    <a:solidFill>
                      <a:srgbClr val="AC9CD8"/>
                    </a:solidFill>
                    <a:ln w="12700" algn="ctr">
                      <a:noFill/>
                      <a:round/>
                      <a:headEnd/>
                      <a:tailEnd/>
                    </a:ln>
                  </p:spPr>
                  <p:txBody>
                    <a:bodyPr anchor="ctr">
                      <a:spAutoFit/>
                    </a:bodyPr>
                    <a:lstStyle/>
                    <a:p>
                      <a:pPr algn="ctr" eaLnBrk="0" hangingPunct="0"/>
                      <a:endParaRPr lang="en-US" sz="2000">
                        <a:latin typeface="Verdana" pitchFamily="34" charset="0"/>
                      </a:endParaRPr>
                    </a:p>
                  </p:txBody>
                </p:sp>
                <p:grpSp>
                  <p:nvGrpSpPr>
                    <p:cNvPr id="20" name="Group 141"/>
                    <p:cNvGrpSpPr>
                      <a:grpSpLocks/>
                    </p:cNvGrpSpPr>
                    <p:nvPr/>
                  </p:nvGrpSpPr>
                  <p:grpSpPr bwMode="auto">
                    <a:xfrm>
                      <a:off x="3761419" y="4206256"/>
                      <a:ext cx="731520" cy="224119"/>
                      <a:chOff x="3765229" y="4602499"/>
                      <a:chExt cx="731520" cy="211221"/>
                    </a:xfrm>
                  </p:grpSpPr>
                  <p:sp>
                    <p:nvSpPr>
                      <p:cNvPr id="44093" name="Rectangle 196"/>
                      <p:cNvSpPr>
                        <a:spLocks noChangeArrowheads="1"/>
                      </p:cNvSpPr>
                      <p:nvPr/>
                    </p:nvSpPr>
                    <p:spPr bwMode="auto">
                      <a:xfrm>
                        <a:off x="3765229" y="4621696"/>
                        <a:ext cx="731520" cy="192024"/>
                      </a:xfrm>
                      <a:prstGeom prst="rect">
                        <a:avLst/>
                      </a:prstGeom>
                      <a:blipFill dpi="0" rotWithShape="1">
                        <a:blip r:embed="rId4"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094" name="TextBox 197"/>
                      <p:cNvSpPr txBox="1">
                        <a:spLocks noChangeArrowheads="1"/>
                      </p:cNvSpPr>
                      <p:nvPr/>
                    </p:nvSpPr>
                    <p:spPr bwMode="auto">
                      <a:xfrm>
                        <a:off x="3971822" y="4602499"/>
                        <a:ext cx="327334" cy="203045"/>
                      </a:xfrm>
                      <a:prstGeom prst="rect">
                        <a:avLst/>
                      </a:prstGeom>
                      <a:noFill/>
                      <a:ln w="9525">
                        <a:noFill/>
                        <a:miter lim="800000"/>
                        <a:headEnd/>
                        <a:tailEnd/>
                      </a:ln>
                    </p:spPr>
                    <p:txBody>
                      <a:bodyPr wrap="none">
                        <a:spAutoFit/>
                      </a:bodyPr>
                      <a:lstStyle/>
                      <a:p>
                        <a:pPr algn="ctr" eaLnBrk="0" hangingPunct="0"/>
                        <a:r>
                          <a:rPr lang="en-US" sz="800">
                            <a:solidFill>
                              <a:schemeClr val="bg1"/>
                            </a:solidFill>
                          </a:rPr>
                          <a:t>M7</a:t>
                        </a:r>
                      </a:p>
                    </p:txBody>
                  </p:sp>
                </p:grpSp>
              </p:grpSp>
            </p:grpSp>
            <p:sp>
              <p:nvSpPr>
                <p:cNvPr id="58" name="Rectangle 57"/>
                <p:cNvSpPr/>
                <p:nvPr/>
              </p:nvSpPr>
              <p:spPr bwMode="auto">
                <a:xfrm>
                  <a:off x="541847" y="1940898"/>
                  <a:ext cx="6419088" cy="274320"/>
                </a:xfrm>
                <a:prstGeom prst="rect">
                  <a:avLst/>
                </a:prstGeom>
                <a:blipFill>
                  <a:blip r:embed="rId3" cstate="print">
                    <a:duotone>
                      <a:prstClr val="black"/>
                      <a:schemeClr val="accent2">
                        <a:tint val="45000"/>
                        <a:satMod val="400000"/>
                      </a:schemeClr>
                    </a:duotone>
                  </a:blip>
                  <a:tile tx="0" ty="0" sx="100000" sy="100000" flip="none" algn="tl"/>
                </a:blipFill>
                <a:ln w="12700" cap="flat" cmpd="sng" algn="ctr">
                  <a:noFill/>
                  <a:prstDash val="solid"/>
                  <a:round/>
                  <a:headEnd type="none" w="med" len="med"/>
                  <a:tailEnd type="none" w="med" len="med"/>
                </a:ln>
                <a:effectLst/>
              </p:spPr>
              <p:txBody>
                <a:bodyPr anchor="ctr">
                  <a:spAutoFit/>
                </a:bodyPr>
                <a:lstStyle/>
                <a:p>
                  <a:pPr algn="ctr" eaLnBrk="0" hangingPunct="0">
                    <a:defRPr/>
                  </a:pPr>
                  <a:endParaRPr lang="en-US" sz="2000">
                    <a:latin typeface="Verdana" pitchFamily="34" charset="0"/>
                  </a:endParaRPr>
                </a:p>
              </p:txBody>
            </p:sp>
            <p:sp>
              <p:nvSpPr>
                <p:cNvPr id="44084" name="Rectangle 211"/>
                <p:cNvSpPr>
                  <a:spLocks noChangeArrowheads="1"/>
                </p:cNvSpPr>
                <p:nvPr/>
              </p:nvSpPr>
              <p:spPr bwMode="auto">
                <a:xfrm>
                  <a:off x="537103" y="1908366"/>
                  <a:ext cx="6419088" cy="27432"/>
                </a:xfrm>
                <a:prstGeom prst="rect">
                  <a:avLst/>
                </a:prstGeom>
                <a:solidFill>
                  <a:srgbClr val="AC9CD8"/>
                </a:solid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60" name="Rectangle 59"/>
                <p:cNvSpPr/>
                <p:nvPr/>
              </p:nvSpPr>
              <p:spPr bwMode="auto">
                <a:xfrm>
                  <a:off x="538604" y="1592963"/>
                  <a:ext cx="6419088" cy="295737"/>
                </a:xfrm>
                <a:prstGeom prst="rect">
                  <a:avLst/>
                </a:prstGeom>
                <a:blipFill>
                  <a:blip r:embed="rId3" cstate="print">
                    <a:duotone>
                      <a:prstClr val="black"/>
                      <a:schemeClr val="accent2">
                        <a:tint val="45000"/>
                        <a:satMod val="400000"/>
                      </a:schemeClr>
                    </a:duotone>
                  </a:blip>
                  <a:tile tx="0" ty="0" sx="100000" sy="100000" flip="none" algn="tl"/>
                </a:blipFill>
                <a:ln w="12700" cap="flat" cmpd="sng" algn="ctr">
                  <a:noFill/>
                  <a:prstDash val="solid"/>
                  <a:round/>
                  <a:headEnd type="none" w="med" len="med"/>
                  <a:tailEnd type="none" w="med" len="med"/>
                </a:ln>
                <a:effectLst/>
              </p:spPr>
              <p:txBody>
                <a:bodyPr anchor="ctr">
                  <a:spAutoFit/>
                </a:bodyPr>
                <a:lstStyle/>
                <a:p>
                  <a:pPr algn="ctr" eaLnBrk="0" hangingPunct="0">
                    <a:defRPr/>
                  </a:pPr>
                  <a:endParaRPr lang="en-US" sz="2000">
                    <a:latin typeface="Verdana" pitchFamily="34" charset="0"/>
                  </a:endParaRPr>
                </a:p>
              </p:txBody>
            </p:sp>
          </p:grpSp>
          <p:sp>
            <p:nvSpPr>
              <p:cNvPr id="44055" name="Rectangle 107"/>
              <p:cNvSpPr>
                <a:spLocks noChangeArrowheads="1"/>
              </p:cNvSpPr>
              <p:nvPr/>
            </p:nvSpPr>
            <p:spPr bwMode="auto">
              <a:xfrm>
                <a:off x="3419823" y="4749403"/>
                <a:ext cx="262647" cy="379235"/>
              </a:xfrm>
              <a:prstGeom prst="rect">
                <a:avLst/>
              </a:prstGeom>
              <a:solidFill>
                <a:schemeClr val="bg1"/>
              </a:solidFill>
              <a:ln w="12700" algn="ctr">
                <a:noFill/>
                <a:round/>
                <a:headEnd/>
                <a:tailEnd/>
              </a:ln>
            </p:spPr>
            <p:txBody>
              <a:bodyPr anchor="ctr">
                <a:spAutoFit/>
              </a:bodyPr>
              <a:lstStyle/>
              <a:p>
                <a:pPr algn="ctr" eaLnBrk="0" hangingPunct="0"/>
                <a:endParaRPr lang="en-US" sz="2000">
                  <a:latin typeface="Verdana" pitchFamily="34" charset="0"/>
                </a:endParaRPr>
              </a:p>
            </p:txBody>
          </p:sp>
        </p:grpSp>
        <p:sp>
          <p:nvSpPr>
            <p:cNvPr id="44053" name="Rectangle 112"/>
            <p:cNvSpPr>
              <a:spLocks noChangeArrowheads="1"/>
            </p:cNvSpPr>
            <p:nvPr/>
          </p:nvSpPr>
          <p:spPr bwMode="auto">
            <a:xfrm>
              <a:off x="3921198" y="3950629"/>
              <a:ext cx="237744" cy="2606323"/>
            </a:xfrm>
            <a:prstGeom prst="rect">
              <a:avLst/>
            </a:prstGeom>
            <a:blipFill dpi="0" rotWithShape="1">
              <a:blip r:embed="rId5"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grpSp>
      <p:sp>
        <p:nvSpPr>
          <p:cNvPr id="44036" name="Right Brace 118"/>
          <p:cNvSpPr>
            <a:spLocks/>
          </p:cNvSpPr>
          <p:nvPr/>
        </p:nvSpPr>
        <p:spPr bwMode="auto">
          <a:xfrm>
            <a:off x="3935413" y="4941888"/>
            <a:ext cx="557212" cy="730250"/>
          </a:xfrm>
          <a:prstGeom prst="rightBrace">
            <a:avLst>
              <a:gd name="adj1" fmla="val 8324"/>
              <a:gd name="adj2" fmla="val 50000"/>
            </a:avLst>
          </a:prstGeom>
          <a:noFill/>
          <a:ln w="15875" algn="ctr">
            <a:solidFill>
              <a:schemeClr val="tx1"/>
            </a:solidFill>
            <a:round/>
            <a:headEnd/>
            <a:tailEnd/>
          </a:ln>
        </p:spPr>
        <p:txBody>
          <a:bodyPr anchor="ctr">
            <a:spAutoFit/>
          </a:bodyPr>
          <a:lstStyle/>
          <a:p>
            <a:pPr algn="ctr" eaLnBrk="0" hangingPunct="0"/>
            <a:endParaRPr lang="en-US" sz="2000">
              <a:latin typeface="Verdana" pitchFamily="34" charset="0"/>
            </a:endParaRPr>
          </a:p>
        </p:txBody>
      </p:sp>
      <p:sp>
        <p:nvSpPr>
          <p:cNvPr id="44037" name="TextBox 119"/>
          <p:cNvSpPr txBox="1">
            <a:spLocks noChangeArrowheads="1"/>
          </p:cNvSpPr>
          <p:nvPr/>
        </p:nvSpPr>
        <p:spPr bwMode="auto">
          <a:xfrm>
            <a:off x="4573588" y="5119688"/>
            <a:ext cx="536575" cy="307975"/>
          </a:xfrm>
          <a:prstGeom prst="rect">
            <a:avLst/>
          </a:prstGeom>
          <a:noFill/>
          <a:ln w="9525">
            <a:noFill/>
            <a:miter lim="800000"/>
            <a:headEnd/>
            <a:tailEnd/>
          </a:ln>
        </p:spPr>
        <p:txBody>
          <a:bodyPr wrap="none">
            <a:spAutoFit/>
          </a:bodyPr>
          <a:lstStyle/>
          <a:p>
            <a:pPr algn="ctr" eaLnBrk="0" hangingPunct="0"/>
            <a:r>
              <a:rPr lang="en-US" sz="1400"/>
              <a:t>5.6µ</a:t>
            </a:r>
          </a:p>
        </p:txBody>
      </p:sp>
      <p:sp>
        <p:nvSpPr>
          <p:cNvPr id="44038" name="TextBox 120"/>
          <p:cNvSpPr txBox="1">
            <a:spLocks noChangeArrowheads="1"/>
          </p:cNvSpPr>
          <p:nvPr/>
        </p:nvSpPr>
        <p:spPr bwMode="auto">
          <a:xfrm>
            <a:off x="1339850" y="5072063"/>
            <a:ext cx="1470025" cy="461962"/>
          </a:xfrm>
          <a:prstGeom prst="rect">
            <a:avLst/>
          </a:prstGeom>
          <a:noFill/>
          <a:ln w="9525">
            <a:noFill/>
            <a:miter lim="800000"/>
            <a:headEnd/>
            <a:tailEnd/>
          </a:ln>
        </p:spPr>
        <p:txBody>
          <a:bodyPr wrap="none">
            <a:spAutoFit/>
          </a:bodyPr>
          <a:lstStyle/>
          <a:p>
            <a:pPr algn="ctr" eaLnBrk="0" hangingPunct="0"/>
            <a:r>
              <a:rPr lang="en-US" sz="1200"/>
              <a:t>TSV is 1.2µ</a:t>
            </a:r>
          </a:p>
          <a:p>
            <a:pPr algn="ctr" eaLnBrk="0" hangingPunct="0"/>
            <a:r>
              <a:rPr lang="en-US" sz="1200"/>
              <a:t>Wide and ~10µ deep</a:t>
            </a:r>
          </a:p>
        </p:txBody>
      </p:sp>
      <p:sp>
        <p:nvSpPr>
          <p:cNvPr id="44039" name="TextBox 114"/>
          <p:cNvSpPr txBox="1">
            <a:spLocks noChangeArrowheads="1"/>
          </p:cNvSpPr>
          <p:nvPr/>
        </p:nvSpPr>
        <p:spPr bwMode="auto">
          <a:xfrm>
            <a:off x="3597275" y="3900488"/>
            <a:ext cx="403225" cy="369887"/>
          </a:xfrm>
          <a:prstGeom prst="rect">
            <a:avLst/>
          </a:prstGeom>
          <a:noFill/>
          <a:ln w="9525">
            <a:noFill/>
            <a:miter lim="800000"/>
            <a:headEnd/>
            <a:tailEnd/>
          </a:ln>
        </p:spPr>
        <p:txBody>
          <a:bodyPr wrap="none">
            <a:spAutoFit/>
          </a:bodyPr>
          <a:lstStyle/>
          <a:p>
            <a:pPr algn="ctr" eaLnBrk="0" hangingPunct="0"/>
            <a:r>
              <a:rPr lang="en-US"/>
              <a:t>W</a:t>
            </a:r>
          </a:p>
        </p:txBody>
      </p:sp>
      <p:sp>
        <p:nvSpPr>
          <p:cNvPr id="44040" name="Rectangle 196"/>
          <p:cNvSpPr>
            <a:spLocks noChangeArrowheads="1"/>
          </p:cNvSpPr>
          <p:nvPr/>
        </p:nvSpPr>
        <p:spPr bwMode="auto">
          <a:xfrm>
            <a:off x="4016375" y="1368425"/>
            <a:ext cx="754063" cy="384175"/>
          </a:xfrm>
          <a:prstGeom prst="rect">
            <a:avLst/>
          </a:prstGeom>
          <a:blipFill dpi="0" rotWithShape="1">
            <a:blip r:embed="rId4"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041" name="TextBox 197"/>
          <p:cNvSpPr txBox="1">
            <a:spLocks noChangeArrowheads="1"/>
          </p:cNvSpPr>
          <p:nvPr/>
        </p:nvSpPr>
        <p:spPr bwMode="auto">
          <a:xfrm>
            <a:off x="4224338" y="1322388"/>
            <a:ext cx="338137" cy="461962"/>
          </a:xfrm>
          <a:prstGeom prst="rect">
            <a:avLst/>
          </a:prstGeom>
          <a:noFill/>
          <a:ln w="9525">
            <a:noFill/>
            <a:miter lim="800000"/>
            <a:headEnd/>
            <a:tailEnd/>
          </a:ln>
        </p:spPr>
        <p:txBody>
          <a:bodyPr>
            <a:spAutoFit/>
          </a:bodyPr>
          <a:lstStyle/>
          <a:p>
            <a:pPr algn="ctr" eaLnBrk="0" hangingPunct="0"/>
            <a:endParaRPr lang="en-US" sz="800">
              <a:solidFill>
                <a:schemeClr val="bg1"/>
              </a:solidFill>
            </a:endParaRPr>
          </a:p>
          <a:p>
            <a:pPr algn="ctr" eaLnBrk="0" hangingPunct="0"/>
            <a:r>
              <a:rPr lang="en-US" sz="800">
                <a:solidFill>
                  <a:schemeClr val="bg1"/>
                </a:solidFill>
              </a:rPr>
              <a:t>M8</a:t>
            </a:r>
          </a:p>
          <a:p>
            <a:pPr algn="ctr" eaLnBrk="0" hangingPunct="0"/>
            <a:r>
              <a:rPr lang="en-US" sz="800">
                <a:solidFill>
                  <a:schemeClr val="bg1"/>
                </a:solidFill>
              </a:rPr>
              <a:t>TM</a:t>
            </a:r>
          </a:p>
        </p:txBody>
      </p:sp>
      <p:sp>
        <p:nvSpPr>
          <p:cNvPr id="44042" name="Rectangle 176"/>
          <p:cNvSpPr>
            <a:spLocks noChangeArrowheads="1"/>
          </p:cNvSpPr>
          <p:nvPr/>
        </p:nvSpPr>
        <p:spPr bwMode="auto">
          <a:xfrm>
            <a:off x="3733800" y="2701925"/>
            <a:ext cx="166688" cy="400050"/>
          </a:xfrm>
          <a:prstGeom prst="rect">
            <a:avLst/>
          </a:prstGeom>
          <a:blipFill dpi="0" rotWithShape="1">
            <a:blip r:embed="rId4"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cxnSp>
        <p:nvCxnSpPr>
          <p:cNvPr id="44043" name="Straight Arrow Connector 150"/>
          <p:cNvCxnSpPr>
            <a:cxnSpLocks noChangeShapeType="1"/>
            <a:stCxn id="44038" idx="3"/>
          </p:cNvCxnSpPr>
          <p:nvPr/>
        </p:nvCxnSpPr>
        <p:spPr bwMode="auto">
          <a:xfrm flipV="1">
            <a:off x="2809875" y="5200650"/>
            <a:ext cx="904875" cy="101600"/>
          </a:xfrm>
          <a:prstGeom prst="straightConnector1">
            <a:avLst/>
          </a:prstGeom>
          <a:noFill/>
          <a:ln w="9525" algn="ctr">
            <a:solidFill>
              <a:schemeClr val="tx1"/>
            </a:solidFill>
            <a:round/>
            <a:headEnd/>
            <a:tailEnd type="arrow" w="med" len="med"/>
          </a:ln>
        </p:spPr>
      </p:cxnSp>
      <p:sp>
        <p:nvSpPr>
          <p:cNvPr id="44044" name="Rectangle 176"/>
          <p:cNvSpPr>
            <a:spLocks noChangeArrowheads="1"/>
          </p:cNvSpPr>
          <p:nvPr/>
        </p:nvSpPr>
        <p:spPr bwMode="auto">
          <a:xfrm>
            <a:off x="5467350" y="2854325"/>
            <a:ext cx="166688" cy="400050"/>
          </a:xfrm>
          <a:prstGeom prst="rect">
            <a:avLst/>
          </a:prstGeom>
          <a:blipFill dpi="0" rotWithShape="1">
            <a:blip r:embed="rId4"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045" name="Rectangle 166"/>
          <p:cNvSpPr>
            <a:spLocks noChangeArrowheads="1"/>
          </p:cNvSpPr>
          <p:nvPr/>
        </p:nvSpPr>
        <p:spPr bwMode="auto">
          <a:xfrm>
            <a:off x="5073650" y="3060700"/>
            <a:ext cx="741363" cy="188913"/>
          </a:xfrm>
          <a:prstGeom prst="rect">
            <a:avLst/>
          </a:prstGeom>
          <a:blipFill dpi="0" rotWithShape="1">
            <a:blip r:embed="rId4"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046" name="TextBox 167"/>
          <p:cNvSpPr txBox="1">
            <a:spLocks noChangeArrowheads="1"/>
          </p:cNvSpPr>
          <p:nvPr/>
        </p:nvSpPr>
        <p:spPr bwMode="auto">
          <a:xfrm>
            <a:off x="5283200" y="3041650"/>
            <a:ext cx="331788" cy="200025"/>
          </a:xfrm>
          <a:prstGeom prst="rect">
            <a:avLst/>
          </a:prstGeom>
          <a:noFill/>
          <a:ln w="9525">
            <a:noFill/>
            <a:miter lim="800000"/>
            <a:headEnd/>
            <a:tailEnd/>
          </a:ln>
        </p:spPr>
        <p:txBody>
          <a:bodyPr wrap="none">
            <a:spAutoFit/>
          </a:bodyPr>
          <a:lstStyle/>
          <a:p>
            <a:pPr algn="ctr" eaLnBrk="0" hangingPunct="0"/>
            <a:r>
              <a:rPr lang="en-US" sz="800">
                <a:solidFill>
                  <a:schemeClr val="bg1"/>
                </a:solidFill>
              </a:rPr>
              <a:t>M4</a:t>
            </a:r>
          </a:p>
        </p:txBody>
      </p:sp>
      <p:sp>
        <p:nvSpPr>
          <p:cNvPr id="44047" name="Rectangle 176"/>
          <p:cNvSpPr>
            <a:spLocks noChangeArrowheads="1"/>
          </p:cNvSpPr>
          <p:nvPr/>
        </p:nvSpPr>
        <p:spPr bwMode="auto">
          <a:xfrm>
            <a:off x="5365750" y="2706688"/>
            <a:ext cx="639763" cy="188912"/>
          </a:xfrm>
          <a:prstGeom prst="rect">
            <a:avLst/>
          </a:prstGeom>
          <a:blipFill dpi="0" rotWithShape="1">
            <a:blip r:embed="rId4" cstate="print"/>
            <a:srcRect/>
            <a:tile tx="0" ty="0" sx="100000" sy="100000" flip="none" algn="tl"/>
          </a:blipFill>
          <a:ln w="12700" algn="ctr">
            <a:noFill/>
            <a:round/>
            <a:headEnd/>
            <a:tailEnd/>
          </a:ln>
        </p:spPr>
        <p:txBody>
          <a:bodyPr anchor="ctr">
            <a:spAutoFit/>
          </a:bodyPr>
          <a:lstStyle/>
          <a:p>
            <a:pPr algn="ctr" eaLnBrk="0" hangingPunct="0"/>
            <a:endParaRPr lang="en-US" sz="2000">
              <a:latin typeface="Verdana" pitchFamily="34" charset="0"/>
            </a:endParaRPr>
          </a:p>
        </p:txBody>
      </p:sp>
      <p:sp>
        <p:nvSpPr>
          <p:cNvPr id="44048" name="TextBox 177"/>
          <p:cNvSpPr txBox="1">
            <a:spLocks noChangeArrowheads="1"/>
          </p:cNvSpPr>
          <p:nvPr/>
        </p:nvSpPr>
        <p:spPr bwMode="auto">
          <a:xfrm>
            <a:off x="5545138" y="2687638"/>
            <a:ext cx="331787" cy="200025"/>
          </a:xfrm>
          <a:prstGeom prst="rect">
            <a:avLst/>
          </a:prstGeom>
          <a:noFill/>
          <a:ln w="9525">
            <a:noFill/>
            <a:miter lim="800000"/>
            <a:headEnd/>
            <a:tailEnd/>
          </a:ln>
        </p:spPr>
        <p:txBody>
          <a:bodyPr wrap="none">
            <a:spAutoFit/>
          </a:bodyPr>
          <a:lstStyle/>
          <a:p>
            <a:pPr algn="ctr" eaLnBrk="0" hangingPunct="0"/>
            <a:r>
              <a:rPr lang="en-US" sz="800">
                <a:solidFill>
                  <a:schemeClr val="bg1"/>
                </a:solidFill>
              </a:rPr>
              <a:t>M5</a:t>
            </a:r>
          </a:p>
        </p:txBody>
      </p:sp>
      <p:sp>
        <p:nvSpPr>
          <p:cNvPr id="44049" name="TextBox 92"/>
          <p:cNvSpPr txBox="1">
            <a:spLocks noChangeArrowheads="1"/>
          </p:cNvSpPr>
          <p:nvPr/>
        </p:nvSpPr>
        <p:spPr bwMode="auto">
          <a:xfrm>
            <a:off x="6456363" y="2409825"/>
            <a:ext cx="2425700" cy="708025"/>
          </a:xfrm>
          <a:prstGeom prst="rect">
            <a:avLst/>
          </a:prstGeom>
          <a:solidFill>
            <a:schemeClr val="accent1"/>
          </a:solidFill>
          <a:ln w="9525">
            <a:noFill/>
            <a:miter lim="800000"/>
            <a:headEnd/>
            <a:tailEnd/>
          </a:ln>
        </p:spPr>
        <p:txBody>
          <a:bodyPr>
            <a:spAutoFit/>
          </a:bodyPr>
          <a:lstStyle/>
          <a:p>
            <a:r>
              <a:rPr lang="en-US" sz="2000"/>
              <a:t>2x,4x,8x Wiring level</a:t>
            </a:r>
          </a:p>
          <a:p>
            <a:r>
              <a:rPr lang="en-US" sz="2000"/>
              <a:t>~.2/.2um S/W</a:t>
            </a:r>
          </a:p>
        </p:txBody>
      </p:sp>
      <p:cxnSp>
        <p:nvCxnSpPr>
          <p:cNvPr id="44050" name="Straight Arrow Connector 94"/>
          <p:cNvCxnSpPr>
            <a:cxnSpLocks noChangeShapeType="1"/>
            <a:endCxn id="44047" idx="3"/>
          </p:cNvCxnSpPr>
          <p:nvPr/>
        </p:nvCxnSpPr>
        <p:spPr bwMode="auto">
          <a:xfrm rot="10800000" flipV="1">
            <a:off x="6005513" y="2759075"/>
            <a:ext cx="419100" cy="41275"/>
          </a:xfrm>
          <a:prstGeom prst="straightConnector1">
            <a:avLst/>
          </a:prstGeom>
          <a:noFill/>
          <a:ln w="9525" algn="ctr">
            <a:solidFill>
              <a:schemeClr val="tx1"/>
            </a:solidFill>
            <a:round/>
            <a:headEnd/>
            <a:tailEnd type="arrow" w="med" len="med"/>
          </a:ln>
        </p:spPr>
      </p:cxn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Advanced Photonic Interposers</a:t>
            </a:r>
            <a:endParaRPr lang="en-US" dirty="0"/>
          </a:p>
        </p:txBody>
      </p:sp>
      <p:sp>
        <p:nvSpPr>
          <p:cNvPr id="3" name="Content Placeholder 2"/>
          <p:cNvSpPr>
            <a:spLocks noGrp="1"/>
          </p:cNvSpPr>
          <p:nvPr>
            <p:ph idx="1"/>
          </p:nvPr>
        </p:nvSpPr>
        <p:spPr>
          <a:xfrm>
            <a:off x="457200" y="3429000"/>
            <a:ext cx="8229600" cy="2697163"/>
          </a:xfrm>
        </p:spPr>
        <p:txBody>
          <a:bodyPr>
            <a:normAutofit/>
          </a:bodyPr>
          <a:lstStyle/>
          <a:p>
            <a:r>
              <a:rPr lang="en-US" dirty="0" smtClean="0"/>
              <a:t>2pJ/bit power target</a:t>
            </a:r>
          </a:p>
          <a:p>
            <a:r>
              <a:rPr lang="en-US" dirty="0" smtClean="0"/>
              <a:t>WDM</a:t>
            </a:r>
          </a:p>
          <a:p>
            <a:r>
              <a:rPr lang="en-US" dirty="0" err="1" smtClean="0"/>
              <a:t>Multicore</a:t>
            </a:r>
            <a:r>
              <a:rPr lang="en-US" dirty="0" smtClean="0"/>
              <a:t> fiber</a:t>
            </a:r>
          </a:p>
          <a:p>
            <a:r>
              <a:rPr lang="en-US" dirty="0" smtClean="0"/>
              <a:t>25Gb channel interface</a:t>
            </a:r>
          </a:p>
          <a:p>
            <a:r>
              <a:rPr lang="en-US" dirty="0" smtClean="0"/>
              <a:t>Self-calibrating self-tuning</a:t>
            </a:r>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27" name="Object 3"/>
          <p:cNvGraphicFramePr>
            <a:graphicFrameLocks noChangeAspect="1"/>
          </p:cNvGraphicFramePr>
          <p:nvPr/>
        </p:nvGraphicFramePr>
        <p:xfrm>
          <a:off x="1835150" y="1148093"/>
          <a:ext cx="5502275" cy="2179637"/>
        </p:xfrm>
        <a:graphic>
          <a:graphicData uri="http://schemas.openxmlformats.org/presentationml/2006/ole">
            <mc:AlternateContent xmlns:mc="http://schemas.openxmlformats.org/markup-compatibility/2006">
              <mc:Choice xmlns:v="urn:schemas-microsoft-com:vml" Requires="v">
                <p:oleObj spid="_x0000_s1041" r:id="rId4" imgW="5774632" imgH="2331396" progId="">
                  <p:embed/>
                </p:oleObj>
              </mc:Choice>
              <mc:Fallback>
                <p:oleObj r:id="rId4" imgW="5774632" imgH="2331396"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l="1189" t="2943"/>
                      <a:stretch>
                        <a:fillRect/>
                      </a:stretch>
                    </p:blipFill>
                    <p:spPr bwMode="auto">
                      <a:xfrm>
                        <a:off x="1835150" y="1148093"/>
                        <a:ext cx="5502275" cy="21796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 name="Picture 4"/>
          <p:cNvPicPr>
            <a:picLocks noChangeAspect="1" noChangeArrowheads="1"/>
          </p:cNvPicPr>
          <p:nvPr/>
        </p:nvPicPr>
        <p:blipFill>
          <a:blip r:embed="rId6" cstate="print"/>
          <a:srcRect/>
          <a:stretch>
            <a:fillRect/>
          </a:stretch>
        </p:blipFill>
        <p:spPr bwMode="auto">
          <a:xfrm>
            <a:off x="4630328" y="3262347"/>
            <a:ext cx="1905000" cy="1924050"/>
          </a:xfrm>
          <a:prstGeom prst="rect">
            <a:avLst/>
          </a:prstGeom>
          <a:noFill/>
          <a:ln w="9525">
            <a:noFill/>
            <a:miter lim="800000"/>
            <a:headEnd/>
            <a:tailEnd/>
          </a:ln>
        </p:spPr>
      </p:pic>
      <p:pic>
        <p:nvPicPr>
          <p:cNvPr id="1029" name="Picture 5"/>
          <p:cNvPicPr>
            <a:picLocks noChangeAspect="1" noChangeArrowheads="1"/>
          </p:cNvPicPr>
          <p:nvPr/>
        </p:nvPicPr>
        <p:blipFill>
          <a:blip r:embed="rId7" cstate="print"/>
          <a:srcRect/>
          <a:stretch>
            <a:fillRect/>
          </a:stretch>
        </p:blipFill>
        <p:spPr bwMode="auto">
          <a:xfrm>
            <a:off x="6569060" y="4696365"/>
            <a:ext cx="2013810" cy="15316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Double Sided Silicon Interposer</a:t>
            </a:r>
            <a:endParaRPr lang="en-US" dirty="0"/>
          </a:p>
        </p:txBody>
      </p:sp>
      <p:pic>
        <p:nvPicPr>
          <p:cNvPr id="7" name="Content Placeholder 6" descr="6port1.png"/>
          <p:cNvPicPr>
            <a:picLocks noGrp="1"/>
          </p:cNvPicPr>
          <p:nvPr>
            <p:ph idx="1"/>
          </p:nvPr>
        </p:nvPicPr>
        <p:blipFill>
          <a:blip r:embed="rId3" cstate="print"/>
          <a:stretch>
            <a:fillRect/>
          </a:stretch>
        </p:blipFill>
        <p:spPr>
          <a:xfrm>
            <a:off x="530001" y="1600200"/>
            <a:ext cx="8083998" cy="4525963"/>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Integrating Fluidics into 3D:</a:t>
            </a:r>
            <a:br>
              <a:rPr lang="en-US" dirty="0" smtClean="0"/>
            </a:br>
            <a:r>
              <a:rPr lang="en-US" dirty="0" smtClean="0"/>
              <a:t> Liquid Cooling</a:t>
            </a:r>
            <a:endParaRPr lang="en-US" dirty="0"/>
          </a:p>
        </p:txBody>
      </p:sp>
      <p:pic>
        <p:nvPicPr>
          <p:cNvPr id="49154" name="Picture 2" descr="C:\Users\patti2\Pictures\cooling stack1.png"/>
          <p:cNvPicPr>
            <a:picLocks noChangeAspect="1" noChangeArrowheads="1"/>
          </p:cNvPicPr>
          <p:nvPr/>
        </p:nvPicPr>
        <p:blipFill>
          <a:blip r:embed="rId3" cstate="print"/>
          <a:srcRect/>
          <a:stretch>
            <a:fillRect/>
          </a:stretch>
        </p:blipFill>
        <p:spPr bwMode="auto">
          <a:xfrm>
            <a:off x="2025750" y="1793630"/>
            <a:ext cx="4630504" cy="368827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Effect of 2.5/3D on Devices</a:t>
            </a:r>
            <a:endParaRPr lang="en-US" dirty="0"/>
          </a:p>
        </p:txBody>
      </p:sp>
      <p:graphicFrame>
        <p:nvGraphicFramePr>
          <p:cNvPr id="5" name="Content Placeholder 4"/>
          <p:cNvGraphicFramePr>
            <a:graphicFrameLocks noGrp="1"/>
          </p:cNvGraphicFramePr>
          <p:nvPr>
            <p:ph idx="1"/>
          </p:nvPr>
        </p:nvGraphicFramePr>
        <p:xfrm>
          <a:off x="457200" y="1371600"/>
          <a:ext cx="8150225" cy="4724400"/>
        </p:xfrm>
        <a:graphic>
          <a:graphicData uri="http://schemas.openxmlformats.org/drawingml/2006/chart">
            <c:chart xmlns:c="http://schemas.openxmlformats.org/drawingml/2006/chart" xmlns:r="http://schemas.openxmlformats.org/officeDocument/2006/relationships" r:id="rId3"/>
          </a:graphicData>
        </a:graphic>
      </p:graphicFrame>
      <p:sp>
        <p:nvSpPr>
          <p:cNvPr id="4" name="Oval 3"/>
          <p:cNvSpPr/>
          <p:nvPr/>
        </p:nvSpPr>
        <p:spPr bwMode="auto">
          <a:xfrm>
            <a:off x="4680738" y="1779375"/>
            <a:ext cx="731520" cy="1280160"/>
          </a:xfrm>
          <a:prstGeom prst="ellipse">
            <a:avLst/>
          </a:prstGeom>
          <a:noFill/>
          <a:ln w="508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chart seriesIdx="0" categoryIdx="-4" bldStep="series"/>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chart seriesIdx="1" categoryIdx="-4" bldStep="series"/>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graphicEl>
                                              <a:chart seriesIdx="2" categoryIdx="-4" bldStep="series"/>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graphicEl>
                                              <a:chart seriesIdx="3" categoryIdx="-4" bldStep="series"/>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series" animBg="0"/>
        </p:bldSub>
      </p:bldGraphic>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7"/>
          <p:cNvGrpSpPr>
            <a:grpSpLocks/>
          </p:cNvGrpSpPr>
          <p:nvPr/>
        </p:nvGrpSpPr>
        <p:grpSpPr bwMode="auto">
          <a:xfrm>
            <a:off x="2898746" y="3280096"/>
            <a:ext cx="3502054" cy="983376"/>
            <a:chOff x="2940" y="2300"/>
            <a:chExt cx="7140" cy="2340"/>
          </a:xfrm>
        </p:grpSpPr>
        <p:sp>
          <p:nvSpPr>
            <p:cNvPr id="57352" name="AutoShape 8"/>
            <p:cNvSpPr>
              <a:spLocks noChangeArrowheads="1"/>
            </p:cNvSpPr>
            <p:nvPr/>
          </p:nvSpPr>
          <p:spPr bwMode="auto">
            <a:xfrm>
              <a:off x="2940" y="2500"/>
              <a:ext cx="7140" cy="2140"/>
            </a:xfrm>
            <a:prstGeom prst="cube">
              <a:avLst>
                <a:gd name="adj" fmla="val 90699"/>
              </a:avLst>
            </a:prstGeom>
            <a:solidFill>
              <a:schemeClr val="accent2">
                <a:lumMod val="5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353" name="AutoShape 9"/>
            <p:cNvSpPr>
              <a:spLocks noChangeArrowheads="1"/>
            </p:cNvSpPr>
            <p:nvPr/>
          </p:nvSpPr>
          <p:spPr bwMode="auto">
            <a:xfrm>
              <a:off x="2940" y="2300"/>
              <a:ext cx="7140" cy="2140"/>
            </a:xfrm>
            <a:prstGeom prst="cube">
              <a:avLst>
                <a:gd name="adj" fmla="val 90699"/>
              </a:avLst>
            </a:prstGeom>
            <a:solidFill>
              <a:schemeClr val="accent2">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354" name="AutoShape 10"/>
            <p:cNvSpPr>
              <a:spLocks noChangeArrowheads="1"/>
            </p:cNvSpPr>
            <p:nvPr/>
          </p:nvSpPr>
          <p:spPr bwMode="auto">
            <a:xfrm>
              <a:off x="4280" y="2480"/>
              <a:ext cx="4400" cy="1480"/>
            </a:xfrm>
            <a:prstGeom prst="cube">
              <a:avLst>
                <a:gd name="adj" fmla="val 75000"/>
              </a:avLst>
            </a:prstGeom>
            <a:solidFill>
              <a:srgbClr val="00B0F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p:txBody>
          <a:bodyPr/>
          <a:lstStyle/>
          <a:p>
            <a:r>
              <a:rPr lang="en-US" dirty="0" smtClean="0"/>
              <a:t>3D Key to Enable Next Gen </a:t>
            </a:r>
            <a:endParaRPr lang="en-US" dirty="0"/>
          </a:p>
        </p:txBody>
      </p:sp>
      <p:pic>
        <p:nvPicPr>
          <p:cNvPr id="6" name="Picture 5" descr="Intel-22nm_Transistor.jpg"/>
          <p:cNvPicPr>
            <a:picLocks noChangeAspect="1"/>
          </p:cNvPicPr>
          <p:nvPr/>
        </p:nvPicPr>
        <p:blipFill>
          <a:blip r:embed="rId3" cstate="print"/>
          <a:stretch>
            <a:fillRect/>
          </a:stretch>
        </p:blipFill>
        <p:spPr>
          <a:xfrm>
            <a:off x="2619024" y="1120501"/>
            <a:ext cx="1760030" cy="1519401"/>
          </a:xfrm>
          <a:prstGeom prst="rect">
            <a:avLst/>
          </a:prstGeom>
        </p:spPr>
      </p:pic>
      <p:pic>
        <p:nvPicPr>
          <p:cNvPr id="9" name="Picture 8" descr="Tilt-SRAM-c-ann600.jpg"/>
          <p:cNvPicPr>
            <a:picLocks noChangeAspect="1"/>
          </p:cNvPicPr>
          <p:nvPr/>
        </p:nvPicPr>
        <p:blipFill>
          <a:blip r:embed="rId4" cstate="print"/>
          <a:stretch>
            <a:fillRect/>
          </a:stretch>
        </p:blipFill>
        <p:spPr>
          <a:xfrm>
            <a:off x="260859" y="2397616"/>
            <a:ext cx="1920279" cy="1292988"/>
          </a:xfrm>
          <a:prstGeom prst="rect">
            <a:avLst/>
          </a:prstGeom>
        </p:spPr>
      </p:pic>
      <p:pic>
        <p:nvPicPr>
          <p:cNvPr id="13" name="Picture 4"/>
          <p:cNvPicPr>
            <a:picLocks noChangeAspect="1" noChangeArrowheads="1"/>
          </p:cNvPicPr>
          <p:nvPr/>
        </p:nvPicPr>
        <p:blipFill>
          <a:blip r:embed="rId5" cstate="print"/>
          <a:srcRect/>
          <a:stretch>
            <a:fillRect/>
          </a:stretch>
        </p:blipFill>
        <p:spPr bwMode="auto">
          <a:xfrm rot="5400000">
            <a:off x="6475949" y="3134401"/>
            <a:ext cx="2571750" cy="2200275"/>
          </a:xfrm>
          <a:prstGeom prst="rect">
            <a:avLst/>
          </a:prstGeom>
          <a:noFill/>
          <a:ln w="9525" cap="flat" cmpd="sng">
            <a:noFill/>
            <a:prstDash val="solid"/>
            <a:miter lim="800000"/>
            <a:headEnd/>
            <a:tailEnd/>
          </a:ln>
        </p:spPr>
      </p:pic>
      <p:pic>
        <p:nvPicPr>
          <p:cNvPr id="57347" name="Picture 3"/>
          <p:cNvPicPr>
            <a:picLocks noChangeAspect="1" noChangeArrowheads="1"/>
          </p:cNvPicPr>
          <p:nvPr/>
        </p:nvPicPr>
        <p:blipFill>
          <a:blip r:embed="rId6" cstate="print"/>
          <a:srcRect/>
          <a:stretch>
            <a:fillRect/>
          </a:stretch>
        </p:blipFill>
        <p:spPr bwMode="auto">
          <a:xfrm>
            <a:off x="307098" y="4177718"/>
            <a:ext cx="2467392" cy="1502949"/>
          </a:xfrm>
          <a:prstGeom prst="rect">
            <a:avLst/>
          </a:prstGeom>
          <a:noFill/>
          <a:ln w="9525">
            <a:noFill/>
            <a:miter lim="800000"/>
            <a:headEnd/>
            <a:tailEnd/>
          </a:ln>
        </p:spPr>
      </p:pic>
      <p:pic>
        <p:nvPicPr>
          <p:cNvPr id="57350" name="Picture 6"/>
          <p:cNvPicPr>
            <a:picLocks noChangeAspect="1" noChangeArrowheads="1"/>
          </p:cNvPicPr>
          <p:nvPr/>
        </p:nvPicPr>
        <p:blipFill>
          <a:blip r:embed="rId7" cstate="print"/>
          <a:srcRect l="7425" t="5455" r="48796" b="27273"/>
          <a:stretch>
            <a:fillRect/>
          </a:stretch>
        </p:blipFill>
        <p:spPr bwMode="auto">
          <a:xfrm>
            <a:off x="5775988" y="844927"/>
            <a:ext cx="3133921" cy="1873106"/>
          </a:xfrm>
          <a:prstGeom prst="rect">
            <a:avLst/>
          </a:prstGeom>
          <a:noFill/>
          <a:ln w="9525">
            <a:noFill/>
            <a:miter lim="800000"/>
            <a:headEnd/>
            <a:tailEnd/>
          </a:ln>
        </p:spPr>
      </p:pic>
      <p:cxnSp>
        <p:nvCxnSpPr>
          <p:cNvPr id="24" name="Straight Connector 23"/>
          <p:cNvCxnSpPr>
            <a:stCxn id="6" idx="2"/>
            <a:endCxn id="57354" idx="1"/>
          </p:cNvCxnSpPr>
          <p:nvPr/>
        </p:nvCxnSpPr>
        <p:spPr bwMode="auto">
          <a:xfrm>
            <a:off x="3499039" y="2639902"/>
            <a:ext cx="902783" cy="1182311"/>
          </a:xfrm>
          <a:prstGeom prst="line">
            <a:avLst/>
          </a:prstGeom>
          <a:noFill/>
          <a:ln w="9525" cap="flat" cmpd="sng" algn="ctr">
            <a:solidFill>
              <a:schemeClr val="tx1"/>
            </a:solidFill>
            <a:prstDash val="solid"/>
            <a:round/>
            <a:headEnd type="none" w="med" len="med"/>
            <a:tailEnd type="none" w="med" len="med"/>
          </a:ln>
          <a:effectLst/>
        </p:spPr>
      </p:cxnSp>
      <p:cxnSp>
        <p:nvCxnSpPr>
          <p:cNvPr id="26" name="Straight Connector 25"/>
          <p:cNvCxnSpPr>
            <a:stCxn id="9" idx="3"/>
            <a:endCxn id="57353" idx="1"/>
          </p:cNvCxnSpPr>
          <p:nvPr/>
        </p:nvCxnSpPr>
        <p:spPr bwMode="auto">
          <a:xfrm>
            <a:off x="2181138" y="3044110"/>
            <a:ext cx="2060795" cy="1051667"/>
          </a:xfrm>
          <a:prstGeom prst="line">
            <a:avLst/>
          </a:prstGeom>
          <a:noFill/>
          <a:ln w="9525" cap="flat" cmpd="sng" algn="ctr">
            <a:solidFill>
              <a:schemeClr val="tx1"/>
            </a:solidFill>
            <a:prstDash val="solid"/>
            <a:round/>
            <a:headEnd type="none" w="med" len="med"/>
            <a:tailEnd type="none" w="med" len="med"/>
          </a:ln>
          <a:effectLst/>
        </p:spPr>
      </p:cxnSp>
      <p:cxnSp>
        <p:nvCxnSpPr>
          <p:cNvPr id="28" name="Straight Connector 27"/>
          <p:cNvCxnSpPr>
            <a:stCxn id="57347" idx="3"/>
            <a:endCxn id="57352" idx="3"/>
          </p:cNvCxnSpPr>
          <p:nvPr/>
        </p:nvCxnSpPr>
        <p:spPr bwMode="auto">
          <a:xfrm flipV="1">
            <a:off x="2774490" y="4263472"/>
            <a:ext cx="1467443" cy="665721"/>
          </a:xfrm>
          <a:prstGeom prst="line">
            <a:avLst/>
          </a:prstGeom>
          <a:noFill/>
          <a:ln w="9525" cap="flat" cmpd="sng" algn="ctr">
            <a:solidFill>
              <a:schemeClr val="tx1"/>
            </a:solidFill>
            <a:prstDash val="solid"/>
            <a:round/>
            <a:headEnd type="none" w="med" len="med"/>
            <a:tailEnd type="none" w="med" len="med"/>
          </a:ln>
          <a:effectLst/>
        </p:spPr>
      </p:cxnSp>
      <p:sp>
        <p:nvSpPr>
          <p:cNvPr id="29" name="TextBox 28"/>
          <p:cNvSpPr txBox="1"/>
          <p:nvPr/>
        </p:nvSpPr>
        <p:spPr>
          <a:xfrm>
            <a:off x="2541863" y="788565"/>
            <a:ext cx="2407641" cy="369332"/>
          </a:xfrm>
          <a:prstGeom prst="rect">
            <a:avLst/>
          </a:prstGeom>
          <a:noFill/>
        </p:spPr>
        <p:txBody>
          <a:bodyPr wrap="square" rtlCol="0">
            <a:spAutoFit/>
          </a:bodyPr>
          <a:lstStyle/>
          <a:p>
            <a:r>
              <a:rPr lang="en-US" sz="1800" dirty="0" smtClean="0"/>
              <a:t>16nm Sea-of-Gates</a:t>
            </a:r>
            <a:endParaRPr lang="en-US" sz="1800" dirty="0"/>
          </a:p>
        </p:txBody>
      </p:sp>
      <p:sp>
        <p:nvSpPr>
          <p:cNvPr id="30" name="TextBox 29"/>
          <p:cNvSpPr txBox="1"/>
          <p:nvPr/>
        </p:nvSpPr>
        <p:spPr>
          <a:xfrm>
            <a:off x="135621" y="1922477"/>
            <a:ext cx="2407641" cy="369332"/>
          </a:xfrm>
          <a:prstGeom prst="rect">
            <a:avLst/>
          </a:prstGeom>
          <a:noFill/>
        </p:spPr>
        <p:txBody>
          <a:bodyPr wrap="square" rtlCol="0">
            <a:spAutoFit/>
          </a:bodyPr>
          <a:lstStyle/>
          <a:p>
            <a:r>
              <a:rPr lang="en-US" sz="1800" dirty="0" smtClean="0"/>
              <a:t>14nm Sea-of-SRAM</a:t>
            </a:r>
            <a:endParaRPr lang="en-US" sz="1800" dirty="0"/>
          </a:p>
        </p:txBody>
      </p:sp>
      <p:sp>
        <p:nvSpPr>
          <p:cNvPr id="31" name="TextBox 30"/>
          <p:cNvSpPr txBox="1"/>
          <p:nvPr/>
        </p:nvSpPr>
        <p:spPr>
          <a:xfrm>
            <a:off x="3029823" y="5009625"/>
            <a:ext cx="2407641" cy="369332"/>
          </a:xfrm>
          <a:prstGeom prst="rect">
            <a:avLst/>
          </a:prstGeom>
          <a:noFill/>
        </p:spPr>
        <p:txBody>
          <a:bodyPr wrap="square" rtlCol="0">
            <a:spAutoFit/>
          </a:bodyPr>
          <a:lstStyle/>
          <a:p>
            <a:r>
              <a:rPr lang="en-US" sz="1800" dirty="0" smtClean="0"/>
              <a:t>65nm Analog and I/O</a:t>
            </a:r>
            <a:endParaRPr lang="en-US" sz="1800" dirty="0"/>
          </a:p>
        </p:txBody>
      </p:sp>
      <p:sp>
        <p:nvSpPr>
          <p:cNvPr id="18" name="TextBox 17"/>
          <p:cNvSpPr txBox="1"/>
          <p:nvPr/>
        </p:nvSpPr>
        <p:spPr>
          <a:xfrm>
            <a:off x="493295" y="5907505"/>
            <a:ext cx="8205537" cy="369332"/>
          </a:xfrm>
          <a:prstGeom prst="rect">
            <a:avLst/>
          </a:prstGeom>
          <a:noFill/>
        </p:spPr>
        <p:txBody>
          <a:bodyPr wrap="square" rtlCol="0">
            <a:spAutoFit/>
          </a:bodyPr>
          <a:lstStyle/>
          <a:p>
            <a:r>
              <a:rPr lang="en-US" sz="1800" dirty="0" smtClean="0"/>
              <a:t>IP isolation         Optimized Process        Simplified Technology	Real Reuse</a:t>
            </a:r>
            <a:endParaRPr lang="en-US" sz="1800"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dirty="0" smtClean="0"/>
              <a:t>2.5/3D Design Enablement </a:t>
            </a:r>
          </a:p>
        </p:txBody>
      </p:sp>
      <p:sp>
        <p:nvSpPr>
          <p:cNvPr id="39939" name="Rectangle 3"/>
          <p:cNvSpPr>
            <a:spLocks noGrp="1" noChangeArrowheads="1"/>
          </p:cNvSpPr>
          <p:nvPr>
            <p:ph type="body" idx="1"/>
          </p:nvPr>
        </p:nvSpPr>
        <p:spPr>
          <a:xfrm>
            <a:off x="508000" y="901700"/>
            <a:ext cx="8266113" cy="4694238"/>
          </a:xfrm>
        </p:spPr>
        <p:txBody>
          <a:bodyPr/>
          <a:lstStyle/>
          <a:p>
            <a:pPr>
              <a:lnSpc>
                <a:spcPct val="90000"/>
              </a:lnSpc>
            </a:pPr>
            <a:r>
              <a:rPr lang="en-US" sz="2000" dirty="0" smtClean="0"/>
              <a:t>Complete 3D PDK 8</a:t>
            </a:r>
            <a:r>
              <a:rPr lang="en-US" sz="2000" baseline="30000" dirty="0" smtClean="0"/>
              <a:t>th</a:t>
            </a:r>
            <a:r>
              <a:rPr lang="en-US" sz="2000" dirty="0" smtClean="0"/>
              <a:t> Release</a:t>
            </a:r>
          </a:p>
          <a:p>
            <a:pPr lvl="1">
              <a:lnSpc>
                <a:spcPct val="90000"/>
              </a:lnSpc>
            </a:pPr>
            <a:r>
              <a:rPr lang="en-US" sz="2000" dirty="0" smtClean="0"/>
              <a:t>GF 130nm </a:t>
            </a:r>
          </a:p>
          <a:p>
            <a:pPr lvl="1">
              <a:lnSpc>
                <a:spcPct val="90000"/>
              </a:lnSpc>
            </a:pPr>
            <a:r>
              <a:rPr lang="en-US" sz="2000" dirty="0" smtClean="0"/>
              <a:t>Synopsys, </a:t>
            </a:r>
            <a:r>
              <a:rPr lang="en-US" sz="2000" dirty="0" err="1" smtClean="0"/>
              <a:t>Hspice</a:t>
            </a:r>
            <a:r>
              <a:rPr lang="en-US" sz="2000" dirty="0" smtClean="0"/>
              <a:t>, Cadence, </a:t>
            </a:r>
            <a:r>
              <a:rPr lang="en-US" sz="2000" dirty="0" err="1" smtClean="0"/>
              <a:t>MicroMagic</a:t>
            </a:r>
            <a:r>
              <a:rPr lang="en-US" sz="2000" dirty="0" smtClean="0"/>
              <a:t> 3D physical editor</a:t>
            </a:r>
          </a:p>
          <a:p>
            <a:pPr lvl="1">
              <a:lnSpc>
                <a:spcPct val="90000"/>
              </a:lnSpc>
            </a:pPr>
            <a:r>
              <a:rPr lang="en-US" sz="2000" dirty="0" err="1" smtClean="0"/>
              <a:t>Calibre</a:t>
            </a:r>
            <a:r>
              <a:rPr lang="en-US" sz="2000" dirty="0" smtClean="0"/>
              <a:t> 3D DRC/LVS</a:t>
            </a:r>
          </a:p>
          <a:p>
            <a:pPr lvl="1">
              <a:lnSpc>
                <a:spcPct val="90000"/>
              </a:lnSpc>
            </a:pPr>
            <a:r>
              <a:rPr lang="en-US" sz="2000" dirty="0" smtClean="0"/>
              <a:t>Artisan standard cell libraries</a:t>
            </a:r>
          </a:p>
          <a:p>
            <a:pPr>
              <a:lnSpc>
                <a:spcPct val="90000"/>
              </a:lnSpc>
            </a:pPr>
            <a:r>
              <a:rPr lang="en-US" sz="2000" dirty="0" smtClean="0"/>
              <a:t>MOSIS, CMP, and CMC MPW support</a:t>
            </a:r>
          </a:p>
          <a:p>
            <a:pPr lvl="1">
              <a:lnSpc>
                <a:spcPct val="90000"/>
              </a:lnSpc>
            </a:pPr>
            <a:r>
              <a:rPr lang="en-US" sz="2000" dirty="0" smtClean="0"/>
              <a:t>130nm, coming soon 65nm</a:t>
            </a:r>
          </a:p>
          <a:p>
            <a:pPr lvl="1">
              <a:lnSpc>
                <a:spcPct val="90000"/>
              </a:lnSpc>
            </a:pPr>
            <a:r>
              <a:rPr lang="en-US" sz="2000" dirty="0" smtClean="0"/>
              <a:t>Silicon Workbench</a:t>
            </a:r>
          </a:p>
          <a:p>
            <a:pPr>
              <a:lnSpc>
                <a:spcPct val="90000"/>
              </a:lnSpc>
            </a:pPr>
            <a:r>
              <a:rPr lang="en-US" sz="2000" dirty="0" smtClean="0"/>
              <a:t>Honeywell 150nm SOI</a:t>
            </a:r>
          </a:p>
          <a:p>
            <a:pPr>
              <a:lnSpc>
                <a:spcPct val="90000"/>
              </a:lnSpc>
            </a:pPr>
            <a:r>
              <a:rPr lang="en-US" sz="2000" dirty="0" smtClean="0"/>
              <a:t>NEOL TSV insertion</a:t>
            </a:r>
          </a:p>
          <a:p>
            <a:pPr>
              <a:lnSpc>
                <a:spcPct val="90000"/>
              </a:lnSpc>
            </a:pPr>
            <a:r>
              <a:rPr lang="en-US" sz="2000" dirty="0" smtClean="0"/>
              <a:t>40→28nm 3D logic </a:t>
            </a:r>
          </a:p>
          <a:p>
            <a:pPr>
              <a:lnSpc>
                <a:spcPct val="90000"/>
              </a:lnSpc>
            </a:pPr>
            <a:r>
              <a:rPr lang="en-US" sz="2000" dirty="0" smtClean="0"/>
              <a:t>Silicon interposers, active, photonics</a:t>
            </a:r>
          </a:p>
          <a:p>
            <a:pPr>
              <a:lnSpc>
                <a:spcPct val="90000"/>
              </a:lnSpc>
            </a:pPr>
            <a:r>
              <a:rPr lang="en-US" sz="2000" dirty="0" err="1" smtClean="0"/>
              <a:t>eSilicon</a:t>
            </a:r>
            <a:r>
              <a:rPr lang="en-US" sz="2000" dirty="0" smtClean="0"/>
              <a:t> 2.5/3D solutions, organic interposers</a:t>
            </a:r>
          </a:p>
          <a:p>
            <a:pPr>
              <a:lnSpc>
                <a:spcPct val="90000"/>
              </a:lnSpc>
            </a:pPr>
            <a:r>
              <a:rPr lang="en-US" sz="2000" dirty="0" smtClean="0"/>
              <a:t>&gt;100 devices in process </a:t>
            </a:r>
          </a:p>
          <a:p>
            <a:pPr>
              <a:lnSpc>
                <a:spcPct val="90000"/>
              </a:lnSpc>
            </a:pPr>
            <a:r>
              <a:rPr lang="en-US" sz="2000" dirty="0" smtClean="0"/>
              <a:t>&gt;500 users</a:t>
            </a:r>
          </a:p>
          <a:p>
            <a:pPr>
              <a:lnSpc>
                <a:spcPct val="90000"/>
              </a:lnSpc>
              <a:buFontTx/>
              <a:buNone/>
            </a:pPr>
            <a:endParaRPr lang="en-US" dirty="0" smtClean="0"/>
          </a:p>
        </p:txBody>
      </p:sp>
      <p:pic>
        <p:nvPicPr>
          <p:cNvPr id="39940" name="Picture 2"/>
          <p:cNvPicPr>
            <a:picLocks noChangeAspect="1" noChangeArrowheads="1"/>
          </p:cNvPicPr>
          <p:nvPr/>
        </p:nvPicPr>
        <p:blipFill>
          <a:blip r:embed="rId3" cstate="print"/>
          <a:srcRect l="27553" t="16805" r="26103" b="6302"/>
          <a:stretch>
            <a:fillRect/>
          </a:stretch>
        </p:blipFill>
        <p:spPr bwMode="auto">
          <a:xfrm>
            <a:off x="5834063" y="3159125"/>
            <a:ext cx="2346325" cy="26876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dirty="0" smtClean="0"/>
              <a:t>Summary</a:t>
            </a:r>
          </a:p>
        </p:txBody>
      </p:sp>
      <p:sp>
        <p:nvSpPr>
          <p:cNvPr id="40963" name="Content Placeholder 5"/>
          <p:cNvSpPr>
            <a:spLocks noGrp="1"/>
          </p:cNvSpPr>
          <p:nvPr>
            <p:ph idx="1"/>
          </p:nvPr>
        </p:nvSpPr>
        <p:spPr>
          <a:xfrm>
            <a:off x="457201" y="1371600"/>
            <a:ext cx="5245768" cy="4724400"/>
          </a:xfrm>
        </p:spPr>
        <p:txBody>
          <a:bodyPr/>
          <a:lstStyle/>
          <a:p>
            <a:r>
              <a:rPr lang="en-US" sz="2000" dirty="0" smtClean="0"/>
              <a:t>“One stop” 2.5/3D solution provider</a:t>
            </a:r>
          </a:p>
          <a:p>
            <a:r>
              <a:rPr lang="en-US" sz="2000" dirty="0" smtClean="0"/>
              <a:t>Open technology platform</a:t>
            </a:r>
          </a:p>
          <a:p>
            <a:r>
              <a:rPr lang="en-US" sz="2000" dirty="0" smtClean="0"/>
              <a:t>Volume 2.5D Si interposer production</a:t>
            </a:r>
          </a:p>
          <a:p>
            <a:r>
              <a:rPr lang="en-US" sz="2000" dirty="0" smtClean="0"/>
              <a:t>Volume 3D assembly</a:t>
            </a:r>
          </a:p>
          <a:p>
            <a:r>
              <a:rPr lang="en-US" sz="2000" dirty="0" smtClean="0"/>
              <a:t>High performance, ULP, extreme density memories</a:t>
            </a:r>
          </a:p>
          <a:p>
            <a:r>
              <a:rPr lang="en-US" sz="2000" dirty="0" smtClean="0"/>
              <a:t>TSV Insertion</a:t>
            </a:r>
          </a:p>
          <a:p>
            <a:r>
              <a:rPr lang="en-US" sz="2000" dirty="0" smtClean="0"/>
              <a:t>Silicon, 3/5 materials, carbon </a:t>
            </a:r>
            <a:r>
              <a:rPr lang="en-US" sz="2000" dirty="0" err="1" smtClean="0"/>
              <a:t>nanotubes</a:t>
            </a:r>
            <a:endParaRPr lang="en-US" sz="2000" dirty="0" smtClean="0"/>
          </a:p>
          <a:p>
            <a:r>
              <a:rPr lang="en-US" sz="2000" dirty="0" smtClean="0"/>
              <a:t>“Fully Engineered”</a:t>
            </a:r>
          </a:p>
        </p:txBody>
      </p:sp>
      <p:sp>
        <p:nvSpPr>
          <p:cNvPr id="40965" name="Rectangle 4"/>
          <p:cNvSpPr>
            <a:spLocks noChangeArrowheads="1"/>
          </p:cNvSpPr>
          <p:nvPr/>
        </p:nvSpPr>
        <p:spPr bwMode="auto">
          <a:xfrm>
            <a:off x="1114425" y="881063"/>
            <a:ext cx="9144000" cy="0"/>
          </a:xfrm>
          <a:prstGeom prst="rect">
            <a:avLst/>
          </a:prstGeom>
          <a:noFill/>
          <a:ln w="9525">
            <a:noFill/>
            <a:miter lim="800000"/>
            <a:headEnd/>
            <a:tailEnd/>
          </a:ln>
        </p:spPr>
        <p:txBody>
          <a:bodyPr>
            <a:spAutoFit/>
          </a:bodyPr>
          <a:lstStyle/>
          <a:p>
            <a:pPr algn="ctr" eaLnBrk="0" hangingPunct="0"/>
            <a:endParaRPr lang="en-US"/>
          </a:p>
        </p:txBody>
      </p:sp>
      <p:sp>
        <p:nvSpPr>
          <p:cNvPr id="40966" name="TextBox 7"/>
          <p:cNvSpPr txBox="1">
            <a:spLocks noChangeArrowheads="1"/>
          </p:cNvSpPr>
          <p:nvPr/>
        </p:nvSpPr>
        <p:spPr bwMode="auto">
          <a:xfrm>
            <a:off x="0" y="4905375"/>
            <a:ext cx="5035550" cy="1323975"/>
          </a:xfrm>
          <a:prstGeom prst="rect">
            <a:avLst/>
          </a:prstGeom>
          <a:noFill/>
          <a:ln w="9525">
            <a:noFill/>
            <a:miter lim="800000"/>
            <a:headEnd/>
            <a:tailEnd/>
          </a:ln>
        </p:spPr>
        <p:txBody>
          <a:bodyPr>
            <a:spAutoFit/>
          </a:bodyPr>
          <a:lstStyle/>
          <a:p>
            <a:r>
              <a:rPr lang="en-US" sz="2000" dirty="0"/>
              <a:t>Sensors</a:t>
            </a:r>
          </a:p>
          <a:p>
            <a:r>
              <a:rPr lang="en-US" sz="2000" dirty="0"/>
              <a:t>	Computing</a:t>
            </a:r>
          </a:p>
          <a:p>
            <a:r>
              <a:rPr lang="en-US" sz="2000" dirty="0"/>
              <a:t>		MEMS</a:t>
            </a:r>
          </a:p>
          <a:p>
            <a:r>
              <a:rPr lang="en-US" sz="2000" dirty="0"/>
              <a:t>			Communications</a:t>
            </a:r>
          </a:p>
        </p:txBody>
      </p:sp>
      <p:pic>
        <p:nvPicPr>
          <p:cNvPr id="40967" name="Picture 3"/>
          <p:cNvPicPr>
            <a:picLocks noChangeAspect="1" noChangeArrowheads="1"/>
          </p:cNvPicPr>
          <p:nvPr/>
        </p:nvPicPr>
        <p:blipFill>
          <a:blip r:embed="rId3" cstate="print"/>
          <a:srcRect/>
          <a:stretch>
            <a:fillRect/>
          </a:stretch>
        </p:blipFill>
        <p:spPr bwMode="auto">
          <a:xfrm>
            <a:off x="5592600" y="1975105"/>
            <a:ext cx="3128436" cy="20848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Span of 3D Integration</a:t>
            </a:r>
          </a:p>
        </p:txBody>
      </p:sp>
      <p:grpSp>
        <p:nvGrpSpPr>
          <p:cNvPr id="2" name="Group 70"/>
          <p:cNvGrpSpPr>
            <a:grpSpLocks/>
          </p:cNvGrpSpPr>
          <p:nvPr/>
        </p:nvGrpSpPr>
        <p:grpSpPr bwMode="auto">
          <a:xfrm>
            <a:off x="5819775" y="2051050"/>
            <a:ext cx="3181350" cy="1538288"/>
            <a:chOff x="5430838" y="515938"/>
            <a:chExt cx="2927350" cy="1419225"/>
          </a:xfrm>
        </p:grpSpPr>
        <p:sp>
          <p:nvSpPr>
            <p:cNvPr id="12331" name="Freeform 5"/>
            <p:cNvSpPr>
              <a:spLocks noEditPoints="1"/>
            </p:cNvSpPr>
            <p:nvPr/>
          </p:nvSpPr>
          <p:spPr bwMode="auto">
            <a:xfrm>
              <a:off x="6557963" y="1252538"/>
              <a:ext cx="719137" cy="563562"/>
            </a:xfrm>
            <a:custGeom>
              <a:avLst/>
              <a:gdLst>
                <a:gd name="T0" fmla="*/ 0 w 453"/>
                <a:gd name="T1" fmla="*/ 2147483647 h 355"/>
                <a:gd name="T2" fmla="*/ 2147483647 w 453"/>
                <a:gd name="T3" fmla="*/ 2147483647 h 355"/>
                <a:gd name="T4" fmla="*/ 2147483647 w 453"/>
                <a:gd name="T5" fmla="*/ 2147483647 h 355"/>
                <a:gd name="T6" fmla="*/ 2147483647 w 453"/>
                <a:gd name="T7" fmla="*/ 2147483647 h 355"/>
                <a:gd name="T8" fmla="*/ 0 w 453"/>
                <a:gd name="T9" fmla="*/ 2147483647 h 355"/>
                <a:gd name="T10" fmla="*/ 2147483647 w 453"/>
                <a:gd name="T11" fmla="*/ 2147483647 h 355"/>
                <a:gd name="T12" fmla="*/ 2147483647 w 453"/>
                <a:gd name="T13" fmla="*/ 2147483647 h 355"/>
                <a:gd name="T14" fmla="*/ 2147483647 w 453"/>
                <a:gd name="T15" fmla="*/ 2147483647 h 355"/>
                <a:gd name="T16" fmla="*/ 2147483647 w 453"/>
                <a:gd name="T17" fmla="*/ 2147483647 h 355"/>
                <a:gd name="T18" fmla="*/ 2147483647 w 453"/>
                <a:gd name="T19" fmla="*/ 2147483647 h 355"/>
                <a:gd name="T20" fmla="*/ 2147483647 w 453"/>
                <a:gd name="T21" fmla="*/ 2147483647 h 355"/>
                <a:gd name="T22" fmla="*/ 2147483647 w 453"/>
                <a:gd name="T23" fmla="*/ 2147483647 h 355"/>
                <a:gd name="T24" fmla="*/ 2147483647 w 453"/>
                <a:gd name="T25" fmla="*/ 2147483647 h 355"/>
                <a:gd name="T26" fmla="*/ 2147483647 w 453"/>
                <a:gd name="T27" fmla="*/ 2147483647 h 355"/>
                <a:gd name="T28" fmla="*/ 2147483647 w 453"/>
                <a:gd name="T29" fmla="*/ 2147483647 h 355"/>
                <a:gd name="T30" fmla="*/ 2147483647 w 453"/>
                <a:gd name="T31" fmla="*/ 2147483647 h 355"/>
                <a:gd name="T32" fmla="*/ 2147483647 w 453"/>
                <a:gd name="T33" fmla="*/ 0 h 355"/>
                <a:gd name="T34" fmla="*/ 2147483647 w 453"/>
                <a:gd name="T35" fmla="*/ 2147483647 h 355"/>
                <a:gd name="T36" fmla="*/ 2147483647 w 453"/>
                <a:gd name="T37" fmla="*/ 2147483647 h 35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53"/>
                <a:gd name="T58" fmla="*/ 0 h 355"/>
                <a:gd name="T59" fmla="*/ 453 w 453"/>
                <a:gd name="T60" fmla="*/ 355 h 35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53" h="355">
                  <a:moveTo>
                    <a:pt x="0" y="332"/>
                  </a:moveTo>
                  <a:lnTo>
                    <a:pt x="90" y="264"/>
                  </a:lnTo>
                  <a:lnTo>
                    <a:pt x="107" y="286"/>
                  </a:lnTo>
                  <a:lnTo>
                    <a:pt x="18" y="355"/>
                  </a:lnTo>
                  <a:lnTo>
                    <a:pt x="0" y="332"/>
                  </a:lnTo>
                  <a:close/>
                  <a:moveTo>
                    <a:pt x="157" y="212"/>
                  </a:moveTo>
                  <a:lnTo>
                    <a:pt x="247" y="142"/>
                  </a:lnTo>
                  <a:lnTo>
                    <a:pt x="264" y="164"/>
                  </a:lnTo>
                  <a:lnTo>
                    <a:pt x="175" y="235"/>
                  </a:lnTo>
                  <a:lnTo>
                    <a:pt x="157" y="212"/>
                  </a:lnTo>
                  <a:close/>
                  <a:moveTo>
                    <a:pt x="314" y="91"/>
                  </a:moveTo>
                  <a:lnTo>
                    <a:pt x="389" y="32"/>
                  </a:lnTo>
                  <a:lnTo>
                    <a:pt x="407" y="54"/>
                  </a:lnTo>
                  <a:lnTo>
                    <a:pt x="331" y="113"/>
                  </a:lnTo>
                  <a:lnTo>
                    <a:pt x="314" y="91"/>
                  </a:lnTo>
                  <a:close/>
                  <a:moveTo>
                    <a:pt x="360" y="17"/>
                  </a:moveTo>
                  <a:lnTo>
                    <a:pt x="453" y="0"/>
                  </a:lnTo>
                  <a:lnTo>
                    <a:pt x="413" y="84"/>
                  </a:lnTo>
                  <a:lnTo>
                    <a:pt x="360" y="17"/>
                  </a:lnTo>
                  <a:close/>
                </a:path>
              </a:pathLst>
            </a:custGeom>
            <a:solidFill>
              <a:srgbClr val="FFFFFF"/>
            </a:solidFill>
            <a:ln w="3175">
              <a:solidFill>
                <a:srgbClr val="FFFFFF"/>
              </a:solidFill>
              <a:round/>
              <a:headEnd/>
              <a:tailEnd/>
            </a:ln>
          </p:spPr>
          <p:txBody>
            <a:bodyPr/>
            <a:lstStyle/>
            <a:p>
              <a:endParaRPr lang="en-US"/>
            </a:p>
          </p:txBody>
        </p:sp>
        <p:sp>
          <p:nvSpPr>
            <p:cNvPr id="12332" name="Rectangle 32"/>
            <p:cNvSpPr>
              <a:spLocks noChangeArrowheads="1"/>
            </p:cNvSpPr>
            <p:nvPr/>
          </p:nvSpPr>
          <p:spPr bwMode="auto">
            <a:xfrm>
              <a:off x="5440363" y="515938"/>
              <a:ext cx="2916237" cy="1416050"/>
            </a:xfrm>
            <a:prstGeom prst="rect">
              <a:avLst/>
            </a:prstGeom>
            <a:solidFill>
              <a:srgbClr val="5C69C0"/>
            </a:solidFill>
            <a:ln w="9525">
              <a:noFill/>
              <a:miter lim="800000"/>
              <a:headEnd/>
              <a:tailEnd/>
            </a:ln>
          </p:spPr>
          <p:txBody>
            <a:bodyPr/>
            <a:lstStyle/>
            <a:p>
              <a:endParaRPr lang="en-US"/>
            </a:p>
          </p:txBody>
        </p:sp>
        <p:sp>
          <p:nvSpPr>
            <p:cNvPr id="12333" name="Line 33"/>
            <p:cNvSpPr>
              <a:spLocks noChangeShapeType="1"/>
            </p:cNvSpPr>
            <p:nvPr/>
          </p:nvSpPr>
          <p:spPr bwMode="auto">
            <a:xfrm>
              <a:off x="5440363" y="515938"/>
              <a:ext cx="1587" cy="1416050"/>
            </a:xfrm>
            <a:prstGeom prst="line">
              <a:avLst/>
            </a:prstGeom>
            <a:noFill/>
            <a:ln w="9525">
              <a:solidFill>
                <a:srgbClr val="6473D2"/>
              </a:solidFill>
              <a:round/>
              <a:headEnd/>
              <a:tailEnd/>
            </a:ln>
          </p:spPr>
          <p:txBody>
            <a:bodyPr/>
            <a:lstStyle/>
            <a:p>
              <a:endParaRPr lang="en-US"/>
            </a:p>
          </p:txBody>
        </p:sp>
        <p:sp>
          <p:nvSpPr>
            <p:cNvPr id="12334" name="Line 34"/>
            <p:cNvSpPr>
              <a:spLocks noChangeShapeType="1"/>
            </p:cNvSpPr>
            <p:nvPr/>
          </p:nvSpPr>
          <p:spPr bwMode="auto">
            <a:xfrm>
              <a:off x="5440363" y="1931988"/>
              <a:ext cx="2916237" cy="1587"/>
            </a:xfrm>
            <a:prstGeom prst="line">
              <a:avLst/>
            </a:prstGeom>
            <a:noFill/>
            <a:ln w="9525">
              <a:solidFill>
                <a:srgbClr val="5662B4"/>
              </a:solidFill>
              <a:round/>
              <a:headEnd/>
              <a:tailEnd/>
            </a:ln>
          </p:spPr>
          <p:txBody>
            <a:bodyPr/>
            <a:lstStyle/>
            <a:p>
              <a:endParaRPr lang="en-US"/>
            </a:p>
          </p:txBody>
        </p:sp>
        <p:sp>
          <p:nvSpPr>
            <p:cNvPr id="12335" name="Line 35"/>
            <p:cNvSpPr>
              <a:spLocks noChangeShapeType="1"/>
            </p:cNvSpPr>
            <p:nvPr/>
          </p:nvSpPr>
          <p:spPr bwMode="auto">
            <a:xfrm flipV="1">
              <a:off x="8356600" y="515938"/>
              <a:ext cx="1588" cy="1416050"/>
            </a:xfrm>
            <a:prstGeom prst="line">
              <a:avLst/>
            </a:prstGeom>
            <a:noFill/>
            <a:ln w="9525">
              <a:solidFill>
                <a:srgbClr val="6E7EE7"/>
              </a:solidFill>
              <a:round/>
              <a:headEnd/>
              <a:tailEnd/>
            </a:ln>
          </p:spPr>
          <p:txBody>
            <a:bodyPr/>
            <a:lstStyle/>
            <a:p>
              <a:endParaRPr lang="en-US"/>
            </a:p>
          </p:txBody>
        </p:sp>
        <p:sp>
          <p:nvSpPr>
            <p:cNvPr id="12336" name="Line 36"/>
            <p:cNvSpPr>
              <a:spLocks noChangeShapeType="1"/>
            </p:cNvSpPr>
            <p:nvPr/>
          </p:nvSpPr>
          <p:spPr bwMode="auto">
            <a:xfrm flipH="1">
              <a:off x="5440363" y="515938"/>
              <a:ext cx="2916237" cy="1587"/>
            </a:xfrm>
            <a:prstGeom prst="line">
              <a:avLst/>
            </a:prstGeom>
            <a:noFill/>
            <a:ln w="9525">
              <a:solidFill>
                <a:srgbClr val="5662B4"/>
              </a:solidFill>
              <a:round/>
              <a:headEnd/>
              <a:tailEnd/>
            </a:ln>
          </p:spPr>
          <p:txBody>
            <a:bodyPr/>
            <a:lstStyle/>
            <a:p>
              <a:endParaRPr lang="en-US"/>
            </a:p>
          </p:txBody>
        </p:sp>
        <p:sp>
          <p:nvSpPr>
            <p:cNvPr id="12337" name="Rectangle 37"/>
            <p:cNvSpPr>
              <a:spLocks noChangeArrowheads="1"/>
            </p:cNvSpPr>
            <p:nvPr/>
          </p:nvSpPr>
          <p:spPr bwMode="auto">
            <a:xfrm>
              <a:off x="5567363" y="1622425"/>
              <a:ext cx="1387475" cy="312738"/>
            </a:xfrm>
            <a:prstGeom prst="rect">
              <a:avLst/>
            </a:prstGeom>
            <a:solidFill>
              <a:srgbClr val="7889FB"/>
            </a:solidFill>
            <a:ln w="9525">
              <a:noFill/>
              <a:miter lim="800000"/>
              <a:headEnd/>
              <a:tailEnd/>
            </a:ln>
          </p:spPr>
          <p:txBody>
            <a:bodyPr/>
            <a:lstStyle/>
            <a:p>
              <a:endParaRPr lang="en-US"/>
            </a:p>
          </p:txBody>
        </p:sp>
        <p:sp>
          <p:nvSpPr>
            <p:cNvPr id="12338" name="Rectangle 38"/>
            <p:cNvSpPr>
              <a:spLocks noChangeArrowheads="1"/>
            </p:cNvSpPr>
            <p:nvPr/>
          </p:nvSpPr>
          <p:spPr bwMode="auto">
            <a:xfrm>
              <a:off x="5781675" y="1655763"/>
              <a:ext cx="984250" cy="258762"/>
            </a:xfrm>
            <a:prstGeom prst="rect">
              <a:avLst/>
            </a:prstGeom>
            <a:noFill/>
            <a:ln w="9525">
              <a:noFill/>
              <a:miter lim="800000"/>
              <a:headEnd/>
              <a:tailEnd/>
            </a:ln>
          </p:spPr>
          <p:txBody>
            <a:bodyPr wrap="none" lIns="0" tIns="0" rIns="0" bIns="0">
              <a:spAutoFit/>
            </a:bodyPr>
            <a:lstStyle/>
            <a:p>
              <a:r>
                <a:rPr lang="en-US" sz="1700" b="1">
                  <a:solidFill>
                    <a:srgbClr val="FFFFFF"/>
                  </a:solidFill>
                  <a:latin typeface="Arial" charset="0"/>
                </a:rPr>
                <a:t>CMOS 3D</a:t>
              </a:r>
              <a:endParaRPr lang="en-US" sz="2400">
                <a:solidFill>
                  <a:srgbClr val="DDDDDD"/>
                </a:solidFill>
                <a:latin typeface="Arial" charset="0"/>
              </a:endParaRPr>
            </a:p>
          </p:txBody>
        </p:sp>
        <p:sp>
          <p:nvSpPr>
            <p:cNvPr id="12339" name="Rectangle 39"/>
            <p:cNvSpPr>
              <a:spLocks noChangeArrowheads="1"/>
            </p:cNvSpPr>
            <p:nvPr/>
          </p:nvSpPr>
          <p:spPr bwMode="auto">
            <a:xfrm>
              <a:off x="5430838" y="739775"/>
              <a:ext cx="1392237" cy="877888"/>
            </a:xfrm>
            <a:prstGeom prst="rect">
              <a:avLst/>
            </a:prstGeom>
            <a:solidFill>
              <a:srgbClr val="7889FB"/>
            </a:solidFill>
            <a:ln w="9525">
              <a:noFill/>
              <a:miter lim="800000"/>
              <a:headEnd/>
              <a:tailEnd/>
            </a:ln>
          </p:spPr>
          <p:txBody>
            <a:bodyPr/>
            <a:lstStyle/>
            <a:p>
              <a:endParaRPr lang="en-US"/>
            </a:p>
          </p:txBody>
        </p:sp>
        <p:sp>
          <p:nvSpPr>
            <p:cNvPr id="12340" name="Rectangle 40"/>
            <p:cNvSpPr>
              <a:spLocks noChangeArrowheads="1"/>
            </p:cNvSpPr>
            <p:nvPr/>
          </p:nvSpPr>
          <p:spPr bwMode="auto">
            <a:xfrm>
              <a:off x="5430838" y="739775"/>
              <a:ext cx="1392237" cy="877888"/>
            </a:xfrm>
            <a:prstGeom prst="rect">
              <a:avLst/>
            </a:prstGeom>
            <a:solidFill>
              <a:srgbClr val="7889FB"/>
            </a:solidFill>
            <a:ln w="9525">
              <a:noFill/>
              <a:miter lim="800000"/>
              <a:headEnd/>
              <a:tailEnd/>
            </a:ln>
          </p:spPr>
          <p:txBody>
            <a:bodyPr/>
            <a:lstStyle/>
            <a:p>
              <a:endParaRPr lang="en-US"/>
            </a:p>
          </p:txBody>
        </p:sp>
        <p:pic>
          <p:nvPicPr>
            <p:cNvPr id="12341" name="Picture 41"/>
            <p:cNvPicPr>
              <a:picLocks noChangeAspect="1" noChangeArrowheads="1"/>
            </p:cNvPicPr>
            <p:nvPr/>
          </p:nvPicPr>
          <p:blipFill>
            <a:blip r:embed="rId3" cstate="print"/>
            <a:srcRect/>
            <a:stretch>
              <a:fillRect/>
            </a:stretch>
          </p:blipFill>
          <p:spPr bwMode="auto">
            <a:xfrm>
              <a:off x="5430838" y="741363"/>
              <a:ext cx="1392237" cy="876300"/>
            </a:xfrm>
            <a:prstGeom prst="rect">
              <a:avLst/>
            </a:prstGeom>
            <a:noFill/>
            <a:ln w="9525">
              <a:noFill/>
              <a:miter lim="800000"/>
              <a:headEnd/>
              <a:tailEnd/>
            </a:ln>
          </p:spPr>
        </p:pic>
        <p:pic>
          <p:nvPicPr>
            <p:cNvPr id="12342" name="Picture 42"/>
            <p:cNvPicPr>
              <a:picLocks noChangeAspect="1" noChangeArrowheads="1"/>
            </p:cNvPicPr>
            <p:nvPr/>
          </p:nvPicPr>
          <p:blipFill>
            <a:blip r:embed="rId4" cstate="print"/>
            <a:srcRect/>
            <a:stretch>
              <a:fillRect/>
            </a:stretch>
          </p:blipFill>
          <p:spPr bwMode="auto">
            <a:xfrm>
              <a:off x="5430838" y="741363"/>
              <a:ext cx="1392237" cy="876300"/>
            </a:xfrm>
            <a:prstGeom prst="rect">
              <a:avLst/>
            </a:prstGeom>
            <a:noFill/>
            <a:ln w="9525">
              <a:noFill/>
              <a:miter lim="800000"/>
              <a:headEnd/>
              <a:tailEnd/>
            </a:ln>
          </p:spPr>
        </p:pic>
        <p:pic>
          <p:nvPicPr>
            <p:cNvPr id="12343" name="Picture 43"/>
            <p:cNvPicPr>
              <a:picLocks noChangeAspect="1" noChangeArrowheads="1"/>
            </p:cNvPicPr>
            <p:nvPr/>
          </p:nvPicPr>
          <p:blipFill>
            <a:blip r:embed="rId5" cstate="print"/>
            <a:srcRect/>
            <a:stretch>
              <a:fillRect/>
            </a:stretch>
          </p:blipFill>
          <p:spPr bwMode="auto">
            <a:xfrm>
              <a:off x="6880225" y="558800"/>
              <a:ext cx="1377950" cy="1330325"/>
            </a:xfrm>
            <a:prstGeom prst="rect">
              <a:avLst/>
            </a:prstGeom>
            <a:noFill/>
            <a:ln w="9525">
              <a:noFill/>
              <a:miter lim="800000"/>
              <a:headEnd/>
              <a:tailEnd/>
            </a:ln>
          </p:spPr>
        </p:pic>
        <p:sp>
          <p:nvSpPr>
            <p:cNvPr id="12344" name="Line 44"/>
            <p:cNvSpPr>
              <a:spLocks noChangeShapeType="1"/>
            </p:cNvSpPr>
            <p:nvPr/>
          </p:nvSpPr>
          <p:spPr bwMode="auto">
            <a:xfrm flipV="1">
              <a:off x="7750175" y="1223963"/>
              <a:ext cx="209550" cy="66675"/>
            </a:xfrm>
            <a:prstGeom prst="line">
              <a:avLst/>
            </a:prstGeom>
            <a:noFill/>
            <a:ln w="15875">
              <a:solidFill>
                <a:srgbClr val="FFFF00"/>
              </a:solidFill>
              <a:round/>
              <a:headEnd/>
              <a:tailEnd/>
            </a:ln>
          </p:spPr>
          <p:txBody>
            <a:bodyPr/>
            <a:lstStyle/>
            <a:p>
              <a:endParaRPr lang="en-US"/>
            </a:p>
          </p:txBody>
        </p:sp>
        <p:sp>
          <p:nvSpPr>
            <p:cNvPr id="12345" name="Line 45"/>
            <p:cNvSpPr>
              <a:spLocks noChangeShapeType="1"/>
            </p:cNvSpPr>
            <p:nvPr/>
          </p:nvSpPr>
          <p:spPr bwMode="auto">
            <a:xfrm>
              <a:off x="7759700" y="576263"/>
              <a:ext cx="241300" cy="479425"/>
            </a:xfrm>
            <a:prstGeom prst="line">
              <a:avLst/>
            </a:prstGeom>
            <a:noFill/>
            <a:ln w="15875">
              <a:solidFill>
                <a:srgbClr val="FFFF00"/>
              </a:solidFill>
              <a:round/>
              <a:headEnd/>
              <a:tailEnd/>
            </a:ln>
          </p:spPr>
          <p:txBody>
            <a:bodyPr/>
            <a:lstStyle/>
            <a:p>
              <a:endParaRPr lang="en-US"/>
            </a:p>
          </p:txBody>
        </p:sp>
        <p:sp>
          <p:nvSpPr>
            <p:cNvPr id="12346" name="Freeform 46"/>
            <p:cNvSpPr>
              <a:spLocks/>
            </p:cNvSpPr>
            <p:nvPr/>
          </p:nvSpPr>
          <p:spPr bwMode="auto">
            <a:xfrm>
              <a:off x="7932738" y="1038225"/>
              <a:ext cx="246062" cy="277813"/>
            </a:xfrm>
            <a:custGeom>
              <a:avLst/>
              <a:gdLst>
                <a:gd name="T0" fmla="*/ 2147483647 w 155"/>
                <a:gd name="T1" fmla="*/ 2147483647 h 175"/>
                <a:gd name="T2" fmla="*/ 2147483647 w 155"/>
                <a:gd name="T3" fmla="*/ 2147483647 h 175"/>
                <a:gd name="T4" fmla="*/ 2147483647 w 155"/>
                <a:gd name="T5" fmla="*/ 2147483647 h 175"/>
                <a:gd name="T6" fmla="*/ 2147483647 w 155"/>
                <a:gd name="T7" fmla="*/ 2147483647 h 175"/>
                <a:gd name="T8" fmla="*/ 2147483647 w 155"/>
                <a:gd name="T9" fmla="*/ 2147483647 h 175"/>
                <a:gd name="T10" fmla="*/ 2147483647 w 155"/>
                <a:gd name="T11" fmla="*/ 2147483647 h 175"/>
                <a:gd name="T12" fmla="*/ 2147483647 w 155"/>
                <a:gd name="T13" fmla="*/ 2147483647 h 175"/>
                <a:gd name="T14" fmla="*/ 0 w 155"/>
                <a:gd name="T15" fmla="*/ 2147483647 h 175"/>
                <a:gd name="T16" fmla="*/ 0 w 155"/>
                <a:gd name="T17" fmla="*/ 2147483647 h 175"/>
                <a:gd name="T18" fmla="*/ 2147483647 w 155"/>
                <a:gd name="T19" fmla="*/ 2147483647 h 175"/>
                <a:gd name="T20" fmla="*/ 2147483647 w 155"/>
                <a:gd name="T21" fmla="*/ 2147483647 h 175"/>
                <a:gd name="T22" fmla="*/ 2147483647 w 155"/>
                <a:gd name="T23" fmla="*/ 2147483647 h 175"/>
                <a:gd name="T24" fmla="*/ 2147483647 w 155"/>
                <a:gd name="T25" fmla="*/ 2147483647 h 175"/>
                <a:gd name="T26" fmla="*/ 2147483647 w 155"/>
                <a:gd name="T27" fmla="*/ 2147483647 h 175"/>
                <a:gd name="T28" fmla="*/ 2147483647 w 155"/>
                <a:gd name="T29" fmla="*/ 2147483647 h 175"/>
                <a:gd name="T30" fmla="*/ 2147483647 w 155"/>
                <a:gd name="T31" fmla="*/ 2147483647 h 175"/>
                <a:gd name="T32" fmla="*/ 2147483647 w 155"/>
                <a:gd name="T33" fmla="*/ 2147483647 h 175"/>
                <a:gd name="T34" fmla="*/ 2147483647 w 155"/>
                <a:gd name="T35" fmla="*/ 2147483647 h 175"/>
                <a:gd name="T36" fmla="*/ 2147483647 w 155"/>
                <a:gd name="T37" fmla="*/ 2147483647 h 175"/>
                <a:gd name="T38" fmla="*/ 2147483647 w 155"/>
                <a:gd name="T39" fmla="*/ 2147483647 h 175"/>
                <a:gd name="T40" fmla="*/ 2147483647 w 155"/>
                <a:gd name="T41" fmla="*/ 2147483647 h 175"/>
                <a:gd name="T42" fmla="*/ 2147483647 w 155"/>
                <a:gd name="T43" fmla="*/ 2147483647 h 175"/>
                <a:gd name="T44" fmla="*/ 2147483647 w 155"/>
                <a:gd name="T45" fmla="*/ 2147483647 h 175"/>
                <a:gd name="T46" fmla="*/ 2147483647 w 155"/>
                <a:gd name="T47" fmla="*/ 2147483647 h 175"/>
                <a:gd name="T48" fmla="*/ 2147483647 w 155"/>
                <a:gd name="T49" fmla="*/ 2147483647 h 175"/>
                <a:gd name="T50" fmla="*/ 2147483647 w 155"/>
                <a:gd name="T51" fmla="*/ 2147483647 h 175"/>
                <a:gd name="T52" fmla="*/ 2147483647 w 155"/>
                <a:gd name="T53" fmla="*/ 2147483647 h 175"/>
                <a:gd name="T54" fmla="*/ 2147483647 w 155"/>
                <a:gd name="T55" fmla="*/ 2147483647 h 175"/>
                <a:gd name="T56" fmla="*/ 2147483647 w 155"/>
                <a:gd name="T57" fmla="*/ 2147483647 h 175"/>
                <a:gd name="T58" fmla="*/ 2147483647 w 155"/>
                <a:gd name="T59" fmla="*/ 2147483647 h 175"/>
                <a:gd name="T60" fmla="*/ 2147483647 w 155"/>
                <a:gd name="T61" fmla="*/ 2147483647 h 175"/>
                <a:gd name="T62" fmla="*/ 2147483647 w 155"/>
                <a:gd name="T63" fmla="*/ 2147483647 h 17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55"/>
                <a:gd name="T97" fmla="*/ 0 h 175"/>
                <a:gd name="T98" fmla="*/ 155 w 155"/>
                <a:gd name="T99" fmla="*/ 175 h 17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55" h="175">
                  <a:moveTo>
                    <a:pt x="77" y="0"/>
                  </a:moveTo>
                  <a:lnTo>
                    <a:pt x="69" y="2"/>
                  </a:lnTo>
                  <a:lnTo>
                    <a:pt x="62" y="2"/>
                  </a:lnTo>
                  <a:lnTo>
                    <a:pt x="54" y="5"/>
                  </a:lnTo>
                  <a:lnTo>
                    <a:pt x="46" y="8"/>
                  </a:lnTo>
                  <a:lnTo>
                    <a:pt x="40" y="11"/>
                  </a:lnTo>
                  <a:lnTo>
                    <a:pt x="33" y="16"/>
                  </a:lnTo>
                  <a:lnTo>
                    <a:pt x="27" y="21"/>
                  </a:lnTo>
                  <a:lnTo>
                    <a:pt x="22" y="26"/>
                  </a:lnTo>
                  <a:lnTo>
                    <a:pt x="17" y="32"/>
                  </a:lnTo>
                  <a:lnTo>
                    <a:pt x="13" y="39"/>
                  </a:lnTo>
                  <a:lnTo>
                    <a:pt x="9" y="47"/>
                  </a:lnTo>
                  <a:lnTo>
                    <a:pt x="5" y="55"/>
                  </a:lnTo>
                  <a:lnTo>
                    <a:pt x="3" y="61"/>
                  </a:lnTo>
                  <a:lnTo>
                    <a:pt x="1" y="71"/>
                  </a:lnTo>
                  <a:lnTo>
                    <a:pt x="0" y="79"/>
                  </a:lnTo>
                  <a:lnTo>
                    <a:pt x="0" y="88"/>
                  </a:lnTo>
                  <a:lnTo>
                    <a:pt x="0" y="96"/>
                  </a:lnTo>
                  <a:lnTo>
                    <a:pt x="1" y="106"/>
                  </a:lnTo>
                  <a:lnTo>
                    <a:pt x="3" y="114"/>
                  </a:lnTo>
                  <a:lnTo>
                    <a:pt x="5" y="122"/>
                  </a:lnTo>
                  <a:lnTo>
                    <a:pt x="9" y="128"/>
                  </a:lnTo>
                  <a:lnTo>
                    <a:pt x="13" y="136"/>
                  </a:lnTo>
                  <a:lnTo>
                    <a:pt x="17" y="143"/>
                  </a:lnTo>
                  <a:lnTo>
                    <a:pt x="22" y="149"/>
                  </a:lnTo>
                  <a:lnTo>
                    <a:pt x="27" y="154"/>
                  </a:lnTo>
                  <a:lnTo>
                    <a:pt x="33" y="160"/>
                  </a:lnTo>
                  <a:lnTo>
                    <a:pt x="40" y="163"/>
                  </a:lnTo>
                  <a:lnTo>
                    <a:pt x="46" y="168"/>
                  </a:lnTo>
                  <a:lnTo>
                    <a:pt x="54" y="170"/>
                  </a:lnTo>
                  <a:lnTo>
                    <a:pt x="62" y="173"/>
                  </a:lnTo>
                  <a:lnTo>
                    <a:pt x="69" y="173"/>
                  </a:lnTo>
                  <a:lnTo>
                    <a:pt x="77" y="175"/>
                  </a:lnTo>
                  <a:lnTo>
                    <a:pt x="85" y="173"/>
                  </a:lnTo>
                  <a:lnTo>
                    <a:pt x="93" y="173"/>
                  </a:lnTo>
                  <a:lnTo>
                    <a:pt x="101" y="170"/>
                  </a:lnTo>
                  <a:lnTo>
                    <a:pt x="107" y="168"/>
                  </a:lnTo>
                  <a:lnTo>
                    <a:pt x="115" y="163"/>
                  </a:lnTo>
                  <a:lnTo>
                    <a:pt x="121" y="160"/>
                  </a:lnTo>
                  <a:lnTo>
                    <a:pt x="126" y="154"/>
                  </a:lnTo>
                  <a:lnTo>
                    <a:pt x="133" y="149"/>
                  </a:lnTo>
                  <a:lnTo>
                    <a:pt x="137" y="143"/>
                  </a:lnTo>
                  <a:lnTo>
                    <a:pt x="142" y="136"/>
                  </a:lnTo>
                  <a:lnTo>
                    <a:pt x="145" y="128"/>
                  </a:lnTo>
                  <a:lnTo>
                    <a:pt x="149" y="122"/>
                  </a:lnTo>
                  <a:lnTo>
                    <a:pt x="152" y="114"/>
                  </a:lnTo>
                  <a:lnTo>
                    <a:pt x="153" y="106"/>
                  </a:lnTo>
                  <a:lnTo>
                    <a:pt x="155" y="96"/>
                  </a:lnTo>
                  <a:lnTo>
                    <a:pt x="155" y="88"/>
                  </a:lnTo>
                  <a:lnTo>
                    <a:pt x="155" y="79"/>
                  </a:lnTo>
                  <a:lnTo>
                    <a:pt x="153" y="71"/>
                  </a:lnTo>
                  <a:lnTo>
                    <a:pt x="152" y="61"/>
                  </a:lnTo>
                  <a:lnTo>
                    <a:pt x="149" y="55"/>
                  </a:lnTo>
                  <a:lnTo>
                    <a:pt x="145" y="47"/>
                  </a:lnTo>
                  <a:lnTo>
                    <a:pt x="142" y="39"/>
                  </a:lnTo>
                  <a:lnTo>
                    <a:pt x="137" y="32"/>
                  </a:lnTo>
                  <a:lnTo>
                    <a:pt x="133" y="26"/>
                  </a:lnTo>
                  <a:lnTo>
                    <a:pt x="126" y="21"/>
                  </a:lnTo>
                  <a:lnTo>
                    <a:pt x="121" y="16"/>
                  </a:lnTo>
                  <a:lnTo>
                    <a:pt x="115" y="11"/>
                  </a:lnTo>
                  <a:lnTo>
                    <a:pt x="107" y="8"/>
                  </a:lnTo>
                  <a:lnTo>
                    <a:pt x="101" y="5"/>
                  </a:lnTo>
                  <a:lnTo>
                    <a:pt x="93" y="2"/>
                  </a:lnTo>
                  <a:lnTo>
                    <a:pt x="85" y="2"/>
                  </a:lnTo>
                  <a:lnTo>
                    <a:pt x="77" y="0"/>
                  </a:lnTo>
                </a:path>
              </a:pathLst>
            </a:custGeom>
            <a:noFill/>
            <a:ln w="15875">
              <a:solidFill>
                <a:srgbClr val="FFFF00"/>
              </a:solidFill>
              <a:round/>
              <a:headEnd/>
              <a:tailEnd/>
            </a:ln>
          </p:spPr>
          <p:txBody>
            <a:bodyPr/>
            <a:lstStyle/>
            <a:p>
              <a:endParaRPr lang="en-US"/>
            </a:p>
          </p:txBody>
        </p:sp>
        <p:pic>
          <p:nvPicPr>
            <p:cNvPr id="12347" name="Picture 47"/>
            <p:cNvPicPr>
              <a:picLocks noChangeAspect="1" noChangeArrowheads="1"/>
            </p:cNvPicPr>
            <p:nvPr/>
          </p:nvPicPr>
          <p:blipFill>
            <a:blip r:embed="rId6" cstate="print"/>
            <a:srcRect/>
            <a:stretch>
              <a:fillRect/>
            </a:stretch>
          </p:blipFill>
          <p:spPr bwMode="auto">
            <a:xfrm>
              <a:off x="6891338" y="554038"/>
              <a:ext cx="868362" cy="725487"/>
            </a:xfrm>
            <a:prstGeom prst="rect">
              <a:avLst/>
            </a:prstGeom>
            <a:noFill/>
            <a:ln w="9525">
              <a:noFill/>
              <a:miter lim="800000"/>
              <a:headEnd/>
              <a:tailEnd/>
            </a:ln>
          </p:spPr>
        </p:pic>
        <p:sp>
          <p:nvSpPr>
            <p:cNvPr id="12348" name="Rectangle 48"/>
            <p:cNvSpPr>
              <a:spLocks noChangeArrowheads="1"/>
            </p:cNvSpPr>
            <p:nvPr/>
          </p:nvSpPr>
          <p:spPr bwMode="auto">
            <a:xfrm>
              <a:off x="6878638" y="542925"/>
              <a:ext cx="889000" cy="741363"/>
            </a:xfrm>
            <a:prstGeom prst="rect">
              <a:avLst/>
            </a:prstGeom>
            <a:noFill/>
            <a:ln w="15875">
              <a:solidFill>
                <a:srgbClr val="FFFF00"/>
              </a:solidFill>
              <a:miter lim="800000"/>
              <a:headEnd/>
              <a:tailEnd/>
            </a:ln>
          </p:spPr>
          <p:txBody>
            <a:bodyPr/>
            <a:lstStyle/>
            <a:p>
              <a:endParaRPr lang="en-US"/>
            </a:p>
          </p:txBody>
        </p:sp>
        <p:sp>
          <p:nvSpPr>
            <p:cNvPr id="12349" name="Rectangle 53"/>
            <p:cNvSpPr>
              <a:spLocks noChangeArrowheads="1"/>
            </p:cNvSpPr>
            <p:nvPr/>
          </p:nvSpPr>
          <p:spPr bwMode="auto">
            <a:xfrm>
              <a:off x="5440363" y="515938"/>
              <a:ext cx="2916237" cy="1416050"/>
            </a:xfrm>
            <a:prstGeom prst="rect">
              <a:avLst/>
            </a:prstGeom>
            <a:solidFill>
              <a:srgbClr val="5C69C0"/>
            </a:solidFill>
            <a:ln w="9525">
              <a:noFill/>
              <a:miter lim="800000"/>
              <a:headEnd/>
              <a:tailEnd/>
            </a:ln>
          </p:spPr>
          <p:txBody>
            <a:bodyPr/>
            <a:lstStyle/>
            <a:p>
              <a:endParaRPr lang="en-US"/>
            </a:p>
          </p:txBody>
        </p:sp>
        <p:sp>
          <p:nvSpPr>
            <p:cNvPr id="12350" name="Line 54"/>
            <p:cNvSpPr>
              <a:spLocks noChangeShapeType="1"/>
            </p:cNvSpPr>
            <p:nvPr/>
          </p:nvSpPr>
          <p:spPr bwMode="auto">
            <a:xfrm>
              <a:off x="5440363" y="515938"/>
              <a:ext cx="1587" cy="1416050"/>
            </a:xfrm>
            <a:prstGeom prst="line">
              <a:avLst/>
            </a:prstGeom>
            <a:noFill/>
            <a:ln w="9525">
              <a:solidFill>
                <a:srgbClr val="6473D2"/>
              </a:solidFill>
              <a:round/>
              <a:headEnd/>
              <a:tailEnd/>
            </a:ln>
          </p:spPr>
          <p:txBody>
            <a:bodyPr/>
            <a:lstStyle/>
            <a:p>
              <a:endParaRPr lang="en-US"/>
            </a:p>
          </p:txBody>
        </p:sp>
        <p:sp>
          <p:nvSpPr>
            <p:cNvPr id="12351" name="Line 55"/>
            <p:cNvSpPr>
              <a:spLocks noChangeShapeType="1"/>
            </p:cNvSpPr>
            <p:nvPr/>
          </p:nvSpPr>
          <p:spPr bwMode="auto">
            <a:xfrm>
              <a:off x="5440363" y="1931988"/>
              <a:ext cx="2916237" cy="1587"/>
            </a:xfrm>
            <a:prstGeom prst="line">
              <a:avLst/>
            </a:prstGeom>
            <a:noFill/>
            <a:ln w="9525">
              <a:solidFill>
                <a:srgbClr val="5662B4"/>
              </a:solidFill>
              <a:round/>
              <a:headEnd/>
              <a:tailEnd/>
            </a:ln>
          </p:spPr>
          <p:txBody>
            <a:bodyPr/>
            <a:lstStyle/>
            <a:p>
              <a:endParaRPr lang="en-US"/>
            </a:p>
          </p:txBody>
        </p:sp>
        <p:sp>
          <p:nvSpPr>
            <p:cNvPr id="12352" name="Line 56"/>
            <p:cNvSpPr>
              <a:spLocks noChangeShapeType="1"/>
            </p:cNvSpPr>
            <p:nvPr/>
          </p:nvSpPr>
          <p:spPr bwMode="auto">
            <a:xfrm flipV="1">
              <a:off x="8356600" y="515938"/>
              <a:ext cx="1588" cy="1416050"/>
            </a:xfrm>
            <a:prstGeom prst="line">
              <a:avLst/>
            </a:prstGeom>
            <a:noFill/>
            <a:ln w="9525">
              <a:solidFill>
                <a:srgbClr val="6E7EE7"/>
              </a:solidFill>
              <a:round/>
              <a:headEnd/>
              <a:tailEnd/>
            </a:ln>
          </p:spPr>
          <p:txBody>
            <a:bodyPr/>
            <a:lstStyle/>
            <a:p>
              <a:endParaRPr lang="en-US"/>
            </a:p>
          </p:txBody>
        </p:sp>
        <p:sp>
          <p:nvSpPr>
            <p:cNvPr id="12353" name="Line 57"/>
            <p:cNvSpPr>
              <a:spLocks noChangeShapeType="1"/>
            </p:cNvSpPr>
            <p:nvPr/>
          </p:nvSpPr>
          <p:spPr bwMode="auto">
            <a:xfrm flipH="1">
              <a:off x="5440363" y="515938"/>
              <a:ext cx="2916237" cy="1587"/>
            </a:xfrm>
            <a:prstGeom prst="line">
              <a:avLst/>
            </a:prstGeom>
            <a:noFill/>
            <a:ln w="9525">
              <a:solidFill>
                <a:srgbClr val="5662B4"/>
              </a:solidFill>
              <a:round/>
              <a:headEnd/>
              <a:tailEnd/>
            </a:ln>
          </p:spPr>
          <p:txBody>
            <a:bodyPr/>
            <a:lstStyle/>
            <a:p>
              <a:endParaRPr lang="en-US"/>
            </a:p>
          </p:txBody>
        </p:sp>
        <p:sp>
          <p:nvSpPr>
            <p:cNvPr id="12354" name="Rectangle 58"/>
            <p:cNvSpPr>
              <a:spLocks noChangeArrowheads="1"/>
            </p:cNvSpPr>
            <p:nvPr/>
          </p:nvSpPr>
          <p:spPr bwMode="auto">
            <a:xfrm>
              <a:off x="5567363" y="1622425"/>
              <a:ext cx="1387475" cy="312738"/>
            </a:xfrm>
            <a:prstGeom prst="rect">
              <a:avLst/>
            </a:prstGeom>
            <a:solidFill>
              <a:srgbClr val="7889FB"/>
            </a:solidFill>
            <a:ln w="9525">
              <a:noFill/>
              <a:miter lim="800000"/>
              <a:headEnd/>
              <a:tailEnd/>
            </a:ln>
          </p:spPr>
          <p:txBody>
            <a:bodyPr/>
            <a:lstStyle/>
            <a:p>
              <a:endParaRPr lang="en-US"/>
            </a:p>
          </p:txBody>
        </p:sp>
        <p:sp>
          <p:nvSpPr>
            <p:cNvPr id="12355" name="Rectangle 59"/>
            <p:cNvSpPr>
              <a:spLocks noChangeArrowheads="1"/>
            </p:cNvSpPr>
            <p:nvPr/>
          </p:nvSpPr>
          <p:spPr bwMode="auto">
            <a:xfrm>
              <a:off x="5781675" y="1655763"/>
              <a:ext cx="984250" cy="258762"/>
            </a:xfrm>
            <a:prstGeom prst="rect">
              <a:avLst/>
            </a:prstGeom>
            <a:noFill/>
            <a:ln w="9525">
              <a:noFill/>
              <a:miter lim="800000"/>
              <a:headEnd/>
              <a:tailEnd/>
            </a:ln>
          </p:spPr>
          <p:txBody>
            <a:bodyPr wrap="none" lIns="0" tIns="0" rIns="0" bIns="0">
              <a:spAutoFit/>
            </a:bodyPr>
            <a:lstStyle/>
            <a:p>
              <a:r>
                <a:rPr lang="en-US" sz="1700" b="1">
                  <a:solidFill>
                    <a:srgbClr val="FFFFFF"/>
                  </a:solidFill>
                  <a:latin typeface="Arial" charset="0"/>
                </a:rPr>
                <a:t>CMOS 3D</a:t>
              </a:r>
              <a:endParaRPr lang="en-US" sz="2400">
                <a:solidFill>
                  <a:srgbClr val="DDDDDD"/>
                </a:solidFill>
                <a:latin typeface="Arial" charset="0"/>
              </a:endParaRPr>
            </a:p>
          </p:txBody>
        </p:sp>
        <p:sp>
          <p:nvSpPr>
            <p:cNvPr id="12356" name="Rectangle 60"/>
            <p:cNvSpPr>
              <a:spLocks noChangeArrowheads="1"/>
            </p:cNvSpPr>
            <p:nvPr/>
          </p:nvSpPr>
          <p:spPr bwMode="auto">
            <a:xfrm>
              <a:off x="5430838" y="739775"/>
              <a:ext cx="1392237" cy="877888"/>
            </a:xfrm>
            <a:prstGeom prst="rect">
              <a:avLst/>
            </a:prstGeom>
            <a:solidFill>
              <a:srgbClr val="7889FB"/>
            </a:solidFill>
            <a:ln w="9525">
              <a:noFill/>
              <a:miter lim="800000"/>
              <a:headEnd/>
              <a:tailEnd/>
            </a:ln>
          </p:spPr>
          <p:txBody>
            <a:bodyPr/>
            <a:lstStyle/>
            <a:p>
              <a:endParaRPr lang="en-US"/>
            </a:p>
          </p:txBody>
        </p:sp>
        <p:sp>
          <p:nvSpPr>
            <p:cNvPr id="12357" name="Rectangle 61"/>
            <p:cNvSpPr>
              <a:spLocks noChangeArrowheads="1"/>
            </p:cNvSpPr>
            <p:nvPr/>
          </p:nvSpPr>
          <p:spPr bwMode="auto">
            <a:xfrm>
              <a:off x="5430838" y="739775"/>
              <a:ext cx="1392237" cy="877888"/>
            </a:xfrm>
            <a:prstGeom prst="rect">
              <a:avLst/>
            </a:prstGeom>
            <a:solidFill>
              <a:srgbClr val="7889FB"/>
            </a:solidFill>
            <a:ln w="9525">
              <a:noFill/>
              <a:miter lim="800000"/>
              <a:headEnd/>
              <a:tailEnd/>
            </a:ln>
          </p:spPr>
          <p:txBody>
            <a:bodyPr/>
            <a:lstStyle/>
            <a:p>
              <a:endParaRPr lang="en-US"/>
            </a:p>
          </p:txBody>
        </p:sp>
        <p:pic>
          <p:nvPicPr>
            <p:cNvPr id="12358" name="Picture 62"/>
            <p:cNvPicPr>
              <a:picLocks noChangeAspect="1" noChangeArrowheads="1"/>
            </p:cNvPicPr>
            <p:nvPr/>
          </p:nvPicPr>
          <p:blipFill>
            <a:blip r:embed="rId3" cstate="print"/>
            <a:srcRect/>
            <a:stretch>
              <a:fillRect/>
            </a:stretch>
          </p:blipFill>
          <p:spPr bwMode="auto">
            <a:xfrm>
              <a:off x="5430838" y="741363"/>
              <a:ext cx="1392237" cy="876300"/>
            </a:xfrm>
            <a:prstGeom prst="rect">
              <a:avLst/>
            </a:prstGeom>
            <a:noFill/>
            <a:ln w="9525">
              <a:noFill/>
              <a:miter lim="800000"/>
              <a:headEnd/>
              <a:tailEnd/>
            </a:ln>
          </p:spPr>
        </p:pic>
        <p:pic>
          <p:nvPicPr>
            <p:cNvPr id="12359" name="Picture 63"/>
            <p:cNvPicPr>
              <a:picLocks noChangeAspect="1" noChangeArrowheads="1"/>
            </p:cNvPicPr>
            <p:nvPr/>
          </p:nvPicPr>
          <p:blipFill>
            <a:blip r:embed="rId4" cstate="print"/>
            <a:srcRect/>
            <a:stretch>
              <a:fillRect/>
            </a:stretch>
          </p:blipFill>
          <p:spPr bwMode="auto">
            <a:xfrm>
              <a:off x="5430838" y="741363"/>
              <a:ext cx="1392237" cy="876300"/>
            </a:xfrm>
            <a:prstGeom prst="rect">
              <a:avLst/>
            </a:prstGeom>
            <a:noFill/>
            <a:ln w="9525">
              <a:noFill/>
              <a:miter lim="800000"/>
              <a:headEnd/>
              <a:tailEnd/>
            </a:ln>
          </p:spPr>
        </p:pic>
        <p:pic>
          <p:nvPicPr>
            <p:cNvPr id="12360" name="Picture 64"/>
            <p:cNvPicPr>
              <a:picLocks noChangeAspect="1" noChangeArrowheads="1"/>
            </p:cNvPicPr>
            <p:nvPr/>
          </p:nvPicPr>
          <p:blipFill>
            <a:blip r:embed="rId5" cstate="print"/>
            <a:srcRect/>
            <a:stretch>
              <a:fillRect/>
            </a:stretch>
          </p:blipFill>
          <p:spPr bwMode="auto">
            <a:xfrm>
              <a:off x="6880225" y="558800"/>
              <a:ext cx="1377950" cy="1330325"/>
            </a:xfrm>
            <a:prstGeom prst="rect">
              <a:avLst/>
            </a:prstGeom>
            <a:noFill/>
            <a:ln w="9525">
              <a:noFill/>
              <a:miter lim="800000"/>
              <a:headEnd/>
              <a:tailEnd/>
            </a:ln>
          </p:spPr>
        </p:pic>
        <p:sp>
          <p:nvSpPr>
            <p:cNvPr id="12361" name="Line 65"/>
            <p:cNvSpPr>
              <a:spLocks noChangeShapeType="1"/>
            </p:cNvSpPr>
            <p:nvPr/>
          </p:nvSpPr>
          <p:spPr bwMode="auto">
            <a:xfrm flipV="1">
              <a:off x="7750175" y="1223963"/>
              <a:ext cx="209550" cy="66675"/>
            </a:xfrm>
            <a:prstGeom prst="line">
              <a:avLst/>
            </a:prstGeom>
            <a:noFill/>
            <a:ln w="15875">
              <a:solidFill>
                <a:srgbClr val="FFFF00"/>
              </a:solidFill>
              <a:round/>
              <a:headEnd/>
              <a:tailEnd/>
            </a:ln>
          </p:spPr>
          <p:txBody>
            <a:bodyPr/>
            <a:lstStyle/>
            <a:p>
              <a:endParaRPr lang="en-US"/>
            </a:p>
          </p:txBody>
        </p:sp>
        <p:sp>
          <p:nvSpPr>
            <p:cNvPr id="12362" name="Line 66"/>
            <p:cNvSpPr>
              <a:spLocks noChangeShapeType="1"/>
            </p:cNvSpPr>
            <p:nvPr/>
          </p:nvSpPr>
          <p:spPr bwMode="auto">
            <a:xfrm>
              <a:off x="7759700" y="576263"/>
              <a:ext cx="241300" cy="479425"/>
            </a:xfrm>
            <a:prstGeom prst="line">
              <a:avLst/>
            </a:prstGeom>
            <a:noFill/>
            <a:ln w="15875">
              <a:solidFill>
                <a:srgbClr val="FFFF00"/>
              </a:solidFill>
              <a:round/>
              <a:headEnd/>
              <a:tailEnd/>
            </a:ln>
          </p:spPr>
          <p:txBody>
            <a:bodyPr/>
            <a:lstStyle/>
            <a:p>
              <a:endParaRPr lang="en-US"/>
            </a:p>
          </p:txBody>
        </p:sp>
        <p:sp>
          <p:nvSpPr>
            <p:cNvPr id="12363" name="Freeform 67"/>
            <p:cNvSpPr>
              <a:spLocks/>
            </p:cNvSpPr>
            <p:nvPr/>
          </p:nvSpPr>
          <p:spPr bwMode="auto">
            <a:xfrm>
              <a:off x="7932738" y="1038225"/>
              <a:ext cx="246062" cy="277813"/>
            </a:xfrm>
            <a:custGeom>
              <a:avLst/>
              <a:gdLst>
                <a:gd name="T0" fmla="*/ 2147483647 w 155"/>
                <a:gd name="T1" fmla="*/ 2147483647 h 175"/>
                <a:gd name="T2" fmla="*/ 2147483647 w 155"/>
                <a:gd name="T3" fmla="*/ 2147483647 h 175"/>
                <a:gd name="T4" fmla="*/ 2147483647 w 155"/>
                <a:gd name="T5" fmla="*/ 2147483647 h 175"/>
                <a:gd name="T6" fmla="*/ 2147483647 w 155"/>
                <a:gd name="T7" fmla="*/ 2147483647 h 175"/>
                <a:gd name="T8" fmla="*/ 2147483647 w 155"/>
                <a:gd name="T9" fmla="*/ 2147483647 h 175"/>
                <a:gd name="T10" fmla="*/ 2147483647 w 155"/>
                <a:gd name="T11" fmla="*/ 2147483647 h 175"/>
                <a:gd name="T12" fmla="*/ 2147483647 w 155"/>
                <a:gd name="T13" fmla="*/ 2147483647 h 175"/>
                <a:gd name="T14" fmla="*/ 0 w 155"/>
                <a:gd name="T15" fmla="*/ 2147483647 h 175"/>
                <a:gd name="T16" fmla="*/ 0 w 155"/>
                <a:gd name="T17" fmla="*/ 2147483647 h 175"/>
                <a:gd name="T18" fmla="*/ 2147483647 w 155"/>
                <a:gd name="T19" fmla="*/ 2147483647 h 175"/>
                <a:gd name="T20" fmla="*/ 2147483647 w 155"/>
                <a:gd name="T21" fmla="*/ 2147483647 h 175"/>
                <a:gd name="T22" fmla="*/ 2147483647 w 155"/>
                <a:gd name="T23" fmla="*/ 2147483647 h 175"/>
                <a:gd name="T24" fmla="*/ 2147483647 w 155"/>
                <a:gd name="T25" fmla="*/ 2147483647 h 175"/>
                <a:gd name="T26" fmla="*/ 2147483647 w 155"/>
                <a:gd name="T27" fmla="*/ 2147483647 h 175"/>
                <a:gd name="T28" fmla="*/ 2147483647 w 155"/>
                <a:gd name="T29" fmla="*/ 2147483647 h 175"/>
                <a:gd name="T30" fmla="*/ 2147483647 w 155"/>
                <a:gd name="T31" fmla="*/ 2147483647 h 175"/>
                <a:gd name="T32" fmla="*/ 2147483647 w 155"/>
                <a:gd name="T33" fmla="*/ 2147483647 h 175"/>
                <a:gd name="T34" fmla="*/ 2147483647 w 155"/>
                <a:gd name="T35" fmla="*/ 2147483647 h 175"/>
                <a:gd name="T36" fmla="*/ 2147483647 w 155"/>
                <a:gd name="T37" fmla="*/ 2147483647 h 175"/>
                <a:gd name="T38" fmla="*/ 2147483647 w 155"/>
                <a:gd name="T39" fmla="*/ 2147483647 h 175"/>
                <a:gd name="T40" fmla="*/ 2147483647 w 155"/>
                <a:gd name="T41" fmla="*/ 2147483647 h 175"/>
                <a:gd name="T42" fmla="*/ 2147483647 w 155"/>
                <a:gd name="T43" fmla="*/ 2147483647 h 175"/>
                <a:gd name="T44" fmla="*/ 2147483647 w 155"/>
                <a:gd name="T45" fmla="*/ 2147483647 h 175"/>
                <a:gd name="T46" fmla="*/ 2147483647 w 155"/>
                <a:gd name="T47" fmla="*/ 2147483647 h 175"/>
                <a:gd name="T48" fmla="*/ 2147483647 w 155"/>
                <a:gd name="T49" fmla="*/ 2147483647 h 175"/>
                <a:gd name="T50" fmla="*/ 2147483647 w 155"/>
                <a:gd name="T51" fmla="*/ 2147483647 h 175"/>
                <a:gd name="T52" fmla="*/ 2147483647 w 155"/>
                <a:gd name="T53" fmla="*/ 2147483647 h 175"/>
                <a:gd name="T54" fmla="*/ 2147483647 w 155"/>
                <a:gd name="T55" fmla="*/ 2147483647 h 175"/>
                <a:gd name="T56" fmla="*/ 2147483647 w 155"/>
                <a:gd name="T57" fmla="*/ 2147483647 h 175"/>
                <a:gd name="T58" fmla="*/ 2147483647 w 155"/>
                <a:gd name="T59" fmla="*/ 2147483647 h 175"/>
                <a:gd name="T60" fmla="*/ 2147483647 w 155"/>
                <a:gd name="T61" fmla="*/ 2147483647 h 175"/>
                <a:gd name="T62" fmla="*/ 2147483647 w 155"/>
                <a:gd name="T63" fmla="*/ 2147483647 h 17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55"/>
                <a:gd name="T97" fmla="*/ 0 h 175"/>
                <a:gd name="T98" fmla="*/ 155 w 155"/>
                <a:gd name="T99" fmla="*/ 175 h 17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55" h="175">
                  <a:moveTo>
                    <a:pt x="77" y="0"/>
                  </a:moveTo>
                  <a:lnTo>
                    <a:pt x="69" y="2"/>
                  </a:lnTo>
                  <a:lnTo>
                    <a:pt x="62" y="2"/>
                  </a:lnTo>
                  <a:lnTo>
                    <a:pt x="54" y="5"/>
                  </a:lnTo>
                  <a:lnTo>
                    <a:pt x="46" y="8"/>
                  </a:lnTo>
                  <a:lnTo>
                    <a:pt x="40" y="11"/>
                  </a:lnTo>
                  <a:lnTo>
                    <a:pt x="33" y="16"/>
                  </a:lnTo>
                  <a:lnTo>
                    <a:pt x="27" y="21"/>
                  </a:lnTo>
                  <a:lnTo>
                    <a:pt x="22" y="26"/>
                  </a:lnTo>
                  <a:lnTo>
                    <a:pt x="17" y="32"/>
                  </a:lnTo>
                  <a:lnTo>
                    <a:pt x="13" y="39"/>
                  </a:lnTo>
                  <a:lnTo>
                    <a:pt x="9" y="47"/>
                  </a:lnTo>
                  <a:lnTo>
                    <a:pt x="5" y="55"/>
                  </a:lnTo>
                  <a:lnTo>
                    <a:pt x="3" y="61"/>
                  </a:lnTo>
                  <a:lnTo>
                    <a:pt x="1" y="71"/>
                  </a:lnTo>
                  <a:lnTo>
                    <a:pt x="0" y="79"/>
                  </a:lnTo>
                  <a:lnTo>
                    <a:pt x="0" y="88"/>
                  </a:lnTo>
                  <a:lnTo>
                    <a:pt x="0" y="96"/>
                  </a:lnTo>
                  <a:lnTo>
                    <a:pt x="1" y="106"/>
                  </a:lnTo>
                  <a:lnTo>
                    <a:pt x="3" y="114"/>
                  </a:lnTo>
                  <a:lnTo>
                    <a:pt x="5" y="122"/>
                  </a:lnTo>
                  <a:lnTo>
                    <a:pt x="9" y="128"/>
                  </a:lnTo>
                  <a:lnTo>
                    <a:pt x="13" y="136"/>
                  </a:lnTo>
                  <a:lnTo>
                    <a:pt x="17" y="143"/>
                  </a:lnTo>
                  <a:lnTo>
                    <a:pt x="22" y="149"/>
                  </a:lnTo>
                  <a:lnTo>
                    <a:pt x="27" y="154"/>
                  </a:lnTo>
                  <a:lnTo>
                    <a:pt x="33" y="160"/>
                  </a:lnTo>
                  <a:lnTo>
                    <a:pt x="40" y="163"/>
                  </a:lnTo>
                  <a:lnTo>
                    <a:pt x="46" y="168"/>
                  </a:lnTo>
                  <a:lnTo>
                    <a:pt x="54" y="170"/>
                  </a:lnTo>
                  <a:lnTo>
                    <a:pt x="62" y="173"/>
                  </a:lnTo>
                  <a:lnTo>
                    <a:pt x="69" y="173"/>
                  </a:lnTo>
                  <a:lnTo>
                    <a:pt x="77" y="175"/>
                  </a:lnTo>
                  <a:lnTo>
                    <a:pt x="85" y="173"/>
                  </a:lnTo>
                  <a:lnTo>
                    <a:pt x="93" y="173"/>
                  </a:lnTo>
                  <a:lnTo>
                    <a:pt x="101" y="170"/>
                  </a:lnTo>
                  <a:lnTo>
                    <a:pt x="107" y="168"/>
                  </a:lnTo>
                  <a:lnTo>
                    <a:pt x="115" y="163"/>
                  </a:lnTo>
                  <a:lnTo>
                    <a:pt x="121" y="160"/>
                  </a:lnTo>
                  <a:lnTo>
                    <a:pt x="126" y="154"/>
                  </a:lnTo>
                  <a:lnTo>
                    <a:pt x="133" y="149"/>
                  </a:lnTo>
                  <a:lnTo>
                    <a:pt x="137" y="143"/>
                  </a:lnTo>
                  <a:lnTo>
                    <a:pt x="142" y="136"/>
                  </a:lnTo>
                  <a:lnTo>
                    <a:pt x="145" y="128"/>
                  </a:lnTo>
                  <a:lnTo>
                    <a:pt x="149" y="122"/>
                  </a:lnTo>
                  <a:lnTo>
                    <a:pt x="152" y="114"/>
                  </a:lnTo>
                  <a:lnTo>
                    <a:pt x="153" y="106"/>
                  </a:lnTo>
                  <a:lnTo>
                    <a:pt x="155" y="96"/>
                  </a:lnTo>
                  <a:lnTo>
                    <a:pt x="155" y="88"/>
                  </a:lnTo>
                  <a:lnTo>
                    <a:pt x="155" y="79"/>
                  </a:lnTo>
                  <a:lnTo>
                    <a:pt x="153" y="71"/>
                  </a:lnTo>
                  <a:lnTo>
                    <a:pt x="152" y="61"/>
                  </a:lnTo>
                  <a:lnTo>
                    <a:pt x="149" y="55"/>
                  </a:lnTo>
                  <a:lnTo>
                    <a:pt x="145" y="47"/>
                  </a:lnTo>
                  <a:lnTo>
                    <a:pt x="142" y="39"/>
                  </a:lnTo>
                  <a:lnTo>
                    <a:pt x="137" y="32"/>
                  </a:lnTo>
                  <a:lnTo>
                    <a:pt x="133" y="26"/>
                  </a:lnTo>
                  <a:lnTo>
                    <a:pt x="126" y="21"/>
                  </a:lnTo>
                  <a:lnTo>
                    <a:pt x="121" y="16"/>
                  </a:lnTo>
                  <a:lnTo>
                    <a:pt x="115" y="11"/>
                  </a:lnTo>
                  <a:lnTo>
                    <a:pt x="107" y="8"/>
                  </a:lnTo>
                  <a:lnTo>
                    <a:pt x="101" y="5"/>
                  </a:lnTo>
                  <a:lnTo>
                    <a:pt x="93" y="2"/>
                  </a:lnTo>
                  <a:lnTo>
                    <a:pt x="85" y="2"/>
                  </a:lnTo>
                  <a:lnTo>
                    <a:pt x="77" y="0"/>
                  </a:lnTo>
                </a:path>
              </a:pathLst>
            </a:custGeom>
            <a:noFill/>
            <a:ln w="15875">
              <a:solidFill>
                <a:srgbClr val="FFFF00"/>
              </a:solidFill>
              <a:round/>
              <a:headEnd/>
              <a:tailEnd/>
            </a:ln>
          </p:spPr>
          <p:txBody>
            <a:bodyPr/>
            <a:lstStyle/>
            <a:p>
              <a:endParaRPr lang="en-US"/>
            </a:p>
          </p:txBody>
        </p:sp>
        <p:pic>
          <p:nvPicPr>
            <p:cNvPr id="12364" name="Picture 68"/>
            <p:cNvPicPr>
              <a:picLocks noChangeAspect="1" noChangeArrowheads="1"/>
            </p:cNvPicPr>
            <p:nvPr/>
          </p:nvPicPr>
          <p:blipFill>
            <a:blip r:embed="rId6" cstate="print"/>
            <a:srcRect/>
            <a:stretch>
              <a:fillRect/>
            </a:stretch>
          </p:blipFill>
          <p:spPr bwMode="auto">
            <a:xfrm>
              <a:off x="6891338" y="554038"/>
              <a:ext cx="868362" cy="725487"/>
            </a:xfrm>
            <a:prstGeom prst="rect">
              <a:avLst/>
            </a:prstGeom>
            <a:noFill/>
            <a:ln w="9525">
              <a:noFill/>
              <a:miter lim="800000"/>
              <a:headEnd/>
              <a:tailEnd/>
            </a:ln>
          </p:spPr>
        </p:pic>
        <p:sp>
          <p:nvSpPr>
            <p:cNvPr id="12365" name="Rectangle 69"/>
            <p:cNvSpPr>
              <a:spLocks noChangeArrowheads="1"/>
            </p:cNvSpPr>
            <p:nvPr/>
          </p:nvSpPr>
          <p:spPr bwMode="auto">
            <a:xfrm>
              <a:off x="6878638" y="542925"/>
              <a:ext cx="889000" cy="741363"/>
            </a:xfrm>
            <a:prstGeom prst="rect">
              <a:avLst/>
            </a:prstGeom>
            <a:noFill/>
            <a:ln w="15875">
              <a:solidFill>
                <a:srgbClr val="FFFF00"/>
              </a:solidFill>
              <a:miter lim="800000"/>
              <a:headEnd/>
              <a:tailEnd/>
            </a:ln>
          </p:spPr>
          <p:txBody>
            <a:bodyPr/>
            <a:lstStyle/>
            <a:p>
              <a:endParaRPr lang="en-US"/>
            </a:p>
          </p:txBody>
        </p:sp>
      </p:grpSp>
      <p:grpSp>
        <p:nvGrpSpPr>
          <p:cNvPr id="3" name="Group 69"/>
          <p:cNvGrpSpPr>
            <a:grpSpLocks/>
          </p:cNvGrpSpPr>
          <p:nvPr/>
        </p:nvGrpSpPr>
        <p:grpSpPr bwMode="auto">
          <a:xfrm>
            <a:off x="119063" y="1997075"/>
            <a:ext cx="2981325" cy="1581150"/>
            <a:chOff x="303600" y="2013461"/>
            <a:chExt cx="3175000" cy="1660525"/>
          </a:xfrm>
        </p:grpSpPr>
        <p:pic>
          <p:nvPicPr>
            <p:cNvPr id="12308" name="Picture 6"/>
            <p:cNvPicPr>
              <a:picLocks noChangeAspect="1" noChangeArrowheads="1"/>
            </p:cNvPicPr>
            <p:nvPr/>
          </p:nvPicPr>
          <p:blipFill>
            <a:blip r:embed="rId7" cstate="print"/>
            <a:srcRect/>
            <a:stretch>
              <a:fillRect/>
            </a:stretch>
          </p:blipFill>
          <p:spPr bwMode="auto">
            <a:xfrm>
              <a:off x="303600" y="2013461"/>
              <a:ext cx="3175000" cy="1655762"/>
            </a:xfrm>
            <a:prstGeom prst="rect">
              <a:avLst/>
            </a:prstGeom>
            <a:noFill/>
            <a:ln w="9525">
              <a:noFill/>
              <a:miter lim="800000"/>
              <a:headEnd/>
              <a:tailEnd/>
            </a:ln>
          </p:spPr>
        </p:pic>
        <p:sp>
          <p:nvSpPr>
            <p:cNvPr id="12309" name="Rectangle 7"/>
            <p:cNvSpPr>
              <a:spLocks noChangeArrowheads="1"/>
            </p:cNvSpPr>
            <p:nvPr/>
          </p:nvSpPr>
          <p:spPr bwMode="auto">
            <a:xfrm>
              <a:off x="964000" y="2886586"/>
              <a:ext cx="265112" cy="104775"/>
            </a:xfrm>
            <a:prstGeom prst="rect">
              <a:avLst/>
            </a:prstGeom>
            <a:solidFill>
              <a:srgbClr val="99CCFF"/>
            </a:solidFill>
            <a:ln w="9525">
              <a:noFill/>
              <a:miter lim="800000"/>
              <a:headEnd/>
              <a:tailEnd/>
            </a:ln>
          </p:spPr>
          <p:txBody>
            <a:bodyPr/>
            <a:lstStyle/>
            <a:p>
              <a:endParaRPr lang="en-US"/>
            </a:p>
          </p:txBody>
        </p:sp>
        <p:sp>
          <p:nvSpPr>
            <p:cNvPr id="12310" name="Rectangle 8"/>
            <p:cNvSpPr>
              <a:spLocks noChangeArrowheads="1"/>
            </p:cNvSpPr>
            <p:nvPr/>
          </p:nvSpPr>
          <p:spPr bwMode="auto">
            <a:xfrm>
              <a:off x="964000" y="3127886"/>
              <a:ext cx="265112" cy="104775"/>
            </a:xfrm>
            <a:prstGeom prst="rect">
              <a:avLst/>
            </a:prstGeom>
            <a:solidFill>
              <a:srgbClr val="99CCFF"/>
            </a:solidFill>
            <a:ln w="9525">
              <a:noFill/>
              <a:miter lim="800000"/>
              <a:headEnd/>
              <a:tailEnd/>
            </a:ln>
          </p:spPr>
          <p:txBody>
            <a:bodyPr/>
            <a:lstStyle/>
            <a:p>
              <a:endParaRPr lang="en-US"/>
            </a:p>
          </p:txBody>
        </p:sp>
        <p:sp>
          <p:nvSpPr>
            <p:cNvPr id="12311" name="Rectangle 9"/>
            <p:cNvSpPr>
              <a:spLocks noChangeArrowheads="1"/>
            </p:cNvSpPr>
            <p:nvPr/>
          </p:nvSpPr>
          <p:spPr bwMode="auto">
            <a:xfrm>
              <a:off x="964000" y="2394461"/>
              <a:ext cx="265112" cy="103187"/>
            </a:xfrm>
            <a:prstGeom prst="rect">
              <a:avLst/>
            </a:prstGeom>
            <a:solidFill>
              <a:srgbClr val="99CCFF"/>
            </a:solidFill>
            <a:ln w="9525">
              <a:noFill/>
              <a:miter lim="800000"/>
              <a:headEnd/>
              <a:tailEnd/>
            </a:ln>
          </p:spPr>
          <p:txBody>
            <a:bodyPr/>
            <a:lstStyle/>
            <a:p>
              <a:endParaRPr lang="en-US"/>
            </a:p>
          </p:txBody>
        </p:sp>
        <p:sp>
          <p:nvSpPr>
            <p:cNvPr id="12312" name="Rectangle 10"/>
            <p:cNvSpPr>
              <a:spLocks noChangeArrowheads="1"/>
            </p:cNvSpPr>
            <p:nvPr/>
          </p:nvSpPr>
          <p:spPr bwMode="auto">
            <a:xfrm>
              <a:off x="954475" y="2627823"/>
              <a:ext cx="266700" cy="101600"/>
            </a:xfrm>
            <a:prstGeom prst="rect">
              <a:avLst/>
            </a:prstGeom>
            <a:solidFill>
              <a:srgbClr val="99CCFF"/>
            </a:solidFill>
            <a:ln w="9525">
              <a:noFill/>
              <a:miter lim="800000"/>
              <a:headEnd/>
              <a:tailEnd/>
            </a:ln>
          </p:spPr>
          <p:txBody>
            <a:bodyPr/>
            <a:lstStyle/>
            <a:p>
              <a:endParaRPr lang="en-US"/>
            </a:p>
          </p:txBody>
        </p:sp>
        <p:sp>
          <p:nvSpPr>
            <p:cNvPr id="12313" name="Rectangle 11"/>
            <p:cNvSpPr>
              <a:spLocks noChangeArrowheads="1"/>
            </p:cNvSpPr>
            <p:nvPr/>
          </p:nvSpPr>
          <p:spPr bwMode="auto">
            <a:xfrm>
              <a:off x="971937" y="2142048"/>
              <a:ext cx="263525" cy="104775"/>
            </a:xfrm>
            <a:prstGeom prst="rect">
              <a:avLst/>
            </a:prstGeom>
            <a:solidFill>
              <a:srgbClr val="99CCFF"/>
            </a:solidFill>
            <a:ln w="9525">
              <a:noFill/>
              <a:miter lim="800000"/>
              <a:headEnd/>
              <a:tailEnd/>
            </a:ln>
          </p:spPr>
          <p:txBody>
            <a:bodyPr/>
            <a:lstStyle/>
            <a:p>
              <a:endParaRPr lang="en-US"/>
            </a:p>
          </p:txBody>
        </p:sp>
        <p:sp>
          <p:nvSpPr>
            <p:cNvPr id="12314" name="Rectangle 12"/>
            <p:cNvSpPr>
              <a:spLocks noChangeArrowheads="1"/>
            </p:cNvSpPr>
            <p:nvPr/>
          </p:nvSpPr>
          <p:spPr bwMode="auto">
            <a:xfrm>
              <a:off x="865575" y="2102361"/>
              <a:ext cx="474662" cy="168275"/>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Analog</a:t>
              </a:r>
              <a:endParaRPr lang="en-US" sz="2400">
                <a:solidFill>
                  <a:srgbClr val="DDDDDD"/>
                </a:solidFill>
                <a:latin typeface="Arial" charset="0"/>
              </a:endParaRPr>
            </a:p>
          </p:txBody>
        </p:sp>
        <p:sp>
          <p:nvSpPr>
            <p:cNvPr id="12315" name="Rectangle 13"/>
            <p:cNvSpPr>
              <a:spLocks noChangeArrowheads="1"/>
            </p:cNvSpPr>
            <p:nvPr/>
          </p:nvSpPr>
          <p:spPr bwMode="auto">
            <a:xfrm>
              <a:off x="921137" y="2364298"/>
              <a:ext cx="365125" cy="168275"/>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Flash</a:t>
              </a:r>
              <a:endParaRPr lang="en-US" sz="2400">
                <a:solidFill>
                  <a:srgbClr val="DDDDDD"/>
                </a:solidFill>
                <a:latin typeface="Arial" charset="0"/>
              </a:endParaRPr>
            </a:p>
          </p:txBody>
        </p:sp>
        <p:sp>
          <p:nvSpPr>
            <p:cNvPr id="12316" name="Rectangle 14"/>
            <p:cNvSpPr>
              <a:spLocks noChangeArrowheads="1"/>
            </p:cNvSpPr>
            <p:nvPr/>
          </p:nvSpPr>
          <p:spPr bwMode="auto">
            <a:xfrm>
              <a:off x="903675" y="2611948"/>
              <a:ext cx="420687" cy="168275"/>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DRAM</a:t>
              </a:r>
              <a:endParaRPr lang="en-US" sz="2400">
                <a:solidFill>
                  <a:srgbClr val="DDDDDD"/>
                </a:solidFill>
                <a:latin typeface="Arial" charset="0"/>
              </a:endParaRPr>
            </a:p>
          </p:txBody>
        </p:sp>
        <p:sp>
          <p:nvSpPr>
            <p:cNvPr id="12317" name="Rectangle 15"/>
            <p:cNvSpPr>
              <a:spLocks noChangeArrowheads="1"/>
            </p:cNvSpPr>
            <p:nvPr/>
          </p:nvSpPr>
          <p:spPr bwMode="auto">
            <a:xfrm>
              <a:off x="917962" y="2864361"/>
              <a:ext cx="420688" cy="168275"/>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DRAM</a:t>
              </a:r>
              <a:endParaRPr lang="en-US" sz="2400">
                <a:solidFill>
                  <a:srgbClr val="DDDDDD"/>
                </a:solidFill>
                <a:latin typeface="Arial" charset="0"/>
              </a:endParaRPr>
            </a:p>
          </p:txBody>
        </p:sp>
        <p:sp>
          <p:nvSpPr>
            <p:cNvPr id="12318" name="Rectangle 16"/>
            <p:cNvSpPr>
              <a:spLocks noChangeArrowheads="1"/>
            </p:cNvSpPr>
            <p:nvPr/>
          </p:nvSpPr>
          <p:spPr bwMode="auto">
            <a:xfrm>
              <a:off x="971937" y="3115186"/>
              <a:ext cx="296863" cy="168275"/>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CPU</a:t>
              </a:r>
              <a:endParaRPr lang="en-US" sz="2400">
                <a:solidFill>
                  <a:srgbClr val="DDDDDD"/>
                </a:solidFill>
                <a:latin typeface="Arial" charset="0"/>
              </a:endParaRPr>
            </a:p>
          </p:txBody>
        </p:sp>
        <p:pic>
          <p:nvPicPr>
            <p:cNvPr id="12319" name="Picture 17"/>
            <p:cNvPicPr>
              <a:picLocks noChangeAspect="1" noChangeArrowheads="1"/>
            </p:cNvPicPr>
            <p:nvPr/>
          </p:nvPicPr>
          <p:blipFill>
            <a:blip r:embed="rId8" cstate="print"/>
            <a:srcRect/>
            <a:stretch>
              <a:fillRect/>
            </a:stretch>
          </p:blipFill>
          <p:spPr bwMode="auto">
            <a:xfrm>
              <a:off x="303600" y="2013461"/>
              <a:ext cx="3175000" cy="1655762"/>
            </a:xfrm>
            <a:prstGeom prst="rect">
              <a:avLst/>
            </a:prstGeom>
            <a:noFill/>
            <a:ln w="9525">
              <a:noFill/>
              <a:miter lim="800000"/>
              <a:headEnd/>
              <a:tailEnd/>
            </a:ln>
          </p:spPr>
        </p:pic>
        <p:sp>
          <p:nvSpPr>
            <p:cNvPr id="12320" name="Rectangle 18"/>
            <p:cNvSpPr>
              <a:spLocks noChangeArrowheads="1"/>
            </p:cNvSpPr>
            <p:nvPr/>
          </p:nvSpPr>
          <p:spPr bwMode="auto">
            <a:xfrm>
              <a:off x="964000" y="2886586"/>
              <a:ext cx="265112" cy="104775"/>
            </a:xfrm>
            <a:prstGeom prst="rect">
              <a:avLst/>
            </a:prstGeom>
            <a:solidFill>
              <a:srgbClr val="99CCFF"/>
            </a:solidFill>
            <a:ln w="9525">
              <a:noFill/>
              <a:miter lim="800000"/>
              <a:headEnd/>
              <a:tailEnd/>
            </a:ln>
          </p:spPr>
          <p:txBody>
            <a:bodyPr/>
            <a:lstStyle/>
            <a:p>
              <a:endParaRPr lang="en-US"/>
            </a:p>
          </p:txBody>
        </p:sp>
        <p:sp>
          <p:nvSpPr>
            <p:cNvPr id="12321" name="Rectangle 19"/>
            <p:cNvSpPr>
              <a:spLocks noChangeArrowheads="1"/>
            </p:cNvSpPr>
            <p:nvPr/>
          </p:nvSpPr>
          <p:spPr bwMode="auto">
            <a:xfrm>
              <a:off x="964000" y="3127886"/>
              <a:ext cx="265112" cy="104775"/>
            </a:xfrm>
            <a:prstGeom prst="rect">
              <a:avLst/>
            </a:prstGeom>
            <a:solidFill>
              <a:srgbClr val="99CCFF"/>
            </a:solidFill>
            <a:ln w="9525">
              <a:noFill/>
              <a:miter lim="800000"/>
              <a:headEnd/>
              <a:tailEnd/>
            </a:ln>
          </p:spPr>
          <p:txBody>
            <a:bodyPr/>
            <a:lstStyle/>
            <a:p>
              <a:endParaRPr lang="en-US"/>
            </a:p>
          </p:txBody>
        </p:sp>
        <p:sp>
          <p:nvSpPr>
            <p:cNvPr id="12322" name="Rectangle 20"/>
            <p:cNvSpPr>
              <a:spLocks noChangeArrowheads="1"/>
            </p:cNvSpPr>
            <p:nvPr/>
          </p:nvSpPr>
          <p:spPr bwMode="auto">
            <a:xfrm>
              <a:off x="964000" y="2394461"/>
              <a:ext cx="265112" cy="103187"/>
            </a:xfrm>
            <a:prstGeom prst="rect">
              <a:avLst/>
            </a:prstGeom>
            <a:solidFill>
              <a:srgbClr val="99CCFF"/>
            </a:solidFill>
            <a:ln w="9525">
              <a:noFill/>
              <a:miter lim="800000"/>
              <a:headEnd/>
              <a:tailEnd/>
            </a:ln>
          </p:spPr>
          <p:txBody>
            <a:bodyPr/>
            <a:lstStyle/>
            <a:p>
              <a:endParaRPr lang="en-US"/>
            </a:p>
          </p:txBody>
        </p:sp>
        <p:sp>
          <p:nvSpPr>
            <p:cNvPr id="12323" name="Rectangle 21"/>
            <p:cNvSpPr>
              <a:spLocks noChangeArrowheads="1"/>
            </p:cNvSpPr>
            <p:nvPr/>
          </p:nvSpPr>
          <p:spPr bwMode="auto">
            <a:xfrm>
              <a:off x="954475" y="2627823"/>
              <a:ext cx="266700" cy="101600"/>
            </a:xfrm>
            <a:prstGeom prst="rect">
              <a:avLst/>
            </a:prstGeom>
            <a:solidFill>
              <a:srgbClr val="99CCFF"/>
            </a:solidFill>
            <a:ln w="9525">
              <a:noFill/>
              <a:miter lim="800000"/>
              <a:headEnd/>
              <a:tailEnd/>
            </a:ln>
          </p:spPr>
          <p:txBody>
            <a:bodyPr/>
            <a:lstStyle/>
            <a:p>
              <a:endParaRPr lang="en-US"/>
            </a:p>
          </p:txBody>
        </p:sp>
        <p:sp>
          <p:nvSpPr>
            <p:cNvPr id="12324" name="Rectangle 22"/>
            <p:cNvSpPr>
              <a:spLocks noChangeArrowheads="1"/>
            </p:cNvSpPr>
            <p:nvPr/>
          </p:nvSpPr>
          <p:spPr bwMode="auto">
            <a:xfrm>
              <a:off x="971937" y="2142048"/>
              <a:ext cx="263525" cy="104775"/>
            </a:xfrm>
            <a:prstGeom prst="rect">
              <a:avLst/>
            </a:prstGeom>
            <a:solidFill>
              <a:srgbClr val="99CCFF"/>
            </a:solidFill>
            <a:ln w="9525">
              <a:noFill/>
              <a:miter lim="800000"/>
              <a:headEnd/>
              <a:tailEnd/>
            </a:ln>
          </p:spPr>
          <p:txBody>
            <a:bodyPr/>
            <a:lstStyle/>
            <a:p>
              <a:endParaRPr lang="en-US"/>
            </a:p>
          </p:txBody>
        </p:sp>
        <p:sp>
          <p:nvSpPr>
            <p:cNvPr id="12325" name="Rectangle 23"/>
            <p:cNvSpPr>
              <a:spLocks noChangeArrowheads="1"/>
            </p:cNvSpPr>
            <p:nvPr/>
          </p:nvSpPr>
          <p:spPr bwMode="auto">
            <a:xfrm>
              <a:off x="865575" y="2102361"/>
              <a:ext cx="474662" cy="168275"/>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Analog</a:t>
              </a:r>
              <a:endParaRPr lang="en-US" sz="2400">
                <a:solidFill>
                  <a:srgbClr val="DDDDDD"/>
                </a:solidFill>
                <a:latin typeface="Arial" charset="0"/>
              </a:endParaRPr>
            </a:p>
          </p:txBody>
        </p:sp>
        <p:sp>
          <p:nvSpPr>
            <p:cNvPr id="12326" name="Rectangle 24"/>
            <p:cNvSpPr>
              <a:spLocks noChangeArrowheads="1"/>
            </p:cNvSpPr>
            <p:nvPr/>
          </p:nvSpPr>
          <p:spPr bwMode="auto">
            <a:xfrm>
              <a:off x="921137" y="2364298"/>
              <a:ext cx="365125" cy="168275"/>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Flash</a:t>
              </a:r>
              <a:endParaRPr lang="en-US" sz="2400">
                <a:solidFill>
                  <a:srgbClr val="DDDDDD"/>
                </a:solidFill>
                <a:latin typeface="Arial" charset="0"/>
              </a:endParaRPr>
            </a:p>
          </p:txBody>
        </p:sp>
        <p:sp>
          <p:nvSpPr>
            <p:cNvPr id="12327" name="Rectangle 25"/>
            <p:cNvSpPr>
              <a:spLocks noChangeArrowheads="1"/>
            </p:cNvSpPr>
            <p:nvPr/>
          </p:nvSpPr>
          <p:spPr bwMode="auto">
            <a:xfrm>
              <a:off x="903675" y="2611948"/>
              <a:ext cx="420687" cy="168275"/>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DRAM</a:t>
              </a:r>
              <a:endParaRPr lang="en-US" sz="2400">
                <a:solidFill>
                  <a:srgbClr val="DDDDDD"/>
                </a:solidFill>
                <a:latin typeface="Arial" charset="0"/>
              </a:endParaRPr>
            </a:p>
          </p:txBody>
        </p:sp>
        <p:sp>
          <p:nvSpPr>
            <p:cNvPr id="12328" name="Rectangle 26"/>
            <p:cNvSpPr>
              <a:spLocks noChangeArrowheads="1"/>
            </p:cNvSpPr>
            <p:nvPr/>
          </p:nvSpPr>
          <p:spPr bwMode="auto">
            <a:xfrm>
              <a:off x="917962" y="2864361"/>
              <a:ext cx="420688" cy="168275"/>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DRAM</a:t>
              </a:r>
              <a:endParaRPr lang="en-US" sz="2400">
                <a:solidFill>
                  <a:srgbClr val="DDDDDD"/>
                </a:solidFill>
                <a:latin typeface="Arial" charset="0"/>
              </a:endParaRPr>
            </a:p>
          </p:txBody>
        </p:sp>
        <p:sp>
          <p:nvSpPr>
            <p:cNvPr id="12329" name="Rectangle 27"/>
            <p:cNvSpPr>
              <a:spLocks noChangeArrowheads="1"/>
            </p:cNvSpPr>
            <p:nvPr/>
          </p:nvSpPr>
          <p:spPr bwMode="auto">
            <a:xfrm>
              <a:off x="971937" y="3115186"/>
              <a:ext cx="296863" cy="168275"/>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CPU</a:t>
              </a:r>
              <a:endParaRPr lang="en-US" sz="2400">
                <a:solidFill>
                  <a:srgbClr val="DDDDDD"/>
                </a:solidFill>
                <a:latin typeface="Arial" charset="0"/>
              </a:endParaRPr>
            </a:p>
          </p:txBody>
        </p:sp>
        <p:sp>
          <p:nvSpPr>
            <p:cNvPr id="12330" name="Rectangle 70"/>
            <p:cNvSpPr>
              <a:spLocks noChangeArrowheads="1"/>
            </p:cNvSpPr>
            <p:nvPr/>
          </p:nvSpPr>
          <p:spPr bwMode="auto">
            <a:xfrm>
              <a:off x="514737" y="3415223"/>
              <a:ext cx="2895600" cy="258763"/>
            </a:xfrm>
            <a:prstGeom prst="rect">
              <a:avLst/>
            </a:prstGeom>
            <a:noFill/>
            <a:ln w="9525">
              <a:noFill/>
              <a:miter lim="800000"/>
              <a:headEnd/>
              <a:tailEnd/>
            </a:ln>
          </p:spPr>
          <p:txBody>
            <a:bodyPr wrap="none" lIns="0" tIns="0" rIns="0" bIns="0">
              <a:spAutoFit/>
            </a:bodyPr>
            <a:lstStyle/>
            <a:p>
              <a:r>
                <a:rPr lang="en-US" sz="1700" b="1">
                  <a:solidFill>
                    <a:srgbClr val="FFFFFF"/>
                  </a:solidFill>
                  <a:latin typeface="Arial" charset="0"/>
                </a:rPr>
                <a:t>3D Through Via Chip Stack  </a:t>
              </a:r>
              <a:endParaRPr lang="en-US" sz="2400">
                <a:solidFill>
                  <a:srgbClr val="DDDDDD"/>
                </a:solidFill>
                <a:latin typeface="Arial" charset="0"/>
              </a:endParaRPr>
            </a:p>
          </p:txBody>
        </p:sp>
      </p:grpSp>
      <p:cxnSp>
        <p:nvCxnSpPr>
          <p:cNvPr id="12293" name="Straight Arrow Connector 72"/>
          <p:cNvCxnSpPr>
            <a:cxnSpLocks noChangeShapeType="1"/>
          </p:cNvCxnSpPr>
          <p:nvPr/>
        </p:nvCxnSpPr>
        <p:spPr bwMode="auto">
          <a:xfrm flipV="1">
            <a:off x="1376363" y="4413250"/>
            <a:ext cx="5994400" cy="0"/>
          </a:xfrm>
          <a:prstGeom prst="straightConnector1">
            <a:avLst/>
          </a:prstGeom>
          <a:noFill/>
          <a:ln w="63500" algn="ctr">
            <a:solidFill>
              <a:schemeClr val="tx1"/>
            </a:solidFill>
            <a:round/>
            <a:headEnd type="arrow" w="med" len="med"/>
            <a:tailEnd type="arrow" w="med" len="med"/>
          </a:ln>
        </p:spPr>
      </p:cxnSp>
      <p:sp>
        <p:nvSpPr>
          <p:cNvPr id="12294" name="TextBox 73"/>
          <p:cNvSpPr txBox="1">
            <a:spLocks noChangeArrowheads="1"/>
          </p:cNvSpPr>
          <p:nvPr/>
        </p:nvSpPr>
        <p:spPr bwMode="auto">
          <a:xfrm>
            <a:off x="5716588" y="4635500"/>
            <a:ext cx="3086100" cy="1446213"/>
          </a:xfrm>
          <a:prstGeom prst="rect">
            <a:avLst/>
          </a:prstGeom>
          <a:noFill/>
          <a:ln w="9525">
            <a:noFill/>
            <a:miter lim="800000"/>
            <a:headEnd/>
            <a:tailEnd/>
          </a:ln>
        </p:spPr>
        <p:txBody>
          <a:bodyPr>
            <a:spAutoFit/>
          </a:bodyPr>
          <a:lstStyle/>
          <a:p>
            <a:r>
              <a:rPr lang="en-US"/>
              <a:t>100,000,000s/sqmm</a:t>
            </a:r>
          </a:p>
          <a:p>
            <a:r>
              <a:rPr lang="en-US" sz="2000"/>
              <a:t>Transistor to Transistor</a:t>
            </a:r>
          </a:p>
          <a:p>
            <a:pPr>
              <a:buFont typeface="Wingdings" pitchFamily="2" charset="2"/>
              <a:buChar char="§"/>
            </a:pPr>
            <a:r>
              <a:rPr lang="en-US" sz="2000"/>
              <a:t>    Ultimate goal</a:t>
            </a:r>
          </a:p>
          <a:p>
            <a:endParaRPr lang="en-US" sz="2000"/>
          </a:p>
        </p:txBody>
      </p:sp>
      <p:sp>
        <p:nvSpPr>
          <p:cNvPr id="75" name="Content Placeholder 74"/>
          <p:cNvSpPr txBox="1">
            <a:spLocks noGrp="1"/>
          </p:cNvSpPr>
          <p:nvPr>
            <p:ph idx="1"/>
          </p:nvPr>
        </p:nvSpPr>
        <p:spPr>
          <a:xfrm>
            <a:off x="433388" y="4616450"/>
            <a:ext cx="3232150" cy="1617663"/>
          </a:xfrm>
        </p:spPr>
        <p:txBody>
          <a:bodyPr rtlCol="0">
            <a:spAutoFit/>
          </a:bodyPr>
          <a:lstStyle/>
          <a:p>
            <a:pPr>
              <a:buFontTx/>
              <a:buNone/>
              <a:defRPr/>
            </a:pPr>
            <a:r>
              <a:rPr lang="en-US" dirty="0" smtClean="0"/>
              <a:t>1s/</a:t>
            </a:r>
            <a:r>
              <a:rPr lang="en-US" dirty="0" err="1" smtClean="0"/>
              <a:t>sqmm</a:t>
            </a:r>
            <a:endParaRPr lang="en-US" dirty="0" smtClean="0"/>
          </a:p>
          <a:p>
            <a:pPr>
              <a:buFontTx/>
              <a:buNone/>
              <a:defRPr/>
            </a:pPr>
            <a:r>
              <a:rPr lang="en-US" sz="1800" dirty="0" smtClean="0"/>
              <a:t>Peripheral I/O</a:t>
            </a:r>
          </a:p>
          <a:p>
            <a:pPr>
              <a:buFont typeface="Wingdings" pitchFamily="2" charset="2"/>
              <a:buChar char="§"/>
              <a:defRPr/>
            </a:pPr>
            <a:r>
              <a:rPr lang="en-US" sz="1800" dirty="0" smtClean="0"/>
              <a:t>Flash, DRAM</a:t>
            </a:r>
          </a:p>
          <a:p>
            <a:pPr marL="0">
              <a:spcBef>
                <a:spcPts val="0"/>
              </a:spcBef>
              <a:buFont typeface="Wingdings" pitchFamily="2" charset="2"/>
              <a:buChar char="§"/>
              <a:defRPr/>
            </a:pPr>
            <a:r>
              <a:rPr lang="en-US" sz="1800" dirty="0" smtClean="0"/>
              <a:t>CMOS Sensors</a:t>
            </a:r>
            <a:r>
              <a:rPr lang="en-US" dirty="0" smtClean="0"/>
              <a:t>	 </a:t>
            </a:r>
            <a:endParaRPr lang="en-US" dirty="0"/>
          </a:p>
        </p:txBody>
      </p:sp>
      <p:sp>
        <p:nvSpPr>
          <p:cNvPr id="12296" name="TextBox 75"/>
          <p:cNvSpPr txBox="1">
            <a:spLocks noChangeArrowheads="1"/>
          </p:cNvSpPr>
          <p:nvPr/>
        </p:nvSpPr>
        <p:spPr bwMode="auto">
          <a:xfrm>
            <a:off x="2544763" y="2457974"/>
            <a:ext cx="3800475" cy="1569660"/>
          </a:xfrm>
          <a:prstGeom prst="rect">
            <a:avLst/>
          </a:prstGeom>
          <a:noFill/>
          <a:ln w="9525">
            <a:noFill/>
            <a:miter lim="800000"/>
            <a:headEnd/>
            <a:tailEnd/>
          </a:ln>
        </p:spPr>
        <p:txBody>
          <a:bodyPr wrap="square">
            <a:spAutoFit/>
          </a:bodyPr>
          <a:lstStyle/>
          <a:p>
            <a:pPr algn="ctr"/>
            <a:r>
              <a:rPr lang="en-US" dirty="0" smtClean="0"/>
              <a:t>Tezzaron</a:t>
            </a:r>
          </a:p>
          <a:p>
            <a:pPr algn="ctr"/>
            <a:r>
              <a:rPr lang="en-US" dirty="0" smtClean="0"/>
              <a:t> 3D-ICs</a:t>
            </a:r>
            <a:endParaRPr lang="en-US" dirty="0"/>
          </a:p>
          <a:p>
            <a:pPr algn="ctr"/>
            <a:r>
              <a:rPr lang="en-US" sz="2000" dirty="0"/>
              <a:t>100-1,000,000/</a:t>
            </a:r>
            <a:r>
              <a:rPr lang="en-US" sz="2000" dirty="0" err="1"/>
              <a:t>sqmm</a:t>
            </a:r>
            <a:endParaRPr lang="en-US" sz="2000" dirty="0"/>
          </a:p>
          <a:p>
            <a:pPr algn="ctr"/>
            <a:r>
              <a:rPr lang="en-US" sz="2000" dirty="0"/>
              <a:t>1000-10M Interconnects/device</a:t>
            </a:r>
          </a:p>
        </p:txBody>
      </p:sp>
      <p:cxnSp>
        <p:nvCxnSpPr>
          <p:cNvPr id="12297" name="Straight Arrow Connector 77"/>
          <p:cNvCxnSpPr>
            <a:cxnSpLocks noChangeShapeType="1"/>
            <a:stCxn id="12296" idx="2"/>
          </p:cNvCxnSpPr>
          <p:nvPr/>
        </p:nvCxnSpPr>
        <p:spPr bwMode="auto">
          <a:xfrm flipH="1">
            <a:off x="2370139" y="4027634"/>
            <a:ext cx="2074862" cy="353866"/>
          </a:xfrm>
          <a:prstGeom prst="straightConnector1">
            <a:avLst/>
          </a:prstGeom>
          <a:noFill/>
          <a:ln w="9525" algn="ctr">
            <a:solidFill>
              <a:schemeClr val="tx1"/>
            </a:solidFill>
            <a:round/>
            <a:headEnd/>
            <a:tailEnd type="arrow" w="med" len="med"/>
          </a:ln>
        </p:spPr>
      </p:cxnSp>
      <p:cxnSp>
        <p:nvCxnSpPr>
          <p:cNvPr id="12298" name="Straight Arrow Connector 79"/>
          <p:cNvCxnSpPr>
            <a:cxnSpLocks noChangeShapeType="1"/>
            <a:stCxn id="12296" idx="2"/>
          </p:cNvCxnSpPr>
          <p:nvPr/>
        </p:nvCxnSpPr>
        <p:spPr bwMode="auto">
          <a:xfrm>
            <a:off x="4445001" y="4027634"/>
            <a:ext cx="1900237" cy="337991"/>
          </a:xfrm>
          <a:prstGeom prst="straightConnector1">
            <a:avLst/>
          </a:prstGeom>
          <a:noFill/>
          <a:ln w="9525" algn="ctr">
            <a:solidFill>
              <a:schemeClr val="tx1"/>
            </a:solidFill>
            <a:round/>
            <a:headEnd/>
            <a:tailEnd type="arrow" w="med" len="med"/>
          </a:ln>
        </p:spPr>
      </p:cxnSp>
      <p:sp>
        <p:nvSpPr>
          <p:cNvPr id="12299" name="TextBox 84"/>
          <p:cNvSpPr txBox="1">
            <a:spLocks noChangeArrowheads="1"/>
          </p:cNvSpPr>
          <p:nvPr/>
        </p:nvSpPr>
        <p:spPr bwMode="auto">
          <a:xfrm>
            <a:off x="150813" y="1479550"/>
            <a:ext cx="1725612" cy="522288"/>
          </a:xfrm>
          <a:prstGeom prst="rect">
            <a:avLst/>
          </a:prstGeom>
          <a:noFill/>
          <a:ln w="9525">
            <a:noFill/>
            <a:miter lim="800000"/>
            <a:headEnd/>
            <a:tailEnd/>
          </a:ln>
        </p:spPr>
        <p:txBody>
          <a:bodyPr>
            <a:spAutoFit/>
          </a:bodyPr>
          <a:lstStyle/>
          <a:p>
            <a:r>
              <a:rPr lang="en-US"/>
              <a:t>Packaging</a:t>
            </a:r>
          </a:p>
        </p:txBody>
      </p:sp>
      <p:sp>
        <p:nvSpPr>
          <p:cNvPr id="12300" name="TextBox 85"/>
          <p:cNvSpPr txBox="1">
            <a:spLocks noChangeArrowheads="1"/>
          </p:cNvSpPr>
          <p:nvPr/>
        </p:nvSpPr>
        <p:spPr bwMode="auto">
          <a:xfrm>
            <a:off x="6329363" y="1574800"/>
            <a:ext cx="2647950" cy="522288"/>
          </a:xfrm>
          <a:prstGeom prst="rect">
            <a:avLst/>
          </a:prstGeom>
          <a:noFill/>
          <a:ln w="9525">
            <a:noFill/>
            <a:miter lim="800000"/>
            <a:headEnd/>
            <a:tailEnd/>
          </a:ln>
        </p:spPr>
        <p:txBody>
          <a:bodyPr>
            <a:spAutoFit/>
          </a:bodyPr>
          <a:lstStyle/>
          <a:p>
            <a:pPr algn="r"/>
            <a:r>
              <a:rPr lang="en-US"/>
              <a:t>Wafer Fab</a:t>
            </a:r>
          </a:p>
        </p:txBody>
      </p:sp>
      <p:sp>
        <p:nvSpPr>
          <p:cNvPr id="12301" name="TextBox 86"/>
          <p:cNvSpPr txBox="1">
            <a:spLocks noChangeArrowheads="1"/>
          </p:cNvSpPr>
          <p:nvPr/>
        </p:nvSpPr>
        <p:spPr bwMode="auto">
          <a:xfrm>
            <a:off x="8134350" y="3570288"/>
            <a:ext cx="827088" cy="246062"/>
          </a:xfrm>
          <a:prstGeom prst="rect">
            <a:avLst/>
          </a:prstGeom>
          <a:noFill/>
          <a:ln w="9525">
            <a:noFill/>
            <a:miter lim="800000"/>
            <a:headEnd/>
            <a:tailEnd/>
          </a:ln>
        </p:spPr>
        <p:txBody>
          <a:bodyPr>
            <a:spAutoFit/>
          </a:bodyPr>
          <a:lstStyle/>
          <a:p>
            <a:pPr algn="r"/>
            <a:r>
              <a:rPr lang="en-US" sz="1000"/>
              <a:t>IBM</a:t>
            </a:r>
          </a:p>
        </p:txBody>
      </p:sp>
      <p:sp>
        <p:nvSpPr>
          <p:cNvPr id="12302" name="TextBox 87"/>
          <p:cNvSpPr txBox="1">
            <a:spLocks noChangeArrowheads="1"/>
          </p:cNvSpPr>
          <p:nvPr/>
        </p:nvSpPr>
        <p:spPr bwMode="auto">
          <a:xfrm>
            <a:off x="120650" y="3548063"/>
            <a:ext cx="1406525" cy="246062"/>
          </a:xfrm>
          <a:prstGeom prst="rect">
            <a:avLst/>
          </a:prstGeom>
          <a:noFill/>
          <a:ln w="9525">
            <a:noFill/>
            <a:miter lim="800000"/>
            <a:headEnd/>
            <a:tailEnd/>
          </a:ln>
        </p:spPr>
        <p:txBody>
          <a:bodyPr>
            <a:spAutoFit/>
          </a:bodyPr>
          <a:lstStyle/>
          <a:p>
            <a:r>
              <a:rPr lang="en-US" sz="1000"/>
              <a:t>IBM/Samsung</a:t>
            </a:r>
          </a:p>
        </p:txBody>
      </p:sp>
      <p:pic>
        <p:nvPicPr>
          <p:cNvPr id="12303" name="Picture 72" descr="Large TSV.jpg"/>
          <p:cNvPicPr>
            <a:picLocks noChangeAspect="1"/>
          </p:cNvPicPr>
          <p:nvPr/>
        </p:nvPicPr>
        <p:blipFill>
          <a:blip r:embed="rId9" cstate="print"/>
          <a:srcRect l="53084" r="8847"/>
          <a:stretch>
            <a:fillRect/>
          </a:stretch>
        </p:blipFill>
        <p:spPr bwMode="auto">
          <a:xfrm>
            <a:off x="2409825" y="4824413"/>
            <a:ext cx="641350" cy="1311275"/>
          </a:xfrm>
          <a:prstGeom prst="rect">
            <a:avLst/>
          </a:prstGeom>
          <a:noFill/>
          <a:ln w="9525">
            <a:noFill/>
            <a:miter lim="800000"/>
            <a:headEnd/>
            <a:tailEnd/>
          </a:ln>
        </p:spPr>
      </p:pic>
      <p:grpSp>
        <p:nvGrpSpPr>
          <p:cNvPr id="4" name="Group 76"/>
          <p:cNvGrpSpPr>
            <a:grpSpLocks/>
          </p:cNvGrpSpPr>
          <p:nvPr/>
        </p:nvGrpSpPr>
        <p:grpSpPr bwMode="auto">
          <a:xfrm>
            <a:off x="5341938" y="4938713"/>
            <a:ext cx="388937" cy="285750"/>
            <a:chOff x="5341189" y="4937939"/>
            <a:chExt cx="390144" cy="285914"/>
          </a:xfrm>
        </p:grpSpPr>
        <p:pic>
          <p:nvPicPr>
            <p:cNvPr id="12306" name="Picture 2" descr="C:\Documents and Settings\patti2\My Documents\My Pictures\3D wafers\tez1f.jpg"/>
            <p:cNvPicPr>
              <a:picLocks noChangeAspect="1" noChangeArrowheads="1"/>
            </p:cNvPicPr>
            <p:nvPr/>
          </p:nvPicPr>
          <p:blipFill>
            <a:blip r:embed="rId10" cstate="print"/>
            <a:srcRect b="26720"/>
            <a:stretch>
              <a:fillRect/>
            </a:stretch>
          </p:blipFill>
          <p:spPr bwMode="auto">
            <a:xfrm>
              <a:off x="5341189" y="4937939"/>
              <a:ext cx="390144" cy="285914"/>
            </a:xfrm>
            <a:prstGeom prst="rect">
              <a:avLst/>
            </a:prstGeom>
            <a:noFill/>
            <a:ln w="9525">
              <a:noFill/>
              <a:miter lim="800000"/>
              <a:headEnd/>
              <a:tailEnd/>
            </a:ln>
          </p:spPr>
        </p:pic>
        <p:sp>
          <p:nvSpPr>
            <p:cNvPr id="12307" name="Oval 75"/>
            <p:cNvSpPr>
              <a:spLocks noChangeArrowheads="1"/>
            </p:cNvSpPr>
            <p:nvPr/>
          </p:nvSpPr>
          <p:spPr bwMode="auto">
            <a:xfrm>
              <a:off x="5476875" y="5019675"/>
              <a:ext cx="45719" cy="45719"/>
            </a:xfrm>
            <a:prstGeom prst="ellipse">
              <a:avLst/>
            </a:prstGeom>
            <a:noFill/>
            <a:ln w="9525" algn="ctr">
              <a:solidFill>
                <a:schemeClr val="tx1"/>
              </a:solidFill>
              <a:round/>
              <a:headEnd/>
              <a:tailEnd/>
            </a:ln>
          </p:spPr>
          <p:txBody>
            <a:bodyPr wrap="none">
              <a:spAutoFit/>
            </a:bodyPr>
            <a:lstStyle/>
            <a:p>
              <a:pPr algn="ctr" eaLnBrk="0" hangingPunct="0"/>
              <a:endParaRPr lang="en-US"/>
            </a:p>
          </p:txBody>
        </p:sp>
      </p:gr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449"/>
          <p:cNvGrpSpPr>
            <a:grpSpLocks/>
          </p:cNvGrpSpPr>
          <p:nvPr/>
        </p:nvGrpSpPr>
        <p:grpSpPr bwMode="auto">
          <a:xfrm>
            <a:off x="619125" y="3429000"/>
            <a:ext cx="6148388" cy="3108325"/>
            <a:chOff x="619126" y="3429000"/>
            <a:chExt cx="6149067" cy="3108960"/>
          </a:xfrm>
        </p:grpSpPr>
        <p:sp>
          <p:nvSpPr>
            <p:cNvPr id="13330" name="Rectangle 3432"/>
            <p:cNvSpPr>
              <a:spLocks noChangeArrowheads="1"/>
            </p:cNvSpPr>
            <p:nvPr/>
          </p:nvSpPr>
          <p:spPr bwMode="auto">
            <a:xfrm>
              <a:off x="2196193" y="3429000"/>
              <a:ext cx="4572000" cy="3108960"/>
            </a:xfrm>
            <a:prstGeom prst="rect">
              <a:avLst/>
            </a:prstGeom>
            <a:blipFill dpi="0" rotWithShape="1">
              <a:blip r:embed="rId3" cstate="print"/>
              <a:srcRect/>
              <a:tile tx="0" ty="0" sx="100000" sy="100000" flip="none" algn="tl"/>
            </a:blipFill>
            <a:ln w="9525" algn="ctr">
              <a:solidFill>
                <a:schemeClr val="tx1"/>
              </a:solidFill>
              <a:round/>
              <a:headEnd/>
              <a:tailEnd/>
            </a:ln>
          </p:spPr>
          <p:txBody>
            <a:bodyPr>
              <a:spAutoFit/>
            </a:bodyPr>
            <a:lstStyle/>
            <a:p>
              <a:pPr algn="ctr" eaLnBrk="0" hangingPunct="0"/>
              <a:endParaRPr lang="en-US"/>
            </a:p>
          </p:txBody>
        </p:sp>
        <p:sp>
          <p:nvSpPr>
            <p:cNvPr id="13331" name="TextBox 3446"/>
            <p:cNvSpPr txBox="1">
              <a:spLocks noChangeArrowheads="1"/>
            </p:cNvSpPr>
            <p:nvPr/>
          </p:nvSpPr>
          <p:spPr bwMode="auto">
            <a:xfrm>
              <a:off x="619126" y="4119563"/>
              <a:ext cx="1466850" cy="584775"/>
            </a:xfrm>
            <a:prstGeom prst="rect">
              <a:avLst/>
            </a:prstGeom>
            <a:noFill/>
            <a:ln w="9525">
              <a:noFill/>
              <a:miter lim="800000"/>
              <a:headEnd/>
              <a:tailEnd/>
            </a:ln>
          </p:spPr>
          <p:txBody>
            <a:bodyPr>
              <a:spAutoFit/>
            </a:bodyPr>
            <a:lstStyle/>
            <a:p>
              <a:r>
                <a:rPr lang="en-US" sz="1600"/>
                <a:t>10um TSV</a:t>
              </a:r>
            </a:p>
            <a:p>
              <a:r>
                <a:rPr lang="en-US" sz="1600"/>
                <a:t>20um Pitch</a:t>
              </a:r>
            </a:p>
          </p:txBody>
        </p:sp>
        <p:cxnSp>
          <p:nvCxnSpPr>
            <p:cNvPr id="13332" name="Straight Arrow Connector 3448"/>
            <p:cNvCxnSpPr>
              <a:cxnSpLocks noChangeShapeType="1"/>
            </p:cNvCxnSpPr>
            <p:nvPr/>
          </p:nvCxnSpPr>
          <p:spPr bwMode="auto">
            <a:xfrm>
              <a:off x="1681163" y="4338638"/>
              <a:ext cx="519112" cy="0"/>
            </a:xfrm>
            <a:prstGeom prst="straightConnector1">
              <a:avLst/>
            </a:prstGeom>
            <a:noFill/>
            <a:ln w="9525" algn="ctr">
              <a:solidFill>
                <a:schemeClr val="tx1"/>
              </a:solidFill>
              <a:round/>
              <a:headEnd/>
              <a:tailEnd type="arrow" w="med" len="med"/>
            </a:ln>
          </p:spPr>
        </p:cxnSp>
      </p:grpSp>
      <p:sp>
        <p:nvSpPr>
          <p:cNvPr id="13315" name="Title 1"/>
          <p:cNvSpPr>
            <a:spLocks noGrp="1"/>
          </p:cNvSpPr>
          <p:nvPr>
            <p:ph type="title"/>
          </p:nvPr>
        </p:nvSpPr>
        <p:spPr/>
        <p:txBody>
          <a:bodyPr/>
          <a:lstStyle/>
          <a:p>
            <a:r>
              <a:rPr lang="en-US" dirty="0" smtClean="0"/>
              <a:t>TSV Pitch ≠ Area ÷ Number of TSVs</a:t>
            </a:r>
          </a:p>
        </p:txBody>
      </p:sp>
      <p:sp>
        <p:nvSpPr>
          <p:cNvPr id="13316" name="Content Placeholder 2"/>
          <p:cNvSpPr>
            <a:spLocks noGrp="1"/>
          </p:cNvSpPr>
          <p:nvPr>
            <p:ph idx="4294967295"/>
          </p:nvPr>
        </p:nvSpPr>
        <p:spPr>
          <a:xfrm>
            <a:off x="355600" y="784225"/>
            <a:ext cx="8788400" cy="4724400"/>
          </a:xfrm>
        </p:spPr>
        <p:txBody>
          <a:bodyPr/>
          <a:lstStyle/>
          <a:p>
            <a:r>
              <a:rPr lang="en-US" dirty="0" smtClean="0"/>
              <a:t>TSV pitch issue example</a:t>
            </a:r>
          </a:p>
          <a:p>
            <a:pPr lvl="1"/>
            <a:r>
              <a:rPr lang="en-US" dirty="0" smtClean="0"/>
              <a:t>1024 bit busses require a lot of space with larger TSVs</a:t>
            </a:r>
          </a:p>
          <a:p>
            <a:pPr lvl="1"/>
            <a:r>
              <a:rPr lang="en-US" dirty="0" smtClean="0"/>
              <a:t>They connect to the heart and most dense area of processing elements</a:t>
            </a:r>
          </a:p>
          <a:p>
            <a:pPr lvl="1"/>
            <a:r>
              <a:rPr lang="en-US" dirty="0" smtClean="0"/>
              <a:t>The 45nm bus pitch is ~100nm; TSV pitch is &gt;100x greater</a:t>
            </a:r>
          </a:p>
          <a:p>
            <a:pPr lvl="1"/>
            <a:r>
              <a:rPr lang="en-US" dirty="0" smtClean="0"/>
              <a:t>The big TSV pitch means TOF errors and at least 3 repeater stages</a:t>
            </a:r>
          </a:p>
        </p:txBody>
      </p:sp>
      <p:sp>
        <p:nvSpPr>
          <p:cNvPr id="13317" name="Rectangle 3437"/>
          <p:cNvSpPr>
            <a:spLocks noChangeArrowheads="1"/>
          </p:cNvSpPr>
          <p:nvPr/>
        </p:nvSpPr>
        <p:spPr bwMode="auto">
          <a:xfrm>
            <a:off x="6907213" y="4705350"/>
            <a:ext cx="274637" cy="554038"/>
          </a:xfrm>
          <a:prstGeom prst="rect">
            <a:avLst/>
          </a:prstGeom>
          <a:solidFill>
            <a:srgbClr val="92D050"/>
          </a:solidFill>
          <a:ln w="9525" algn="ctr">
            <a:solidFill>
              <a:schemeClr val="tx1"/>
            </a:solidFill>
            <a:round/>
            <a:headEnd/>
            <a:tailEnd/>
          </a:ln>
        </p:spPr>
        <p:txBody>
          <a:bodyPr>
            <a:spAutoFit/>
          </a:bodyPr>
          <a:lstStyle/>
          <a:p>
            <a:pPr algn="ctr" eaLnBrk="0" hangingPunct="0"/>
            <a:r>
              <a:rPr lang="en-US" sz="1000"/>
              <a:t>FPU</a:t>
            </a:r>
          </a:p>
        </p:txBody>
      </p:sp>
      <p:sp>
        <p:nvSpPr>
          <p:cNvPr id="3441" name="Rectangle 3440"/>
          <p:cNvSpPr/>
          <p:nvPr/>
        </p:nvSpPr>
        <p:spPr bwMode="auto">
          <a:xfrm>
            <a:off x="6767513" y="4705350"/>
            <a:ext cx="140493" cy="554831"/>
          </a:xfrm>
          <a:prstGeom prst="rect">
            <a:avLst/>
          </a:prstGeom>
          <a:blipFill dpi="0" rotWithShape="1">
            <a:blip r:embed="rId4" cstate="print">
              <a:lum bright="-16000" contrast="100000"/>
            </a:blip>
            <a:srcRect/>
            <a:tile tx="0" ty="0" sx="100000" sy="48000" flip="none" algn="tl"/>
          </a:blipFill>
          <a:ln w="9525" cap="flat" cmpd="sng" algn="ctr">
            <a:solidFill>
              <a:schemeClr val="tx1"/>
            </a:solidFill>
            <a:prstDash val="solid"/>
            <a:round/>
            <a:headEnd type="none" w="med" len="med"/>
            <a:tailEnd type="none" w="med" len="med"/>
          </a:ln>
          <a:effectLst/>
        </p:spPr>
        <p:txBody>
          <a:bodyPr wrap="none">
            <a:spAutoFit/>
          </a:bodyPr>
          <a:lstStyle/>
          <a:p>
            <a:pPr algn="ctr" eaLnBrk="0" hangingPunct="0">
              <a:defRPr/>
            </a:pPr>
            <a:endParaRPr lang="en-US">
              <a:cs typeface="+mn-cs"/>
            </a:endParaRPr>
          </a:p>
        </p:txBody>
      </p:sp>
      <p:sp>
        <p:nvSpPr>
          <p:cNvPr id="13321" name="TextBox 3442"/>
          <p:cNvSpPr txBox="1">
            <a:spLocks noChangeArrowheads="1"/>
          </p:cNvSpPr>
          <p:nvPr/>
        </p:nvSpPr>
        <p:spPr bwMode="auto">
          <a:xfrm>
            <a:off x="7218363" y="3579813"/>
            <a:ext cx="1366837" cy="831850"/>
          </a:xfrm>
          <a:prstGeom prst="rect">
            <a:avLst/>
          </a:prstGeom>
          <a:noFill/>
          <a:ln w="9525">
            <a:noFill/>
            <a:miter lim="800000"/>
            <a:headEnd/>
            <a:tailEnd/>
          </a:ln>
        </p:spPr>
        <p:txBody>
          <a:bodyPr>
            <a:spAutoFit/>
          </a:bodyPr>
          <a:lstStyle/>
          <a:p>
            <a:r>
              <a:rPr lang="en-US" sz="1600"/>
              <a:t>1024 bit bus</a:t>
            </a:r>
          </a:p>
          <a:p>
            <a:r>
              <a:rPr lang="en-US" sz="1600"/>
              <a:t>Single layer interconnect</a:t>
            </a:r>
          </a:p>
        </p:txBody>
      </p:sp>
      <p:cxnSp>
        <p:nvCxnSpPr>
          <p:cNvPr id="13322" name="Straight Arrow Connector 3444"/>
          <p:cNvCxnSpPr>
            <a:cxnSpLocks noChangeShapeType="1"/>
          </p:cNvCxnSpPr>
          <p:nvPr/>
        </p:nvCxnSpPr>
        <p:spPr bwMode="auto">
          <a:xfrm flipH="1">
            <a:off x="6862763" y="3995738"/>
            <a:ext cx="336550" cy="654050"/>
          </a:xfrm>
          <a:prstGeom prst="straightConnector1">
            <a:avLst/>
          </a:prstGeom>
          <a:noFill/>
          <a:ln w="9525" algn="ctr">
            <a:solidFill>
              <a:schemeClr val="tx1"/>
            </a:solidFill>
            <a:round/>
            <a:headEnd/>
            <a:tailEnd type="arrow" w="med" len="med"/>
          </a:ln>
        </p:spPr>
      </p:cxnSp>
      <p:grpSp>
        <p:nvGrpSpPr>
          <p:cNvPr id="3" name="Group 3453"/>
          <p:cNvGrpSpPr>
            <a:grpSpLocks/>
          </p:cNvGrpSpPr>
          <p:nvPr/>
        </p:nvGrpSpPr>
        <p:grpSpPr bwMode="auto">
          <a:xfrm>
            <a:off x="4695825" y="4676775"/>
            <a:ext cx="2070100" cy="584200"/>
            <a:chOff x="4695826" y="4676776"/>
            <a:chExt cx="2070459" cy="584775"/>
          </a:xfrm>
        </p:grpSpPr>
        <p:sp>
          <p:nvSpPr>
            <p:cNvPr id="3439" name="Rectangle 3438"/>
            <p:cNvSpPr/>
            <p:nvPr/>
          </p:nvSpPr>
          <p:spPr bwMode="auto">
            <a:xfrm>
              <a:off x="6309085" y="4826143"/>
              <a:ext cx="457200" cy="310896"/>
            </a:xfrm>
            <a:prstGeom prst="rect">
              <a:avLst/>
            </a:prstGeom>
            <a:blipFill dpi="0" rotWithShape="1">
              <a:blip r:embed="rId5" cstate="print"/>
              <a:srcRect/>
              <a:tile tx="0" ty="0" sx="10000" sy="10000" flip="none" algn="tl"/>
            </a:blipFill>
            <a:ln w="9525" cap="flat" cmpd="sng" algn="ctr">
              <a:solidFill>
                <a:schemeClr val="tx1"/>
              </a:solidFill>
              <a:prstDash val="solid"/>
              <a:round/>
              <a:headEnd type="none" w="med" len="med"/>
              <a:tailEnd type="none" w="med" len="med"/>
            </a:ln>
            <a:effectLst/>
          </p:spPr>
          <p:txBody>
            <a:bodyPr>
              <a:spAutoFit/>
            </a:bodyPr>
            <a:lstStyle/>
            <a:p>
              <a:pPr algn="ctr" eaLnBrk="0" hangingPunct="0">
                <a:defRPr/>
              </a:pPr>
              <a:endParaRPr lang="en-US">
                <a:cs typeface="+mn-cs"/>
              </a:endParaRPr>
            </a:p>
          </p:txBody>
        </p:sp>
        <p:sp>
          <p:nvSpPr>
            <p:cNvPr id="13328" name="TextBox 3450"/>
            <p:cNvSpPr txBox="1">
              <a:spLocks noChangeArrowheads="1"/>
            </p:cNvSpPr>
            <p:nvPr/>
          </p:nvSpPr>
          <p:spPr bwMode="auto">
            <a:xfrm>
              <a:off x="4695826" y="4676776"/>
              <a:ext cx="1466850" cy="584775"/>
            </a:xfrm>
            <a:prstGeom prst="rect">
              <a:avLst/>
            </a:prstGeom>
            <a:noFill/>
            <a:ln w="9525">
              <a:noFill/>
              <a:miter lim="800000"/>
              <a:headEnd/>
              <a:tailEnd/>
            </a:ln>
          </p:spPr>
          <p:txBody>
            <a:bodyPr>
              <a:spAutoFit/>
            </a:bodyPr>
            <a:lstStyle/>
            <a:p>
              <a:r>
                <a:rPr lang="en-US" sz="1600"/>
                <a:t>1um TSV</a:t>
              </a:r>
            </a:p>
            <a:p>
              <a:r>
                <a:rPr lang="en-US" sz="1600"/>
                <a:t>2um Pitch</a:t>
              </a:r>
            </a:p>
          </p:txBody>
        </p:sp>
        <p:cxnSp>
          <p:nvCxnSpPr>
            <p:cNvPr id="13329" name="Straight Arrow Connector 3452"/>
            <p:cNvCxnSpPr>
              <a:cxnSpLocks noChangeShapeType="1"/>
            </p:cNvCxnSpPr>
            <p:nvPr/>
          </p:nvCxnSpPr>
          <p:spPr bwMode="auto">
            <a:xfrm>
              <a:off x="5600700" y="4962525"/>
              <a:ext cx="666750" cy="0"/>
            </a:xfrm>
            <a:prstGeom prst="straightConnector1">
              <a:avLst/>
            </a:prstGeom>
            <a:noFill/>
            <a:ln w="9525" algn="ctr">
              <a:solidFill>
                <a:schemeClr val="tx1"/>
              </a:solidFill>
              <a:round/>
              <a:headEnd/>
              <a:tailEnd type="arrow" w="med" len="med"/>
            </a:ln>
          </p:spPr>
        </p:cxn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2"/>
                                        </p:tgtEl>
                                      </p:cBhvr>
                                    </p:animEffect>
                                    <p:set>
                                      <p:cBhvr>
                                        <p:cTn id="7" dur="1" fill="hold">
                                          <p:stCondLst>
                                            <p:cond delay="1999"/>
                                          </p:stCondLst>
                                        </p:cTn>
                                        <p:tgtEl>
                                          <p:spTgt spid="2"/>
                                        </p:tgtEl>
                                        <p:attrNameLst>
                                          <p:attrName>style.visibility</p:attrName>
                                        </p:attrNameLst>
                                      </p:cBhvr>
                                      <p:to>
                                        <p:strVal val="hidden"/>
                                      </p:to>
                                    </p:set>
                                  </p:childTnLst>
                                </p:cTn>
                              </p:par>
                              <p:par>
                                <p:cTn id="8" presetID="9"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dirty="0" smtClean="0"/>
              <a:t>3D Interconnect Characteristics</a:t>
            </a:r>
          </a:p>
        </p:txBody>
      </p:sp>
      <p:graphicFrame>
        <p:nvGraphicFramePr>
          <p:cNvPr id="2161667" name="Group 3"/>
          <p:cNvGraphicFramePr>
            <a:graphicFrameLocks noGrp="1"/>
          </p:cNvGraphicFramePr>
          <p:nvPr/>
        </p:nvGraphicFramePr>
        <p:xfrm>
          <a:off x="396861" y="1238222"/>
          <a:ext cx="8419073" cy="3590224"/>
        </p:xfrm>
        <a:graphic>
          <a:graphicData uri="http://schemas.openxmlformats.org/drawingml/2006/table">
            <a:tbl>
              <a:tblPr/>
              <a:tblGrid>
                <a:gridCol w="1072669"/>
                <a:gridCol w="1251196"/>
                <a:gridCol w="1243657"/>
                <a:gridCol w="1273807"/>
                <a:gridCol w="1165802"/>
                <a:gridCol w="1165802"/>
                <a:gridCol w="1246140"/>
              </a:tblGrid>
              <a:tr h="112424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SuperContact</a:t>
                      </a:r>
                      <a:r>
                        <a:rPr kumimoji="0" lang="en-US" sz="1200" b="0" i="0" u="none" strike="noStrike" cap="none" normalizeH="0" baseline="30000" dirty="0" smtClean="0">
                          <a:ln>
                            <a:noFill/>
                          </a:ln>
                          <a:solidFill>
                            <a:schemeClr val="tx1"/>
                          </a:solidFill>
                          <a:effectLst/>
                          <a:latin typeface="Times New Roman" pitchFamily="18" charset="0"/>
                        </a:rPr>
                        <a:t>TM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I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200mm</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Via First, FEOL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SuperContact</a:t>
                      </a:r>
                      <a:r>
                        <a:rPr kumimoji="0" lang="en-US" sz="1200" b="0" i="0" u="none" strike="noStrike" cap="none" normalizeH="0" baseline="30000" dirty="0" smtClean="0">
                          <a:ln>
                            <a:noFill/>
                          </a:ln>
                          <a:solidFill>
                            <a:schemeClr val="tx1"/>
                          </a:solidFill>
                          <a:effectLst/>
                          <a:latin typeface="Times New Roman" pitchFamily="18" charset="0"/>
                        </a:rPr>
                        <a:t>TM</a:t>
                      </a:r>
                      <a:endParaRPr kumimoji="0" lang="en-US" sz="1200" b="0" i="0" u="none" strike="noStrike" cap="none" normalizeH="0" baseline="0" dirty="0" smtClean="0">
                        <a:ln>
                          <a:noFill/>
                        </a:ln>
                        <a:solidFill>
                          <a:schemeClr val="tx1"/>
                        </a:solidFill>
                        <a:effectLst/>
                        <a:latin typeface="Times New Roman" pitchFamily="18"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III</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200mm</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Via First, FEOL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SuperContact</a:t>
                      </a:r>
                      <a:r>
                        <a:rPr kumimoji="0" lang="en-US" sz="1200" b="0" i="0" u="none" strike="noStrike" cap="none" normalizeH="0" baseline="30000" dirty="0" smtClean="0">
                          <a:ln>
                            <a:noFill/>
                          </a:ln>
                          <a:solidFill>
                            <a:schemeClr val="tx1"/>
                          </a:solidFill>
                          <a:effectLst/>
                          <a:latin typeface="Times New Roman" pitchFamily="18" charset="0"/>
                        </a:rPr>
                        <a:t>TM</a:t>
                      </a:r>
                      <a:r>
                        <a:rPr kumimoji="0" lang="en-US" sz="1200" b="0" i="0" u="none" strike="noStrike" cap="none" normalizeH="0" baseline="0" dirty="0" smtClean="0">
                          <a:ln>
                            <a:noFill/>
                          </a:ln>
                          <a:solidFill>
                            <a:schemeClr val="tx1"/>
                          </a:solidFill>
                          <a:effectLst/>
                          <a:latin typeface="Times New Roman" pitchFamily="18" charset="0"/>
                        </a:rPr>
                        <a:t>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IV</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200mm</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Via First, FEOL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Interposer</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TSV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Bond Points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Die to</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Wafer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7578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rPr>
                        <a:t>Size</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rPr>
                        <a:t>L X W X D</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rPr>
                        <a:t>Material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1.2 </a:t>
                      </a:r>
                      <a:r>
                        <a:rPr kumimoji="0" lang="en-US" sz="1200" b="0" i="0" u="none" strike="noStrike" cap="none" normalizeH="0" baseline="0" dirty="0" smtClean="0">
                          <a:ln>
                            <a:noFill/>
                          </a:ln>
                          <a:solidFill>
                            <a:schemeClr val="tx1"/>
                          </a:solidFill>
                          <a:effectLst/>
                          <a:latin typeface="Symbol" pitchFamily="18" charset="2"/>
                          <a:sym typeface="Symbol" pitchFamily="18" charset="2"/>
                        </a:rPr>
                        <a:t></a:t>
                      </a:r>
                      <a:r>
                        <a:rPr kumimoji="0" lang="en-US" sz="1200" b="0" i="0" u="none" strike="noStrike" cap="none" normalizeH="0" baseline="0" dirty="0" smtClean="0">
                          <a:ln>
                            <a:noFill/>
                          </a:ln>
                          <a:solidFill>
                            <a:schemeClr val="tx1"/>
                          </a:solidFill>
                          <a:effectLst/>
                          <a:latin typeface="Times New Roman" pitchFamily="18" charset="0"/>
                        </a:rPr>
                        <a:t> X 1.2 </a:t>
                      </a:r>
                      <a:r>
                        <a:rPr kumimoji="0" lang="en-US" sz="1200" b="0" i="0" u="none" strike="noStrike" cap="none" normalizeH="0" baseline="0" dirty="0" smtClean="0">
                          <a:ln>
                            <a:noFill/>
                          </a:ln>
                          <a:solidFill>
                            <a:schemeClr val="tx1"/>
                          </a:solidFill>
                          <a:effectLst/>
                          <a:latin typeface="Symbol" pitchFamily="18" charset="2"/>
                          <a:sym typeface="Symbol" pitchFamily="18" charset="2"/>
                        </a:rPr>
                        <a:t>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sym typeface="Symbol" pitchFamily="18" charset="2"/>
                        </a:rPr>
                        <a:t>X 6.0</a:t>
                      </a:r>
                      <a:r>
                        <a:rPr kumimoji="0" lang="en-US" sz="1200" b="0" i="0" u="none" strike="noStrike" cap="none" normalizeH="0" baseline="0" dirty="0" smtClean="0">
                          <a:ln>
                            <a:noFill/>
                          </a:ln>
                          <a:solidFill>
                            <a:schemeClr val="tx1"/>
                          </a:solidFill>
                          <a:effectLst/>
                          <a:latin typeface="Symbol" pitchFamily="18" charset="2"/>
                          <a:sym typeface="Symbol" pitchFamily="18" charset="2"/>
                        </a:rPr>
                        <a:t>m</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sym typeface="Symbol" pitchFamily="18" charset="2"/>
                        </a:rPr>
                        <a:t>W in Bulk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0.85 </a:t>
                      </a:r>
                      <a:r>
                        <a:rPr kumimoji="0" lang="en-US" sz="1200" b="0" i="0" u="none" strike="noStrike" cap="none" normalizeH="0" baseline="0" dirty="0" smtClean="0">
                          <a:ln>
                            <a:noFill/>
                          </a:ln>
                          <a:solidFill>
                            <a:schemeClr val="tx1"/>
                          </a:solidFill>
                          <a:effectLst/>
                          <a:latin typeface="Symbol" pitchFamily="18" charset="2"/>
                          <a:sym typeface="Symbol" pitchFamily="18" charset="2"/>
                        </a:rPr>
                        <a:t></a:t>
                      </a:r>
                      <a:r>
                        <a:rPr kumimoji="0" lang="en-US" sz="1200" b="0" i="0" u="none" strike="noStrike" cap="none" normalizeH="0" baseline="0" dirty="0" smtClean="0">
                          <a:ln>
                            <a:noFill/>
                          </a:ln>
                          <a:solidFill>
                            <a:schemeClr val="tx1"/>
                          </a:solidFill>
                          <a:effectLst/>
                          <a:latin typeface="Times New Roman" pitchFamily="18" charset="0"/>
                        </a:rPr>
                        <a:t> X 0.85 </a:t>
                      </a:r>
                      <a:r>
                        <a:rPr kumimoji="0" lang="en-US" sz="1200" b="0" i="0" u="none" strike="noStrike" cap="none" normalizeH="0" baseline="0" dirty="0" smtClean="0">
                          <a:ln>
                            <a:noFill/>
                          </a:ln>
                          <a:solidFill>
                            <a:schemeClr val="tx1"/>
                          </a:solidFill>
                          <a:effectLst/>
                          <a:latin typeface="Symbol" pitchFamily="18" charset="2"/>
                          <a:sym typeface="Symbol" pitchFamily="18" charset="2"/>
                        </a:rPr>
                        <a:t>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sym typeface="Symbol" pitchFamily="18" charset="2"/>
                        </a:rPr>
                        <a:t>X 10</a:t>
                      </a:r>
                      <a:r>
                        <a:rPr kumimoji="0" lang="en-US" sz="1200" b="0" i="0" u="none" strike="noStrike" cap="none" normalizeH="0" baseline="0" dirty="0" smtClean="0">
                          <a:ln>
                            <a:noFill/>
                          </a:ln>
                          <a:solidFill>
                            <a:schemeClr val="tx1"/>
                          </a:solidFill>
                          <a:effectLst/>
                          <a:latin typeface="Symbol" pitchFamily="18" charset="2"/>
                          <a:sym typeface="Symbol" pitchFamily="18" charset="2"/>
                        </a:rPr>
                        <a:t>m</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sym typeface="Symbol" pitchFamily="18" charset="2"/>
                        </a:rPr>
                        <a:t>W in Bulk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0.60 </a:t>
                      </a:r>
                      <a:r>
                        <a:rPr kumimoji="0" lang="en-US" sz="1200" b="0" i="0" u="none" strike="noStrike" cap="none" normalizeH="0" baseline="0" dirty="0" smtClean="0">
                          <a:ln>
                            <a:noFill/>
                          </a:ln>
                          <a:solidFill>
                            <a:schemeClr val="tx1"/>
                          </a:solidFill>
                          <a:effectLst/>
                          <a:latin typeface="Symbol" pitchFamily="18" charset="2"/>
                          <a:sym typeface="Symbol" pitchFamily="18" charset="2"/>
                        </a:rPr>
                        <a:t></a:t>
                      </a:r>
                      <a:r>
                        <a:rPr kumimoji="0" lang="en-US" sz="1200" b="0" i="0" u="none" strike="noStrike" cap="none" normalizeH="0" baseline="0" dirty="0" smtClean="0">
                          <a:ln>
                            <a:noFill/>
                          </a:ln>
                          <a:solidFill>
                            <a:schemeClr val="tx1"/>
                          </a:solidFill>
                          <a:effectLst/>
                          <a:latin typeface="Times New Roman" pitchFamily="18" charset="0"/>
                        </a:rPr>
                        <a:t> X 0.60 </a:t>
                      </a:r>
                      <a:r>
                        <a:rPr kumimoji="0" lang="en-US" sz="1200" b="0" i="0" u="none" strike="noStrike" cap="none" normalizeH="0" baseline="0" dirty="0" smtClean="0">
                          <a:ln>
                            <a:noFill/>
                          </a:ln>
                          <a:solidFill>
                            <a:schemeClr val="tx1"/>
                          </a:solidFill>
                          <a:effectLst/>
                          <a:latin typeface="Symbol" pitchFamily="18" charset="2"/>
                          <a:sym typeface="Symbol" pitchFamily="18" charset="2"/>
                        </a:rPr>
                        <a:t>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sym typeface="Symbol" pitchFamily="18" charset="2"/>
                        </a:rPr>
                        <a:t>X 2</a:t>
                      </a:r>
                      <a:r>
                        <a:rPr kumimoji="0" lang="en-US" sz="1200" b="0" i="0" u="none" strike="noStrike" cap="none" normalizeH="0" baseline="0" dirty="0" smtClean="0">
                          <a:ln>
                            <a:noFill/>
                          </a:ln>
                          <a:solidFill>
                            <a:schemeClr val="tx1"/>
                          </a:solidFill>
                          <a:effectLst/>
                          <a:latin typeface="Symbol" pitchFamily="18" charset="2"/>
                          <a:sym typeface="Symbol" pitchFamily="18" charset="2"/>
                        </a:rPr>
                        <a:t>m</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sym typeface="Symbol" pitchFamily="18" charset="2"/>
                        </a:rPr>
                        <a:t>W in SOI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sym typeface="Symbol" pitchFamily="18" charset="2"/>
                        </a:rPr>
                        <a:t>10 </a:t>
                      </a:r>
                      <a:r>
                        <a:rPr kumimoji="0" lang="en-US" sz="1200" b="0" i="0" u="none" strike="noStrike" cap="none" normalizeH="0" baseline="0" dirty="0" smtClean="0">
                          <a:ln>
                            <a:noFill/>
                          </a:ln>
                          <a:solidFill>
                            <a:schemeClr val="tx1"/>
                          </a:solidFill>
                          <a:effectLst/>
                          <a:latin typeface="Symbol" pitchFamily="18" charset="2"/>
                          <a:sym typeface="Symbol" pitchFamily="18" charset="2"/>
                        </a:rPr>
                        <a:t></a:t>
                      </a:r>
                      <a:r>
                        <a:rPr kumimoji="0" lang="en-US" sz="1200" b="0" i="0" u="none" strike="noStrike" cap="none" normalizeH="0" baseline="0" dirty="0" smtClean="0">
                          <a:ln>
                            <a:noFill/>
                          </a:ln>
                          <a:solidFill>
                            <a:schemeClr val="tx1"/>
                          </a:solidFill>
                          <a:effectLst/>
                          <a:latin typeface="+mn-lt"/>
                          <a:sym typeface="Symbol" pitchFamily="18" charset="2"/>
                        </a:rPr>
                        <a:t> X </a:t>
                      </a:r>
                      <a:r>
                        <a:rPr kumimoji="0" lang="en-US" sz="1200" b="0" i="0" u="none" strike="noStrike" cap="none" normalizeH="0" baseline="0" dirty="0" smtClean="0">
                          <a:ln>
                            <a:noFill/>
                          </a:ln>
                          <a:solidFill>
                            <a:schemeClr val="tx1"/>
                          </a:solidFill>
                          <a:effectLst/>
                          <a:latin typeface="Times New Roman" pitchFamily="18" charset="0"/>
                          <a:sym typeface="Symbol" pitchFamily="18" charset="2"/>
                        </a:rPr>
                        <a:t>10 </a:t>
                      </a:r>
                      <a:r>
                        <a:rPr kumimoji="0" lang="en-US" sz="1200" b="0" i="0" u="none" strike="noStrike" cap="none" normalizeH="0" baseline="0" dirty="0" smtClean="0">
                          <a:ln>
                            <a:noFill/>
                          </a:ln>
                          <a:solidFill>
                            <a:schemeClr val="tx1"/>
                          </a:solidFill>
                          <a:effectLst/>
                          <a:latin typeface="Symbol" pitchFamily="18" charset="2"/>
                          <a:sym typeface="Symbol" pitchFamily="18" charset="2"/>
                        </a:rPr>
                        <a:t></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mn-lt"/>
                          <a:sym typeface="Symbol" pitchFamily="18" charset="2"/>
                        </a:rPr>
                        <a:t>X 100 </a:t>
                      </a:r>
                      <a:r>
                        <a:rPr kumimoji="0" lang="en-US" sz="1200" b="0" i="0" u="none" strike="noStrike" cap="none" normalizeH="0" baseline="0" dirty="0" smtClean="0">
                          <a:ln>
                            <a:noFill/>
                          </a:ln>
                          <a:solidFill>
                            <a:schemeClr val="tx1"/>
                          </a:solidFill>
                          <a:effectLst/>
                          <a:latin typeface="Symbol" pitchFamily="18" charset="2"/>
                          <a:sym typeface="Symbol" pitchFamily="18" charset="2"/>
                        </a:rPr>
                        <a:t></a:t>
                      </a:r>
                      <a:r>
                        <a:rPr kumimoji="0" lang="en-US" sz="1200" b="0" i="0" u="none" strike="noStrike" cap="none" normalizeH="0" baseline="0" dirty="0" smtClean="0">
                          <a:ln>
                            <a:noFill/>
                          </a:ln>
                          <a:solidFill>
                            <a:schemeClr val="tx1"/>
                          </a:solidFill>
                          <a:effectLst/>
                          <a:latin typeface="+mn-lt"/>
                          <a:sym typeface="Symbol" pitchFamily="18" charset="2"/>
                        </a:rPr>
                        <a:t>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mn-lt"/>
                          <a:sym typeface="Symbol" pitchFamily="18" charset="2"/>
                        </a:rPr>
                        <a:t>Cu</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1.7 </a:t>
                      </a:r>
                      <a:r>
                        <a:rPr kumimoji="0" lang="en-US" sz="1200" b="0" i="0" u="none" strike="noStrike" cap="none" normalizeH="0" baseline="0" dirty="0" smtClean="0">
                          <a:ln>
                            <a:noFill/>
                          </a:ln>
                          <a:solidFill>
                            <a:schemeClr val="tx1"/>
                          </a:solidFill>
                          <a:effectLst/>
                          <a:latin typeface="Symbol" pitchFamily="18" charset="2"/>
                          <a:sym typeface="Symbol" pitchFamily="18" charset="2"/>
                        </a:rPr>
                        <a:t></a:t>
                      </a:r>
                      <a:r>
                        <a:rPr kumimoji="0" lang="en-US" sz="1200" b="0" i="0" u="none" strike="noStrike" cap="none" normalizeH="0" baseline="0" dirty="0" smtClean="0">
                          <a:ln>
                            <a:noFill/>
                          </a:ln>
                          <a:solidFill>
                            <a:schemeClr val="tx1"/>
                          </a:solidFill>
                          <a:effectLst/>
                          <a:latin typeface="Times New Roman" pitchFamily="18" charset="0"/>
                        </a:rPr>
                        <a:t> X 1.7 </a:t>
                      </a:r>
                      <a:r>
                        <a:rPr kumimoji="0" lang="en-US" sz="1200" b="0" i="0" u="none" strike="noStrike" cap="none" normalizeH="0" baseline="0" dirty="0" smtClean="0">
                          <a:ln>
                            <a:noFill/>
                          </a:ln>
                          <a:solidFill>
                            <a:schemeClr val="tx1"/>
                          </a:solidFill>
                          <a:effectLst/>
                          <a:latin typeface="Symbol" pitchFamily="18" charset="2"/>
                          <a:sym typeface="Symbol" pitchFamily="18" charset="2"/>
                        </a:rPr>
                        <a:t></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sym typeface="Symbol" pitchFamily="18" charset="2"/>
                        </a:rPr>
                        <a:t>Cu</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sym typeface="Symbol" pitchFamily="18" charset="2"/>
                        </a:rPr>
                        <a:t>3 </a:t>
                      </a:r>
                      <a:r>
                        <a:rPr kumimoji="0" lang="en-US" sz="1200" b="0" i="0" u="none" strike="noStrike" cap="none" normalizeH="0" baseline="0" dirty="0" smtClean="0">
                          <a:ln>
                            <a:noFill/>
                          </a:ln>
                          <a:solidFill>
                            <a:schemeClr val="tx1"/>
                          </a:solidFill>
                          <a:effectLst/>
                          <a:latin typeface="Symbol" pitchFamily="18" charset="2"/>
                          <a:sym typeface="Symbol" pitchFamily="18" charset="2"/>
                        </a:rPr>
                        <a:t></a:t>
                      </a:r>
                      <a:r>
                        <a:rPr kumimoji="0" lang="en-US" sz="1200" b="0" i="0" u="none" strike="noStrike" cap="none" normalizeH="0" baseline="0" dirty="0" smtClean="0">
                          <a:ln>
                            <a:noFill/>
                          </a:ln>
                          <a:solidFill>
                            <a:schemeClr val="tx1"/>
                          </a:solidFill>
                          <a:effectLst/>
                          <a:latin typeface="+mn-lt"/>
                          <a:sym typeface="Symbol" pitchFamily="18" charset="2"/>
                        </a:rPr>
                        <a:t> X </a:t>
                      </a:r>
                      <a:r>
                        <a:rPr kumimoji="0" lang="en-US" sz="1200" b="0" i="0" u="none" strike="noStrike" cap="none" normalizeH="0" baseline="0" dirty="0" smtClean="0">
                          <a:ln>
                            <a:noFill/>
                          </a:ln>
                          <a:solidFill>
                            <a:schemeClr val="tx1"/>
                          </a:solidFill>
                          <a:effectLst/>
                          <a:latin typeface="Times New Roman" pitchFamily="18" charset="0"/>
                          <a:sym typeface="Symbol" pitchFamily="18" charset="2"/>
                        </a:rPr>
                        <a:t>3 </a:t>
                      </a:r>
                      <a:r>
                        <a:rPr kumimoji="0" lang="en-US" sz="1200" b="0" i="0" u="none" strike="noStrike" cap="none" normalizeH="0" baseline="0" dirty="0" smtClean="0">
                          <a:ln>
                            <a:noFill/>
                          </a:ln>
                          <a:solidFill>
                            <a:schemeClr val="tx1"/>
                          </a:solidFill>
                          <a:effectLst/>
                          <a:latin typeface="Symbol" pitchFamily="18" charset="2"/>
                          <a:sym typeface="Symbol" pitchFamily="18" charset="2"/>
                        </a:rPr>
                        <a:t></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mn-lt"/>
                          <a:sym typeface="Symbol" pitchFamily="18" charset="2"/>
                        </a:rPr>
                        <a:t>Cu</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059">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rPr>
                        <a:t>Minimum Pitch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rPr>
                        <a:t>&lt;2.5 </a:t>
                      </a:r>
                      <a:r>
                        <a:rPr kumimoji="0" lang="en-US" sz="1200" b="0" i="0" u="none" strike="noStrike" cap="none" normalizeH="0" baseline="0" smtClean="0">
                          <a:ln>
                            <a:noFill/>
                          </a:ln>
                          <a:solidFill>
                            <a:schemeClr val="tx1"/>
                          </a:solidFill>
                          <a:effectLst/>
                          <a:latin typeface="Symbol" pitchFamily="18" charset="2"/>
                          <a:sym typeface="Symbol" pitchFamily="18" charset="2"/>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1.75 </a:t>
                      </a:r>
                      <a:r>
                        <a:rPr kumimoji="0" lang="en-US" sz="1200" b="0" i="0" u="none" strike="noStrike" cap="none" normalizeH="0" baseline="0" dirty="0" smtClean="0">
                          <a:ln>
                            <a:noFill/>
                          </a:ln>
                          <a:solidFill>
                            <a:schemeClr val="tx1"/>
                          </a:solidFill>
                          <a:effectLst/>
                          <a:latin typeface="Symbol" pitchFamily="18" charset="2"/>
                          <a:sym typeface="Symbol" pitchFamily="18" charset="2"/>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1.2 </a:t>
                      </a:r>
                      <a:r>
                        <a:rPr kumimoji="0" lang="en-US" sz="1200" b="0" i="0" u="none" strike="noStrike" cap="none" normalizeH="0" baseline="0" dirty="0" smtClean="0">
                          <a:ln>
                            <a:noFill/>
                          </a:ln>
                          <a:solidFill>
                            <a:schemeClr val="tx1"/>
                          </a:solidFill>
                          <a:effectLst/>
                          <a:latin typeface="Symbol" pitchFamily="18" charset="2"/>
                          <a:sym typeface="Symbol" pitchFamily="18" charset="2"/>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Symbol" pitchFamily="18" charset="2"/>
                          <a:sym typeface="Symbol" pitchFamily="18" charset="2"/>
                        </a:rPr>
                        <a:t>30/120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2.4 </a:t>
                      </a:r>
                      <a:r>
                        <a:rPr kumimoji="0" lang="en-US" sz="1200" b="0" i="0" u="none" strike="noStrike" cap="none" normalizeH="0" baseline="0" dirty="0" smtClean="0">
                          <a:ln>
                            <a:noFill/>
                          </a:ln>
                          <a:solidFill>
                            <a:schemeClr val="tx1"/>
                          </a:solidFill>
                          <a:effectLst/>
                          <a:latin typeface="Symbol" pitchFamily="18" charset="2"/>
                          <a:sym typeface="Symbol" pitchFamily="18" charset="2"/>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Symbol" pitchFamily="18" charset="2"/>
                          <a:sym typeface="Symbol" pitchFamily="18" charset="2"/>
                        </a:rPr>
                        <a:t>5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7841">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rPr>
                        <a:t>Feedthrough Capacitance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rPr>
                        <a:t>2-3fF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3fF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0.2fF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250fF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&lt;&lt;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&lt;25fF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7578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Series Resistance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&lt;1.5 </a:t>
                      </a:r>
                      <a:r>
                        <a:rPr kumimoji="0" lang="en-US" sz="1200" b="0" i="0" u="none" strike="noStrike" cap="none" normalizeH="0" baseline="0" dirty="0" smtClean="0">
                          <a:ln>
                            <a:noFill/>
                          </a:ln>
                          <a:solidFill>
                            <a:schemeClr val="tx1"/>
                          </a:solidFill>
                          <a:effectLst/>
                          <a:latin typeface="Symbol" pitchFamily="18" charset="2"/>
                          <a:sym typeface="Symbol" pitchFamily="18" charset="2"/>
                        </a:rPr>
                        <a:t>W</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&lt;3 </a:t>
                      </a:r>
                      <a:r>
                        <a:rPr kumimoji="0" lang="en-US" sz="1200" b="0" i="0" u="none" strike="noStrike" cap="none" normalizeH="0" baseline="0" dirty="0" smtClean="0">
                          <a:ln>
                            <a:noFill/>
                          </a:ln>
                          <a:solidFill>
                            <a:schemeClr val="tx1"/>
                          </a:solidFill>
                          <a:effectLst/>
                          <a:latin typeface="Symbol" pitchFamily="18" charset="2"/>
                          <a:sym typeface="Symbol" pitchFamily="18" charset="2"/>
                        </a:rPr>
                        <a:t>W</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&lt;1.75 </a:t>
                      </a:r>
                      <a:r>
                        <a:rPr kumimoji="0" lang="en-US" sz="1200" b="0" i="0" u="none" strike="noStrike" cap="none" normalizeH="0" baseline="0" dirty="0" smtClean="0">
                          <a:ln>
                            <a:noFill/>
                          </a:ln>
                          <a:solidFill>
                            <a:schemeClr val="tx1"/>
                          </a:solidFill>
                          <a:effectLst/>
                          <a:latin typeface="Symbol" pitchFamily="18" charset="2"/>
                          <a:sym typeface="Symbol" pitchFamily="18" charset="2"/>
                        </a:rPr>
                        <a:t>W</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&lt;0.5 </a:t>
                      </a:r>
                      <a:r>
                        <a:rPr kumimoji="0" lang="en-US" sz="1200" b="0" i="0" u="none" strike="noStrike" cap="none" normalizeH="0" baseline="0" dirty="0" smtClean="0">
                          <a:ln>
                            <a:noFill/>
                          </a:ln>
                          <a:solidFill>
                            <a:schemeClr val="tx1"/>
                          </a:solidFill>
                          <a:effectLst/>
                          <a:latin typeface="Symbol" pitchFamily="18" charset="2"/>
                          <a:sym typeface="Symbol" pitchFamily="18" charset="2"/>
                        </a:rPr>
                        <a:t>W</a:t>
                      </a:r>
                      <a:endParaRPr kumimoji="0" lang="en-US" sz="12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&lt;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&lt;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TextBox 4"/>
          <p:cNvSpPr txBox="1"/>
          <p:nvPr/>
        </p:nvSpPr>
        <p:spPr>
          <a:xfrm>
            <a:off x="352338" y="5251508"/>
            <a:ext cx="8539992" cy="523220"/>
          </a:xfrm>
          <a:prstGeom prst="rect">
            <a:avLst/>
          </a:prstGeom>
          <a:noFill/>
        </p:spPr>
        <p:txBody>
          <a:bodyPr wrap="square" rtlCol="0">
            <a:spAutoFit/>
          </a:bodyPr>
          <a:lstStyle/>
          <a:p>
            <a:r>
              <a:rPr lang="en-US" i="1" u="sng" dirty="0" smtClean="0"/>
              <a:t>Small fine grain TSVs are fundamental to 3D enablement</a:t>
            </a:r>
            <a:endParaRPr lang="en-US" i="1" u="sng"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3" descr="C:\Documents and Settings\patti2\My Documents\My Pictures\3D wafers\tez6f.jpg"/>
          <p:cNvPicPr>
            <a:picLocks noChangeAspect="1" noChangeArrowheads="1"/>
          </p:cNvPicPr>
          <p:nvPr/>
        </p:nvPicPr>
        <p:blipFill>
          <a:blip r:embed="rId3" cstate="print"/>
          <a:srcRect/>
          <a:stretch>
            <a:fillRect/>
          </a:stretch>
        </p:blipFill>
        <p:spPr bwMode="auto">
          <a:xfrm>
            <a:off x="2984500" y="123825"/>
            <a:ext cx="2500313" cy="2500313"/>
          </a:xfrm>
          <a:prstGeom prst="rect">
            <a:avLst/>
          </a:prstGeom>
          <a:noFill/>
          <a:ln w="9525">
            <a:noFill/>
            <a:miter lim="800000"/>
            <a:headEnd/>
            <a:tailEnd/>
          </a:ln>
        </p:spPr>
      </p:pic>
      <p:pic>
        <p:nvPicPr>
          <p:cNvPr id="22531" name="Picture 4" descr="C:\Documents and Settings\patti2\My Documents\My Pictures\3D wafers\tez8f.jpg"/>
          <p:cNvPicPr>
            <a:picLocks noChangeAspect="1" noChangeArrowheads="1"/>
          </p:cNvPicPr>
          <p:nvPr/>
        </p:nvPicPr>
        <p:blipFill>
          <a:blip r:embed="rId4" cstate="print"/>
          <a:srcRect/>
          <a:stretch>
            <a:fillRect/>
          </a:stretch>
        </p:blipFill>
        <p:spPr bwMode="auto">
          <a:xfrm>
            <a:off x="5546725" y="117475"/>
            <a:ext cx="3390900" cy="3390900"/>
          </a:xfrm>
          <a:prstGeom prst="rect">
            <a:avLst/>
          </a:prstGeom>
          <a:noFill/>
          <a:ln w="9525">
            <a:noFill/>
            <a:miter lim="800000"/>
            <a:headEnd/>
            <a:tailEnd/>
          </a:ln>
        </p:spPr>
      </p:pic>
      <p:pic>
        <p:nvPicPr>
          <p:cNvPr id="22532" name="Picture 5" descr="C:\My Documents\Data\DSME206 207 208 209\3 stack picture\pic 04June03"/>
          <p:cNvPicPr>
            <a:picLocks noChangeAspect="1" noChangeArrowheads="1"/>
          </p:cNvPicPr>
          <p:nvPr/>
        </p:nvPicPr>
        <p:blipFill>
          <a:blip r:embed="rId5" cstate="print"/>
          <a:srcRect/>
          <a:stretch>
            <a:fillRect/>
          </a:stretch>
        </p:blipFill>
        <p:spPr bwMode="auto">
          <a:xfrm>
            <a:off x="465138" y="3116263"/>
            <a:ext cx="4083050" cy="2971800"/>
          </a:xfrm>
          <a:prstGeom prst="rect">
            <a:avLst/>
          </a:prstGeom>
          <a:noFill/>
          <a:ln w="9525">
            <a:noFill/>
            <a:miter lim="800000"/>
            <a:headEnd/>
            <a:tailEnd/>
          </a:ln>
        </p:spPr>
      </p:pic>
      <p:sp>
        <p:nvSpPr>
          <p:cNvPr id="22533" name="Text Box 7"/>
          <p:cNvSpPr txBox="1">
            <a:spLocks noChangeArrowheads="1"/>
          </p:cNvSpPr>
          <p:nvPr/>
        </p:nvSpPr>
        <p:spPr bwMode="auto">
          <a:xfrm>
            <a:off x="941388" y="4083050"/>
            <a:ext cx="1795462" cy="366713"/>
          </a:xfrm>
          <a:prstGeom prst="rect">
            <a:avLst/>
          </a:prstGeom>
          <a:noFill/>
          <a:ln w="9525">
            <a:noFill/>
            <a:miter lim="800000"/>
            <a:headEnd/>
            <a:tailEnd/>
          </a:ln>
        </p:spPr>
        <p:txBody>
          <a:bodyPr wrap="none">
            <a:spAutoFit/>
          </a:bodyPr>
          <a:lstStyle/>
          <a:p>
            <a:pPr eaLnBrk="0" hangingPunct="0"/>
            <a:r>
              <a:rPr lang="en-US" sz="1800" b="1"/>
              <a:t>3</a:t>
            </a:r>
            <a:r>
              <a:rPr lang="en-US" sz="1800" b="1" baseline="30000"/>
              <a:t>rd</a:t>
            </a:r>
            <a:r>
              <a:rPr lang="en-US" sz="1800" b="1"/>
              <a:t> Si </a:t>
            </a:r>
            <a:r>
              <a:rPr lang="en-US" sz="1200"/>
              <a:t>thinned to 5.5um</a:t>
            </a:r>
          </a:p>
        </p:txBody>
      </p:sp>
      <p:sp>
        <p:nvSpPr>
          <p:cNvPr id="22534" name="Text Box 8"/>
          <p:cNvSpPr txBox="1">
            <a:spLocks noChangeArrowheads="1"/>
          </p:cNvSpPr>
          <p:nvPr/>
        </p:nvSpPr>
        <p:spPr bwMode="auto">
          <a:xfrm>
            <a:off x="941388" y="4622800"/>
            <a:ext cx="1811337" cy="366713"/>
          </a:xfrm>
          <a:prstGeom prst="rect">
            <a:avLst/>
          </a:prstGeom>
          <a:noFill/>
          <a:ln w="9525">
            <a:noFill/>
            <a:miter lim="800000"/>
            <a:headEnd/>
            <a:tailEnd/>
          </a:ln>
        </p:spPr>
        <p:txBody>
          <a:bodyPr wrap="none">
            <a:spAutoFit/>
          </a:bodyPr>
          <a:lstStyle/>
          <a:p>
            <a:pPr eaLnBrk="0" hangingPunct="0"/>
            <a:r>
              <a:rPr lang="en-US" sz="1800" b="1"/>
              <a:t>2</a:t>
            </a:r>
            <a:r>
              <a:rPr lang="en-US" sz="1800" b="1" baseline="30000"/>
              <a:t>nd</a:t>
            </a:r>
            <a:r>
              <a:rPr lang="en-US" sz="1800" b="1"/>
              <a:t> Si</a:t>
            </a:r>
            <a:r>
              <a:rPr lang="en-US" sz="1800"/>
              <a:t> </a:t>
            </a:r>
            <a:r>
              <a:rPr lang="en-US" sz="1200"/>
              <a:t>thinned to 5.5um</a:t>
            </a:r>
          </a:p>
        </p:txBody>
      </p:sp>
      <p:sp>
        <p:nvSpPr>
          <p:cNvPr id="22535" name="Text Box 9"/>
          <p:cNvSpPr txBox="1">
            <a:spLocks noChangeArrowheads="1"/>
          </p:cNvSpPr>
          <p:nvPr/>
        </p:nvSpPr>
        <p:spPr bwMode="auto">
          <a:xfrm>
            <a:off x="798513" y="5654675"/>
            <a:ext cx="2222500" cy="366713"/>
          </a:xfrm>
          <a:prstGeom prst="rect">
            <a:avLst/>
          </a:prstGeom>
          <a:noFill/>
          <a:ln w="9525">
            <a:noFill/>
            <a:miter lim="800000"/>
            <a:headEnd/>
            <a:tailEnd/>
          </a:ln>
        </p:spPr>
        <p:txBody>
          <a:bodyPr wrap="none">
            <a:spAutoFit/>
          </a:bodyPr>
          <a:lstStyle/>
          <a:p>
            <a:pPr algn="ctr" eaLnBrk="0" hangingPunct="0"/>
            <a:r>
              <a:rPr lang="en-US" sz="1800" b="1"/>
              <a:t>1</a:t>
            </a:r>
            <a:r>
              <a:rPr lang="en-US" sz="1800" b="1" baseline="30000"/>
              <a:t>st</a:t>
            </a:r>
            <a:r>
              <a:rPr lang="en-US" sz="1800" b="1"/>
              <a:t> Si </a:t>
            </a:r>
            <a:r>
              <a:rPr lang="en-US" sz="1200"/>
              <a:t>bottom supporting wafer</a:t>
            </a:r>
          </a:p>
        </p:txBody>
      </p:sp>
      <p:sp>
        <p:nvSpPr>
          <p:cNvPr id="22536" name="Text Box 10"/>
          <p:cNvSpPr txBox="1">
            <a:spLocks noChangeArrowheads="1"/>
          </p:cNvSpPr>
          <p:nvPr/>
        </p:nvSpPr>
        <p:spPr bwMode="auto">
          <a:xfrm>
            <a:off x="941388" y="5164138"/>
            <a:ext cx="628650" cy="366712"/>
          </a:xfrm>
          <a:prstGeom prst="rect">
            <a:avLst/>
          </a:prstGeom>
          <a:noFill/>
          <a:ln w="9525">
            <a:noFill/>
            <a:miter lim="800000"/>
            <a:headEnd/>
            <a:tailEnd/>
          </a:ln>
        </p:spPr>
        <p:txBody>
          <a:bodyPr wrap="none">
            <a:spAutoFit/>
          </a:bodyPr>
          <a:lstStyle/>
          <a:p>
            <a:pPr eaLnBrk="0" hangingPunct="0"/>
            <a:r>
              <a:rPr lang="en-US" sz="1800" b="1">
                <a:solidFill>
                  <a:srgbClr val="000066"/>
                </a:solidFill>
              </a:rPr>
              <a:t>SiO</a:t>
            </a:r>
            <a:r>
              <a:rPr lang="en-US" sz="1800" b="1" baseline="-25000">
                <a:solidFill>
                  <a:srgbClr val="000066"/>
                </a:solidFill>
              </a:rPr>
              <a:t>2</a:t>
            </a:r>
          </a:p>
        </p:txBody>
      </p:sp>
      <p:pic>
        <p:nvPicPr>
          <p:cNvPr id="22537" name="Picture 2" descr="C:\My Documents\tez1.jpg"/>
          <p:cNvPicPr>
            <a:picLocks noChangeAspect="1" noChangeArrowheads="1"/>
          </p:cNvPicPr>
          <p:nvPr/>
        </p:nvPicPr>
        <p:blipFill>
          <a:blip r:embed="rId6" cstate="print"/>
          <a:srcRect/>
          <a:stretch>
            <a:fillRect/>
          </a:stretch>
        </p:blipFill>
        <p:spPr bwMode="auto">
          <a:xfrm>
            <a:off x="4864100" y="3508375"/>
            <a:ext cx="3662363" cy="2751138"/>
          </a:xfrm>
          <a:prstGeom prst="rect">
            <a:avLst/>
          </a:prstGeom>
          <a:noFill/>
          <a:ln w="9525">
            <a:noFill/>
            <a:miter lim="800000"/>
            <a:headEnd/>
            <a:tailEnd/>
          </a:ln>
        </p:spPr>
      </p:pic>
      <p:pic>
        <p:nvPicPr>
          <p:cNvPr id="22539" name="Picture 1"/>
          <p:cNvPicPr>
            <a:picLocks noChangeAspect="1" noChangeArrowheads="1"/>
          </p:cNvPicPr>
          <p:nvPr/>
        </p:nvPicPr>
        <p:blipFill>
          <a:blip r:embed="rId7" cstate="print"/>
          <a:srcRect/>
          <a:stretch>
            <a:fillRect/>
          </a:stretch>
        </p:blipFill>
        <p:spPr bwMode="auto">
          <a:xfrm>
            <a:off x="66675" y="109538"/>
            <a:ext cx="2860675" cy="29019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dirty="0" smtClean="0"/>
              <a:t>Honeywell 0.6um SOI TSV</a:t>
            </a:r>
          </a:p>
        </p:txBody>
      </p:sp>
      <p:pic>
        <p:nvPicPr>
          <p:cNvPr id="24580" name="Picture 2"/>
          <p:cNvPicPr>
            <a:picLocks noChangeAspect="1" noChangeArrowheads="1"/>
          </p:cNvPicPr>
          <p:nvPr/>
        </p:nvPicPr>
        <p:blipFill>
          <a:blip r:embed="rId3" cstate="print"/>
          <a:srcRect/>
          <a:stretch>
            <a:fillRect/>
          </a:stretch>
        </p:blipFill>
        <p:spPr bwMode="auto">
          <a:xfrm>
            <a:off x="227013" y="3632200"/>
            <a:ext cx="5729287" cy="2865438"/>
          </a:xfrm>
          <a:prstGeom prst="rect">
            <a:avLst/>
          </a:prstGeom>
          <a:noFill/>
          <a:ln w="9525">
            <a:noFill/>
            <a:miter lim="800000"/>
            <a:headEnd/>
            <a:tailEnd/>
          </a:ln>
        </p:spPr>
      </p:pic>
      <p:pic>
        <p:nvPicPr>
          <p:cNvPr id="24581" name="Picture 1"/>
          <p:cNvPicPr>
            <a:picLocks noGrp="1" noChangeAspect="1" noChangeArrowheads="1"/>
          </p:cNvPicPr>
          <p:nvPr>
            <p:ph idx="1"/>
          </p:nvPr>
        </p:nvPicPr>
        <p:blipFill>
          <a:blip r:embed="rId4" cstate="print"/>
          <a:srcRect/>
          <a:stretch>
            <a:fillRect/>
          </a:stretch>
        </p:blipFill>
        <p:spPr>
          <a:xfrm>
            <a:off x="214313" y="825500"/>
            <a:ext cx="5734050" cy="2863850"/>
          </a:xfrm>
          <a:noFill/>
        </p:spPr>
      </p:pic>
      <p:pic>
        <p:nvPicPr>
          <p:cNvPr id="24582" name="Picture 15"/>
          <p:cNvPicPr>
            <a:picLocks noChangeAspect="1" noChangeArrowheads="1"/>
          </p:cNvPicPr>
          <p:nvPr/>
        </p:nvPicPr>
        <p:blipFill>
          <a:blip r:embed="rId5" cstate="print"/>
          <a:srcRect/>
          <a:stretch>
            <a:fillRect/>
          </a:stretch>
        </p:blipFill>
        <p:spPr bwMode="auto">
          <a:xfrm>
            <a:off x="5989638" y="925513"/>
            <a:ext cx="3048000" cy="2286000"/>
          </a:xfrm>
          <a:prstGeom prst="rect">
            <a:avLst/>
          </a:prstGeom>
          <a:noFill/>
          <a:ln w="9525">
            <a:noFill/>
            <a:miter lim="800000"/>
            <a:headEnd/>
            <a:tailEnd/>
          </a:ln>
        </p:spPr>
      </p:pic>
      <p:grpSp>
        <p:nvGrpSpPr>
          <p:cNvPr id="2" name="Group 22"/>
          <p:cNvGrpSpPr>
            <a:grpSpLocks/>
          </p:cNvGrpSpPr>
          <p:nvPr/>
        </p:nvGrpSpPr>
        <p:grpSpPr bwMode="auto">
          <a:xfrm rot="5400000">
            <a:off x="6344444" y="3525044"/>
            <a:ext cx="2449513" cy="2898775"/>
            <a:chOff x="5893837" y="2600131"/>
            <a:chExt cx="3088432" cy="3651379"/>
          </a:xfrm>
        </p:grpSpPr>
        <p:pic>
          <p:nvPicPr>
            <p:cNvPr id="24585" name="Picture 16"/>
            <p:cNvPicPr>
              <a:picLocks noChangeAspect="1" noChangeArrowheads="1"/>
            </p:cNvPicPr>
            <p:nvPr/>
          </p:nvPicPr>
          <p:blipFill>
            <a:blip r:embed="rId6" cstate="print"/>
            <a:srcRect/>
            <a:stretch>
              <a:fillRect/>
            </a:stretch>
          </p:blipFill>
          <p:spPr bwMode="auto">
            <a:xfrm>
              <a:off x="5934269" y="3965510"/>
              <a:ext cx="3048000" cy="2286000"/>
            </a:xfrm>
            <a:prstGeom prst="rect">
              <a:avLst/>
            </a:prstGeom>
            <a:noFill/>
            <a:ln w="9525">
              <a:noFill/>
              <a:miter lim="800000"/>
              <a:headEnd/>
              <a:tailEnd/>
            </a:ln>
          </p:spPr>
        </p:pic>
        <p:pic>
          <p:nvPicPr>
            <p:cNvPr id="24586" name="Picture 18"/>
            <p:cNvPicPr>
              <a:picLocks noChangeAspect="1" noChangeArrowheads="1"/>
            </p:cNvPicPr>
            <p:nvPr/>
          </p:nvPicPr>
          <p:blipFill>
            <a:blip r:embed="rId7" cstate="print"/>
            <a:srcRect/>
            <a:stretch>
              <a:fillRect/>
            </a:stretch>
          </p:blipFill>
          <p:spPr bwMode="auto">
            <a:xfrm>
              <a:off x="5893837" y="2600131"/>
              <a:ext cx="3048000" cy="2286000"/>
            </a:xfrm>
            <a:prstGeom prst="rect">
              <a:avLst/>
            </a:prstGeom>
            <a:noFill/>
            <a:ln w="9525">
              <a:noFill/>
              <a:miter lim="800000"/>
              <a:headEnd/>
              <a:tailEnd/>
            </a:ln>
          </p:spPr>
        </p:pic>
      </p:grpSp>
      <p:sp>
        <p:nvSpPr>
          <p:cNvPr id="24584" name="TextBox 10"/>
          <p:cNvSpPr txBox="1">
            <a:spLocks noChangeArrowheads="1"/>
          </p:cNvSpPr>
          <p:nvPr/>
        </p:nvSpPr>
        <p:spPr bwMode="auto">
          <a:xfrm>
            <a:off x="6199188" y="3305175"/>
            <a:ext cx="2408237" cy="523875"/>
          </a:xfrm>
          <a:prstGeom prst="rect">
            <a:avLst/>
          </a:prstGeom>
          <a:noFill/>
          <a:ln w="9525">
            <a:noFill/>
            <a:miter lim="800000"/>
            <a:headEnd/>
            <a:tailEnd/>
          </a:ln>
        </p:spPr>
        <p:txBody>
          <a:bodyPr>
            <a:spAutoFit/>
          </a:bodyPr>
          <a:lstStyle/>
          <a:p>
            <a:r>
              <a:rPr lang="en-US"/>
              <a:t>120K TSVs</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4" descr="IMG_2872.JPG"/>
          <p:cNvPicPr>
            <a:picLocks noChangeAspect="1"/>
          </p:cNvPicPr>
          <p:nvPr/>
        </p:nvPicPr>
        <p:blipFill>
          <a:blip r:embed="rId3" cstate="print">
            <a:clrChange>
              <a:clrFrom>
                <a:srgbClr val="A8D1C3"/>
              </a:clrFrom>
              <a:clrTo>
                <a:srgbClr val="A8D1C3">
                  <a:alpha val="0"/>
                </a:srgbClr>
              </a:clrTo>
            </a:clrChange>
          </a:blip>
          <a:srcRect/>
          <a:stretch>
            <a:fillRect/>
          </a:stretch>
        </p:blipFill>
        <p:spPr bwMode="auto">
          <a:xfrm>
            <a:off x="3146425" y="228600"/>
            <a:ext cx="2341563" cy="1755775"/>
          </a:xfrm>
          <a:prstGeom prst="rect">
            <a:avLst/>
          </a:prstGeom>
          <a:noFill/>
          <a:ln w="9525">
            <a:noFill/>
            <a:miter lim="800000"/>
            <a:headEnd/>
            <a:tailEnd/>
          </a:ln>
        </p:spPr>
      </p:pic>
      <p:pic>
        <p:nvPicPr>
          <p:cNvPr id="33795" name="Picture 6" descr="IMG_2847.JPG"/>
          <p:cNvPicPr>
            <a:picLocks noChangeAspect="1"/>
          </p:cNvPicPr>
          <p:nvPr/>
        </p:nvPicPr>
        <p:blipFill>
          <a:blip r:embed="rId4" cstate="print">
            <a:clrChange>
              <a:clrFrom>
                <a:srgbClr val="FFFFFF"/>
              </a:clrFrom>
              <a:clrTo>
                <a:srgbClr val="FFFFFF">
                  <a:alpha val="0"/>
                </a:srgbClr>
              </a:clrTo>
            </a:clrChange>
          </a:blip>
          <a:srcRect/>
          <a:stretch>
            <a:fillRect/>
          </a:stretch>
        </p:blipFill>
        <p:spPr bwMode="auto">
          <a:xfrm>
            <a:off x="6629400" y="2362200"/>
            <a:ext cx="2341563" cy="1755775"/>
          </a:xfrm>
          <a:prstGeom prst="rect">
            <a:avLst/>
          </a:prstGeom>
          <a:noFill/>
          <a:ln w="9525">
            <a:noFill/>
            <a:miter lim="800000"/>
            <a:headEnd/>
            <a:tailEnd/>
          </a:ln>
        </p:spPr>
      </p:pic>
      <p:pic>
        <p:nvPicPr>
          <p:cNvPr id="33796" name="Picture 7" descr="IMG_2838.JPG"/>
          <p:cNvPicPr>
            <a:picLocks noChangeAspect="1"/>
          </p:cNvPicPr>
          <p:nvPr/>
        </p:nvPicPr>
        <p:blipFill>
          <a:blip r:embed="rId5" cstate="print">
            <a:clrChange>
              <a:clrFrom>
                <a:srgbClr val="FFFFFF"/>
              </a:clrFrom>
              <a:clrTo>
                <a:srgbClr val="FFFFFF">
                  <a:alpha val="0"/>
                </a:srgbClr>
              </a:clrTo>
            </a:clrChange>
          </a:blip>
          <a:srcRect/>
          <a:stretch>
            <a:fillRect/>
          </a:stretch>
        </p:blipFill>
        <p:spPr bwMode="auto">
          <a:xfrm>
            <a:off x="6400800" y="228600"/>
            <a:ext cx="2341563" cy="1755775"/>
          </a:xfrm>
          <a:prstGeom prst="rect">
            <a:avLst/>
          </a:prstGeom>
          <a:noFill/>
          <a:ln w="9525">
            <a:noFill/>
            <a:miter lim="800000"/>
            <a:headEnd/>
            <a:tailEnd/>
          </a:ln>
        </p:spPr>
      </p:pic>
      <p:pic>
        <p:nvPicPr>
          <p:cNvPr id="33797" name="Picture 8" descr="IMG_2832.JPG"/>
          <p:cNvPicPr>
            <a:picLocks noChangeAspect="1"/>
          </p:cNvPicPr>
          <p:nvPr/>
        </p:nvPicPr>
        <p:blipFill>
          <a:blip r:embed="rId6" cstate="print"/>
          <a:srcRect/>
          <a:stretch>
            <a:fillRect/>
          </a:stretch>
        </p:blipFill>
        <p:spPr bwMode="auto">
          <a:xfrm>
            <a:off x="6705600" y="4648200"/>
            <a:ext cx="2341563" cy="1755775"/>
          </a:xfrm>
          <a:prstGeom prst="rect">
            <a:avLst/>
          </a:prstGeom>
          <a:noFill/>
          <a:ln w="9525">
            <a:noFill/>
            <a:miter lim="800000"/>
            <a:headEnd/>
            <a:tailEnd/>
          </a:ln>
        </p:spPr>
      </p:pic>
      <p:pic>
        <p:nvPicPr>
          <p:cNvPr id="33798" name="Picture 10" descr="IMG_2819.JPG"/>
          <p:cNvPicPr>
            <a:picLocks noChangeAspect="1"/>
          </p:cNvPicPr>
          <p:nvPr/>
        </p:nvPicPr>
        <p:blipFill>
          <a:blip r:embed="rId7" cstate="print">
            <a:clrChange>
              <a:clrFrom>
                <a:srgbClr val="EEE4DA"/>
              </a:clrFrom>
              <a:clrTo>
                <a:srgbClr val="EEE4DA">
                  <a:alpha val="0"/>
                </a:srgbClr>
              </a:clrTo>
            </a:clrChange>
          </a:blip>
          <a:srcRect l="11719"/>
          <a:stretch>
            <a:fillRect/>
          </a:stretch>
        </p:blipFill>
        <p:spPr bwMode="auto">
          <a:xfrm>
            <a:off x="152400" y="1981200"/>
            <a:ext cx="2066925" cy="1755775"/>
          </a:xfrm>
          <a:prstGeom prst="rect">
            <a:avLst/>
          </a:prstGeom>
          <a:noFill/>
          <a:ln w="9525">
            <a:noFill/>
            <a:miter lim="800000"/>
            <a:headEnd/>
            <a:tailEnd/>
          </a:ln>
        </p:spPr>
      </p:pic>
      <p:pic>
        <p:nvPicPr>
          <p:cNvPr id="33799" name="Picture 11" descr="IMG_2817.JPG"/>
          <p:cNvPicPr>
            <a:picLocks noChangeAspect="1"/>
          </p:cNvPicPr>
          <p:nvPr/>
        </p:nvPicPr>
        <p:blipFill>
          <a:blip r:embed="rId8" cstate="print">
            <a:clrChange>
              <a:clrFrom>
                <a:srgbClr val="EAF0EE"/>
              </a:clrFrom>
              <a:clrTo>
                <a:srgbClr val="EAF0EE">
                  <a:alpha val="0"/>
                </a:srgbClr>
              </a:clrTo>
            </a:clrChange>
          </a:blip>
          <a:srcRect l="10547"/>
          <a:stretch>
            <a:fillRect/>
          </a:stretch>
        </p:blipFill>
        <p:spPr bwMode="auto">
          <a:xfrm>
            <a:off x="247650" y="0"/>
            <a:ext cx="2093913" cy="1755775"/>
          </a:xfrm>
          <a:prstGeom prst="rect">
            <a:avLst/>
          </a:prstGeom>
          <a:noFill/>
          <a:ln w="9525">
            <a:noFill/>
            <a:miter lim="800000"/>
            <a:headEnd/>
            <a:tailEnd/>
          </a:ln>
        </p:spPr>
      </p:pic>
      <p:pic>
        <p:nvPicPr>
          <p:cNvPr id="33800" name="Picture 2"/>
          <p:cNvPicPr>
            <a:picLocks noChangeAspect="1" noChangeArrowheads="1"/>
          </p:cNvPicPr>
          <p:nvPr/>
        </p:nvPicPr>
        <p:blipFill>
          <a:blip r:embed="rId9" cstate="print"/>
          <a:srcRect/>
          <a:stretch>
            <a:fillRect/>
          </a:stretch>
        </p:blipFill>
        <p:spPr bwMode="auto">
          <a:xfrm>
            <a:off x="2611438" y="2667000"/>
            <a:ext cx="3773487" cy="1422400"/>
          </a:xfrm>
          <a:prstGeom prst="rect">
            <a:avLst/>
          </a:prstGeom>
          <a:noFill/>
          <a:ln w="9525">
            <a:noFill/>
            <a:miter lim="800000"/>
            <a:headEnd/>
            <a:tailEnd/>
          </a:ln>
        </p:spPr>
      </p:pic>
      <p:pic>
        <p:nvPicPr>
          <p:cNvPr id="33801" name="Picture 5" descr="IMG_2863.JPG"/>
          <p:cNvPicPr>
            <a:picLocks noChangeAspect="1"/>
          </p:cNvPicPr>
          <p:nvPr/>
        </p:nvPicPr>
        <p:blipFill>
          <a:blip r:embed="rId10" cstate="print"/>
          <a:srcRect/>
          <a:stretch>
            <a:fillRect/>
          </a:stretch>
        </p:blipFill>
        <p:spPr bwMode="auto">
          <a:xfrm>
            <a:off x="4287838" y="4648200"/>
            <a:ext cx="2341562" cy="1755775"/>
          </a:xfrm>
          <a:prstGeom prst="rect">
            <a:avLst/>
          </a:prstGeom>
          <a:noFill/>
          <a:ln w="9525">
            <a:noFill/>
            <a:miter lim="800000"/>
            <a:headEnd/>
            <a:tailEnd/>
          </a:ln>
        </p:spPr>
      </p:pic>
      <p:pic>
        <p:nvPicPr>
          <p:cNvPr id="33802" name="Picture 3" descr="IMG_2876.JPG"/>
          <p:cNvPicPr>
            <a:picLocks noChangeAspect="1"/>
          </p:cNvPicPr>
          <p:nvPr/>
        </p:nvPicPr>
        <p:blipFill>
          <a:blip r:embed="rId11" cstate="print">
            <a:clrChange>
              <a:clrFrom>
                <a:srgbClr val="EFE5DB"/>
              </a:clrFrom>
              <a:clrTo>
                <a:srgbClr val="EFE5DB">
                  <a:alpha val="0"/>
                </a:srgbClr>
              </a:clrTo>
            </a:clrChange>
          </a:blip>
          <a:srcRect l="4688"/>
          <a:stretch>
            <a:fillRect/>
          </a:stretch>
        </p:blipFill>
        <p:spPr bwMode="auto">
          <a:xfrm>
            <a:off x="55563" y="3873500"/>
            <a:ext cx="2230437" cy="1755775"/>
          </a:xfrm>
          <a:prstGeom prst="rect">
            <a:avLst/>
          </a:prstGeom>
          <a:noFill/>
          <a:ln w="9525">
            <a:noFill/>
            <a:miter lim="800000"/>
            <a:headEnd/>
            <a:tailEnd/>
          </a:ln>
        </p:spPr>
      </p:pic>
      <p:pic>
        <p:nvPicPr>
          <p:cNvPr id="33803" name="Picture 9" descr="IMG_2824.JPG"/>
          <p:cNvPicPr>
            <a:picLocks noChangeAspect="1"/>
          </p:cNvPicPr>
          <p:nvPr/>
        </p:nvPicPr>
        <p:blipFill>
          <a:blip r:embed="rId12" cstate="print">
            <a:clrChange>
              <a:clrFrom>
                <a:srgbClr val="FFFFFF"/>
              </a:clrFrom>
              <a:clrTo>
                <a:srgbClr val="FFFFFF">
                  <a:alpha val="0"/>
                </a:srgbClr>
              </a:clrTo>
            </a:clrChange>
          </a:blip>
          <a:srcRect l="3516" r="5859"/>
          <a:stretch>
            <a:fillRect/>
          </a:stretch>
        </p:blipFill>
        <p:spPr bwMode="auto">
          <a:xfrm>
            <a:off x="2139950" y="4572000"/>
            <a:ext cx="2120900" cy="1755775"/>
          </a:xfrm>
          <a:prstGeom prst="rect">
            <a:avLst/>
          </a:prstGeom>
          <a:noFill/>
          <a:ln w="9525">
            <a:noFill/>
            <a:miter lim="800000"/>
            <a:headEnd/>
            <a:tailEnd/>
          </a:ln>
        </p:spPr>
      </p:pic>
      <p:sp>
        <p:nvSpPr>
          <p:cNvPr id="33804" name="TextBox 13"/>
          <p:cNvSpPr txBox="1">
            <a:spLocks noChangeArrowheads="1"/>
          </p:cNvSpPr>
          <p:nvPr/>
        </p:nvSpPr>
        <p:spPr bwMode="auto">
          <a:xfrm>
            <a:off x="0" y="5654675"/>
            <a:ext cx="2136775" cy="646331"/>
          </a:xfrm>
          <a:prstGeom prst="rect">
            <a:avLst/>
          </a:prstGeom>
          <a:noFill/>
          <a:ln w="9525">
            <a:noFill/>
            <a:miter lim="800000"/>
            <a:headEnd/>
            <a:tailEnd/>
          </a:ln>
        </p:spPr>
        <p:txBody>
          <a:bodyPr>
            <a:spAutoFit/>
          </a:bodyPr>
          <a:lstStyle/>
          <a:p>
            <a:r>
              <a:rPr lang="en-US" sz="1800" dirty="0" smtClean="0"/>
              <a:t>RF, Imaging, Processing, Analog</a:t>
            </a:r>
            <a:endParaRPr lang="en-US" sz="1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algn="ctr"/>
            <a:r>
              <a:rPr lang="en-US" dirty="0" smtClean="0"/>
              <a:t>“Dis-Integrated” 3D Memory</a:t>
            </a:r>
          </a:p>
        </p:txBody>
      </p:sp>
      <p:grpSp>
        <p:nvGrpSpPr>
          <p:cNvPr id="2" name="Group 3"/>
          <p:cNvGrpSpPr>
            <a:grpSpLocks/>
          </p:cNvGrpSpPr>
          <p:nvPr/>
        </p:nvGrpSpPr>
        <p:grpSpPr bwMode="auto">
          <a:xfrm>
            <a:off x="268288" y="2033588"/>
            <a:ext cx="7223125" cy="3295650"/>
            <a:chOff x="-609" y="1281"/>
            <a:chExt cx="4550" cy="2076"/>
          </a:xfrm>
        </p:grpSpPr>
        <p:sp>
          <p:nvSpPr>
            <p:cNvPr id="22539" name="AutoShape 4"/>
            <p:cNvSpPr>
              <a:spLocks noChangeArrowheads="1"/>
            </p:cNvSpPr>
            <p:nvPr/>
          </p:nvSpPr>
          <p:spPr bwMode="auto">
            <a:xfrm>
              <a:off x="1303" y="1281"/>
              <a:ext cx="2584" cy="564"/>
            </a:xfrm>
            <a:prstGeom prst="parallelogram">
              <a:avLst>
                <a:gd name="adj" fmla="val 114539"/>
              </a:avLst>
            </a:prstGeom>
            <a:noFill/>
            <a:ln w="9525">
              <a:solidFill>
                <a:schemeClr val="tx1"/>
              </a:solidFill>
              <a:miter lim="800000"/>
              <a:headEnd/>
              <a:tailEnd/>
            </a:ln>
          </p:spPr>
          <p:txBody>
            <a:bodyPr wrap="none" anchor="ctr">
              <a:spAutoFit/>
            </a:bodyPr>
            <a:lstStyle/>
            <a:p>
              <a:endParaRPr lang="en-US"/>
            </a:p>
          </p:txBody>
        </p:sp>
        <p:sp>
          <p:nvSpPr>
            <p:cNvPr id="22540" name="AutoShape 5"/>
            <p:cNvSpPr>
              <a:spLocks noChangeArrowheads="1"/>
            </p:cNvSpPr>
            <p:nvPr/>
          </p:nvSpPr>
          <p:spPr bwMode="auto">
            <a:xfrm>
              <a:off x="1321" y="1377"/>
              <a:ext cx="2584" cy="564"/>
            </a:xfrm>
            <a:prstGeom prst="parallelogram">
              <a:avLst>
                <a:gd name="adj" fmla="val 114539"/>
              </a:avLst>
            </a:prstGeom>
            <a:noFill/>
            <a:ln w="9525">
              <a:solidFill>
                <a:schemeClr val="tx1"/>
              </a:solidFill>
              <a:miter lim="800000"/>
              <a:headEnd/>
              <a:tailEnd/>
            </a:ln>
          </p:spPr>
          <p:txBody>
            <a:bodyPr wrap="none" anchor="ctr">
              <a:spAutoFit/>
            </a:bodyPr>
            <a:lstStyle/>
            <a:p>
              <a:endParaRPr lang="en-US"/>
            </a:p>
          </p:txBody>
        </p:sp>
        <p:sp>
          <p:nvSpPr>
            <p:cNvPr id="22541" name="AutoShape 6"/>
            <p:cNvSpPr>
              <a:spLocks noChangeArrowheads="1"/>
            </p:cNvSpPr>
            <p:nvPr/>
          </p:nvSpPr>
          <p:spPr bwMode="auto">
            <a:xfrm>
              <a:off x="1321" y="1473"/>
              <a:ext cx="2584" cy="564"/>
            </a:xfrm>
            <a:prstGeom prst="parallelogram">
              <a:avLst>
                <a:gd name="adj" fmla="val 114539"/>
              </a:avLst>
            </a:prstGeom>
            <a:noFill/>
            <a:ln w="9525">
              <a:solidFill>
                <a:schemeClr val="tx1"/>
              </a:solidFill>
              <a:miter lim="800000"/>
              <a:headEnd/>
              <a:tailEnd/>
            </a:ln>
          </p:spPr>
          <p:txBody>
            <a:bodyPr wrap="none" anchor="ctr">
              <a:spAutoFit/>
            </a:bodyPr>
            <a:lstStyle/>
            <a:p>
              <a:endParaRPr lang="en-US"/>
            </a:p>
          </p:txBody>
        </p:sp>
        <p:sp>
          <p:nvSpPr>
            <p:cNvPr id="22542" name="AutoShape 7"/>
            <p:cNvSpPr>
              <a:spLocks noChangeArrowheads="1"/>
            </p:cNvSpPr>
            <p:nvPr/>
          </p:nvSpPr>
          <p:spPr bwMode="auto">
            <a:xfrm>
              <a:off x="1317" y="1569"/>
              <a:ext cx="2584" cy="564"/>
            </a:xfrm>
            <a:prstGeom prst="parallelogram">
              <a:avLst>
                <a:gd name="adj" fmla="val 114539"/>
              </a:avLst>
            </a:prstGeom>
            <a:noFill/>
            <a:ln w="9525">
              <a:solidFill>
                <a:schemeClr val="tx1"/>
              </a:solidFill>
              <a:miter lim="800000"/>
              <a:headEnd/>
              <a:tailEnd/>
            </a:ln>
          </p:spPr>
          <p:txBody>
            <a:bodyPr wrap="none" anchor="ctr">
              <a:spAutoFit/>
            </a:bodyPr>
            <a:lstStyle/>
            <a:p>
              <a:endParaRPr lang="en-US"/>
            </a:p>
          </p:txBody>
        </p:sp>
        <p:sp>
          <p:nvSpPr>
            <p:cNvPr id="22543" name="AutoShape 8"/>
            <p:cNvSpPr>
              <a:spLocks noChangeArrowheads="1"/>
            </p:cNvSpPr>
            <p:nvPr/>
          </p:nvSpPr>
          <p:spPr bwMode="auto">
            <a:xfrm>
              <a:off x="1357" y="2605"/>
              <a:ext cx="2584" cy="564"/>
            </a:xfrm>
            <a:prstGeom prst="parallelogram">
              <a:avLst>
                <a:gd name="adj" fmla="val 114539"/>
              </a:avLst>
            </a:prstGeom>
            <a:noFill/>
            <a:ln w="9525">
              <a:solidFill>
                <a:schemeClr val="tx1"/>
              </a:solidFill>
              <a:miter lim="800000"/>
              <a:headEnd/>
              <a:tailEnd/>
            </a:ln>
          </p:spPr>
          <p:txBody>
            <a:bodyPr wrap="none" anchor="ctr">
              <a:spAutoFit/>
            </a:bodyPr>
            <a:lstStyle/>
            <a:p>
              <a:endParaRPr lang="en-US"/>
            </a:p>
          </p:txBody>
        </p:sp>
        <p:sp>
          <p:nvSpPr>
            <p:cNvPr id="22544" name="Text Box 9"/>
            <p:cNvSpPr txBox="1">
              <a:spLocks noChangeArrowheads="1"/>
            </p:cNvSpPr>
            <p:nvPr/>
          </p:nvSpPr>
          <p:spPr bwMode="auto">
            <a:xfrm>
              <a:off x="2104" y="2604"/>
              <a:ext cx="1320" cy="173"/>
            </a:xfrm>
            <a:prstGeom prst="rect">
              <a:avLst/>
            </a:prstGeom>
            <a:noFill/>
            <a:ln w="9525">
              <a:noFill/>
              <a:miter lim="800000"/>
              <a:headEnd/>
              <a:tailEnd/>
            </a:ln>
          </p:spPr>
          <p:txBody>
            <a:bodyPr>
              <a:spAutoFit/>
            </a:bodyPr>
            <a:lstStyle/>
            <a:p>
              <a:pPr>
                <a:spcBef>
                  <a:spcPct val="50000"/>
                </a:spcBef>
              </a:pPr>
              <a:r>
                <a:rPr lang="en-US" sz="1200"/>
                <a:t>Wordline Drivers</a:t>
              </a:r>
            </a:p>
          </p:txBody>
        </p:sp>
        <p:sp>
          <p:nvSpPr>
            <p:cNvPr id="22545" name="Line 10"/>
            <p:cNvSpPr>
              <a:spLocks noChangeShapeType="1"/>
            </p:cNvSpPr>
            <p:nvPr/>
          </p:nvSpPr>
          <p:spPr bwMode="auto">
            <a:xfrm flipV="1">
              <a:off x="2412" y="1608"/>
              <a:ext cx="0" cy="1080"/>
            </a:xfrm>
            <a:prstGeom prst="line">
              <a:avLst/>
            </a:prstGeom>
            <a:noFill/>
            <a:ln w="9525">
              <a:solidFill>
                <a:schemeClr val="tx1"/>
              </a:solidFill>
              <a:round/>
              <a:headEnd/>
              <a:tailEnd type="triangle" w="med" len="med"/>
            </a:ln>
          </p:spPr>
          <p:txBody>
            <a:bodyPr>
              <a:spAutoFit/>
            </a:bodyPr>
            <a:lstStyle/>
            <a:p>
              <a:endParaRPr lang="en-US"/>
            </a:p>
          </p:txBody>
        </p:sp>
        <p:sp>
          <p:nvSpPr>
            <p:cNvPr id="22546" name="Line 11"/>
            <p:cNvSpPr>
              <a:spLocks noChangeShapeType="1"/>
            </p:cNvSpPr>
            <p:nvPr/>
          </p:nvSpPr>
          <p:spPr bwMode="auto">
            <a:xfrm>
              <a:off x="2104" y="1712"/>
              <a:ext cx="0" cy="1132"/>
            </a:xfrm>
            <a:prstGeom prst="line">
              <a:avLst/>
            </a:prstGeom>
            <a:noFill/>
            <a:ln w="9525">
              <a:solidFill>
                <a:schemeClr val="tx1"/>
              </a:solidFill>
              <a:round/>
              <a:headEnd/>
              <a:tailEnd type="triangle" w="med" len="med"/>
            </a:ln>
          </p:spPr>
          <p:txBody>
            <a:bodyPr wrap="none">
              <a:spAutoFit/>
            </a:bodyPr>
            <a:lstStyle/>
            <a:p>
              <a:endParaRPr lang="en-US"/>
            </a:p>
          </p:txBody>
        </p:sp>
        <p:sp>
          <p:nvSpPr>
            <p:cNvPr id="22547" name="Text Box 12"/>
            <p:cNvSpPr txBox="1">
              <a:spLocks noChangeArrowheads="1"/>
            </p:cNvSpPr>
            <p:nvPr/>
          </p:nvSpPr>
          <p:spPr bwMode="auto">
            <a:xfrm>
              <a:off x="1712" y="2772"/>
              <a:ext cx="1320" cy="173"/>
            </a:xfrm>
            <a:prstGeom prst="rect">
              <a:avLst/>
            </a:prstGeom>
            <a:noFill/>
            <a:ln w="9525">
              <a:noFill/>
              <a:miter lim="800000"/>
              <a:headEnd/>
              <a:tailEnd/>
            </a:ln>
          </p:spPr>
          <p:txBody>
            <a:bodyPr>
              <a:spAutoFit/>
            </a:bodyPr>
            <a:lstStyle/>
            <a:p>
              <a:pPr>
                <a:spcBef>
                  <a:spcPct val="50000"/>
                </a:spcBef>
              </a:pPr>
              <a:r>
                <a:rPr lang="en-US" sz="1200"/>
                <a:t>Senseamps</a:t>
              </a:r>
            </a:p>
          </p:txBody>
        </p:sp>
        <p:sp>
          <p:nvSpPr>
            <p:cNvPr id="22548" name="Text Box 13"/>
            <p:cNvSpPr txBox="1">
              <a:spLocks noChangeArrowheads="1"/>
            </p:cNvSpPr>
            <p:nvPr/>
          </p:nvSpPr>
          <p:spPr bwMode="auto">
            <a:xfrm>
              <a:off x="2484" y="1564"/>
              <a:ext cx="576" cy="288"/>
            </a:xfrm>
            <a:prstGeom prst="rect">
              <a:avLst/>
            </a:prstGeom>
            <a:noFill/>
            <a:ln w="9525">
              <a:noFill/>
              <a:miter lim="800000"/>
              <a:headEnd/>
              <a:tailEnd/>
            </a:ln>
          </p:spPr>
          <p:txBody>
            <a:bodyPr>
              <a:spAutoFit/>
            </a:bodyPr>
            <a:lstStyle/>
            <a:p>
              <a:pPr>
                <a:spcBef>
                  <a:spcPct val="50000"/>
                </a:spcBef>
              </a:pPr>
              <a:r>
                <a:rPr lang="en-US" sz="1200"/>
                <a:t>Memory Cells</a:t>
              </a:r>
            </a:p>
          </p:txBody>
        </p:sp>
        <p:sp>
          <p:nvSpPr>
            <p:cNvPr id="22549" name="Text Box 14"/>
            <p:cNvSpPr txBox="1">
              <a:spLocks noChangeArrowheads="1"/>
            </p:cNvSpPr>
            <p:nvPr/>
          </p:nvSpPr>
          <p:spPr bwMode="auto">
            <a:xfrm>
              <a:off x="1616" y="2988"/>
              <a:ext cx="1320" cy="173"/>
            </a:xfrm>
            <a:prstGeom prst="rect">
              <a:avLst/>
            </a:prstGeom>
            <a:noFill/>
            <a:ln w="9525">
              <a:noFill/>
              <a:miter lim="800000"/>
              <a:headEnd/>
              <a:tailEnd/>
            </a:ln>
          </p:spPr>
          <p:txBody>
            <a:bodyPr>
              <a:spAutoFit/>
            </a:bodyPr>
            <a:lstStyle/>
            <a:p>
              <a:pPr>
                <a:spcBef>
                  <a:spcPct val="50000"/>
                </a:spcBef>
              </a:pPr>
              <a:r>
                <a:rPr lang="en-US" sz="1200"/>
                <a:t>I/O Drivers</a:t>
              </a:r>
            </a:p>
          </p:txBody>
        </p:sp>
        <p:sp>
          <p:nvSpPr>
            <p:cNvPr id="22550" name="Line 15"/>
            <p:cNvSpPr>
              <a:spLocks noChangeShapeType="1"/>
            </p:cNvSpPr>
            <p:nvPr/>
          </p:nvSpPr>
          <p:spPr bwMode="auto">
            <a:xfrm flipH="1">
              <a:off x="1988" y="3116"/>
              <a:ext cx="104" cy="168"/>
            </a:xfrm>
            <a:prstGeom prst="line">
              <a:avLst/>
            </a:prstGeom>
            <a:noFill/>
            <a:ln w="9525">
              <a:solidFill>
                <a:schemeClr val="tx1"/>
              </a:solidFill>
              <a:round/>
              <a:headEnd/>
              <a:tailEnd type="triangle" w="med" len="med"/>
            </a:ln>
          </p:spPr>
          <p:txBody>
            <a:bodyPr wrap="none">
              <a:spAutoFit/>
            </a:bodyPr>
            <a:lstStyle/>
            <a:p>
              <a:endParaRPr lang="en-US"/>
            </a:p>
          </p:txBody>
        </p:sp>
        <p:sp>
          <p:nvSpPr>
            <p:cNvPr id="22551" name="Line 16"/>
            <p:cNvSpPr>
              <a:spLocks noChangeShapeType="1"/>
            </p:cNvSpPr>
            <p:nvPr/>
          </p:nvSpPr>
          <p:spPr bwMode="auto">
            <a:xfrm flipH="1" flipV="1">
              <a:off x="2368" y="3132"/>
              <a:ext cx="96" cy="168"/>
            </a:xfrm>
            <a:prstGeom prst="line">
              <a:avLst/>
            </a:prstGeom>
            <a:noFill/>
            <a:ln w="9525">
              <a:solidFill>
                <a:schemeClr val="tx1"/>
              </a:solidFill>
              <a:round/>
              <a:headEnd/>
              <a:tailEnd type="triangle" w="med" len="med"/>
            </a:ln>
          </p:spPr>
          <p:txBody>
            <a:bodyPr wrap="none">
              <a:spAutoFit/>
            </a:bodyPr>
            <a:lstStyle/>
            <a:p>
              <a:endParaRPr lang="en-US"/>
            </a:p>
          </p:txBody>
        </p:sp>
        <p:sp>
          <p:nvSpPr>
            <p:cNvPr id="22552" name="Text Box 17"/>
            <p:cNvSpPr txBox="1">
              <a:spLocks noChangeArrowheads="1"/>
            </p:cNvSpPr>
            <p:nvPr/>
          </p:nvSpPr>
          <p:spPr bwMode="auto">
            <a:xfrm>
              <a:off x="-588" y="1483"/>
              <a:ext cx="1749" cy="601"/>
            </a:xfrm>
            <a:prstGeom prst="rect">
              <a:avLst/>
            </a:prstGeom>
            <a:noFill/>
            <a:ln w="9525">
              <a:noFill/>
              <a:miter lim="800000"/>
              <a:headEnd/>
              <a:tailEnd/>
            </a:ln>
          </p:spPr>
          <p:txBody>
            <a:bodyPr>
              <a:spAutoFit/>
            </a:bodyPr>
            <a:lstStyle/>
            <a:p>
              <a:pPr>
                <a:spcBef>
                  <a:spcPct val="50000"/>
                </a:spcBef>
              </a:pPr>
              <a:r>
                <a:rPr lang="en-US" dirty="0"/>
                <a:t>Memory </a:t>
              </a:r>
              <a:r>
                <a:rPr lang="en-US" dirty="0" smtClean="0"/>
                <a:t>Layers from </a:t>
              </a:r>
              <a:r>
                <a:rPr lang="en-US" dirty="0"/>
                <a:t>DRAM </a:t>
              </a:r>
              <a:r>
                <a:rPr lang="en-US" dirty="0" err="1"/>
                <a:t>fab</a:t>
              </a:r>
              <a:endParaRPr lang="en-US" dirty="0"/>
            </a:p>
          </p:txBody>
        </p:sp>
        <p:sp>
          <p:nvSpPr>
            <p:cNvPr id="22553" name="Text Box 18"/>
            <p:cNvSpPr txBox="1">
              <a:spLocks noChangeArrowheads="1"/>
            </p:cNvSpPr>
            <p:nvPr/>
          </p:nvSpPr>
          <p:spPr bwMode="auto">
            <a:xfrm>
              <a:off x="-609" y="2485"/>
              <a:ext cx="1885" cy="872"/>
            </a:xfrm>
            <a:prstGeom prst="rect">
              <a:avLst/>
            </a:prstGeom>
            <a:noFill/>
            <a:ln w="9525">
              <a:noFill/>
              <a:miter lim="800000"/>
              <a:headEnd/>
              <a:tailEnd/>
            </a:ln>
          </p:spPr>
          <p:txBody>
            <a:bodyPr>
              <a:spAutoFit/>
            </a:bodyPr>
            <a:lstStyle/>
            <a:p>
              <a:pPr>
                <a:spcBef>
                  <a:spcPct val="50000"/>
                </a:spcBef>
              </a:pPr>
              <a:r>
                <a:rPr lang="en-US" dirty="0"/>
                <a:t>Controller Layer from high speed logic fab</a:t>
              </a:r>
            </a:p>
          </p:txBody>
        </p:sp>
        <p:sp>
          <p:nvSpPr>
            <p:cNvPr id="22554" name="Text Box 19"/>
            <p:cNvSpPr txBox="1">
              <a:spLocks noChangeArrowheads="1"/>
            </p:cNvSpPr>
            <p:nvPr/>
          </p:nvSpPr>
          <p:spPr bwMode="auto">
            <a:xfrm rot="-2715338">
              <a:off x="3020" y="2752"/>
              <a:ext cx="680" cy="212"/>
            </a:xfrm>
            <a:prstGeom prst="rect">
              <a:avLst/>
            </a:prstGeom>
            <a:noFill/>
            <a:ln w="9525">
              <a:noFill/>
              <a:miter lim="800000"/>
              <a:headEnd/>
              <a:tailEnd/>
            </a:ln>
          </p:spPr>
          <p:txBody>
            <a:bodyPr>
              <a:spAutoFit/>
            </a:bodyPr>
            <a:lstStyle/>
            <a:p>
              <a:pPr>
                <a:spcBef>
                  <a:spcPct val="50000"/>
                </a:spcBef>
              </a:pPr>
              <a:r>
                <a:rPr lang="en-US" sz="1600"/>
                <a:t>BiSTAR</a:t>
              </a:r>
            </a:p>
          </p:txBody>
        </p:sp>
      </p:grpSp>
      <p:sp>
        <p:nvSpPr>
          <p:cNvPr id="22532" name="Text Box 20"/>
          <p:cNvSpPr txBox="1">
            <a:spLocks noChangeArrowheads="1"/>
          </p:cNvSpPr>
          <p:nvPr/>
        </p:nvSpPr>
        <p:spPr bwMode="auto">
          <a:xfrm>
            <a:off x="3790950" y="3702050"/>
            <a:ext cx="763588" cy="244475"/>
          </a:xfrm>
          <a:prstGeom prst="rect">
            <a:avLst/>
          </a:prstGeom>
          <a:noFill/>
          <a:ln w="9525">
            <a:noFill/>
            <a:miter lim="800000"/>
            <a:headEnd/>
            <a:tailEnd/>
          </a:ln>
        </p:spPr>
        <p:txBody>
          <a:bodyPr>
            <a:spAutoFit/>
          </a:bodyPr>
          <a:lstStyle/>
          <a:p>
            <a:pPr>
              <a:spcBef>
                <a:spcPct val="50000"/>
              </a:spcBef>
            </a:pPr>
            <a:r>
              <a:rPr lang="en-US" sz="1000"/>
              <a:t>Bitlines</a:t>
            </a:r>
          </a:p>
        </p:txBody>
      </p:sp>
      <p:sp>
        <p:nvSpPr>
          <p:cNvPr id="22533" name="Text Box 21"/>
          <p:cNvSpPr txBox="1">
            <a:spLocks noChangeArrowheads="1"/>
          </p:cNvSpPr>
          <p:nvPr/>
        </p:nvSpPr>
        <p:spPr bwMode="auto">
          <a:xfrm>
            <a:off x="5080000" y="3597275"/>
            <a:ext cx="763588" cy="244475"/>
          </a:xfrm>
          <a:prstGeom prst="rect">
            <a:avLst/>
          </a:prstGeom>
          <a:noFill/>
          <a:ln w="9525">
            <a:noFill/>
            <a:miter lim="800000"/>
            <a:headEnd/>
            <a:tailEnd/>
          </a:ln>
        </p:spPr>
        <p:txBody>
          <a:bodyPr>
            <a:spAutoFit/>
          </a:bodyPr>
          <a:lstStyle/>
          <a:p>
            <a:pPr>
              <a:spcBef>
                <a:spcPct val="50000"/>
              </a:spcBef>
            </a:pPr>
            <a:r>
              <a:rPr lang="en-US" sz="1000"/>
              <a:t>Wordlines</a:t>
            </a:r>
          </a:p>
        </p:txBody>
      </p:sp>
      <p:sp>
        <p:nvSpPr>
          <p:cNvPr id="22534" name="Line 22"/>
          <p:cNvSpPr>
            <a:spLocks noChangeShapeType="1"/>
          </p:cNvSpPr>
          <p:nvPr/>
        </p:nvSpPr>
        <p:spPr bwMode="auto">
          <a:xfrm flipV="1">
            <a:off x="6650038" y="2493963"/>
            <a:ext cx="0" cy="1677987"/>
          </a:xfrm>
          <a:prstGeom prst="line">
            <a:avLst/>
          </a:prstGeom>
          <a:noFill/>
          <a:ln w="9525">
            <a:solidFill>
              <a:schemeClr val="tx1"/>
            </a:solidFill>
            <a:round/>
            <a:headEnd type="triangle" w="med" len="med"/>
            <a:tailEnd type="triangle" w="med" len="med"/>
          </a:ln>
        </p:spPr>
        <p:txBody>
          <a:bodyPr wrap="none">
            <a:spAutoFit/>
          </a:bodyPr>
          <a:lstStyle/>
          <a:p>
            <a:endParaRPr lang="en-US"/>
          </a:p>
        </p:txBody>
      </p:sp>
      <p:sp>
        <p:nvSpPr>
          <p:cNvPr id="22535" name="Text Box 23"/>
          <p:cNvSpPr txBox="1">
            <a:spLocks noChangeArrowheads="1"/>
          </p:cNvSpPr>
          <p:nvPr/>
        </p:nvSpPr>
        <p:spPr bwMode="auto">
          <a:xfrm>
            <a:off x="6484938" y="3332163"/>
            <a:ext cx="1250950" cy="396875"/>
          </a:xfrm>
          <a:prstGeom prst="rect">
            <a:avLst/>
          </a:prstGeom>
          <a:noFill/>
          <a:ln w="9525">
            <a:noFill/>
            <a:miter lim="800000"/>
            <a:headEnd/>
            <a:tailEnd/>
          </a:ln>
        </p:spPr>
        <p:txBody>
          <a:bodyPr>
            <a:spAutoFit/>
          </a:bodyPr>
          <a:lstStyle/>
          <a:p>
            <a:pPr>
              <a:spcBef>
                <a:spcPct val="50000"/>
              </a:spcBef>
            </a:pPr>
            <a:r>
              <a:rPr lang="en-US" sz="1000"/>
              <a:t>Power,Ground, VBB,VDH</a:t>
            </a:r>
          </a:p>
        </p:txBody>
      </p:sp>
      <p:sp>
        <p:nvSpPr>
          <p:cNvPr id="22537" name="TextBox 24"/>
          <p:cNvSpPr txBox="1">
            <a:spLocks noChangeArrowheads="1"/>
          </p:cNvSpPr>
          <p:nvPr/>
        </p:nvSpPr>
        <p:spPr bwMode="auto">
          <a:xfrm>
            <a:off x="6334125" y="5041900"/>
            <a:ext cx="2809875" cy="1384300"/>
          </a:xfrm>
          <a:prstGeom prst="rect">
            <a:avLst/>
          </a:prstGeom>
          <a:noFill/>
          <a:ln w="9525">
            <a:noFill/>
            <a:miter lim="800000"/>
            <a:headEnd/>
            <a:tailEnd/>
          </a:ln>
        </p:spPr>
        <p:txBody>
          <a:bodyPr>
            <a:spAutoFit/>
          </a:bodyPr>
          <a:lstStyle/>
          <a:p>
            <a:r>
              <a:rPr lang="en-US"/>
              <a:t>2 million vertical connections per lay per die</a:t>
            </a:r>
          </a:p>
        </p:txBody>
      </p:sp>
      <p:cxnSp>
        <p:nvCxnSpPr>
          <p:cNvPr id="22538" name="Straight Arrow Connector 26"/>
          <p:cNvCxnSpPr>
            <a:cxnSpLocks noChangeShapeType="1"/>
            <a:stCxn id="22537" idx="0"/>
          </p:cNvCxnSpPr>
          <p:nvPr/>
        </p:nvCxnSpPr>
        <p:spPr bwMode="auto">
          <a:xfrm flipH="1" flipV="1">
            <a:off x="5200650" y="3968750"/>
            <a:ext cx="2538413" cy="1073150"/>
          </a:xfrm>
          <a:prstGeom prst="straightConnector1">
            <a:avLst/>
          </a:prstGeom>
          <a:noFill/>
          <a:ln w="9525" algn="ctr">
            <a:solidFill>
              <a:schemeClr val="tx1"/>
            </a:solidFill>
            <a:round/>
            <a:headEnd/>
            <a:tailEnd type="arrow" w="med" len="med"/>
          </a:ln>
        </p:spPr>
      </p:cxn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ank Presentatio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33CC"/>
      </a:hlink>
      <a:folHlink>
        <a:srgbClr val="0000CC"/>
      </a:folHlink>
    </a:clrScheme>
    <a:fontScheme name="Blank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Settings\patti2\Application Data\Microsoft\Templates\Tachyon1.pot</Template>
  <TotalTime>91517</TotalTime>
  <Words>3248</Words>
  <Application>Microsoft Office PowerPoint</Application>
  <PresentationFormat>Affichage à l'écran (4:3)</PresentationFormat>
  <Paragraphs>326</Paragraphs>
  <Slides>22</Slides>
  <Notes>22</Notes>
  <HiddenSlides>0</HiddenSlides>
  <MMClips>0</MMClips>
  <ScaleCrop>false</ScaleCrop>
  <HeadingPairs>
    <vt:vector size="6" baseType="variant">
      <vt:variant>
        <vt:lpstr>Thème</vt:lpstr>
      </vt:variant>
      <vt:variant>
        <vt:i4>1</vt:i4>
      </vt:variant>
      <vt:variant>
        <vt:lpstr>Serveurs OLE incorporés</vt:lpstr>
      </vt:variant>
      <vt:variant>
        <vt:i4>0</vt:i4>
      </vt:variant>
      <vt:variant>
        <vt:lpstr>Titres des diapositives</vt:lpstr>
      </vt:variant>
      <vt:variant>
        <vt:i4>22</vt:i4>
      </vt:variant>
    </vt:vector>
  </HeadingPairs>
  <TitlesOfParts>
    <vt:vector size="23" baseType="lpstr">
      <vt:lpstr>Blank Presentation</vt:lpstr>
      <vt:lpstr>Présentation PowerPoint</vt:lpstr>
      <vt:lpstr>The Effect of 2.5/3D on Devices</vt:lpstr>
      <vt:lpstr>Span of 3D Integration</vt:lpstr>
      <vt:lpstr>TSV Pitch ≠ Area ÷ Number of TSVs</vt:lpstr>
      <vt:lpstr>3D Interconnect Characteristics</vt:lpstr>
      <vt:lpstr>Présentation PowerPoint</vt:lpstr>
      <vt:lpstr>Honeywell 0.6um SOI TSV</vt:lpstr>
      <vt:lpstr>Présentation PowerPoint</vt:lpstr>
      <vt:lpstr>“Dis-Integrated” 3D Memory</vt:lpstr>
      <vt:lpstr>Gen4 “Dis-Integrated” 3D Memory</vt:lpstr>
      <vt:lpstr>Novati Heritage</vt:lpstr>
      <vt:lpstr>Tezzaron/Novati   3D Technologies</vt:lpstr>
      <vt:lpstr>Facility Overview</vt:lpstr>
      <vt:lpstr>2.5/3D in Combination</vt:lpstr>
      <vt:lpstr>Présentation PowerPoint</vt:lpstr>
      <vt:lpstr>Near End-of-Line TSV Insertion</vt:lpstr>
      <vt:lpstr>Advanced Photonic Interposers</vt:lpstr>
      <vt:lpstr>Double Sided Silicon Interposer</vt:lpstr>
      <vt:lpstr>Integrating Fluidics into 3D:  Liquid Cooling</vt:lpstr>
      <vt:lpstr>3D Key to Enable Next Gen </vt:lpstr>
      <vt:lpstr>2.5/3D Design Enablement </vt:lpstr>
      <vt:lpstr>Summary</vt:lpstr>
    </vt:vector>
  </TitlesOfParts>
  <Company>Tezzaron Semiconductor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3D IMAPS</dc:title>
  <dc:creator>R Patti</dc:creator>
  <cp:lastModifiedBy>Kholdoun TORKI</cp:lastModifiedBy>
  <cp:revision>923</cp:revision>
  <cp:lastPrinted>1999-09-28T20:18:30Z</cp:lastPrinted>
  <dcterms:created xsi:type="dcterms:W3CDTF">1999-09-19T16:31:17Z</dcterms:created>
  <dcterms:modified xsi:type="dcterms:W3CDTF">2013-04-07T22:11:43Z</dcterms:modified>
</cp:coreProperties>
</file>