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35"/>
  </p:notesMasterIdLst>
  <p:handoutMasterIdLst>
    <p:handoutMasterId r:id="rId36"/>
  </p:handoutMasterIdLst>
  <p:sldIdLst>
    <p:sldId id="892" r:id="rId2"/>
    <p:sldId id="1082" r:id="rId3"/>
    <p:sldId id="937" r:id="rId4"/>
    <p:sldId id="952" r:id="rId5"/>
    <p:sldId id="953" r:id="rId6"/>
    <p:sldId id="1140" r:id="rId7"/>
    <p:sldId id="1136" r:id="rId8"/>
    <p:sldId id="1137" r:id="rId9"/>
    <p:sldId id="1138" r:id="rId10"/>
    <p:sldId id="1139" r:id="rId11"/>
    <p:sldId id="1141" r:id="rId12"/>
    <p:sldId id="1142" r:id="rId13"/>
    <p:sldId id="1143" r:id="rId14"/>
    <p:sldId id="1144" r:id="rId15"/>
    <p:sldId id="1145" r:id="rId16"/>
    <p:sldId id="1154" r:id="rId17"/>
    <p:sldId id="1157" r:id="rId18"/>
    <p:sldId id="1130" r:id="rId19"/>
    <p:sldId id="1127" r:id="rId20"/>
    <p:sldId id="1128" r:id="rId21"/>
    <p:sldId id="1129" r:id="rId22"/>
    <p:sldId id="1132" r:id="rId23"/>
    <p:sldId id="1133" r:id="rId24"/>
    <p:sldId id="1149" r:id="rId25"/>
    <p:sldId id="1106" r:id="rId26"/>
    <p:sldId id="1109" r:id="rId27"/>
    <p:sldId id="1160" r:id="rId28"/>
    <p:sldId id="1111" r:id="rId29"/>
    <p:sldId id="1161" r:id="rId30"/>
    <p:sldId id="1162" r:id="rId31"/>
    <p:sldId id="1163" r:id="rId32"/>
    <p:sldId id="1122" r:id="rId33"/>
    <p:sldId id="893" r:id="rId34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206856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  <a:srgbClr val="FF9933"/>
    <a:srgbClr val="3399FF"/>
    <a:srgbClr val="CCFFFF"/>
    <a:srgbClr val="FFCC99"/>
    <a:srgbClr val="00FFFF"/>
    <a:srgbClr val="CCCC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3961" autoAdjust="0"/>
  </p:normalViewPr>
  <p:slideViewPr>
    <p:cSldViewPr snapToGrid="0">
      <p:cViewPr>
        <p:scale>
          <a:sx n="70" d="100"/>
          <a:sy n="70" d="100"/>
        </p:scale>
        <p:origin x="-8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fr-FR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fr-FR"/>
          </a:p>
        </p:txBody>
      </p:sp>
      <p:sp>
        <p:nvSpPr>
          <p:cNvPr id="944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endParaRPr lang="fr-FR"/>
          </a:p>
        </p:txBody>
      </p:sp>
      <p:sp>
        <p:nvSpPr>
          <p:cNvPr id="944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fld id="{291B953F-A474-43F8-8F65-79A34281291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59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>
              <a:defRPr sz="1200"/>
            </a:lvl1pPr>
          </a:lstStyle>
          <a:p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/>
            </a:lvl1pPr>
          </a:lstStyle>
          <a:p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4988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>
              <a:defRPr sz="1200"/>
            </a:lvl1pPr>
          </a:lstStyle>
          <a:p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4988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/>
            </a:lvl1pPr>
          </a:lstStyle>
          <a:p>
            <a:fld id="{F2BD6B5C-B42B-4FCC-B7FA-73B2DC0EF4F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392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BE459-08A0-416A-B692-DA0A077442CC}" type="slidenum">
              <a:rPr lang="fr-FR"/>
              <a:pPr/>
              <a:t>1</a:t>
            </a:fld>
            <a:endParaRPr lang="fr-FR"/>
          </a:p>
        </p:txBody>
      </p:sp>
      <p:sp>
        <p:nvSpPr>
          <p:cNvPr id="130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4BA43C-9309-4193-B8EB-0FD93EEB1CC7}" type="slidenum">
              <a:rPr lang="fr-FR"/>
              <a:pPr/>
              <a:t>15</a:t>
            </a:fld>
            <a:endParaRPr lang="fr-FR"/>
          </a:p>
        </p:txBody>
      </p:sp>
      <p:sp>
        <p:nvSpPr>
          <p:cNvPr id="159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4100"/>
            <a:ext cx="5680075" cy="46021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AA0AF-B326-428C-8DF9-6073A00308A5}" type="slidenum">
              <a:rPr lang="fr-FR"/>
              <a:pPr/>
              <a:t>18</a:t>
            </a:fld>
            <a:endParaRPr lang="fr-FR"/>
          </a:p>
        </p:txBody>
      </p:sp>
      <p:sp>
        <p:nvSpPr>
          <p:cNvPr id="144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6531C-EB08-47A3-B48B-6539B0EF3441}" type="slidenum">
              <a:rPr lang="fr-FR"/>
              <a:pPr/>
              <a:t>19</a:t>
            </a:fld>
            <a:endParaRPr lang="fr-FR"/>
          </a:p>
        </p:txBody>
      </p:sp>
      <p:sp>
        <p:nvSpPr>
          <p:cNvPr id="143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9BAE5E-C3B1-452C-9448-DEEC51E436CA}" type="slidenum">
              <a:rPr lang="fr-FR"/>
              <a:pPr/>
              <a:t>20</a:t>
            </a:fld>
            <a:endParaRPr lang="fr-FR"/>
          </a:p>
        </p:txBody>
      </p:sp>
      <p:sp>
        <p:nvSpPr>
          <p:cNvPr id="143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DF57B-C7E2-4472-8B82-4F55A1D057F7}" type="slidenum">
              <a:rPr lang="fr-FR"/>
              <a:pPr/>
              <a:t>21</a:t>
            </a:fld>
            <a:endParaRPr lang="fr-FR"/>
          </a:p>
        </p:txBody>
      </p:sp>
      <p:sp>
        <p:nvSpPr>
          <p:cNvPr id="143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6D142E-9B62-4665-8E74-678857AEDBB8}" type="slidenum">
              <a:rPr lang="fr-FR"/>
              <a:pPr/>
              <a:t>22</a:t>
            </a:fld>
            <a:endParaRPr lang="fr-FR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FE9CA-07BB-4FB6-AE3A-EC89DDACF53A}" type="slidenum">
              <a:rPr lang="fr-FR"/>
              <a:pPr/>
              <a:t>23</a:t>
            </a:fld>
            <a:endParaRPr lang="fr-FR"/>
          </a:p>
        </p:txBody>
      </p:sp>
      <p:sp>
        <p:nvSpPr>
          <p:cNvPr id="142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6763"/>
            <a:ext cx="5118100" cy="3838575"/>
          </a:xfrm>
          <a:ln/>
        </p:spPr>
      </p:sp>
      <p:sp>
        <p:nvSpPr>
          <p:cNvPr id="142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69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B6B65-7172-44ED-9B7E-D11CD5D09CB9}" type="slidenum">
              <a:rPr lang="fr-FR"/>
              <a:pPr/>
              <a:t>24</a:t>
            </a:fld>
            <a:endParaRPr lang="fr-FR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B6B65-7172-44ED-9B7E-D11CD5D09CB9}" type="slidenum">
              <a:rPr lang="fr-FR"/>
              <a:pPr/>
              <a:t>2</a:t>
            </a:fld>
            <a:endParaRPr lang="fr-FR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D6B5C-B42B-4FCC-B7FA-73B2DC0EF4F0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890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B6B65-7172-44ED-9B7E-D11CD5D09CB9}" type="slidenum">
              <a:rPr lang="fr-FR"/>
              <a:pPr/>
              <a:t>31</a:t>
            </a:fld>
            <a:endParaRPr lang="fr-FR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7B5DF9-0AF4-410E-B8E8-C585D7C6F874}" type="slidenum">
              <a:rPr lang="fr-FR"/>
              <a:pPr/>
              <a:t>32</a:t>
            </a:fld>
            <a:endParaRPr lang="fr-FR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B1E23-5127-44A6-99AD-77B8EA8FDD22}" type="slidenum">
              <a:rPr lang="fr-FR"/>
              <a:pPr/>
              <a:t>33</a:t>
            </a:fld>
            <a:endParaRPr lang="fr-FR"/>
          </a:p>
        </p:txBody>
      </p:sp>
      <p:sp>
        <p:nvSpPr>
          <p:cNvPr id="131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EB7143-957D-486D-A1E1-FC2A94606833}" type="slidenum">
              <a:rPr lang="fr-FR"/>
              <a:pPr/>
              <a:t>3</a:t>
            </a:fld>
            <a:endParaRPr lang="fr-FR"/>
          </a:p>
        </p:txBody>
      </p:sp>
      <p:sp>
        <p:nvSpPr>
          <p:cNvPr id="137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3825" cy="4605338"/>
          </a:xfrm>
        </p:spPr>
        <p:txBody>
          <a:bodyPr lIns="94859" tIns="47430" rIns="94859" bIns="4743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DD7BC-1743-4545-AD3D-890DFAF39A37}" type="slidenum">
              <a:rPr lang="fr-FR"/>
              <a:pPr/>
              <a:t>5</a:t>
            </a:fld>
            <a:endParaRPr lang="fr-FR"/>
          </a:p>
        </p:txBody>
      </p:sp>
      <p:sp>
        <p:nvSpPr>
          <p:cNvPr id="140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4100"/>
            <a:ext cx="5680075" cy="46021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B6B65-7172-44ED-9B7E-D11CD5D09CB9}" type="slidenum">
              <a:rPr lang="fr-FR"/>
              <a:pPr/>
              <a:t>6</a:t>
            </a:fld>
            <a:endParaRPr lang="fr-FR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44032C-91D9-44D8-BBFC-425402B12615}" type="slidenum">
              <a:rPr lang="fr-FR"/>
              <a:pPr/>
              <a:t>7</a:t>
            </a:fld>
            <a:endParaRPr lang="fr-FR"/>
          </a:p>
        </p:txBody>
      </p:sp>
      <p:sp>
        <p:nvSpPr>
          <p:cNvPr id="156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4100"/>
            <a:ext cx="5680075" cy="46021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FB6B65-7172-44ED-9B7E-D11CD5D09CB9}" type="slidenum">
              <a:rPr lang="fr-FR"/>
              <a:pPr/>
              <a:t>12</a:t>
            </a:fld>
            <a:endParaRPr lang="fr-FR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D65636-2DF9-4D4F-916F-4AC2AE98A5D4}" type="slidenum">
              <a:rPr lang="fr-FR"/>
              <a:pPr/>
              <a:t>13</a:t>
            </a:fld>
            <a:endParaRPr lang="fr-FR"/>
          </a:p>
        </p:txBody>
      </p:sp>
      <p:sp>
        <p:nvSpPr>
          <p:cNvPr id="158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4100"/>
            <a:ext cx="5680075" cy="46021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2EF584-5580-4DA4-949D-A83B65F82F97}" type="slidenum">
              <a:rPr lang="fr-FR"/>
              <a:pPr/>
              <a:t>14</a:t>
            </a:fld>
            <a:endParaRPr lang="fr-FR"/>
          </a:p>
        </p:txBody>
      </p:sp>
      <p:sp>
        <p:nvSpPr>
          <p:cNvPr id="177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4100"/>
            <a:ext cx="5680075" cy="46021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6930" name="Picture 2" descr="page1_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7693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886200"/>
            <a:ext cx="76327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276932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1331913" y="2708275"/>
            <a:ext cx="7627937" cy="1152525"/>
          </a:xfrm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521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9563" y="-17463"/>
            <a:ext cx="2087562" cy="65071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-17463"/>
            <a:ext cx="6111875" cy="650716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48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76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0067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95288" y="1268413"/>
            <a:ext cx="4098925" cy="5221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268413"/>
            <a:ext cx="4100512" cy="5221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49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51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69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8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8287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395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5906" name="Picture 2" descr="fon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2" name="Text Box 28"/>
          <p:cNvSpPr txBox="1">
            <a:spLocks noChangeArrowheads="1"/>
          </p:cNvSpPr>
          <p:nvPr/>
        </p:nvSpPr>
        <p:spPr bwMode="auto">
          <a:xfrm>
            <a:off x="7058025" y="6692900"/>
            <a:ext cx="16668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r>
              <a:rPr lang="fr-FR" sz="600">
                <a:solidFill>
                  <a:schemeClr val="bg2"/>
                </a:solidFill>
                <a:latin typeface="Calibri" pitchFamily="34" charset="0"/>
                <a:ea typeface="ＭＳ Ｐゴシック" pitchFamily="-65" charset="-128"/>
              </a:rPr>
              <a:t>© CEA. All rights reserved</a:t>
            </a:r>
          </a:p>
        </p:txBody>
      </p:sp>
      <p:sp>
        <p:nvSpPr>
          <p:cNvPr id="127590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268413"/>
            <a:ext cx="8351837" cy="522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Premier niveau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1275909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-17463"/>
            <a:ext cx="8351837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Diaporama</a:t>
            </a:r>
          </a:p>
        </p:txBody>
      </p:sp>
      <p:sp>
        <p:nvSpPr>
          <p:cNvPr id="1029" name="ZoneTexte 7"/>
          <p:cNvSpPr txBox="1">
            <a:spLocks noChangeArrowheads="1"/>
          </p:cNvSpPr>
          <p:nvPr/>
        </p:nvSpPr>
        <p:spPr bwMode="auto">
          <a:xfrm>
            <a:off x="3991349" y="6478588"/>
            <a:ext cx="46453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fr-FR" sz="1200" dirty="0" smtClean="0">
                <a:solidFill>
                  <a:schemeClr val="bg2"/>
                </a:solidFill>
                <a:latin typeface="Calibri" pitchFamily="34" charset="0"/>
                <a:ea typeface="ＭＳ Ｐゴシック" pitchFamily="-65" charset="-128"/>
              </a:rPr>
              <a:t>TSV state of the art / AIDA workshop / 08-09/04/2013</a:t>
            </a:r>
            <a:r>
              <a:rPr lang="fr-FR" sz="1200" baseline="0" dirty="0" smtClean="0">
                <a:solidFill>
                  <a:schemeClr val="bg2"/>
                </a:solidFill>
                <a:latin typeface="Calibri" pitchFamily="34" charset="0"/>
                <a:ea typeface="ＭＳ Ｐゴシック" pitchFamily="-65" charset="-128"/>
              </a:rPr>
              <a:t> / </a:t>
            </a:r>
            <a:r>
              <a:rPr lang="fr-FR" sz="1200" dirty="0" err="1" smtClean="0">
                <a:solidFill>
                  <a:schemeClr val="bg2"/>
                </a:solidFill>
                <a:latin typeface="Calibri" pitchFamily="34" charset="0"/>
                <a:ea typeface="ＭＳ Ｐゴシック" pitchFamily="-65" charset="-128"/>
              </a:rPr>
              <a:t>D.Henry</a:t>
            </a:r>
            <a:r>
              <a:rPr lang="fr-FR" sz="1200" dirty="0" smtClean="0">
                <a:solidFill>
                  <a:schemeClr val="bg2"/>
                </a:solidFill>
                <a:latin typeface="Calibri" pitchFamily="34" charset="0"/>
                <a:ea typeface="ＭＳ Ｐゴシック" pitchFamily="-65" charset="-128"/>
              </a:rPr>
              <a:t> </a:t>
            </a:r>
            <a:endParaRPr lang="fr-FR" sz="1200" dirty="0">
              <a:solidFill>
                <a:schemeClr val="bg2"/>
              </a:solidFill>
              <a:latin typeface="Calibri" pitchFamily="34" charset="0"/>
              <a:ea typeface="ＭＳ Ｐゴシック" pitchFamily="-65" charset="-128"/>
            </a:endParaRPr>
          </a:p>
        </p:txBody>
      </p:sp>
      <p:sp>
        <p:nvSpPr>
          <p:cNvPr id="1030" name="ZoneTexte 9"/>
          <p:cNvSpPr txBox="1">
            <a:spLocks noChangeArrowheads="1"/>
          </p:cNvSpPr>
          <p:nvPr/>
        </p:nvSpPr>
        <p:spPr bwMode="auto">
          <a:xfrm>
            <a:off x="8553450" y="6472238"/>
            <a:ext cx="7048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fr-FR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18EB1E8-7B22-4759-BFE4-A780C7704E2F}" type="slidenum">
              <a:rPr lang="fr-FR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 eaLnBrk="1" hangingPunct="1">
                <a:defRPr/>
              </a:pPr>
              <a:t>‹N°›</a:t>
            </a:fld>
            <a:endParaRPr lang="fr-FR" sz="1300" b="1" smtClean="0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75912" name="Picture 8" descr="Let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6550025"/>
            <a:ext cx="476250" cy="15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5915" name="Picture 11" descr="Open3D_final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7375" y="0"/>
            <a:ext cx="9366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66FF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67A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7A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7A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67A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1.jpeg"/><Relationship Id="rId10" Type="http://schemas.openxmlformats.org/officeDocument/2006/relationships/image" Target="../media/image55.png"/><Relationship Id="rId4" Type="http://schemas.microsoft.com/office/2007/relationships/hdphoto" Target="../media/hdphoto1.wdp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74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980" name="Text Box 4"/>
          <p:cNvSpPr txBox="1">
            <a:spLocks noChangeArrowheads="1"/>
          </p:cNvSpPr>
          <p:nvPr/>
        </p:nvSpPr>
        <p:spPr bwMode="auto">
          <a:xfrm>
            <a:off x="1450785" y="4374931"/>
            <a:ext cx="7264542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>
                <a:solidFill>
                  <a:srgbClr val="000066"/>
                </a:solidFill>
                <a:latin typeface="Calibri" pitchFamily="34" charset="0"/>
              </a:rPr>
              <a:t>D. Henry </a:t>
            </a:r>
            <a:r>
              <a:rPr lang="fr-FR" sz="2400" b="1" dirty="0" smtClean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fr-FR" sz="2400" dirty="0" smtClean="0">
                <a:solidFill>
                  <a:srgbClr val="000066"/>
                </a:solidFill>
                <a:latin typeface="Calibri" pitchFamily="34" charset="0"/>
              </a:rPr>
              <a:t>/ CEA-</a:t>
            </a:r>
            <a:r>
              <a:rPr lang="fr-FR" sz="2400" dirty="0" err="1" smtClean="0">
                <a:solidFill>
                  <a:srgbClr val="000066"/>
                </a:solidFill>
                <a:latin typeface="Calibri" pitchFamily="34" charset="0"/>
              </a:rPr>
              <a:t>Leti</a:t>
            </a:r>
            <a:r>
              <a:rPr lang="fr-FR" sz="2400" dirty="0" smtClean="0">
                <a:solidFill>
                  <a:srgbClr val="000066"/>
                </a:solidFill>
                <a:latin typeface="Calibri" pitchFamily="34" charset="0"/>
              </a:rPr>
              <a:t>-</a:t>
            </a:r>
            <a:r>
              <a:rPr lang="fr-FR" sz="2400" dirty="0" err="1" smtClean="0">
                <a:solidFill>
                  <a:srgbClr val="000066"/>
                </a:solidFill>
                <a:latin typeface="Calibri" pitchFamily="34" charset="0"/>
              </a:rPr>
              <a:t>Minatec</a:t>
            </a:r>
            <a:endParaRPr lang="fr-FR" sz="2400" dirty="0">
              <a:solidFill>
                <a:srgbClr val="000066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fr-FR" sz="2000" i="1" dirty="0" err="1" smtClean="0">
                <a:solidFill>
                  <a:srgbClr val="000066"/>
                </a:solidFill>
                <a:latin typeface="Calibri" pitchFamily="34" charset="0"/>
              </a:rPr>
              <a:t>Contibuting</a:t>
            </a:r>
            <a:r>
              <a:rPr lang="fr-FR" sz="2000" i="1" dirty="0" smtClean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lang="fr-FR" sz="2000" i="1" dirty="0" err="1" smtClean="0">
                <a:solidFill>
                  <a:srgbClr val="000066"/>
                </a:solidFill>
                <a:latin typeface="Calibri" pitchFamily="34" charset="0"/>
              </a:rPr>
              <a:t>authors</a:t>
            </a:r>
            <a:r>
              <a:rPr lang="fr-FR" sz="2000" i="1" dirty="0" smtClean="0">
                <a:solidFill>
                  <a:srgbClr val="000066"/>
                </a:solidFill>
                <a:latin typeface="Calibri" pitchFamily="34" charset="0"/>
              </a:rPr>
              <a:t> : A</a:t>
            </a:r>
            <a:r>
              <a:rPr lang="fr-FR" sz="2000" i="1" dirty="0">
                <a:solidFill>
                  <a:srgbClr val="000066"/>
                </a:solidFill>
                <a:latin typeface="Calibri" pitchFamily="34" charset="0"/>
              </a:rPr>
              <a:t>. </a:t>
            </a:r>
            <a:r>
              <a:rPr lang="fr-FR" sz="2000" i="1" dirty="0" smtClean="0">
                <a:solidFill>
                  <a:srgbClr val="000066"/>
                </a:solidFill>
                <a:latin typeface="Calibri" pitchFamily="34" charset="0"/>
              </a:rPr>
              <a:t>Berthelot / R. </a:t>
            </a:r>
            <a:r>
              <a:rPr lang="fr-FR" sz="2000" i="1" dirty="0" err="1" smtClean="0">
                <a:solidFill>
                  <a:srgbClr val="000066"/>
                </a:solidFill>
                <a:latin typeface="Calibri" pitchFamily="34" charset="0"/>
              </a:rPr>
              <a:t>Cuchet</a:t>
            </a:r>
            <a:r>
              <a:rPr lang="fr-FR" sz="2000" i="1" dirty="0" smtClean="0">
                <a:solidFill>
                  <a:srgbClr val="000066"/>
                </a:solidFill>
                <a:latin typeface="Calibri" pitchFamily="34" charset="0"/>
              </a:rPr>
              <a:t> / G. Simon / Y. Lamy / P. Leduc / J. Charbonnier</a:t>
            </a:r>
            <a:endParaRPr lang="fr-FR" sz="2000" i="1" dirty="0">
              <a:solidFill>
                <a:srgbClr val="000066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fr-FR" sz="2000" dirty="0" smtClean="0">
                <a:solidFill>
                  <a:srgbClr val="000066"/>
                </a:solidFill>
                <a:latin typeface="Calibri" pitchFamily="34" charset="0"/>
              </a:rPr>
              <a:t>AIDA Meeting / 08 &amp; 09th of April 2013</a:t>
            </a:r>
            <a:endParaRPr lang="fr-FR" sz="20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278981" name="Rectangle 5"/>
          <p:cNvSpPr>
            <a:spLocks noChangeArrowheads="1"/>
          </p:cNvSpPr>
          <p:nvPr/>
        </p:nvSpPr>
        <p:spPr bwMode="auto">
          <a:xfrm>
            <a:off x="832512" y="2680758"/>
            <a:ext cx="821595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marL="457200" algn="ctr">
              <a:lnSpc>
                <a:spcPct val="120000"/>
              </a:lnSpc>
              <a:spcBef>
                <a:spcPct val="10000"/>
              </a:spcBef>
              <a:buClr>
                <a:srgbClr val="663300"/>
              </a:buClr>
              <a:buFont typeface="Wingdings" pitchFamily="2" charset="2"/>
              <a:buNone/>
            </a:pPr>
            <a:r>
              <a:rPr lang="fr-FR" sz="4000" b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TSV vertical </a:t>
            </a:r>
            <a:r>
              <a:rPr lang="fr-FR" sz="4000" b="1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based</a:t>
            </a:r>
            <a:r>
              <a:rPr lang="fr-FR" sz="4000" b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interconnections, </a:t>
            </a:r>
            <a:r>
              <a:rPr lang="fr-FR" sz="4000" b="1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overview</a:t>
            </a:r>
            <a:r>
              <a:rPr lang="fr-FR" sz="4000" b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, state of the art</a:t>
            </a:r>
            <a:endParaRPr lang="fr-FR" sz="40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9491" name="Group 3"/>
          <p:cNvGrpSpPr>
            <a:grpSpLocks/>
          </p:cNvGrpSpPr>
          <p:nvPr/>
        </p:nvGrpSpPr>
        <p:grpSpPr bwMode="auto">
          <a:xfrm>
            <a:off x="1236663" y="863600"/>
            <a:ext cx="1751012" cy="817563"/>
            <a:chOff x="770" y="604"/>
            <a:chExt cx="1103" cy="515"/>
          </a:xfrm>
        </p:grpSpPr>
        <p:sp>
          <p:nvSpPr>
            <p:cNvPr id="1599492" name="Rectangle 4"/>
            <p:cNvSpPr>
              <a:spLocks noChangeArrowheads="1"/>
            </p:cNvSpPr>
            <p:nvPr/>
          </p:nvSpPr>
          <p:spPr bwMode="auto">
            <a:xfrm>
              <a:off x="770" y="604"/>
              <a:ext cx="1103" cy="51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493" name="Line 5"/>
            <p:cNvSpPr>
              <a:spLocks noChangeShapeType="1"/>
            </p:cNvSpPr>
            <p:nvPr/>
          </p:nvSpPr>
          <p:spPr bwMode="auto">
            <a:xfrm>
              <a:off x="1179" y="604"/>
              <a:ext cx="6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494" name="Line 6"/>
            <p:cNvSpPr>
              <a:spLocks noChangeShapeType="1"/>
            </p:cNvSpPr>
            <p:nvPr/>
          </p:nvSpPr>
          <p:spPr bwMode="auto">
            <a:xfrm>
              <a:off x="1289" y="604"/>
              <a:ext cx="6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495" name="Line 7"/>
            <p:cNvSpPr>
              <a:spLocks noChangeShapeType="1"/>
            </p:cNvSpPr>
            <p:nvPr/>
          </p:nvSpPr>
          <p:spPr bwMode="auto">
            <a:xfrm>
              <a:off x="1398" y="604"/>
              <a:ext cx="6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496" name="Text Box 8"/>
            <p:cNvSpPr txBox="1">
              <a:spLocks noChangeArrowheads="1"/>
            </p:cNvSpPr>
            <p:nvPr/>
          </p:nvSpPr>
          <p:spPr bwMode="auto">
            <a:xfrm>
              <a:off x="817" y="841"/>
              <a:ext cx="936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</a:t>
              </a:r>
            </a:p>
          </p:txBody>
        </p:sp>
      </p:grpSp>
      <p:grpSp>
        <p:nvGrpSpPr>
          <p:cNvPr id="1599497" name="Group 9"/>
          <p:cNvGrpSpPr>
            <a:grpSpLocks/>
          </p:cNvGrpSpPr>
          <p:nvPr/>
        </p:nvGrpSpPr>
        <p:grpSpPr bwMode="auto">
          <a:xfrm>
            <a:off x="1277938" y="2154238"/>
            <a:ext cx="1668462" cy="973137"/>
            <a:chOff x="790" y="1414"/>
            <a:chExt cx="1051" cy="613"/>
          </a:xfrm>
        </p:grpSpPr>
        <p:sp>
          <p:nvSpPr>
            <p:cNvPr id="1599498" name="Rectangle 10"/>
            <p:cNvSpPr>
              <a:spLocks noChangeArrowheads="1"/>
            </p:cNvSpPr>
            <p:nvPr/>
          </p:nvSpPr>
          <p:spPr bwMode="auto">
            <a:xfrm>
              <a:off x="792" y="1420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499" name="Rectangle 11"/>
            <p:cNvSpPr>
              <a:spLocks noChangeArrowheads="1"/>
            </p:cNvSpPr>
            <p:nvPr/>
          </p:nvSpPr>
          <p:spPr bwMode="auto">
            <a:xfrm>
              <a:off x="874" y="1414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00" name="Rectangle 12"/>
            <p:cNvSpPr>
              <a:spLocks noChangeArrowheads="1"/>
            </p:cNvSpPr>
            <p:nvPr/>
          </p:nvSpPr>
          <p:spPr bwMode="auto">
            <a:xfrm>
              <a:off x="980" y="1415"/>
              <a:ext cx="46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01" name="Rectangle 13"/>
            <p:cNvSpPr>
              <a:spLocks noChangeArrowheads="1"/>
            </p:cNvSpPr>
            <p:nvPr/>
          </p:nvSpPr>
          <p:spPr bwMode="auto">
            <a:xfrm>
              <a:off x="1588" y="1420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02" name="Rectangle 14"/>
            <p:cNvSpPr>
              <a:spLocks noChangeArrowheads="1"/>
            </p:cNvSpPr>
            <p:nvPr/>
          </p:nvSpPr>
          <p:spPr bwMode="auto">
            <a:xfrm>
              <a:off x="1694" y="1420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03" name="Line 15"/>
            <p:cNvSpPr>
              <a:spLocks noChangeShapeType="1"/>
            </p:cNvSpPr>
            <p:nvPr/>
          </p:nvSpPr>
          <p:spPr bwMode="auto">
            <a:xfrm>
              <a:off x="1181" y="1420"/>
              <a:ext cx="6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04" name="Line 16"/>
            <p:cNvSpPr>
              <a:spLocks noChangeShapeType="1"/>
            </p:cNvSpPr>
            <p:nvPr/>
          </p:nvSpPr>
          <p:spPr bwMode="auto">
            <a:xfrm>
              <a:off x="1286" y="142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05" name="Line 17"/>
            <p:cNvSpPr>
              <a:spLocks noChangeShapeType="1"/>
            </p:cNvSpPr>
            <p:nvPr/>
          </p:nvSpPr>
          <p:spPr bwMode="auto">
            <a:xfrm>
              <a:off x="1389" y="1420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06" name="Text Box 18"/>
            <p:cNvSpPr txBox="1">
              <a:spLocks noChangeArrowheads="1"/>
            </p:cNvSpPr>
            <p:nvPr/>
          </p:nvSpPr>
          <p:spPr bwMode="auto">
            <a:xfrm>
              <a:off x="790" y="1726"/>
              <a:ext cx="103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etching</a:t>
              </a:r>
            </a:p>
          </p:txBody>
        </p:sp>
      </p:grpSp>
      <p:grpSp>
        <p:nvGrpSpPr>
          <p:cNvPr id="1599507" name="Group 19"/>
          <p:cNvGrpSpPr>
            <a:grpSpLocks/>
          </p:cNvGrpSpPr>
          <p:nvPr/>
        </p:nvGrpSpPr>
        <p:grpSpPr bwMode="auto">
          <a:xfrm>
            <a:off x="1268413" y="3600450"/>
            <a:ext cx="1687512" cy="973138"/>
            <a:chOff x="790" y="2253"/>
            <a:chExt cx="1063" cy="613"/>
          </a:xfrm>
        </p:grpSpPr>
        <p:sp>
          <p:nvSpPr>
            <p:cNvPr id="1599508" name="Rectangle 20"/>
            <p:cNvSpPr>
              <a:spLocks noChangeArrowheads="1"/>
            </p:cNvSpPr>
            <p:nvPr/>
          </p:nvSpPr>
          <p:spPr bwMode="auto">
            <a:xfrm>
              <a:off x="796" y="2259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09" name="Freeform 21"/>
            <p:cNvSpPr>
              <a:spLocks/>
            </p:cNvSpPr>
            <p:nvPr/>
          </p:nvSpPr>
          <p:spPr bwMode="auto">
            <a:xfrm>
              <a:off x="796" y="2259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10" name="Rectangle 22"/>
            <p:cNvSpPr>
              <a:spLocks noChangeArrowheads="1"/>
            </p:cNvSpPr>
            <p:nvPr/>
          </p:nvSpPr>
          <p:spPr bwMode="auto">
            <a:xfrm>
              <a:off x="878" y="2253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11" name="Rectangle 23"/>
            <p:cNvSpPr>
              <a:spLocks noChangeArrowheads="1"/>
            </p:cNvSpPr>
            <p:nvPr/>
          </p:nvSpPr>
          <p:spPr bwMode="auto">
            <a:xfrm>
              <a:off x="984" y="2254"/>
              <a:ext cx="46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12" name="Rectangle 24"/>
            <p:cNvSpPr>
              <a:spLocks noChangeArrowheads="1"/>
            </p:cNvSpPr>
            <p:nvPr/>
          </p:nvSpPr>
          <p:spPr bwMode="auto">
            <a:xfrm>
              <a:off x="1592" y="2259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13" name="Rectangle 25"/>
            <p:cNvSpPr>
              <a:spLocks noChangeArrowheads="1"/>
            </p:cNvSpPr>
            <p:nvPr/>
          </p:nvSpPr>
          <p:spPr bwMode="auto">
            <a:xfrm>
              <a:off x="1698" y="2259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14" name="Line 26"/>
            <p:cNvSpPr>
              <a:spLocks noChangeShapeType="1"/>
            </p:cNvSpPr>
            <p:nvPr/>
          </p:nvSpPr>
          <p:spPr bwMode="auto">
            <a:xfrm>
              <a:off x="1185" y="2259"/>
              <a:ext cx="6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15" name="Line 27"/>
            <p:cNvSpPr>
              <a:spLocks noChangeShapeType="1"/>
            </p:cNvSpPr>
            <p:nvPr/>
          </p:nvSpPr>
          <p:spPr bwMode="auto">
            <a:xfrm>
              <a:off x="1290" y="225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16" name="Line 28"/>
            <p:cNvSpPr>
              <a:spLocks noChangeShapeType="1"/>
            </p:cNvSpPr>
            <p:nvPr/>
          </p:nvSpPr>
          <p:spPr bwMode="auto">
            <a:xfrm>
              <a:off x="1393" y="225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17" name="Text Box 29"/>
            <p:cNvSpPr txBox="1">
              <a:spLocks noChangeArrowheads="1"/>
            </p:cNvSpPr>
            <p:nvPr/>
          </p:nvSpPr>
          <p:spPr bwMode="auto">
            <a:xfrm>
              <a:off x="790" y="2565"/>
              <a:ext cx="1036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insulation</a:t>
              </a:r>
            </a:p>
          </p:txBody>
        </p:sp>
      </p:grpSp>
      <p:grpSp>
        <p:nvGrpSpPr>
          <p:cNvPr id="1599518" name="Group 30"/>
          <p:cNvGrpSpPr>
            <a:grpSpLocks/>
          </p:cNvGrpSpPr>
          <p:nvPr/>
        </p:nvGrpSpPr>
        <p:grpSpPr bwMode="auto">
          <a:xfrm>
            <a:off x="1077913" y="5046663"/>
            <a:ext cx="2070100" cy="998537"/>
            <a:chOff x="670" y="3127"/>
            <a:chExt cx="1304" cy="629"/>
          </a:xfrm>
        </p:grpSpPr>
        <p:sp>
          <p:nvSpPr>
            <p:cNvPr id="1599519" name="Rectangle 31"/>
            <p:cNvSpPr>
              <a:spLocks noChangeArrowheads="1"/>
            </p:cNvSpPr>
            <p:nvPr/>
          </p:nvSpPr>
          <p:spPr bwMode="auto">
            <a:xfrm>
              <a:off x="792" y="3149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20" name="Freeform 32"/>
            <p:cNvSpPr>
              <a:spLocks/>
            </p:cNvSpPr>
            <p:nvPr/>
          </p:nvSpPr>
          <p:spPr bwMode="auto">
            <a:xfrm>
              <a:off x="792" y="3149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21" name="Rectangle 33"/>
            <p:cNvSpPr>
              <a:spLocks noChangeArrowheads="1"/>
            </p:cNvSpPr>
            <p:nvPr/>
          </p:nvSpPr>
          <p:spPr bwMode="auto">
            <a:xfrm>
              <a:off x="874" y="3143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22" name="Rectangle 34"/>
            <p:cNvSpPr>
              <a:spLocks noChangeArrowheads="1"/>
            </p:cNvSpPr>
            <p:nvPr/>
          </p:nvSpPr>
          <p:spPr bwMode="auto">
            <a:xfrm>
              <a:off x="980" y="3144"/>
              <a:ext cx="46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23" name="Rectangle 35"/>
            <p:cNvSpPr>
              <a:spLocks noChangeArrowheads="1"/>
            </p:cNvSpPr>
            <p:nvPr/>
          </p:nvSpPr>
          <p:spPr bwMode="auto">
            <a:xfrm>
              <a:off x="1588" y="3149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24" name="Rectangle 36"/>
            <p:cNvSpPr>
              <a:spLocks noChangeArrowheads="1"/>
            </p:cNvSpPr>
            <p:nvPr/>
          </p:nvSpPr>
          <p:spPr bwMode="auto">
            <a:xfrm>
              <a:off x="1694" y="3149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25" name="Line 37"/>
            <p:cNvSpPr>
              <a:spLocks noChangeShapeType="1"/>
            </p:cNvSpPr>
            <p:nvPr/>
          </p:nvSpPr>
          <p:spPr bwMode="auto">
            <a:xfrm>
              <a:off x="1181" y="3149"/>
              <a:ext cx="6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26" name="Line 38"/>
            <p:cNvSpPr>
              <a:spLocks noChangeShapeType="1"/>
            </p:cNvSpPr>
            <p:nvPr/>
          </p:nvSpPr>
          <p:spPr bwMode="auto">
            <a:xfrm>
              <a:off x="1286" y="314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27" name="Line 39"/>
            <p:cNvSpPr>
              <a:spLocks noChangeShapeType="1"/>
            </p:cNvSpPr>
            <p:nvPr/>
          </p:nvSpPr>
          <p:spPr bwMode="auto">
            <a:xfrm>
              <a:off x="1389" y="314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28" name="Text Box 40"/>
            <p:cNvSpPr txBox="1">
              <a:spLocks noChangeArrowheads="1"/>
            </p:cNvSpPr>
            <p:nvPr/>
          </p:nvSpPr>
          <p:spPr bwMode="auto">
            <a:xfrm>
              <a:off x="670" y="3455"/>
              <a:ext cx="130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metalization</a:t>
              </a:r>
            </a:p>
          </p:txBody>
        </p:sp>
        <p:sp>
          <p:nvSpPr>
            <p:cNvPr id="1599529" name="Line 41"/>
            <p:cNvSpPr>
              <a:spLocks noChangeShapeType="1"/>
            </p:cNvSpPr>
            <p:nvPr/>
          </p:nvSpPr>
          <p:spPr bwMode="auto">
            <a:xfrm>
              <a:off x="784" y="3127"/>
              <a:ext cx="1064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99530" name="Group 42"/>
          <p:cNvGrpSpPr>
            <a:grpSpLocks/>
          </p:cNvGrpSpPr>
          <p:nvPr/>
        </p:nvGrpSpPr>
        <p:grpSpPr bwMode="auto">
          <a:xfrm>
            <a:off x="4010025" y="782638"/>
            <a:ext cx="2070100" cy="973137"/>
            <a:chOff x="2526" y="442"/>
            <a:chExt cx="1304" cy="613"/>
          </a:xfrm>
        </p:grpSpPr>
        <p:sp>
          <p:nvSpPr>
            <p:cNvPr id="1599531" name="Rectangle 43"/>
            <p:cNvSpPr>
              <a:spLocks noChangeArrowheads="1"/>
            </p:cNvSpPr>
            <p:nvPr/>
          </p:nvSpPr>
          <p:spPr bwMode="auto">
            <a:xfrm>
              <a:off x="2648" y="448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32" name="Freeform 44"/>
            <p:cNvSpPr>
              <a:spLocks/>
            </p:cNvSpPr>
            <p:nvPr/>
          </p:nvSpPr>
          <p:spPr bwMode="auto">
            <a:xfrm>
              <a:off x="2648" y="448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33" name="Rectangle 45"/>
            <p:cNvSpPr>
              <a:spLocks noChangeArrowheads="1"/>
            </p:cNvSpPr>
            <p:nvPr/>
          </p:nvSpPr>
          <p:spPr bwMode="auto">
            <a:xfrm>
              <a:off x="2730" y="442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34" name="Rectangle 46"/>
            <p:cNvSpPr>
              <a:spLocks noChangeArrowheads="1"/>
            </p:cNvSpPr>
            <p:nvPr/>
          </p:nvSpPr>
          <p:spPr bwMode="auto">
            <a:xfrm>
              <a:off x="2836" y="443"/>
              <a:ext cx="46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35" name="Rectangle 47"/>
            <p:cNvSpPr>
              <a:spLocks noChangeArrowheads="1"/>
            </p:cNvSpPr>
            <p:nvPr/>
          </p:nvSpPr>
          <p:spPr bwMode="auto">
            <a:xfrm>
              <a:off x="3444" y="448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36" name="Rectangle 48"/>
            <p:cNvSpPr>
              <a:spLocks noChangeArrowheads="1"/>
            </p:cNvSpPr>
            <p:nvPr/>
          </p:nvSpPr>
          <p:spPr bwMode="auto">
            <a:xfrm>
              <a:off x="3550" y="448"/>
              <a:ext cx="45" cy="28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37" name="Line 49"/>
            <p:cNvSpPr>
              <a:spLocks noChangeShapeType="1"/>
            </p:cNvSpPr>
            <p:nvPr/>
          </p:nvSpPr>
          <p:spPr bwMode="auto">
            <a:xfrm>
              <a:off x="3037" y="448"/>
              <a:ext cx="63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38" name="Line 50"/>
            <p:cNvSpPr>
              <a:spLocks noChangeShapeType="1"/>
            </p:cNvSpPr>
            <p:nvPr/>
          </p:nvSpPr>
          <p:spPr bwMode="auto">
            <a:xfrm>
              <a:off x="3142" y="44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39" name="Line 51"/>
            <p:cNvSpPr>
              <a:spLocks noChangeShapeType="1"/>
            </p:cNvSpPr>
            <p:nvPr/>
          </p:nvSpPr>
          <p:spPr bwMode="auto">
            <a:xfrm>
              <a:off x="3245" y="448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40" name="Text Box 52"/>
            <p:cNvSpPr txBox="1">
              <a:spLocks noChangeArrowheads="1"/>
            </p:cNvSpPr>
            <p:nvPr/>
          </p:nvSpPr>
          <p:spPr bwMode="auto">
            <a:xfrm>
              <a:off x="2526" y="754"/>
              <a:ext cx="130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planarization</a:t>
              </a:r>
            </a:p>
          </p:txBody>
        </p:sp>
      </p:grpSp>
      <p:grpSp>
        <p:nvGrpSpPr>
          <p:cNvPr id="1599541" name="Group 53"/>
          <p:cNvGrpSpPr>
            <a:grpSpLocks/>
          </p:cNvGrpSpPr>
          <p:nvPr/>
        </p:nvGrpSpPr>
        <p:grpSpPr bwMode="auto">
          <a:xfrm>
            <a:off x="4205288" y="1927225"/>
            <a:ext cx="1679575" cy="1100138"/>
            <a:chOff x="2649" y="1163"/>
            <a:chExt cx="1058" cy="693"/>
          </a:xfrm>
        </p:grpSpPr>
        <p:sp>
          <p:nvSpPr>
            <p:cNvPr id="1599542" name="Line 54"/>
            <p:cNvSpPr>
              <a:spLocks noChangeShapeType="1"/>
            </p:cNvSpPr>
            <p:nvPr/>
          </p:nvSpPr>
          <p:spPr bwMode="auto">
            <a:xfrm>
              <a:off x="2650" y="1203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43" name="Rectangle 55"/>
            <p:cNvSpPr>
              <a:spLocks noChangeArrowheads="1"/>
            </p:cNvSpPr>
            <p:nvPr/>
          </p:nvSpPr>
          <p:spPr bwMode="auto">
            <a:xfrm>
              <a:off x="2649" y="1257"/>
              <a:ext cx="1050" cy="5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44" name="Freeform 56"/>
            <p:cNvSpPr>
              <a:spLocks/>
            </p:cNvSpPr>
            <p:nvPr/>
          </p:nvSpPr>
          <p:spPr bwMode="auto">
            <a:xfrm>
              <a:off x="2649" y="1257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45" name="Rectangle 57"/>
            <p:cNvSpPr>
              <a:spLocks noChangeArrowheads="1"/>
            </p:cNvSpPr>
            <p:nvPr/>
          </p:nvSpPr>
          <p:spPr bwMode="auto">
            <a:xfrm>
              <a:off x="2731" y="1251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46" name="Rectangle 58"/>
            <p:cNvSpPr>
              <a:spLocks noChangeArrowheads="1"/>
            </p:cNvSpPr>
            <p:nvPr/>
          </p:nvSpPr>
          <p:spPr bwMode="auto">
            <a:xfrm>
              <a:off x="2837" y="1252"/>
              <a:ext cx="47" cy="27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47" name="Rectangle 59"/>
            <p:cNvSpPr>
              <a:spLocks noChangeArrowheads="1"/>
            </p:cNvSpPr>
            <p:nvPr/>
          </p:nvSpPr>
          <p:spPr bwMode="auto">
            <a:xfrm>
              <a:off x="3446" y="1257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48" name="Rectangle 60"/>
            <p:cNvSpPr>
              <a:spLocks noChangeArrowheads="1"/>
            </p:cNvSpPr>
            <p:nvPr/>
          </p:nvSpPr>
          <p:spPr bwMode="auto">
            <a:xfrm>
              <a:off x="3552" y="1257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49" name="Line 61"/>
            <p:cNvSpPr>
              <a:spLocks noChangeShapeType="1"/>
            </p:cNvSpPr>
            <p:nvPr/>
          </p:nvSpPr>
          <p:spPr bwMode="auto">
            <a:xfrm>
              <a:off x="3039" y="1257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50" name="Line 62"/>
            <p:cNvSpPr>
              <a:spLocks noChangeShapeType="1"/>
            </p:cNvSpPr>
            <p:nvPr/>
          </p:nvSpPr>
          <p:spPr bwMode="auto">
            <a:xfrm>
              <a:off x="3144" y="1257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51" name="Line 63"/>
            <p:cNvSpPr>
              <a:spLocks noChangeShapeType="1"/>
            </p:cNvSpPr>
            <p:nvPr/>
          </p:nvSpPr>
          <p:spPr bwMode="auto">
            <a:xfrm>
              <a:off x="3247" y="1257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52" name="Text Box 64"/>
            <p:cNvSpPr txBox="1">
              <a:spLocks noChangeArrowheads="1"/>
            </p:cNvSpPr>
            <p:nvPr/>
          </p:nvSpPr>
          <p:spPr bwMode="auto">
            <a:xfrm>
              <a:off x="2949" y="1544"/>
              <a:ext cx="456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BEOL</a:t>
              </a:r>
            </a:p>
          </p:txBody>
        </p:sp>
        <p:sp>
          <p:nvSpPr>
            <p:cNvPr id="1599553" name="Line 65"/>
            <p:cNvSpPr>
              <a:spLocks noChangeShapeType="1"/>
            </p:cNvSpPr>
            <p:nvPr/>
          </p:nvSpPr>
          <p:spPr bwMode="auto">
            <a:xfrm>
              <a:off x="2721" y="1243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54" name="Line 66"/>
            <p:cNvSpPr>
              <a:spLocks noChangeShapeType="1"/>
            </p:cNvSpPr>
            <p:nvPr/>
          </p:nvSpPr>
          <p:spPr bwMode="auto">
            <a:xfrm>
              <a:off x="3249" y="124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555" name="Group 67"/>
            <p:cNvGrpSpPr>
              <a:grpSpLocks/>
            </p:cNvGrpSpPr>
            <p:nvPr/>
          </p:nvGrpSpPr>
          <p:grpSpPr bwMode="auto">
            <a:xfrm>
              <a:off x="2932" y="1217"/>
              <a:ext cx="65" cy="18"/>
              <a:chOff x="2614" y="505"/>
              <a:chExt cx="65" cy="18"/>
            </a:xfrm>
          </p:grpSpPr>
          <p:sp>
            <p:nvSpPr>
              <p:cNvPr id="1599556" name="Line 6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57" name="Line 6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58" name="Line 7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59" name="Line 7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560" name="Group 72"/>
            <p:cNvGrpSpPr>
              <a:grpSpLocks/>
            </p:cNvGrpSpPr>
            <p:nvPr/>
          </p:nvGrpSpPr>
          <p:grpSpPr bwMode="auto">
            <a:xfrm>
              <a:off x="3340" y="1219"/>
              <a:ext cx="65" cy="18"/>
              <a:chOff x="2614" y="505"/>
              <a:chExt cx="65" cy="18"/>
            </a:xfrm>
          </p:grpSpPr>
          <p:sp>
            <p:nvSpPr>
              <p:cNvPr id="1599561" name="Line 7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62" name="Line 7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63" name="Line 7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64" name="Line 7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565" name="Line 77"/>
            <p:cNvSpPr>
              <a:spLocks noChangeShapeType="1"/>
            </p:cNvSpPr>
            <p:nvPr/>
          </p:nvSpPr>
          <p:spPr bwMode="auto">
            <a:xfrm>
              <a:off x="2928" y="1211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566" name="Group 78"/>
            <p:cNvGrpSpPr>
              <a:grpSpLocks/>
            </p:cNvGrpSpPr>
            <p:nvPr/>
          </p:nvGrpSpPr>
          <p:grpSpPr bwMode="auto">
            <a:xfrm>
              <a:off x="3135" y="1187"/>
              <a:ext cx="65" cy="18"/>
              <a:chOff x="2614" y="505"/>
              <a:chExt cx="65" cy="18"/>
            </a:xfrm>
          </p:grpSpPr>
          <p:sp>
            <p:nvSpPr>
              <p:cNvPr id="1599567" name="Line 7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68" name="Line 8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69" name="Line 8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70" name="Line 8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571" name="Line 83"/>
            <p:cNvSpPr>
              <a:spLocks noChangeShapeType="1"/>
            </p:cNvSpPr>
            <p:nvPr/>
          </p:nvSpPr>
          <p:spPr bwMode="auto">
            <a:xfrm>
              <a:off x="2930" y="1180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72" name="Line 84"/>
            <p:cNvSpPr>
              <a:spLocks noChangeShapeType="1"/>
            </p:cNvSpPr>
            <p:nvPr/>
          </p:nvSpPr>
          <p:spPr bwMode="auto">
            <a:xfrm>
              <a:off x="2930" y="1163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73" name="Line 85"/>
            <p:cNvSpPr>
              <a:spLocks noChangeShapeType="1"/>
            </p:cNvSpPr>
            <p:nvPr/>
          </p:nvSpPr>
          <p:spPr bwMode="auto">
            <a:xfrm>
              <a:off x="3299" y="1164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74" name="Line 86"/>
            <p:cNvSpPr>
              <a:spLocks noChangeShapeType="1"/>
            </p:cNvSpPr>
            <p:nvPr/>
          </p:nvSpPr>
          <p:spPr bwMode="auto">
            <a:xfrm>
              <a:off x="3051" y="1163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99575" name="Group 87"/>
          <p:cNvGrpSpPr>
            <a:grpSpLocks/>
          </p:cNvGrpSpPr>
          <p:nvPr/>
        </p:nvGrpSpPr>
        <p:grpSpPr bwMode="auto">
          <a:xfrm>
            <a:off x="4205288" y="3200400"/>
            <a:ext cx="1679575" cy="1546225"/>
            <a:chOff x="2649" y="1964"/>
            <a:chExt cx="1058" cy="974"/>
          </a:xfrm>
        </p:grpSpPr>
        <p:sp>
          <p:nvSpPr>
            <p:cNvPr id="1599576" name="Line 88"/>
            <p:cNvSpPr>
              <a:spLocks noChangeShapeType="1"/>
            </p:cNvSpPr>
            <p:nvPr/>
          </p:nvSpPr>
          <p:spPr bwMode="auto">
            <a:xfrm>
              <a:off x="2650" y="2285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77" name="Rectangle 89"/>
            <p:cNvSpPr>
              <a:spLocks noChangeArrowheads="1"/>
            </p:cNvSpPr>
            <p:nvPr/>
          </p:nvSpPr>
          <p:spPr bwMode="auto">
            <a:xfrm>
              <a:off x="2649" y="2339"/>
              <a:ext cx="1050" cy="5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78" name="Freeform 90"/>
            <p:cNvSpPr>
              <a:spLocks/>
            </p:cNvSpPr>
            <p:nvPr/>
          </p:nvSpPr>
          <p:spPr bwMode="auto">
            <a:xfrm>
              <a:off x="2649" y="2339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79" name="Rectangle 91"/>
            <p:cNvSpPr>
              <a:spLocks noChangeArrowheads="1"/>
            </p:cNvSpPr>
            <p:nvPr/>
          </p:nvSpPr>
          <p:spPr bwMode="auto">
            <a:xfrm>
              <a:off x="2731" y="2333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80" name="Rectangle 92"/>
            <p:cNvSpPr>
              <a:spLocks noChangeArrowheads="1"/>
            </p:cNvSpPr>
            <p:nvPr/>
          </p:nvSpPr>
          <p:spPr bwMode="auto">
            <a:xfrm>
              <a:off x="2837" y="2334"/>
              <a:ext cx="47" cy="27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81" name="Rectangle 93"/>
            <p:cNvSpPr>
              <a:spLocks noChangeArrowheads="1"/>
            </p:cNvSpPr>
            <p:nvPr/>
          </p:nvSpPr>
          <p:spPr bwMode="auto">
            <a:xfrm>
              <a:off x="3446" y="2339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82" name="Rectangle 94"/>
            <p:cNvSpPr>
              <a:spLocks noChangeArrowheads="1"/>
            </p:cNvSpPr>
            <p:nvPr/>
          </p:nvSpPr>
          <p:spPr bwMode="auto">
            <a:xfrm>
              <a:off x="3552" y="2339"/>
              <a:ext cx="45" cy="27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583" name="Line 95"/>
            <p:cNvSpPr>
              <a:spLocks noChangeShapeType="1"/>
            </p:cNvSpPr>
            <p:nvPr/>
          </p:nvSpPr>
          <p:spPr bwMode="auto">
            <a:xfrm>
              <a:off x="3039" y="233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84" name="Line 96"/>
            <p:cNvSpPr>
              <a:spLocks noChangeShapeType="1"/>
            </p:cNvSpPr>
            <p:nvPr/>
          </p:nvSpPr>
          <p:spPr bwMode="auto">
            <a:xfrm>
              <a:off x="3144" y="233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85" name="Line 97"/>
            <p:cNvSpPr>
              <a:spLocks noChangeShapeType="1"/>
            </p:cNvSpPr>
            <p:nvPr/>
          </p:nvSpPr>
          <p:spPr bwMode="auto">
            <a:xfrm>
              <a:off x="3247" y="233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586" name="Line 98"/>
            <p:cNvSpPr>
              <a:spLocks noChangeShapeType="1"/>
            </p:cNvSpPr>
            <p:nvPr/>
          </p:nvSpPr>
          <p:spPr bwMode="auto">
            <a:xfrm>
              <a:off x="2721" y="2325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587" name="Line 99"/>
            <p:cNvSpPr>
              <a:spLocks noChangeShapeType="1"/>
            </p:cNvSpPr>
            <p:nvPr/>
          </p:nvSpPr>
          <p:spPr bwMode="auto">
            <a:xfrm>
              <a:off x="3249" y="232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588" name="Group 100"/>
            <p:cNvGrpSpPr>
              <a:grpSpLocks/>
            </p:cNvGrpSpPr>
            <p:nvPr/>
          </p:nvGrpSpPr>
          <p:grpSpPr bwMode="auto">
            <a:xfrm>
              <a:off x="2932" y="2299"/>
              <a:ext cx="65" cy="18"/>
              <a:chOff x="2614" y="505"/>
              <a:chExt cx="65" cy="18"/>
            </a:xfrm>
          </p:grpSpPr>
          <p:sp>
            <p:nvSpPr>
              <p:cNvPr id="1599589" name="Line 10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0" name="Line 10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1" name="Line 10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2" name="Line 10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593" name="Group 105"/>
            <p:cNvGrpSpPr>
              <a:grpSpLocks/>
            </p:cNvGrpSpPr>
            <p:nvPr/>
          </p:nvGrpSpPr>
          <p:grpSpPr bwMode="auto">
            <a:xfrm>
              <a:off x="3340" y="2301"/>
              <a:ext cx="65" cy="18"/>
              <a:chOff x="2614" y="505"/>
              <a:chExt cx="65" cy="18"/>
            </a:xfrm>
          </p:grpSpPr>
          <p:sp>
            <p:nvSpPr>
              <p:cNvPr id="1599594" name="Line 106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5" name="Line 107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6" name="Line 108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597" name="Line 109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598" name="Line 110"/>
            <p:cNvSpPr>
              <a:spLocks noChangeShapeType="1"/>
            </p:cNvSpPr>
            <p:nvPr/>
          </p:nvSpPr>
          <p:spPr bwMode="auto">
            <a:xfrm>
              <a:off x="2928" y="2293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599" name="Group 111"/>
            <p:cNvGrpSpPr>
              <a:grpSpLocks/>
            </p:cNvGrpSpPr>
            <p:nvPr/>
          </p:nvGrpSpPr>
          <p:grpSpPr bwMode="auto">
            <a:xfrm>
              <a:off x="3135" y="2269"/>
              <a:ext cx="65" cy="18"/>
              <a:chOff x="2614" y="505"/>
              <a:chExt cx="65" cy="18"/>
            </a:xfrm>
          </p:grpSpPr>
          <p:sp>
            <p:nvSpPr>
              <p:cNvPr id="1599600" name="Line 11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01" name="Line 11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02" name="Line 11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03" name="Line 11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604" name="Line 116"/>
            <p:cNvSpPr>
              <a:spLocks noChangeShapeType="1"/>
            </p:cNvSpPr>
            <p:nvPr/>
          </p:nvSpPr>
          <p:spPr bwMode="auto">
            <a:xfrm>
              <a:off x="2930" y="2262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05" name="Line 117"/>
            <p:cNvSpPr>
              <a:spLocks noChangeShapeType="1"/>
            </p:cNvSpPr>
            <p:nvPr/>
          </p:nvSpPr>
          <p:spPr bwMode="auto">
            <a:xfrm>
              <a:off x="2930" y="224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06" name="Line 118"/>
            <p:cNvSpPr>
              <a:spLocks noChangeShapeType="1"/>
            </p:cNvSpPr>
            <p:nvPr/>
          </p:nvSpPr>
          <p:spPr bwMode="auto">
            <a:xfrm>
              <a:off x="3299" y="224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07" name="Line 119"/>
            <p:cNvSpPr>
              <a:spLocks noChangeShapeType="1"/>
            </p:cNvSpPr>
            <p:nvPr/>
          </p:nvSpPr>
          <p:spPr bwMode="auto">
            <a:xfrm>
              <a:off x="3051" y="2245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08" name="Text Box 120"/>
            <p:cNvSpPr txBox="1">
              <a:spLocks noChangeArrowheads="1"/>
            </p:cNvSpPr>
            <p:nvPr/>
          </p:nvSpPr>
          <p:spPr bwMode="auto">
            <a:xfrm>
              <a:off x="2880" y="2661"/>
              <a:ext cx="62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Bonding</a:t>
              </a:r>
            </a:p>
          </p:txBody>
        </p:sp>
        <p:sp>
          <p:nvSpPr>
            <p:cNvPr id="1599609" name="Rectangle 121"/>
            <p:cNvSpPr>
              <a:spLocks noChangeArrowheads="1"/>
            </p:cNvSpPr>
            <p:nvPr/>
          </p:nvSpPr>
          <p:spPr bwMode="auto">
            <a:xfrm>
              <a:off x="2651" y="1964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9610" name="Group 122"/>
          <p:cNvGrpSpPr>
            <a:grpSpLocks/>
          </p:cNvGrpSpPr>
          <p:nvPr/>
        </p:nvGrpSpPr>
        <p:grpSpPr bwMode="auto">
          <a:xfrm>
            <a:off x="4205288" y="4919663"/>
            <a:ext cx="1679575" cy="1408112"/>
            <a:chOff x="2649" y="3047"/>
            <a:chExt cx="1058" cy="887"/>
          </a:xfrm>
        </p:grpSpPr>
        <p:sp>
          <p:nvSpPr>
            <p:cNvPr id="1599611" name="Line 123"/>
            <p:cNvSpPr>
              <a:spLocks noChangeShapeType="1"/>
            </p:cNvSpPr>
            <p:nvPr/>
          </p:nvSpPr>
          <p:spPr bwMode="auto">
            <a:xfrm>
              <a:off x="2650" y="3368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12" name="Rectangle 124"/>
            <p:cNvSpPr>
              <a:spLocks noChangeArrowheads="1"/>
            </p:cNvSpPr>
            <p:nvPr/>
          </p:nvSpPr>
          <p:spPr bwMode="auto">
            <a:xfrm>
              <a:off x="2649" y="3422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13" name="Freeform 125"/>
            <p:cNvSpPr>
              <a:spLocks/>
            </p:cNvSpPr>
            <p:nvPr/>
          </p:nvSpPr>
          <p:spPr bwMode="auto">
            <a:xfrm>
              <a:off x="2649" y="3422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14" name="Rectangle 126"/>
            <p:cNvSpPr>
              <a:spLocks noChangeArrowheads="1"/>
            </p:cNvSpPr>
            <p:nvPr/>
          </p:nvSpPr>
          <p:spPr bwMode="auto">
            <a:xfrm>
              <a:off x="2731" y="3416"/>
              <a:ext cx="45" cy="29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15" name="Rectangle 127"/>
            <p:cNvSpPr>
              <a:spLocks noChangeArrowheads="1"/>
            </p:cNvSpPr>
            <p:nvPr/>
          </p:nvSpPr>
          <p:spPr bwMode="auto">
            <a:xfrm>
              <a:off x="2837" y="3417"/>
              <a:ext cx="47" cy="29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16" name="Rectangle 128"/>
            <p:cNvSpPr>
              <a:spLocks noChangeArrowheads="1"/>
            </p:cNvSpPr>
            <p:nvPr/>
          </p:nvSpPr>
          <p:spPr bwMode="auto">
            <a:xfrm>
              <a:off x="3446" y="3422"/>
              <a:ext cx="45" cy="2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17" name="Rectangle 129"/>
            <p:cNvSpPr>
              <a:spLocks noChangeArrowheads="1"/>
            </p:cNvSpPr>
            <p:nvPr/>
          </p:nvSpPr>
          <p:spPr bwMode="auto">
            <a:xfrm>
              <a:off x="3552" y="3422"/>
              <a:ext cx="45" cy="2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18" name="Line 130"/>
            <p:cNvSpPr>
              <a:spLocks noChangeShapeType="1"/>
            </p:cNvSpPr>
            <p:nvPr/>
          </p:nvSpPr>
          <p:spPr bwMode="auto">
            <a:xfrm>
              <a:off x="3039" y="342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19" name="Line 131"/>
            <p:cNvSpPr>
              <a:spLocks noChangeShapeType="1"/>
            </p:cNvSpPr>
            <p:nvPr/>
          </p:nvSpPr>
          <p:spPr bwMode="auto">
            <a:xfrm>
              <a:off x="3144" y="342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20" name="Line 132"/>
            <p:cNvSpPr>
              <a:spLocks noChangeShapeType="1"/>
            </p:cNvSpPr>
            <p:nvPr/>
          </p:nvSpPr>
          <p:spPr bwMode="auto">
            <a:xfrm>
              <a:off x="3247" y="3422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21" name="Line 133"/>
            <p:cNvSpPr>
              <a:spLocks noChangeShapeType="1"/>
            </p:cNvSpPr>
            <p:nvPr/>
          </p:nvSpPr>
          <p:spPr bwMode="auto">
            <a:xfrm>
              <a:off x="2721" y="340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22" name="Line 134"/>
            <p:cNvSpPr>
              <a:spLocks noChangeShapeType="1"/>
            </p:cNvSpPr>
            <p:nvPr/>
          </p:nvSpPr>
          <p:spPr bwMode="auto">
            <a:xfrm>
              <a:off x="3249" y="3411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623" name="Group 135"/>
            <p:cNvGrpSpPr>
              <a:grpSpLocks/>
            </p:cNvGrpSpPr>
            <p:nvPr/>
          </p:nvGrpSpPr>
          <p:grpSpPr bwMode="auto">
            <a:xfrm>
              <a:off x="2932" y="3382"/>
              <a:ext cx="65" cy="18"/>
              <a:chOff x="2614" y="505"/>
              <a:chExt cx="65" cy="18"/>
            </a:xfrm>
          </p:grpSpPr>
          <p:sp>
            <p:nvSpPr>
              <p:cNvPr id="1599624" name="Line 136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25" name="Line 137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26" name="Line 138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27" name="Line 139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628" name="Group 140"/>
            <p:cNvGrpSpPr>
              <a:grpSpLocks/>
            </p:cNvGrpSpPr>
            <p:nvPr/>
          </p:nvGrpSpPr>
          <p:grpSpPr bwMode="auto">
            <a:xfrm>
              <a:off x="3340" y="3384"/>
              <a:ext cx="65" cy="18"/>
              <a:chOff x="2614" y="505"/>
              <a:chExt cx="65" cy="18"/>
            </a:xfrm>
          </p:grpSpPr>
          <p:sp>
            <p:nvSpPr>
              <p:cNvPr id="1599629" name="Line 14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0" name="Line 14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1" name="Line 14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2" name="Line 14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633" name="Line 145"/>
            <p:cNvSpPr>
              <a:spLocks noChangeShapeType="1"/>
            </p:cNvSpPr>
            <p:nvPr/>
          </p:nvSpPr>
          <p:spPr bwMode="auto">
            <a:xfrm>
              <a:off x="2928" y="3376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634" name="Group 146"/>
            <p:cNvGrpSpPr>
              <a:grpSpLocks/>
            </p:cNvGrpSpPr>
            <p:nvPr/>
          </p:nvGrpSpPr>
          <p:grpSpPr bwMode="auto">
            <a:xfrm>
              <a:off x="3135" y="3352"/>
              <a:ext cx="65" cy="18"/>
              <a:chOff x="2614" y="505"/>
              <a:chExt cx="65" cy="18"/>
            </a:xfrm>
          </p:grpSpPr>
          <p:sp>
            <p:nvSpPr>
              <p:cNvPr id="1599635" name="Line 147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6" name="Line 148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7" name="Line 149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38" name="Line 150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639" name="Line 151"/>
            <p:cNvSpPr>
              <a:spLocks noChangeShapeType="1"/>
            </p:cNvSpPr>
            <p:nvPr/>
          </p:nvSpPr>
          <p:spPr bwMode="auto">
            <a:xfrm>
              <a:off x="2930" y="3345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40" name="Line 152"/>
            <p:cNvSpPr>
              <a:spLocks noChangeShapeType="1"/>
            </p:cNvSpPr>
            <p:nvPr/>
          </p:nvSpPr>
          <p:spPr bwMode="auto">
            <a:xfrm>
              <a:off x="2930" y="3328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41" name="Line 153"/>
            <p:cNvSpPr>
              <a:spLocks noChangeShapeType="1"/>
            </p:cNvSpPr>
            <p:nvPr/>
          </p:nvSpPr>
          <p:spPr bwMode="auto">
            <a:xfrm>
              <a:off x="3299" y="3329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42" name="Line 154"/>
            <p:cNvSpPr>
              <a:spLocks noChangeShapeType="1"/>
            </p:cNvSpPr>
            <p:nvPr/>
          </p:nvSpPr>
          <p:spPr bwMode="auto">
            <a:xfrm>
              <a:off x="3051" y="3328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43" name="Text Box 155"/>
            <p:cNvSpPr txBox="1">
              <a:spLocks noChangeArrowheads="1"/>
            </p:cNvSpPr>
            <p:nvPr/>
          </p:nvSpPr>
          <p:spPr bwMode="auto">
            <a:xfrm>
              <a:off x="2718" y="3738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Via Exposure</a:t>
              </a:r>
            </a:p>
          </p:txBody>
        </p:sp>
        <p:sp>
          <p:nvSpPr>
            <p:cNvPr id="1599644" name="Rectangle 156"/>
            <p:cNvSpPr>
              <a:spLocks noChangeArrowheads="1"/>
            </p:cNvSpPr>
            <p:nvPr/>
          </p:nvSpPr>
          <p:spPr bwMode="auto">
            <a:xfrm>
              <a:off x="2651" y="3047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9645" name="Group 157"/>
          <p:cNvGrpSpPr>
            <a:grpSpLocks/>
          </p:cNvGrpSpPr>
          <p:nvPr/>
        </p:nvGrpSpPr>
        <p:grpSpPr bwMode="auto">
          <a:xfrm>
            <a:off x="6838950" y="852488"/>
            <a:ext cx="1682750" cy="1412875"/>
            <a:chOff x="4303" y="735"/>
            <a:chExt cx="1060" cy="890"/>
          </a:xfrm>
        </p:grpSpPr>
        <p:sp>
          <p:nvSpPr>
            <p:cNvPr id="1599646" name="Line 158"/>
            <p:cNvSpPr>
              <a:spLocks noChangeShapeType="1"/>
            </p:cNvSpPr>
            <p:nvPr/>
          </p:nvSpPr>
          <p:spPr bwMode="auto">
            <a:xfrm>
              <a:off x="4306" y="1056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47" name="Rectangle 159"/>
            <p:cNvSpPr>
              <a:spLocks noChangeArrowheads="1"/>
            </p:cNvSpPr>
            <p:nvPr/>
          </p:nvSpPr>
          <p:spPr bwMode="auto">
            <a:xfrm>
              <a:off x="4305" y="1110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48" name="Freeform 160"/>
            <p:cNvSpPr>
              <a:spLocks/>
            </p:cNvSpPr>
            <p:nvPr/>
          </p:nvSpPr>
          <p:spPr bwMode="auto">
            <a:xfrm>
              <a:off x="4305" y="1110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49" name="Rectangle 161"/>
            <p:cNvSpPr>
              <a:spLocks noChangeArrowheads="1"/>
            </p:cNvSpPr>
            <p:nvPr/>
          </p:nvSpPr>
          <p:spPr bwMode="auto">
            <a:xfrm>
              <a:off x="4387" y="1104"/>
              <a:ext cx="45" cy="29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50" name="Rectangle 162"/>
            <p:cNvSpPr>
              <a:spLocks noChangeArrowheads="1"/>
            </p:cNvSpPr>
            <p:nvPr/>
          </p:nvSpPr>
          <p:spPr bwMode="auto">
            <a:xfrm>
              <a:off x="4493" y="1105"/>
              <a:ext cx="47" cy="29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51" name="Rectangle 163"/>
            <p:cNvSpPr>
              <a:spLocks noChangeArrowheads="1"/>
            </p:cNvSpPr>
            <p:nvPr/>
          </p:nvSpPr>
          <p:spPr bwMode="auto">
            <a:xfrm>
              <a:off x="5102" y="1110"/>
              <a:ext cx="45" cy="2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52" name="Rectangle 164"/>
            <p:cNvSpPr>
              <a:spLocks noChangeArrowheads="1"/>
            </p:cNvSpPr>
            <p:nvPr/>
          </p:nvSpPr>
          <p:spPr bwMode="auto">
            <a:xfrm>
              <a:off x="5208" y="1110"/>
              <a:ext cx="45" cy="2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53" name="Line 165"/>
            <p:cNvSpPr>
              <a:spLocks noChangeShapeType="1"/>
            </p:cNvSpPr>
            <p:nvPr/>
          </p:nvSpPr>
          <p:spPr bwMode="auto">
            <a:xfrm>
              <a:off x="4695" y="111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54" name="Line 166"/>
            <p:cNvSpPr>
              <a:spLocks noChangeShapeType="1"/>
            </p:cNvSpPr>
            <p:nvPr/>
          </p:nvSpPr>
          <p:spPr bwMode="auto">
            <a:xfrm>
              <a:off x="4800" y="111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55" name="Line 167"/>
            <p:cNvSpPr>
              <a:spLocks noChangeShapeType="1"/>
            </p:cNvSpPr>
            <p:nvPr/>
          </p:nvSpPr>
          <p:spPr bwMode="auto">
            <a:xfrm>
              <a:off x="4903" y="1110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56" name="Line 168"/>
            <p:cNvSpPr>
              <a:spLocks noChangeShapeType="1"/>
            </p:cNvSpPr>
            <p:nvPr/>
          </p:nvSpPr>
          <p:spPr bwMode="auto">
            <a:xfrm>
              <a:off x="4377" y="109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57" name="Line 169"/>
            <p:cNvSpPr>
              <a:spLocks noChangeShapeType="1"/>
            </p:cNvSpPr>
            <p:nvPr/>
          </p:nvSpPr>
          <p:spPr bwMode="auto">
            <a:xfrm>
              <a:off x="4905" y="1099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658" name="Group 170"/>
            <p:cNvGrpSpPr>
              <a:grpSpLocks/>
            </p:cNvGrpSpPr>
            <p:nvPr/>
          </p:nvGrpSpPr>
          <p:grpSpPr bwMode="auto">
            <a:xfrm>
              <a:off x="4588" y="1070"/>
              <a:ext cx="65" cy="18"/>
              <a:chOff x="2614" y="505"/>
              <a:chExt cx="65" cy="18"/>
            </a:xfrm>
          </p:grpSpPr>
          <p:sp>
            <p:nvSpPr>
              <p:cNvPr id="1599659" name="Line 17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0" name="Line 17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1" name="Line 17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2" name="Line 17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663" name="Group 175"/>
            <p:cNvGrpSpPr>
              <a:grpSpLocks/>
            </p:cNvGrpSpPr>
            <p:nvPr/>
          </p:nvGrpSpPr>
          <p:grpSpPr bwMode="auto">
            <a:xfrm>
              <a:off x="4996" y="1072"/>
              <a:ext cx="65" cy="18"/>
              <a:chOff x="2614" y="505"/>
              <a:chExt cx="65" cy="18"/>
            </a:xfrm>
          </p:grpSpPr>
          <p:sp>
            <p:nvSpPr>
              <p:cNvPr id="1599664" name="Line 176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5" name="Line 177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6" name="Line 178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67" name="Line 179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668" name="Line 180"/>
            <p:cNvSpPr>
              <a:spLocks noChangeShapeType="1"/>
            </p:cNvSpPr>
            <p:nvPr/>
          </p:nvSpPr>
          <p:spPr bwMode="auto">
            <a:xfrm>
              <a:off x="4584" y="1064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669" name="Group 181"/>
            <p:cNvGrpSpPr>
              <a:grpSpLocks/>
            </p:cNvGrpSpPr>
            <p:nvPr/>
          </p:nvGrpSpPr>
          <p:grpSpPr bwMode="auto">
            <a:xfrm>
              <a:off x="4791" y="1040"/>
              <a:ext cx="65" cy="18"/>
              <a:chOff x="2614" y="505"/>
              <a:chExt cx="65" cy="18"/>
            </a:xfrm>
          </p:grpSpPr>
          <p:sp>
            <p:nvSpPr>
              <p:cNvPr id="1599670" name="Line 18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71" name="Line 18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72" name="Line 18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673" name="Line 18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674" name="Line 186"/>
            <p:cNvSpPr>
              <a:spLocks noChangeShapeType="1"/>
            </p:cNvSpPr>
            <p:nvPr/>
          </p:nvSpPr>
          <p:spPr bwMode="auto">
            <a:xfrm>
              <a:off x="4586" y="1033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75" name="Line 187"/>
            <p:cNvSpPr>
              <a:spLocks noChangeShapeType="1"/>
            </p:cNvSpPr>
            <p:nvPr/>
          </p:nvSpPr>
          <p:spPr bwMode="auto">
            <a:xfrm>
              <a:off x="4586" y="101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76" name="Line 188"/>
            <p:cNvSpPr>
              <a:spLocks noChangeShapeType="1"/>
            </p:cNvSpPr>
            <p:nvPr/>
          </p:nvSpPr>
          <p:spPr bwMode="auto">
            <a:xfrm>
              <a:off x="4955" y="1017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77" name="Line 189"/>
            <p:cNvSpPr>
              <a:spLocks noChangeShapeType="1"/>
            </p:cNvSpPr>
            <p:nvPr/>
          </p:nvSpPr>
          <p:spPr bwMode="auto">
            <a:xfrm>
              <a:off x="4707" y="1016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78" name="Text Box 190"/>
            <p:cNvSpPr txBox="1">
              <a:spLocks noChangeArrowheads="1"/>
            </p:cNvSpPr>
            <p:nvPr/>
          </p:nvSpPr>
          <p:spPr bwMode="auto">
            <a:xfrm>
              <a:off x="4368" y="1429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Insulation</a:t>
              </a:r>
            </a:p>
          </p:txBody>
        </p:sp>
        <p:sp>
          <p:nvSpPr>
            <p:cNvPr id="1599679" name="Rectangle 191"/>
            <p:cNvSpPr>
              <a:spLocks noChangeArrowheads="1"/>
            </p:cNvSpPr>
            <p:nvPr/>
          </p:nvSpPr>
          <p:spPr bwMode="auto">
            <a:xfrm>
              <a:off x="4307" y="735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80" name="Line 192"/>
            <p:cNvSpPr>
              <a:spLocks noChangeShapeType="1"/>
            </p:cNvSpPr>
            <p:nvPr/>
          </p:nvSpPr>
          <p:spPr bwMode="auto">
            <a:xfrm>
              <a:off x="4303" y="1398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81" name="Rectangle 193"/>
            <p:cNvSpPr>
              <a:spLocks noChangeArrowheads="1"/>
            </p:cNvSpPr>
            <p:nvPr/>
          </p:nvSpPr>
          <p:spPr bwMode="auto">
            <a:xfrm>
              <a:off x="4390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82" name="Rectangle 194"/>
            <p:cNvSpPr>
              <a:spLocks noChangeArrowheads="1"/>
            </p:cNvSpPr>
            <p:nvPr/>
          </p:nvSpPr>
          <p:spPr bwMode="auto">
            <a:xfrm>
              <a:off x="4498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83" name="Rectangle 195"/>
            <p:cNvSpPr>
              <a:spLocks noChangeArrowheads="1"/>
            </p:cNvSpPr>
            <p:nvPr/>
          </p:nvSpPr>
          <p:spPr bwMode="auto">
            <a:xfrm>
              <a:off x="5107" y="1377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84" name="Rectangle 196"/>
            <p:cNvSpPr>
              <a:spLocks noChangeArrowheads="1"/>
            </p:cNvSpPr>
            <p:nvPr/>
          </p:nvSpPr>
          <p:spPr bwMode="auto">
            <a:xfrm>
              <a:off x="5215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9685" name="Group 197"/>
          <p:cNvGrpSpPr>
            <a:grpSpLocks/>
          </p:cNvGrpSpPr>
          <p:nvPr/>
        </p:nvGrpSpPr>
        <p:grpSpPr bwMode="auto">
          <a:xfrm>
            <a:off x="6750050" y="2628900"/>
            <a:ext cx="1857375" cy="1546225"/>
            <a:chOff x="4248" y="1729"/>
            <a:chExt cx="1170" cy="974"/>
          </a:xfrm>
        </p:grpSpPr>
        <p:sp>
          <p:nvSpPr>
            <p:cNvPr id="1599686" name="Line 198"/>
            <p:cNvSpPr>
              <a:spLocks noChangeShapeType="1"/>
            </p:cNvSpPr>
            <p:nvPr/>
          </p:nvSpPr>
          <p:spPr bwMode="auto">
            <a:xfrm>
              <a:off x="4270" y="2440"/>
              <a:ext cx="1040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87" name="Rectangle 199"/>
            <p:cNvSpPr>
              <a:spLocks noChangeArrowheads="1"/>
            </p:cNvSpPr>
            <p:nvPr/>
          </p:nvSpPr>
          <p:spPr bwMode="auto">
            <a:xfrm>
              <a:off x="4566" y="2418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88" name="Line 200"/>
            <p:cNvSpPr>
              <a:spLocks noChangeShapeType="1"/>
            </p:cNvSpPr>
            <p:nvPr/>
          </p:nvSpPr>
          <p:spPr bwMode="auto">
            <a:xfrm>
              <a:off x="4696" y="2437"/>
              <a:ext cx="177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89" name="Line 201"/>
            <p:cNvSpPr>
              <a:spLocks noChangeShapeType="1"/>
            </p:cNvSpPr>
            <p:nvPr/>
          </p:nvSpPr>
          <p:spPr bwMode="auto">
            <a:xfrm>
              <a:off x="4270" y="2050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690" name="Rectangle 202"/>
            <p:cNvSpPr>
              <a:spLocks noChangeArrowheads="1"/>
            </p:cNvSpPr>
            <p:nvPr/>
          </p:nvSpPr>
          <p:spPr bwMode="auto">
            <a:xfrm>
              <a:off x="4269" y="2104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91" name="Freeform 203"/>
            <p:cNvSpPr>
              <a:spLocks/>
            </p:cNvSpPr>
            <p:nvPr/>
          </p:nvSpPr>
          <p:spPr bwMode="auto">
            <a:xfrm>
              <a:off x="4269" y="2104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92" name="Rectangle 204"/>
            <p:cNvSpPr>
              <a:spLocks noChangeArrowheads="1"/>
            </p:cNvSpPr>
            <p:nvPr/>
          </p:nvSpPr>
          <p:spPr bwMode="auto">
            <a:xfrm>
              <a:off x="4351" y="2098"/>
              <a:ext cx="45" cy="29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93" name="Rectangle 205"/>
            <p:cNvSpPr>
              <a:spLocks noChangeArrowheads="1"/>
            </p:cNvSpPr>
            <p:nvPr/>
          </p:nvSpPr>
          <p:spPr bwMode="auto">
            <a:xfrm>
              <a:off x="4457" y="2099"/>
              <a:ext cx="47" cy="29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94" name="Rectangle 206"/>
            <p:cNvSpPr>
              <a:spLocks noChangeArrowheads="1"/>
            </p:cNvSpPr>
            <p:nvPr/>
          </p:nvSpPr>
          <p:spPr bwMode="auto">
            <a:xfrm>
              <a:off x="5066" y="2104"/>
              <a:ext cx="45" cy="2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95" name="Rectangle 207"/>
            <p:cNvSpPr>
              <a:spLocks noChangeArrowheads="1"/>
            </p:cNvSpPr>
            <p:nvPr/>
          </p:nvSpPr>
          <p:spPr bwMode="auto">
            <a:xfrm>
              <a:off x="5172" y="2104"/>
              <a:ext cx="45" cy="2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696" name="Line 208"/>
            <p:cNvSpPr>
              <a:spLocks noChangeShapeType="1"/>
            </p:cNvSpPr>
            <p:nvPr/>
          </p:nvSpPr>
          <p:spPr bwMode="auto">
            <a:xfrm>
              <a:off x="4659" y="210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97" name="Line 209"/>
            <p:cNvSpPr>
              <a:spLocks noChangeShapeType="1"/>
            </p:cNvSpPr>
            <p:nvPr/>
          </p:nvSpPr>
          <p:spPr bwMode="auto">
            <a:xfrm>
              <a:off x="4764" y="210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98" name="Line 210"/>
            <p:cNvSpPr>
              <a:spLocks noChangeShapeType="1"/>
            </p:cNvSpPr>
            <p:nvPr/>
          </p:nvSpPr>
          <p:spPr bwMode="auto">
            <a:xfrm>
              <a:off x="4867" y="2104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699" name="Line 211"/>
            <p:cNvSpPr>
              <a:spLocks noChangeShapeType="1"/>
            </p:cNvSpPr>
            <p:nvPr/>
          </p:nvSpPr>
          <p:spPr bwMode="auto">
            <a:xfrm>
              <a:off x="4341" y="2090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00" name="Line 212"/>
            <p:cNvSpPr>
              <a:spLocks noChangeShapeType="1"/>
            </p:cNvSpPr>
            <p:nvPr/>
          </p:nvSpPr>
          <p:spPr bwMode="auto">
            <a:xfrm>
              <a:off x="4869" y="2093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701" name="Group 213"/>
            <p:cNvGrpSpPr>
              <a:grpSpLocks/>
            </p:cNvGrpSpPr>
            <p:nvPr/>
          </p:nvGrpSpPr>
          <p:grpSpPr bwMode="auto">
            <a:xfrm>
              <a:off x="4552" y="2064"/>
              <a:ext cx="65" cy="18"/>
              <a:chOff x="2614" y="505"/>
              <a:chExt cx="65" cy="18"/>
            </a:xfrm>
          </p:grpSpPr>
          <p:sp>
            <p:nvSpPr>
              <p:cNvPr id="1599702" name="Line 21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03" name="Line 21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04" name="Line 21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05" name="Line 21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706" name="Group 218"/>
            <p:cNvGrpSpPr>
              <a:grpSpLocks/>
            </p:cNvGrpSpPr>
            <p:nvPr/>
          </p:nvGrpSpPr>
          <p:grpSpPr bwMode="auto">
            <a:xfrm>
              <a:off x="4960" y="2066"/>
              <a:ext cx="65" cy="18"/>
              <a:chOff x="2614" y="505"/>
              <a:chExt cx="65" cy="18"/>
            </a:xfrm>
          </p:grpSpPr>
          <p:sp>
            <p:nvSpPr>
              <p:cNvPr id="1599707" name="Line 21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08" name="Line 22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09" name="Line 22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10" name="Line 22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711" name="Line 223"/>
            <p:cNvSpPr>
              <a:spLocks noChangeShapeType="1"/>
            </p:cNvSpPr>
            <p:nvPr/>
          </p:nvSpPr>
          <p:spPr bwMode="auto">
            <a:xfrm>
              <a:off x="4548" y="2058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712" name="Group 224"/>
            <p:cNvGrpSpPr>
              <a:grpSpLocks/>
            </p:cNvGrpSpPr>
            <p:nvPr/>
          </p:nvGrpSpPr>
          <p:grpSpPr bwMode="auto">
            <a:xfrm>
              <a:off x="4755" y="2034"/>
              <a:ext cx="65" cy="18"/>
              <a:chOff x="2614" y="505"/>
              <a:chExt cx="65" cy="18"/>
            </a:xfrm>
          </p:grpSpPr>
          <p:sp>
            <p:nvSpPr>
              <p:cNvPr id="1599713" name="Line 22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14" name="Line 22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15" name="Line 22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16" name="Line 22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717" name="Line 229"/>
            <p:cNvSpPr>
              <a:spLocks noChangeShapeType="1"/>
            </p:cNvSpPr>
            <p:nvPr/>
          </p:nvSpPr>
          <p:spPr bwMode="auto">
            <a:xfrm>
              <a:off x="4550" y="2027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18" name="Line 230"/>
            <p:cNvSpPr>
              <a:spLocks noChangeShapeType="1"/>
            </p:cNvSpPr>
            <p:nvPr/>
          </p:nvSpPr>
          <p:spPr bwMode="auto">
            <a:xfrm>
              <a:off x="4550" y="2010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19" name="Line 231"/>
            <p:cNvSpPr>
              <a:spLocks noChangeShapeType="1"/>
            </p:cNvSpPr>
            <p:nvPr/>
          </p:nvSpPr>
          <p:spPr bwMode="auto">
            <a:xfrm>
              <a:off x="4919" y="2011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20" name="Line 232"/>
            <p:cNvSpPr>
              <a:spLocks noChangeShapeType="1"/>
            </p:cNvSpPr>
            <p:nvPr/>
          </p:nvSpPr>
          <p:spPr bwMode="auto">
            <a:xfrm>
              <a:off x="4671" y="2010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21" name="Text Box 233"/>
            <p:cNvSpPr txBox="1">
              <a:spLocks noChangeArrowheads="1"/>
            </p:cNvSpPr>
            <p:nvPr/>
          </p:nvSpPr>
          <p:spPr bwMode="auto">
            <a:xfrm>
              <a:off x="4248" y="2507"/>
              <a:ext cx="1170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RDL &amp; Passivation</a:t>
              </a:r>
            </a:p>
          </p:txBody>
        </p:sp>
        <p:sp>
          <p:nvSpPr>
            <p:cNvPr id="1599722" name="Rectangle 234"/>
            <p:cNvSpPr>
              <a:spLocks noChangeArrowheads="1"/>
            </p:cNvSpPr>
            <p:nvPr/>
          </p:nvSpPr>
          <p:spPr bwMode="auto">
            <a:xfrm>
              <a:off x="4271" y="1729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23" name="Line 235"/>
            <p:cNvSpPr>
              <a:spLocks noChangeShapeType="1"/>
            </p:cNvSpPr>
            <p:nvPr/>
          </p:nvSpPr>
          <p:spPr bwMode="auto">
            <a:xfrm>
              <a:off x="4267" y="2392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24" name="Rectangle 236"/>
            <p:cNvSpPr>
              <a:spLocks noChangeArrowheads="1"/>
            </p:cNvSpPr>
            <p:nvPr/>
          </p:nvSpPr>
          <p:spPr bwMode="auto">
            <a:xfrm>
              <a:off x="4354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25" name="Rectangle 237"/>
            <p:cNvSpPr>
              <a:spLocks noChangeArrowheads="1"/>
            </p:cNvSpPr>
            <p:nvPr/>
          </p:nvSpPr>
          <p:spPr bwMode="auto">
            <a:xfrm>
              <a:off x="4462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26" name="Rectangle 238"/>
            <p:cNvSpPr>
              <a:spLocks noChangeArrowheads="1"/>
            </p:cNvSpPr>
            <p:nvPr/>
          </p:nvSpPr>
          <p:spPr bwMode="auto">
            <a:xfrm>
              <a:off x="5071" y="2371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27" name="Rectangle 239"/>
            <p:cNvSpPr>
              <a:spLocks noChangeArrowheads="1"/>
            </p:cNvSpPr>
            <p:nvPr/>
          </p:nvSpPr>
          <p:spPr bwMode="auto">
            <a:xfrm>
              <a:off x="5179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28" name="Line 240"/>
            <p:cNvSpPr>
              <a:spLocks noChangeShapeType="1"/>
            </p:cNvSpPr>
            <p:nvPr/>
          </p:nvSpPr>
          <p:spPr bwMode="auto">
            <a:xfrm>
              <a:off x="4353" y="2414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29" name="Line 241"/>
            <p:cNvSpPr>
              <a:spLocks noChangeShapeType="1"/>
            </p:cNvSpPr>
            <p:nvPr/>
          </p:nvSpPr>
          <p:spPr bwMode="auto">
            <a:xfrm>
              <a:off x="4871" y="2414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30" name="Rectangle 242"/>
            <p:cNvSpPr>
              <a:spLocks noChangeArrowheads="1"/>
            </p:cNvSpPr>
            <p:nvPr/>
          </p:nvSpPr>
          <p:spPr bwMode="auto">
            <a:xfrm>
              <a:off x="4890" y="2416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9731" name="Group 243"/>
          <p:cNvGrpSpPr>
            <a:grpSpLocks/>
          </p:cNvGrpSpPr>
          <p:nvPr/>
        </p:nvGrpSpPr>
        <p:grpSpPr bwMode="auto">
          <a:xfrm>
            <a:off x="6751638" y="4538663"/>
            <a:ext cx="1857375" cy="1685925"/>
            <a:chOff x="4248" y="2807"/>
            <a:chExt cx="1170" cy="1062"/>
          </a:xfrm>
        </p:grpSpPr>
        <p:sp>
          <p:nvSpPr>
            <p:cNvPr id="1599732" name="Oval 244"/>
            <p:cNvSpPr>
              <a:spLocks noChangeArrowheads="1"/>
            </p:cNvSpPr>
            <p:nvPr/>
          </p:nvSpPr>
          <p:spPr bwMode="auto">
            <a:xfrm>
              <a:off x="4876" y="3462"/>
              <a:ext cx="182" cy="20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33" name="Oval 245"/>
            <p:cNvSpPr>
              <a:spLocks noChangeArrowheads="1"/>
            </p:cNvSpPr>
            <p:nvPr/>
          </p:nvSpPr>
          <p:spPr bwMode="auto">
            <a:xfrm>
              <a:off x="4568" y="3458"/>
              <a:ext cx="166" cy="20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34" name="Line 246"/>
            <p:cNvSpPr>
              <a:spLocks noChangeShapeType="1"/>
            </p:cNvSpPr>
            <p:nvPr/>
          </p:nvSpPr>
          <p:spPr bwMode="auto">
            <a:xfrm>
              <a:off x="4292" y="3520"/>
              <a:ext cx="1058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35" name="Rectangle 247"/>
            <p:cNvSpPr>
              <a:spLocks noChangeArrowheads="1"/>
            </p:cNvSpPr>
            <p:nvPr/>
          </p:nvSpPr>
          <p:spPr bwMode="auto">
            <a:xfrm>
              <a:off x="4596" y="3496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36" name="Line 248"/>
            <p:cNvSpPr>
              <a:spLocks noChangeShapeType="1"/>
            </p:cNvSpPr>
            <p:nvPr/>
          </p:nvSpPr>
          <p:spPr bwMode="auto">
            <a:xfrm>
              <a:off x="4726" y="3515"/>
              <a:ext cx="177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37" name="Line 249"/>
            <p:cNvSpPr>
              <a:spLocks noChangeShapeType="1"/>
            </p:cNvSpPr>
            <p:nvPr/>
          </p:nvSpPr>
          <p:spPr bwMode="auto">
            <a:xfrm>
              <a:off x="4300" y="3128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38" name="Rectangle 250"/>
            <p:cNvSpPr>
              <a:spLocks noChangeArrowheads="1"/>
            </p:cNvSpPr>
            <p:nvPr/>
          </p:nvSpPr>
          <p:spPr bwMode="auto">
            <a:xfrm>
              <a:off x="4299" y="3182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39" name="Freeform 251"/>
            <p:cNvSpPr>
              <a:spLocks/>
            </p:cNvSpPr>
            <p:nvPr/>
          </p:nvSpPr>
          <p:spPr bwMode="auto">
            <a:xfrm>
              <a:off x="4299" y="3182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40" name="Rectangle 252"/>
            <p:cNvSpPr>
              <a:spLocks noChangeArrowheads="1"/>
            </p:cNvSpPr>
            <p:nvPr/>
          </p:nvSpPr>
          <p:spPr bwMode="auto">
            <a:xfrm>
              <a:off x="4381" y="3176"/>
              <a:ext cx="45" cy="29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41" name="Rectangle 253"/>
            <p:cNvSpPr>
              <a:spLocks noChangeArrowheads="1"/>
            </p:cNvSpPr>
            <p:nvPr/>
          </p:nvSpPr>
          <p:spPr bwMode="auto">
            <a:xfrm>
              <a:off x="4487" y="3177"/>
              <a:ext cx="47" cy="29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42" name="Rectangle 254"/>
            <p:cNvSpPr>
              <a:spLocks noChangeArrowheads="1"/>
            </p:cNvSpPr>
            <p:nvPr/>
          </p:nvSpPr>
          <p:spPr bwMode="auto">
            <a:xfrm>
              <a:off x="5096" y="3182"/>
              <a:ext cx="45" cy="2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43" name="Rectangle 255"/>
            <p:cNvSpPr>
              <a:spLocks noChangeArrowheads="1"/>
            </p:cNvSpPr>
            <p:nvPr/>
          </p:nvSpPr>
          <p:spPr bwMode="auto">
            <a:xfrm>
              <a:off x="5202" y="3182"/>
              <a:ext cx="45" cy="29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44" name="Line 256"/>
            <p:cNvSpPr>
              <a:spLocks noChangeShapeType="1"/>
            </p:cNvSpPr>
            <p:nvPr/>
          </p:nvSpPr>
          <p:spPr bwMode="auto">
            <a:xfrm>
              <a:off x="4689" y="318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45" name="Line 257"/>
            <p:cNvSpPr>
              <a:spLocks noChangeShapeType="1"/>
            </p:cNvSpPr>
            <p:nvPr/>
          </p:nvSpPr>
          <p:spPr bwMode="auto">
            <a:xfrm>
              <a:off x="4794" y="318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46" name="Line 258"/>
            <p:cNvSpPr>
              <a:spLocks noChangeShapeType="1"/>
            </p:cNvSpPr>
            <p:nvPr/>
          </p:nvSpPr>
          <p:spPr bwMode="auto">
            <a:xfrm>
              <a:off x="4897" y="3182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47" name="Line 259"/>
            <p:cNvSpPr>
              <a:spLocks noChangeShapeType="1"/>
            </p:cNvSpPr>
            <p:nvPr/>
          </p:nvSpPr>
          <p:spPr bwMode="auto">
            <a:xfrm>
              <a:off x="4371" y="316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48" name="Line 260"/>
            <p:cNvSpPr>
              <a:spLocks noChangeShapeType="1"/>
            </p:cNvSpPr>
            <p:nvPr/>
          </p:nvSpPr>
          <p:spPr bwMode="auto">
            <a:xfrm>
              <a:off x="4899" y="3171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749" name="Group 261"/>
            <p:cNvGrpSpPr>
              <a:grpSpLocks/>
            </p:cNvGrpSpPr>
            <p:nvPr/>
          </p:nvGrpSpPr>
          <p:grpSpPr bwMode="auto">
            <a:xfrm>
              <a:off x="4582" y="3142"/>
              <a:ext cx="65" cy="18"/>
              <a:chOff x="2614" y="505"/>
              <a:chExt cx="65" cy="18"/>
            </a:xfrm>
          </p:grpSpPr>
          <p:sp>
            <p:nvSpPr>
              <p:cNvPr id="1599750" name="Line 26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1" name="Line 26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2" name="Line 26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3" name="Line 26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9754" name="Group 266"/>
            <p:cNvGrpSpPr>
              <a:grpSpLocks/>
            </p:cNvGrpSpPr>
            <p:nvPr/>
          </p:nvGrpSpPr>
          <p:grpSpPr bwMode="auto">
            <a:xfrm>
              <a:off x="4990" y="3144"/>
              <a:ext cx="65" cy="18"/>
              <a:chOff x="2614" y="505"/>
              <a:chExt cx="65" cy="18"/>
            </a:xfrm>
          </p:grpSpPr>
          <p:sp>
            <p:nvSpPr>
              <p:cNvPr id="1599755" name="Line 267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6" name="Line 268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7" name="Line 269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58" name="Line 270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759" name="Line 271"/>
            <p:cNvSpPr>
              <a:spLocks noChangeShapeType="1"/>
            </p:cNvSpPr>
            <p:nvPr/>
          </p:nvSpPr>
          <p:spPr bwMode="auto">
            <a:xfrm>
              <a:off x="4578" y="3136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9760" name="Group 272"/>
            <p:cNvGrpSpPr>
              <a:grpSpLocks/>
            </p:cNvGrpSpPr>
            <p:nvPr/>
          </p:nvGrpSpPr>
          <p:grpSpPr bwMode="auto">
            <a:xfrm>
              <a:off x="4785" y="3112"/>
              <a:ext cx="65" cy="18"/>
              <a:chOff x="2614" y="505"/>
              <a:chExt cx="65" cy="18"/>
            </a:xfrm>
          </p:grpSpPr>
          <p:sp>
            <p:nvSpPr>
              <p:cNvPr id="1599761" name="Line 27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62" name="Line 27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63" name="Line 27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9764" name="Line 27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9765" name="Line 277"/>
            <p:cNvSpPr>
              <a:spLocks noChangeShapeType="1"/>
            </p:cNvSpPr>
            <p:nvPr/>
          </p:nvSpPr>
          <p:spPr bwMode="auto">
            <a:xfrm>
              <a:off x="4580" y="3105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66" name="Line 278"/>
            <p:cNvSpPr>
              <a:spLocks noChangeShapeType="1"/>
            </p:cNvSpPr>
            <p:nvPr/>
          </p:nvSpPr>
          <p:spPr bwMode="auto">
            <a:xfrm>
              <a:off x="4580" y="3088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67" name="Line 279"/>
            <p:cNvSpPr>
              <a:spLocks noChangeShapeType="1"/>
            </p:cNvSpPr>
            <p:nvPr/>
          </p:nvSpPr>
          <p:spPr bwMode="auto">
            <a:xfrm>
              <a:off x="4949" y="3089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68" name="Line 280"/>
            <p:cNvSpPr>
              <a:spLocks noChangeShapeType="1"/>
            </p:cNvSpPr>
            <p:nvPr/>
          </p:nvSpPr>
          <p:spPr bwMode="auto">
            <a:xfrm>
              <a:off x="4701" y="3088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69" name="Text Box 281"/>
            <p:cNvSpPr txBox="1">
              <a:spLocks noChangeArrowheads="1"/>
            </p:cNvSpPr>
            <p:nvPr/>
          </p:nvSpPr>
          <p:spPr bwMode="auto">
            <a:xfrm>
              <a:off x="4248" y="3673"/>
              <a:ext cx="1170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Bumping</a:t>
              </a:r>
            </a:p>
          </p:txBody>
        </p:sp>
        <p:sp>
          <p:nvSpPr>
            <p:cNvPr id="1599770" name="Rectangle 282"/>
            <p:cNvSpPr>
              <a:spLocks noChangeArrowheads="1"/>
            </p:cNvSpPr>
            <p:nvPr/>
          </p:nvSpPr>
          <p:spPr bwMode="auto">
            <a:xfrm>
              <a:off x="4301" y="2807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1" name="Line 283"/>
            <p:cNvSpPr>
              <a:spLocks noChangeShapeType="1"/>
            </p:cNvSpPr>
            <p:nvPr/>
          </p:nvSpPr>
          <p:spPr bwMode="auto">
            <a:xfrm>
              <a:off x="4297" y="3470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72" name="Rectangle 284"/>
            <p:cNvSpPr>
              <a:spLocks noChangeArrowheads="1"/>
            </p:cNvSpPr>
            <p:nvPr/>
          </p:nvSpPr>
          <p:spPr bwMode="auto">
            <a:xfrm>
              <a:off x="4384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3" name="Rectangle 285"/>
            <p:cNvSpPr>
              <a:spLocks noChangeArrowheads="1"/>
            </p:cNvSpPr>
            <p:nvPr/>
          </p:nvSpPr>
          <p:spPr bwMode="auto">
            <a:xfrm>
              <a:off x="4492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4" name="Rectangle 286"/>
            <p:cNvSpPr>
              <a:spLocks noChangeArrowheads="1"/>
            </p:cNvSpPr>
            <p:nvPr/>
          </p:nvSpPr>
          <p:spPr bwMode="auto">
            <a:xfrm>
              <a:off x="5101" y="3449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5" name="Rectangle 287"/>
            <p:cNvSpPr>
              <a:spLocks noChangeArrowheads="1"/>
            </p:cNvSpPr>
            <p:nvPr/>
          </p:nvSpPr>
          <p:spPr bwMode="auto">
            <a:xfrm>
              <a:off x="5209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6" name="Line 288"/>
            <p:cNvSpPr>
              <a:spLocks noChangeShapeType="1"/>
            </p:cNvSpPr>
            <p:nvPr/>
          </p:nvSpPr>
          <p:spPr bwMode="auto">
            <a:xfrm>
              <a:off x="4383" y="3492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77" name="Line 289"/>
            <p:cNvSpPr>
              <a:spLocks noChangeShapeType="1"/>
            </p:cNvSpPr>
            <p:nvPr/>
          </p:nvSpPr>
          <p:spPr bwMode="auto">
            <a:xfrm>
              <a:off x="4901" y="3492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9778" name="Rectangle 290"/>
            <p:cNvSpPr>
              <a:spLocks noChangeArrowheads="1"/>
            </p:cNvSpPr>
            <p:nvPr/>
          </p:nvSpPr>
          <p:spPr bwMode="auto">
            <a:xfrm>
              <a:off x="4920" y="3494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79" name="Freeform 291"/>
            <p:cNvSpPr>
              <a:spLocks/>
            </p:cNvSpPr>
            <p:nvPr/>
          </p:nvSpPr>
          <p:spPr bwMode="auto">
            <a:xfrm>
              <a:off x="4566" y="3503"/>
              <a:ext cx="498" cy="60"/>
            </a:xfrm>
            <a:custGeom>
              <a:avLst/>
              <a:gdLst>
                <a:gd name="T0" fmla="*/ 0 w 498"/>
                <a:gd name="T1" fmla="*/ 60 h 60"/>
                <a:gd name="T2" fmla="*/ 26 w 498"/>
                <a:gd name="T3" fmla="*/ 60 h 60"/>
                <a:gd name="T4" fmla="*/ 26 w 498"/>
                <a:gd name="T5" fmla="*/ 0 h 60"/>
                <a:gd name="T6" fmla="*/ 132 w 498"/>
                <a:gd name="T7" fmla="*/ 0 h 60"/>
                <a:gd name="T8" fmla="*/ 130 w 498"/>
                <a:gd name="T9" fmla="*/ 58 h 60"/>
                <a:gd name="T10" fmla="*/ 350 w 498"/>
                <a:gd name="T11" fmla="*/ 58 h 60"/>
                <a:gd name="T12" fmla="*/ 350 w 498"/>
                <a:gd name="T13" fmla="*/ 0 h 60"/>
                <a:gd name="T14" fmla="*/ 450 w 498"/>
                <a:gd name="T15" fmla="*/ 0 h 60"/>
                <a:gd name="T16" fmla="*/ 448 w 498"/>
                <a:gd name="T17" fmla="*/ 56 h 60"/>
                <a:gd name="T18" fmla="*/ 498 w 498"/>
                <a:gd name="T19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60">
                  <a:moveTo>
                    <a:pt x="0" y="60"/>
                  </a:moveTo>
                  <a:lnTo>
                    <a:pt x="26" y="60"/>
                  </a:lnTo>
                  <a:lnTo>
                    <a:pt x="26" y="0"/>
                  </a:lnTo>
                  <a:lnTo>
                    <a:pt x="132" y="0"/>
                  </a:lnTo>
                  <a:lnTo>
                    <a:pt x="130" y="58"/>
                  </a:lnTo>
                  <a:lnTo>
                    <a:pt x="350" y="58"/>
                  </a:lnTo>
                  <a:lnTo>
                    <a:pt x="350" y="0"/>
                  </a:lnTo>
                  <a:lnTo>
                    <a:pt x="450" y="0"/>
                  </a:lnTo>
                  <a:lnTo>
                    <a:pt x="448" y="56"/>
                  </a:lnTo>
                  <a:lnTo>
                    <a:pt x="498" y="56"/>
                  </a:lnTo>
                </a:path>
              </a:pathLst>
            </a:custGeom>
            <a:noFill/>
            <a:ln w="28575" cmpd="sng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9780" name="Rectangle 292"/>
            <p:cNvSpPr>
              <a:spLocks noChangeArrowheads="1"/>
            </p:cNvSpPr>
            <p:nvPr/>
          </p:nvSpPr>
          <p:spPr bwMode="auto">
            <a:xfrm>
              <a:off x="4604" y="3512"/>
              <a:ext cx="89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81" name="Rectangle 293"/>
            <p:cNvSpPr>
              <a:spLocks noChangeArrowheads="1"/>
            </p:cNvSpPr>
            <p:nvPr/>
          </p:nvSpPr>
          <p:spPr bwMode="auto">
            <a:xfrm>
              <a:off x="4928" y="3512"/>
              <a:ext cx="77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9782" name="Line 294"/>
            <p:cNvSpPr>
              <a:spLocks noChangeShapeType="1"/>
            </p:cNvSpPr>
            <p:nvPr/>
          </p:nvSpPr>
          <p:spPr bwMode="auto">
            <a:xfrm>
              <a:off x="4741" y="3564"/>
              <a:ext cx="12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599783" name="Rectangle 295"/>
          <p:cNvSpPr>
            <a:spLocks noChangeArrowheads="1"/>
          </p:cNvSpPr>
          <p:nvPr/>
        </p:nvSpPr>
        <p:spPr bwMode="auto">
          <a:xfrm>
            <a:off x="328613" y="171450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400" b="1">
                <a:solidFill>
                  <a:srgbClr val="0067A1"/>
                </a:solidFill>
                <a:latin typeface="Calibri" pitchFamily="34" charset="0"/>
              </a:rPr>
              <a:t>TSV Middle – Detailled process flow</a:t>
            </a:r>
            <a:endParaRPr lang="en-US" sz="2400" b="1">
              <a:solidFill>
                <a:srgbClr val="0067A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1530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8467" name="Group 3"/>
          <p:cNvGrpSpPr>
            <a:grpSpLocks/>
          </p:cNvGrpSpPr>
          <p:nvPr/>
        </p:nvGrpSpPr>
        <p:grpSpPr bwMode="auto">
          <a:xfrm>
            <a:off x="1171575" y="5019675"/>
            <a:ext cx="1677988" cy="1025525"/>
            <a:chOff x="693" y="2605"/>
            <a:chExt cx="1057" cy="646"/>
          </a:xfrm>
        </p:grpSpPr>
        <p:sp>
          <p:nvSpPr>
            <p:cNvPr id="1598468" name="Line 4"/>
            <p:cNvSpPr>
              <a:spLocks noChangeShapeType="1"/>
            </p:cNvSpPr>
            <p:nvPr/>
          </p:nvSpPr>
          <p:spPr bwMode="auto">
            <a:xfrm>
              <a:off x="694" y="2926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69" name="Rectangle 5"/>
            <p:cNvSpPr>
              <a:spLocks noChangeArrowheads="1"/>
            </p:cNvSpPr>
            <p:nvPr/>
          </p:nvSpPr>
          <p:spPr bwMode="auto">
            <a:xfrm>
              <a:off x="693" y="2980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470" name="Line 6"/>
            <p:cNvSpPr>
              <a:spLocks noChangeShapeType="1"/>
            </p:cNvSpPr>
            <p:nvPr/>
          </p:nvSpPr>
          <p:spPr bwMode="auto">
            <a:xfrm>
              <a:off x="1083" y="298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471" name="Line 7"/>
            <p:cNvSpPr>
              <a:spLocks noChangeShapeType="1"/>
            </p:cNvSpPr>
            <p:nvPr/>
          </p:nvSpPr>
          <p:spPr bwMode="auto">
            <a:xfrm>
              <a:off x="1188" y="298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472" name="Line 8"/>
            <p:cNvSpPr>
              <a:spLocks noChangeShapeType="1"/>
            </p:cNvSpPr>
            <p:nvPr/>
          </p:nvSpPr>
          <p:spPr bwMode="auto">
            <a:xfrm>
              <a:off x="1291" y="2980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473" name="Line 9"/>
            <p:cNvSpPr>
              <a:spLocks noChangeShapeType="1"/>
            </p:cNvSpPr>
            <p:nvPr/>
          </p:nvSpPr>
          <p:spPr bwMode="auto">
            <a:xfrm>
              <a:off x="765" y="296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74" name="Line 10"/>
            <p:cNvSpPr>
              <a:spLocks noChangeShapeType="1"/>
            </p:cNvSpPr>
            <p:nvPr/>
          </p:nvSpPr>
          <p:spPr bwMode="auto">
            <a:xfrm>
              <a:off x="1293" y="2969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475" name="Group 11"/>
            <p:cNvGrpSpPr>
              <a:grpSpLocks/>
            </p:cNvGrpSpPr>
            <p:nvPr/>
          </p:nvGrpSpPr>
          <p:grpSpPr bwMode="auto">
            <a:xfrm>
              <a:off x="976" y="2940"/>
              <a:ext cx="65" cy="18"/>
              <a:chOff x="2614" y="505"/>
              <a:chExt cx="65" cy="18"/>
            </a:xfrm>
          </p:grpSpPr>
          <p:sp>
            <p:nvSpPr>
              <p:cNvPr id="1598476" name="Line 1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77" name="Line 1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78" name="Line 1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79" name="Line 1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480" name="Group 16"/>
            <p:cNvGrpSpPr>
              <a:grpSpLocks/>
            </p:cNvGrpSpPr>
            <p:nvPr/>
          </p:nvGrpSpPr>
          <p:grpSpPr bwMode="auto">
            <a:xfrm>
              <a:off x="1384" y="2942"/>
              <a:ext cx="65" cy="18"/>
              <a:chOff x="2614" y="505"/>
              <a:chExt cx="65" cy="18"/>
            </a:xfrm>
          </p:grpSpPr>
          <p:sp>
            <p:nvSpPr>
              <p:cNvPr id="1598481" name="Line 17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82" name="Line 18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83" name="Line 19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84" name="Line 20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485" name="Line 21"/>
            <p:cNvSpPr>
              <a:spLocks noChangeShapeType="1"/>
            </p:cNvSpPr>
            <p:nvPr/>
          </p:nvSpPr>
          <p:spPr bwMode="auto">
            <a:xfrm>
              <a:off x="972" y="2934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486" name="Group 22"/>
            <p:cNvGrpSpPr>
              <a:grpSpLocks/>
            </p:cNvGrpSpPr>
            <p:nvPr/>
          </p:nvGrpSpPr>
          <p:grpSpPr bwMode="auto">
            <a:xfrm>
              <a:off x="1179" y="2910"/>
              <a:ext cx="65" cy="18"/>
              <a:chOff x="2614" y="505"/>
              <a:chExt cx="65" cy="18"/>
            </a:xfrm>
          </p:grpSpPr>
          <p:sp>
            <p:nvSpPr>
              <p:cNvPr id="1598487" name="Line 2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88" name="Line 2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89" name="Line 2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490" name="Line 2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491" name="Line 27"/>
            <p:cNvSpPr>
              <a:spLocks noChangeShapeType="1"/>
            </p:cNvSpPr>
            <p:nvPr/>
          </p:nvSpPr>
          <p:spPr bwMode="auto">
            <a:xfrm>
              <a:off x="974" y="2903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92" name="Line 28"/>
            <p:cNvSpPr>
              <a:spLocks noChangeShapeType="1"/>
            </p:cNvSpPr>
            <p:nvPr/>
          </p:nvSpPr>
          <p:spPr bwMode="auto">
            <a:xfrm>
              <a:off x="974" y="288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93" name="Line 29"/>
            <p:cNvSpPr>
              <a:spLocks noChangeShapeType="1"/>
            </p:cNvSpPr>
            <p:nvPr/>
          </p:nvSpPr>
          <p:spPr bwMode="auto">
            <a:xfrm>
              <a:off x="1343" y="2887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94" name="Line 30"/>
            <p:cNvSpPr>
              <a:spLocks noChangeShapeType="1"/>
            </p:cNvSpPr>
            <p:nvPr/>
          </p:nvSpPr>
          <p:spPr bwMode="auto">
            <a:xfrm>
              <a:off x="1095" y="2886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95" name="Text Box 31"/>
            <p:cNvSpPr txBox="1">
              <a:spLocks noChangeArrowheads="1"/>
            </p:cNvSpPr>
            <p:nvPr/>
          </p:nvSpPr>
          <p:spPr bwMode="auto">
            <a:xfrm>
              <a:off x="753" y="3040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Device thinning</a:t>
              </a:r>
            </a:p>
          </p:txBody>
        </p:sp>
        <p:sp>
          <p:nvSpPr>
            <p:cNvPr id="1598496" name="Rectangle 32"/>
            <p:cNvSpPr>
              <a:spLocks noChangeArrowheads="1"/>
            </p:cNvSpPr>
            <p:nvPr/>
          </p:nvSpPr>
          <p:spPr bwMode="auto">
            <a:xfrm>
              <a:off x="695" y="2605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8497" name="Group 33"/>
          <p:cNvGrpSpPr>
            <a:grpSpLocks/>
          </p:cNvGrpSpPr>
          <p:nvPr/>
        </p:nvGrpSpPr>
        <p:grpSpPr bwMode="auto">
          <a:xfrm>
            <a:off x="1173163" y="993775"/>
            <a:ext cx="1674812" cy="1090613"/>
            <a:chOff x="693" y="626"/>
            <a:chExt cx="1055" cy="687"/>
          </a:xfrm>
        </p:grpSpPr>
        <p:sp>
          <p:nvSpPr>
            <p:cNvPr id="1598498" name="Line 34"/>
            <p:cNvSpPr>
              <a:spLocks noChangeShapeType="1"/>
            </p:cNvSpPr>
            <p:nvPr/>
          </p:nvSpPr>
          <p:spPr bwMode="auto">
            <a:xfrm>
              <a:off x="694" y="666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499" name="Rectangle 35"/>
            <p:cNvSpPr>
              <a:spLocks noChangeArrowheads="1"/>
            </p:cNvSpPr>
            <p:nvPr/>
          </p:nvSpPr>
          <p:spPr bwMode="auto">
            <a:xfrm>
              <a:off x="693" y="714"/>
              <a:ext cx="1050" cy="5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00" name="Line 36"/>
            <p:cNvSpPr>
              <a:spLocks noChangeShapeType="1"/>
            </p:cNvSpPr>
            <p:nvPr/>
          </p:nvSpPr>
          <p:spPr bwMode="auto">
            <a:xfrm>
              <a:off x="1083" y="72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01" name="Line 37"/>
            <p:cNvSpPr>
              <a:spLocks noChangeShapeType="1"/>
            </p:cNvSpPr>
            <p:nvPr/>
          </p:nvSpPr>
          <p:spPr bwMode="auto">
            <a:xfrm>
              <a:off x="1188" y="72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02" name="Line 38"/>
            <p:cNvSpPr>
              <a:spLocks noChangeShapeType="1"/>
            </p:cNvSpPr>
            <p:nvPr/>
          </p:nvSpPr>
          <p:spPr bwMode="auto">
            <a:xfrm>
              <a:off x="1291" y="720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03" name="Text Box 39"/>
            <p:cNvSpPr txBox="1">
              <a:spLocks noChangeArrowheads="1"/>
            </p:cNvSpPr>
            <p:nvPr/>
          </p:nvSpPr>
          <p:spPr bwMode="auto">
            <a:xfrm>
              <a:off x="705" y="1007"/>
              <a:ext cx="1002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 + BEOL</a:t>
              </a:r>
            </a:p>
          </p:txBody>
        </p:sp>
        <p:sp>
          <p:nvSpPr>
            <p:cNvPr id="1598504" name="Line 40"/>
            <p:cNvSpPr>
              <a:spLocks noChangeShapeType="1"/>
            </p:cNvSpPr>
            <p:nvPr/>
          </p:nvSpPr>
          <p:spPr bwMode="auto">
            <a:xfrm>
              <a:off x="765" y="70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05" name="Line 41"/>
            <p:cNvSpPr>
              <a:spLocks noChangeShapeType="1"/>
            </p:cNvSpPr>
            <p:nvPr/>
          </p:nvSpPr>
          <p:spPr bwMode="auto">
            <a:xfrm>
              <a:off x="1293" y="709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506" name="Group 42"/>
            <p:cNvGrpSpPr>
              <a:grpSpLocks/>
            </p:cNvGrpSpPr>
            <p:nvPr/>
          </p:nvGrpSpPr>
          <p:grpSpPr bwMode="auto">
            <a:xfrm>
              <a:off x="976" y="680"/>
              <a:ext cx="65" cy="18"/>
              <a:chOff x="2614" y="505"/>
              <a:chExt cx="65" cy="18"/>
            </a:xfrm>
          </p:grpSpPr>
          <p:sp>
            <p:nvSpPr>
              <p:cNvPr id="1598507" name="Line 4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08" name="Line 4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09" name="Line 4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10" name="Line 4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511" name="Group 47"/>
            <p:cNvGrpSpPr>
              <a:grpSpLocks/>
            </p:cNvGrpSpPr>
            <p:nvPr/>
          </p:nvGrpSpPr>
          <p:grpSpPr bwMode="auto">
            <a:xfrm>
              <a:off x="1384" y="682"/>
              <a:ext cx="65" cy="18"/>
              <a:chOff x="2614" y="505"/>
              <a:chExt cx="65" cy="18"/>
            </a:xfrm>
          </p:grpSpPr>
          <p:sp>
            <p:nvSpPr>
              <p:cNvPr id="1598512" name="Line 4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13" name="Line 4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14" name="Line 5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15" name="Line 5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516" name="Line 52"/>
            <p:cNvSpPr>
              <a:spLocks noChangeShapeType="1"/>
            </p:cNvSpPr>
            <p:nvPr/>
          </p:nvSpPr>
          <p:spPr bwMode="auto">
            <a:xfrm>
              <a:off x="972" y="674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517" name="Group 53"/>
            <p:cNvGrpSpPr>
              <a:grpSpLocks/>
            </p:cNvGrpSpPr>
            <p:nvPr/>
          </p:nvGrpSpPr>
          <p:grpSpPr bwMode="auto">
            <a:xfrm>
              <a:off x="1179" y="650"/>
              <a:ext cx="65" cy="18"/>
              <a:chOff x="2614" y="505"/>
              <a:chExt cx="65" cy="18"/>
            </a:xfrm>
          </p:grpSpPr>
          <p:sp>
            <p:nvSpPr>
              <p:cNvPr id="1598518" name="Line 5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19" name="Line 5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20" name="Line 5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21" name="Line 5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522" name="Line 58"/>
            <p:cNvSpPr>
              <a:spLocks noChangeShapeType="1"/>
            </p:cNvSpPr>
            <p:nvPr/>
          </p:nvSpPr>
          <p:spPr bwMode="auto">
            <a:xfrm>
              <a:off x="974" y="643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23" name="Line 59"/>
            <p:cNvSpPr>
              <a:spLocks noChangeShapeType="1"/>
            </p:cNvSpPr>
            <p:nvPr/>
          </p:nvSpPr>
          <p:spPr bwMode="auto">
            <a:xfrm>
              <a:off x="974" y="62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24" name="Line 60"/>
            <p:cNvSpPr>
              <a:spLocks noChangeShapeType="1"/>
            </p:cNvSpPr>
            <p:nvPr/>
          </p:nvSpPr>
          <p:spPr bwMode="auto">
            <a:xfrm>
              <a:off x="1343" y="627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25" name="Line 61"/>
            <p:cNvSpPr>
              <a:spLocks noChangeShapeType="1"/>
            </p:cNvSpPr>
            <p:nvPr/>
          </p:nvSpPr>
          <p:spPr bwMode="auto">
            <a:xfrm>
              <a:off x="1095" y="626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98526" name="Group 62"/>
          <p:cNvGrpSpPr>
            <a:grpSpLocks/>
          </p:cNvGrpSpPr>
          <p:nvPr/>
        </p:nvGrpSpPr>
        <p:grpSpPr bwMode="auto">
          <a:xfrm>
            <a:off x="1169988" y="2781300"/>
            <a:ext cx="1681162" cy="1541463"/>
            <a:chOff x="719" y="1506"/>
            <a:chExt cx="1059" cy="971"/>
          </a:xfrm>
        </p:grpSpPr>
        <p:sp>
          <p:nvSpPr>
            <p:cNvPr id="1598527" name="Rectangle 63"/>
            <p:cNvSpPr>
              <a:spLocks noChangeArrowheads="1"/>
            </p:cNvSpPr>
            <p:nvPr/>
          </p:nvSpPr>
          <p:spPr bwMode="auto">
            <a:xfrm>
              <a:off x="719" y="1506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8528" name="Group 64"/>
            <p:cNvGrpSpPr>
              <a:grpSpLocks/>
            </p:cNvGrpSpPr>
            <p:nvPr/>
          </p:nvGrpSpPr>
          <p:grpSpPr bwMode="auto">
            <a:xfrm>
              <a:off x="723" y="1790"/>
              <a:ext cx="1055" cy="687"/>
              <a:chOff x="693" y="626"/>
              <a:chExt cx="1055" cy="687"/>
            </a:xfrm>
          </p:grpSpPr>
          <p:sp>
            <p:nvSpPr>
              <p:cNvPr id="1598529" name="Line 65"/>
              <p:cNvSpPr>
                <a:spLocks noChangeShapeType="1"/>
              </p:cNvSpPr>
              <p:nvPr/>
            </p:nvSpPr>
            <p:spPr bwMode="auto">
              <a:xfrm>
                <a:off x="694" y="666"/>
                <a:ext cx="1054" cy="0"/>
              </a:xfrm>
              <a:prstGeom prst="line">
                <a:avLst/>
              </a:prstGeom>
              <a:noFill/>
              <a:ln w="152400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30" name="Rectangle 66"/>
              <p:cNvSpPr>
                <a:spLocks noChangeArrowheads="1"/>
              </p:cNvSpPr>
              <p:nvPr/>
            </p:nvSpPr>
            <p:spPr bwMode="auto">
              <a:xfrm>
                <a:off x="693" y="714"/>
                <a:ext cx="1050" cy="59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8531" name="Line 67"/>
              <p:cNvSpPr>
                <a:spLocks noChangeShapeType="1"/>
              </p:cNvSpPr>
              <p:nvPr/>
            </p:nvSpPr>
            <p:spPr bwMode="auto">
              <a:xfrm>
                <a:off x="1083" y="720"/>
                <a:ext cx="62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532" name="Line 68"/>
              <p:cNvSpPr>
                <a:spLocks noChangeShapeType="1"/>
              </p:cNvSpPr>
              <p:nvPr/>
            </p:nvSpPr>
            <p:spPr bwMode="auto">
              <a:xfrm>
                <a:off x="1188" y="720"/>
                <a:ext cx="62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533" name="Line 69"/>
              <p:cNvSpPr>
                <a:spLocks noChangeShapeType="1"/>
              </p:cNvSpPr>
              <p:nvPr/>
            </p:nvSpPr>
            <p:spPr bwMode="auto">
              <a:xfrm>
                <a:off x="1291" y="720"/>
                <a:ext cx="64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534" name="Text Box 70"/>
              <p:cNvSpPr txBox="1">
                <a:spLocks noChangeArrowheads="1"/>
              </p:cNvSpPr>
              <p:nvPr/>
            </p:nvSpPr>
            <p:spPr bwMode="auto">
              <a:xfrm>
                <a:off x="705" y="1007"/>
                <a:ext cx="1002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1">
                    <a:solidFill>
                      <a:schemeClr val="accent2"/>
                    </a:solidFill>
                  </a:rPr>
                  <a:t>Bonding</a:t>
                </a:r>
              </a:p>
            </p:txBody>
          </p:sp>
          <p:sp>
            <p:nvSpPr>
              <p:cNvPr id="1598535" name="Line 71"/>
              <p:cNvSpPr>
                <a:spLocks noChangeShapeType="1"/>
              </p:cNvSpPr>
              <p:nvPr/>
            </p:nvSpPr>
            <p:spPr bwMode="auto">
              <a:xfrm>
                <a:off x="765" y="706"/>
                <a:ext cx="366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36" name="Line 72"/>
              <p:cNvSpPr>
                <a:spLocks noChangeShapeType="1"/>
              </p:cNvSpPr>
              <p:nvPr/>
            </p:nvSpPr>
            <p:spPr bwMode="auto">
              <a:xfrm>
                <a:off x="1293" y="709"/>
                <a:ext cx="366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grpSp>
            <p:nvGrpSpPr>
              <p:cNvPr id="1598537" name="Group 73"/>
              <p:cNvGrpSpPr>
                <a:grpSpLocks/>
              </p:cNvGrpSpPr>
              <p:nvPr/>
            </p:nvGrpSpPr>
            <p:grpSpPr bwMode="auto">
              <a:xfrm>
                <a:off x="976" y="680"/>
                <a:ext cx="65" cy="18"/>
                <a:chOff x="2614" y="505"/>
                <a:chExt cx="65" cy="18"/>
              </a:xfrm>
            </p:grpSpPr>
            <p:sp>
              <p:nvSpPr>
                <p:cNvPr id="1598538" name="Line 74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39" name="Line 75"/>
                <p:cNvSpPr>
                  <a:spLocks noChangeShapeType="1"/>
                </p:cNvSpPr>
                <p:nvPr/>
              </p:nvSpPr>
              <p:spPr bwMode="auto">
                <a:xfrm>
                  <a:off x="2635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40" name="Line 76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41" name="Line 77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1598542" name="Group 78"/>
              <p:cNvGrpSpPr>
                <a:grpSpLocks/>
              </p:cNvGrpSpPr>
              <p:nvPr/>
            </p:nvGrpSpPr>
            <p:grpSpPr bwMode="auto">
              <a:xfrm>
                <a:off x="1384" y="682"/>
                <a:ext cx="65" cy="18"/>
                <a:chOff x="2614" y="505"/>
                <a:chExt cx="65" cy="18"/>
              </a:xfrm>
            </p:grpSpPr>
            <p:sp>
              <p:nvSpPr>
                <p:cNvPr id="1598543" name="Line 79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44" name="Line 80"/>
                <p:cNvSpPr>
                  <a:spLocks noChangeShapeType="1"/>
                </p:cNvSpPr>
                <p:nvPr/>
              </p:nvSpPr>
              <p:spPr bwMode="auto">
                <a:xfrm>
                  <a:off x="2635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45" name="Line 81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46" name="Line 82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598547" name="Line 83"/>
              <p:cNvSpPr>
                <a:spLocks noChangeShapeType="1"/>
              </p:cNvSpPr>
              <p:nvPr/>
            </p:nvSpPr>
            <p:spPr bwMode="auto">
              <a:xfrm>
                <a:off x="972" y="674"/>
                <a:ext cx="488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grpSp>
            <p:nvGrpSpPr>
              <p:cNvPr id="1598548" name="Group 84"/>
              <p:cNvGrpSpPr>
                <a:grpSpLocks/>
              </p:cNvGrpSpPr>
              <p:nvPr/>
            </p:nvGrpSpPr>
            <p:grpSpPr bwMode="auto">
              <a:xfrm>
                <a:off x="1179" y="650"/>
                <a:ext cx="65" cy="18"/>
                <a:chOff x="2614" y="505"/>
                <a:chExt cx="65" cy="18"/>
              </a:xfrm>
            </p:grpSpPr>
            <p:sp>
              <p:nvSpPr>
                <p:cNvPr id="1598549" name="Line 85"/>
                <p:cNvSpPr>
                  <a:spLocks noChangeShapeType="1"/>
                </p:cNvSpPr>
                <p:nvPr/>
              </p:nvSpPr>
              <p:spPr bwMode="auto">
                <a:xfrm>
                  <a:off x="2614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50" name="Line 86"/>
                <p:cNvSpPr>
                  <a:spLocks noChangeShapeType="1"/>
                </p:cNvSpPr>
                <p:nvPr/>
              </p:nvSpPr>
              <p:spPr bwMode="auto">
                <a:xfrm>
                  <a:off x="2635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51" name="Line 87"/>
                <p:cNvSpPr>
                  <a:spLocks noChangeShapeType="1"/>
                </p:cNvSpPr>
                <p:nvPr/>
              </p:nvSpPr>
              <p:spPr bwMode="auto">
                <a:xfrm>
                  <a:off x="2657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98552" name="Line 88"/>
                <p:cNvSpPr>
                  <a:spLocks noChangeShapeType="1"/>
                </p:cNvSpPr>
                <p:nvPr/>
              </p:nvSpPr>
              <p:spPr bwMode="auto">
                <a:xfrm>
                  <a:off x="2679" y="505"/>
                  <a:ext cx="0" cy="18"/>
                </a:xfrm>
                <a:prstGeom prst="line">
                  <a:avLst/>
                </a:prstGeom>
                <a:noFill/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1598553" name="Line 89"/>
              <p:cNvSpPr>
                <a:spLocks noChangeShapeType="1"/>
              </p:cNvSpPr>
              <p:nvPr/>
            </p:nvSpPr>
            <p:spPr bwMode="auto">
              <a:xfrm>
                <a:off x="974" y="643"/>
                <a:ext cx="488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54" name="Line 90"/>
              <p:cNvSpPr>
                <a:spLocks noChangeShapeType="1"/>
              </p:cNvSpPr>
              <p:nvPr/>
            </p:nvSpPr>
            <p:spPr bwMode="auto">
              <a:xfrm>
                <a:off x="974" y="626"/>
                <a:ext cx="119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55" name="Line 91"/>
              <p:cNvSpPr>
                <a:spLocks noChangeShapeType="1"/>
              </p:cNvSpPr>
              <p:nvPr/>
            </p:nvSpPr>
            <p:spPr bwMode="auto">
              <a:xfrm>
                <a:off x="1343" y="627"/>
                <a:ext cx="119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56" name="Line 92"/>
              <p:cNvSpPr>
                <a:spLocks noChangeShapeType="1"/>
              </p:cNvSpPr>
              <p:nvPr/>
            </p:nvSpPr>
            <p:spPr bwMode="auto">
              <a:xfrm>
                <a:off x="1095" y="626"/>
                <a:ext cx="24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1598557" name="Group 93"/>
          <p:cNvGrpSpPr>
            <a:grpSpLocks/>
          </p:cNvGrpSpPr>
          <p:nvPr/>
        </p:nvGrpSpPr>
        <p:grpSpPr bwMode="auto">
          <a:xfrm>
            <a:off x="4144963" y="839788"/>
            <a:ext cx="1681162" cy="1412875"/>
            <a:chOff x="724" y="3289"/>
            <a:chExt cx="1059" cy="890"/>
          </a:xfrm>
        </p:grpSpPr>
        <p:sp>
          <p:nvSpPr>
            <p:cNvPr id="1598558" name="Line 94"/>
            <p:cNvSpPr>
              <a:spLocks noChangeShapeType="1"/>
            </p:cNvSpPr>
            <p:nvPr/>
          </p:nvSpPr>
          <p:spPr bwMode="auto">
            <a:xfrm>
              <a:off x="727" y="3610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59" name="Rectangle 95"/>
            <p:cNvSpPr>
              <a:spLocks noChangeArrowheads="1"/>
            </p:cNvSpPr>
            <p:nvPr/>
          </p:nvSpPr>
          <p:spPr bwMode="auto">
            <a:xfrm>
              <a:off x="726" y="3664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60" name="Line 96"/>
            <p:cNvSpPr>
              <a:spLocks noChangeShapeType="1"/>
            </p:cNvSpPr>
            <p:nvPr/>
          </p:nvSpPr>
          <p:spPr bwMode="auto">
            <a:xfrm>
              <a:off x="1116" y="366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61" name="Line 97"/>
            <p:cNvSpPr>
              <a:spLocks noChangeShapeType="1"/>
            </p:cNvSpPr>
            <p:nvPr/>
          </p:nvSpPr>
          <p:spPr bwMode="auto">
            <a:xfrm>
              <a:off x="1221" y="366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62" name="Line 98"/>
            <p:cNvSpPr>
              <a:spLocks noChangeShapeType="1"/>
            </p:cNvSpPr>
            <p:nvPr/>
          </p:nvSpPr>
          <p:spPr bwMode="auto">
            <a:xfrm>
              <a:off x="1324" y="3664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598563" name="Group 99"/>
            <p:cNvGrpSpPr>
              <a:grpSpLocks/>
            </p:cNvGrpSpPr>
            <p:nvPr/>
          </p:nvGrpSpPr>
          <p:grpSpPr bwMode="auto">
            <a:xfrm>
              <a:off x="1009" y="3624"/>
              <a:ext cx="65" cy="18"/>
              <a:chOff x="2614" y="505"/>
              <a:chExt cx="65" cy="18"/>
            </a:xfrm>
          </p:grpSpPr>
          <p:sp>
            <p:nvSpPr>
              <p:cNvPr id="1598564" name="Line 100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65" name="Line 101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66" name="Line 102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67" name="Line 103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568" name="Group 104"/>
            <p:cNvGrpSpPr>
              <a:grpSpLocks/>
            </p:cNvGrpSpPr>
            <p:nvPr/>
          </p:nvGrpSpPr>
          <p:grpSpPr bwMode="auto">
            <a:xfrm>
              <a:off x="1417" y="3626"/>
              <a:ext cx="65" cy="18"/>
              <a:chOff x="2614" y="505"/>
              <a:chExt cx="65" cy="18"/>
            </a:xfrm>
          </p:grpSpPr>
          <p:sp>
            <p:nvSpPr>
              <p:cNvPr id="1598569" name="Line 10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0" name="Line 10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1" name="Line 10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2" name="Line 10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573" name="Line 109"/>
            <p:cNvSpPr>
              <a:spLocks noChangeShapeType="1"/>
            </p:cNvSpPr>
            <p:nvPr/>
          </p:nvSpPr>
          <p:spPr bwMode="auto">
            <a:xfrm>
              <a:off x="1005" y="3618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574" name="Group 110"/>
            <p:cNvGrpSpPr>
              <a:grpSpLocks/>
            </p:cNvGrpSpPr>
            <p:nvPr/>
          </p:nvGrpSpPr>
          <p:grpSpPr bwMode="auto">
            <a:xfrm>
              <a:off x="1212" y="3594"/>
              <a:ext cx="65" cy="18"/>
              <a:chOff x="2614" y="505"/>
              <a:chExt cx="65" cy="18"/>
            </a:xfrm>
          </p:grpSpPr>
          <p:sp>
            <p:nvSpPr>
              <p:cNvPr id="1598575" name="Line 11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6" name="Line 11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7" name="Line 11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578" name="Line 11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579" name="Line 115"/>
            <p:cNvSpPr>
              <a:spLocks noChangeShapeType="1"/>
            </p:cNvSpPr>
            <p:nvPr/>
          </p:nvSpPr>
          <p:spPr bwMode="auto">
            <a:xfrm>
              <a:off x="1007" y="3587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80" name="Line 116"/>
            <p:cNvSpPr>
              <a:spLocks noChangeShapeType="1"/>
            </p:cNvSpPr>
            <p:nvPr/>
          </p:nvSpPr>
          <p:spPr bwMode="auto">
            <a:xfrm>
              <a:off x="1007" y="3570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81" name="Line 117"/>
            <p:cNvSpPr>
              <a:spLocks noChangeShapeType="1"/>
            </p:cNvSpPr>
            <p:nvPr/>
          </p:nvSpPr>
          <p:spPr bwMode="auto">
            <a:xfrm>
              <a:off x="1376" y="3571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82" name="Line 118"/>
            <p:cNvSpPr>
              <a:spLocks noChangeShapeType="1"/>
            </p:cNvSpPr>
            <p:nvPr/>
          </p:nvSpPr>
          <p:spPr bwMode="auto">
            <a:xfrm>
              <a:off x="1128" y="3570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83" name="Text Box 119"/>
            <p:cNvSpPr txBox="1">
              <a:spLocks noChangeArrowheads="1"/>
            </p:cNvSpPr>
            <p:nvPr/>
          </p:nvSpPr>
          <p:spPr bwMode="auto">
            <a:xfrm>
              <a:off x="789" y="3983"/>
              <a:ext cx="789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etching</a:t>
              </a:r>
            </a:p>
          </p:txBody>
        </p:sp>
        <p:sp>
          <p:nvSpPr>
            <p:cNvPr id="1598584" name="Rectangle 120"/>
            <p:cNvSpPr>
              <a:spLocks noChangeArrowheads="1"/>
            </p:cNvSpPr>
            <p:nvPr/>
          </p:nvSpPr>
          <p:spPr bwMode="auto">
            <a:xfrm>
              <a:off x="728" y="3289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85" name="Line 121"/>
            <p:cNvSpPr>
              <a:spLocks noChangeShapeType="1"/>
            </p:cNvSpPr>
            <p:nvPr/>
          </p:nvSpPr>
          <p:spPr bwMode="auto">
            <a:xfrm>
              <a:off x="724" y="3952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86" name="Rectangle 122"/>
            <p:cNvSpPr>
              <a:spLocks noChangeArrowheads="1"/>
            </p:cNvSpPr>
            <p:nvPr/>
          </p:nvSpPr>
          <p:spPr bwMode="auto">
            <a:xfrm>
              <a:off x="808" y="3651"/>
              <a:ext cx="45" cy="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87" name="Rectangle 123"/>
            <p:cNvSpPr>
              <a:spLocks noChangeArrowheads="1"/>
            </p:cNvSpPr>
            <p:nvPr/>
          </p:nvSpPr>
          <p:spPr bwMode="auto">
            <a:xfrm>
              <a:off x="914" y="3648"/>
              <a:ext cx="47" cy="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88" name="Rectangle 124"/>
            <p:cNvSpPr>
              <a:spLocks noChangeArrowheads="1"/>
            </p:cNvSpPr>
            <p:nvPr/>
          </p:nvSpPr>
          <p:spPr bwMode="auto">
            <a:xfrm>
              <a:off x="1523" y="3646"/>
              <a:ext cx="45" cy="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89" name="Rectangle 125"/>
            <p:cNvSpPr>
              <a:spLocks noChangeArrowheads="1"/>
            </p:cNvSpPr>
            <p:nvPr/>
          </p:nvSpPr>
          <p:spPr bwMode="auto">
            <a:xfrm>
              <a:off x="1629" y="3646"/>
              <a:ext cx="45" cy="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90" name="Line 126"/>
            <p:cNvSpPr>
              <a:spLocks noChangeShapeType="1"/>
            </p:cNvSpPr>
            <p:nvPr/>
          </p:nvSpPr>
          <p:spPr bwMode="auto">
            <a:xfrm>
              <a:off x="798" y="3650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91" name="Line 127"/>
            <p:cNvSpPr>
              <a:spLocks noChangeShapeType="1"/>
            </p:cNvSpPr>
            <p:nvPr/>
          </p:nvSpPr>
          <p:spPr bwMode="auto">
            <a:xfrm>
              <a:off x="1326" y="3653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98592" name="Group 128"/>
          <p:cNvGrpSpPr>
            <a:grpSpLocks/>
          </p:cNvGrpSpPr>
          <p:nvPr/>
        </p:nvGrpSpPr>
        <p:grpSpPr bwMode="auto">
          <a:xfrm>
            <a:off x="4144963" y="2771775"/>
            <a:ext cx="1682750" cy="1412875"/>
            <a:chOff x="2676" y="513"/>
            <a:chExt cx="1060" cy="890"/>
          </a:xfrm>
        </p:grpSpPr>
        <p:sp>
          <p:nvSpPr>
            <p:cNvPr id="1598593" name="Line 129"/>
            <p:cNvSpPr>
              <a:spLocks noChangeShapeType="1"/>
            </p:cNvSpPr>
            <p:nvPr/>
          </p:nvSpPr>
          <p:spPr bwMode="auto">
            <a:xfrm>
              <a:off x="2679" y="834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594" name="Rectangle 130"/>
            <p:cNvSpPr>
              <a:spLocks noChangeArrowheads="1"/>
            </p:cNvSpPr>
            <p:nvPr/>
          </p:nvSpPr>
          <p:spPr bwMode="auto">
            <a:xfrm>
              <a:off x="2678" y="888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595" name="Freeform 131"/>
            <p:cNvSpPr>
              <a:spLocks/>
            </p:cNvSpPr>
            <p:nvPr/>
          </p:nvSpPr>
          <p:spPr bwMode="auto">
            <a:xfrm>
              <a:off x="2678" y="888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96" name="Line 132"/>
            <p:cNvSpPr>
              <a:spLocks noChangeShapeType="1"/>
            </p:cNvSpPr>
            <p:nvPr/>
          </p:nvSpPr>
          <p:spPr bwMode="auto">
            <a:xfrm>
              <a:off x="3068" y="88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97" name="Line 133"/>
            <p:cNvSpPr>
              <a:spLocks noChangeShapeType="1"/>
            </p:cNvSpPr>
            <p:nvPr/>
          </p:nvSpPr>
          <p:spPr bwMode="auto">
            <a:xfrm>
              <a:off x="3173" y="88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98" name="Line 134"/>
            <p:cNvSpPr>
              <a:spLocks noChangeShapeType="1"/>
            </p:cNvSpPr>
            <p:nvPr/>
          </p:nvSpPr>
          <p:spPr bwMode="auto">
            <a:xfrm>
              <a:off x="3276" y="888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599" name="Line 135"/>
            <p:cNvSpPr>
              <a:spLocks noChangeShapeType="1"/>
            </p:cNvSpPr>
            <p:nvPr/>
          </p:nvSpPr>
          <p:spPr bwMode="auto">
            <a:xfrm>
              <a:off x="2750" y="874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00" name="Line 136"/>
            <p:cNvSpPr>
              <a:spLocks noChangeShapeType="1"/>
            </p:cNvSpPr>
            <p:nvPr/>
          </p:nvSpPr>
          <p:spPr bwMode="auto">
            <a:xfrm>
              <a:off x="3278" y="877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01" name="Group 137"/>
            <p:cNvGrpSpPr>
              <a:grpSpLocks/>
            </p:cNvGrpSpPr>
            <p:nvPr/>
          </p:nvGrpSpPr>
          <p:grpSpPr bwMode="auto">
            <a:xfrm>
              <a:off x="2961" y="848"/>
              <a:ext cx="65" cy="18"/>
              <a:chOff x="2614" y="505"/>
              <a:chExt cx="65" cy="18"/>
            </a:xfrm>
          </p:grpSpPr>
          <p:sp>
            <p:nvSpPr>
              <p:cNvPr id="1598602" name="Line 13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03" name="Line 13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04" name="Line 14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05" name="Line 14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606" name="Group 142"/>
            <p:cNvGrpSpPr>
              <a:grpSpLocks/>
            </p:cNvGrpSpPr>
            <p:nvPr/>
          </p:nvGrpSpPr>
          <p:grpSpPr bwMode="auto">
            <a:xfrm>
              <a:off x="3369" y="850"/>
              <a:ext cx="65" cy="18"/>
              <a:chOff x="2614" y="505"/>
              <a:chExt cx="65" cy="18"/>
            </a:xfrm>
          </p:grpSpPr>
          <p:sp>
            <p:nvSpPr>
              <p:cNvPr id="1598607" name="Line 14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08" name="Line 14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09" name="Line 14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10" name="Line 14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11" name="Line 147"/>
            <p:cNvSpPr>
              <a:spLocks noChangeShapeType="1"/>
            </p:cNvSpPr>
            <p:nvPr/>
          </p:nvSpPr>
          <p:spPr bwMode="auto">
            <a:xfrm>
              <a:off x="2957" y="842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12" name="Group 148"/>
            <p:cNvGrpSpPr>
              <a:grpSpLocks/>
            </p:cNvGrpSpPr>
            <p:nvPr/>
          </p:nvGrpSpPr>
          <p:grpSpPr bwMode="auto">
            <a:xfrm>
              <a:off x="3164" y="818"/>
              <a:ext cx="65" cy="18"/>
              <a:chOff x="2614" y="505"/>
              <a:chExt cx="65" cy="18"/>
            </a:xfrm>
          </p:grpSpPr>
          <p:sp>
            <p:nvSpPr>
              <p:cNvPr id="1598613" name="Line 14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14" name="Line 15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15" name="Line 15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16" name="Line 15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17" name="Line 153"/>
            <p:cNvSpPr>
              <a:spLocks noChangeShapeType="1"/>
            </p:cNvSpPr>
            <p:nvPr/>
          </p:nvSpPr>
          <p:spPr bwMode="auto">
            <a:xfrm>
              <a:off x="2959" y="811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18" name="Line 154"/>
            <p:cNvSpPr>
              <a:spLocks noChangeShapeType="1"/>
            </p:cNvSpPr>
            <p:nvPr/>
          </p:nvSpPr>
          <p:spPr bwMode="auto">
            <a:xfrm>
              <a:off x="2959" y="794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19" name="Line 155"/>
            <p:cNvSpPr>
              <a:spLocks noChangeShapeType="1"/>
            </p:cNvSpPr>
            <p:nvPr/>
          </p:nvSpPr>
          <p:spPr bwMode="auto">
            <a:xfrm>
              <a:off x="3328" y="79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20" name="Line 156"/>
            <p:cNvSpPr>
              <a:spLocks noChangeShapeType="1"/>
            </p:cNvSpPr>
            <p:nvPr/>
          </p:nvSpPr>
          <p:spPr bwMode="auto">
            <a:xfrm>
              <a:off x="3080" y="794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21" name="Text Box 157"/>
            <p:cNvSpPr txBox="1">
              <a:spLocks noChangeArrowheads="1"/>
            </p:cNvSpPr>
            <p:nvPr/>
          </p:nvSpPr>
          <p:spPr bwMode="auto">
            <a:xfrm>
              <a:off x="2741" y="1207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Insulation</a:t>
              </a:r>
            </a:p>
          </p:txBody>
        </p:sp>
        <p:sp>
          <p:nvSpPr>
            <p:cNvPr id="1598622" name="Rectangle 158"/>
            <p:cNvSpPr>
              <a:spLocks noChangeArrowheads="1"/>
            </p:cNvSpPr>
            <p:nvPr/>
          </p:nvSpPr>
          <p:spPr bwMode="auto">
            <a:xfrm>
              <a:off x="2680" y="513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23" name="Line 159"/>
            <p:cNvSpPr>
              <a:spLocks noChangeShapeType="1"/>
            </p:cNvSpPr>
            <p:nvPr/>
          </p:nvSpPr>
          <p:spPr bwMode="auto">
            <a:xfrm>
              <a:off x="2676" y="1176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24" name="Rectangle 160"/>
            <p:cNvSpPr>
              <a:spLocks noChangeArrowheads="1"/>
            </p:cNvSpPr>
            <p:nvPr/>
          </p:nvSpPr>
          <p:spPr bwMode="auto">
            <a:xfrm>
              <a:off x="2760" y="882"/>
              <a:ext cx="45" cy="3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25" name="Rectangle 161"/>
            <p:cNvSpPr>
              <a:spLocks noChangeArrowheads="1"/>
            </p:cNvSpPr>
            <p:nvPr/>
          </p:nvSpPr>
          <p:spPr bwMode="auto">
            <a:xfrm>
              <a:off x="2866" y="883"/>
              <a:ext cx="47" cy="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26" name="Rectangle 162"/>
            <p:cNvSpPr>
              <a:spLocks noChangeArrowheads="1"/>
            </p:cNvSpPr>
            <p:nvPr/>
          </p:nvSpPr>
          <p:spPr bwMode="auto">
            <a:xfrm>
              <a:off x="3475" y="888"/>
              <a:ext cx="45" cy="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27" name="Rectangle 163"/>
            <p:cNvSpPr>
              <a:spLocks noChangeArrowheads="1"/>
            </p:cNvSpPr>
            <p:nvPr/>
          </p:nvSpPr>
          <p:spPr bwMode="auto">
            <a:xfrm>
              <a:off x="3581" y="888"/>
              <a:ext cx="45" cy="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8628" name="Group 164"/>
          <p:cNvGrpSpPr>
            <a:grpSpLocks/>
          </p:cNvGrpSpPr>
          <p:nvPr/>
        </p:nvGrpSpPr>
        <p:grpSpPr bwMode="auto">
          <a:xfrm>
            <a:off x="4000500" y="4703763"/>
            <a:ext cx="1971675" cy="1450975"/>
            <a:chOff x="2584" y="1554"/>
            <a:chExt cx="1242" cy="914"/>
          </a:xfrm>
        </p:grpSpPr>
        <p:sp>
          <p:nvSpPr>
            <p:cNvPr id="1598629" name="Line 165"/>
            <p:cNvSpPr>
              <a:spLocks noChangeShapeType="1"/>
            </p:cNvSpPr>
            <p:nvPr/>
          </p:nvSpPr>
          <p:spPr bwMode="auto">
            <a:xfrm>
              <a:off x="2684" y="1875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30" name="Rectangle 166"/>
            <p:cNvSpPr>
              <a:spLocks noChangeArrowheads="1"/>
            </p:cNvSpPr>
            <p:nvPr/>
          </p:nvSpPr>
          <p:spPr bwMode="auto">
            <a:xfrm>
              <a:off x="2683" y="1929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31" name="Freeform 167"/>
            <p:cNvSpPr>
              <a:spLocks/>
            </p:cNvSpPr>
            <p:nvPr/>
          </p:nvSpPr>
          <p:spPr bwMode="auto">
            <a:xfrm>
              <a:off x="2683" y="1929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32" name="Line 168"/>
            <p:cNvSpPr>
              <a:spLocks noChangeShapeType="1"/>
            </p:cNvSpPr>
            <p:nvPr/>
          </p:nvSpPr>
          <p:spPr bwMode="auto">
            <a:xfrm>
              <a:off x="3073" y="192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33" name="Line 169"/>
            <p:cNvSpPr>
              <a:spLocks noChangeShapeType="1"/>
            </p:cNvSpPr>
            <p:nvPr/>
          </p:nvSpPr>
          <p:spPr bwMode="auto">
            <a:xfrm>
              <a:off x="3178" y="192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34" name="Line 170"/>
            <p:cNvSpPr>
              <a:spLocks noChangeShapeType="1"/>
            </p:cNvSpPr>
            <p:nvPr/>
          </p:nvSpPr>
          <p:spPr bwMode="auto">
            <a:xfrm>
              <a:off x="3281" y="192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35" name="Line 171"/>
            <p:cNvSpPr>
              <a:spLocks noChangeShapeType="1"/>
            </p:cNvSpPr>
            <p:nvPr/>
          </p:nvSpPr>
          <p:spPr bwMode="auto">
            <a:xfrm>
              <a:off x="2755" y="1915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36" name="Line 172"/>
            <p:cNvSpPr>
              <a:spLocks noChangeShapeType="1"/>
            </p:cNvSpPr>
            <p:nvPr/>
          </p:nvSpPr>
          <p:spPr bwMode="auto">
            <a:xfrm>
              <a:off x="3283" y="191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37" name="Group 173"/>
            <p:cNvGrpSpPr>
              <a:grpSpLocks/>
            </p:cNvGrpSpPr>
            <p:nvPr/>
          </p:nvGrpSpPr>
          <p:grpSpPr bwMode="auto">
            <a:xfrm>
              <a:off x="2966" y="1889"/>
              <a:ext cx="65" cy="18"/>
              <a:chOff x="2614" y="505"/>
              <a:chExt cx="65" cy="18"/>
            </a:xfrm>
          </p:grpSpPr>
          <p:sp>
            <p:nvSpPr>
              <p:cNvPr id="1598638" name="Line 17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39" name="Line 17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40" name="Line 17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41" name="Line 17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642" name="Group 178"/>
            <p:cNvGrpSpPr>
              <a:grpSpLocks/>
            </p:cNvGrpSpPr>
            <p:nvPr/>
          </p:nvGrpSpPr>
          <p:grpSpPr bwMode="auto">
            <a:xfrm>
              <a:off x="3374" y="1891"/>
              <a:ext cx="65" cy="18"/>
              <a:chOff x="2614" y="505"/>
              <a:chExt cx="65" cy="18"/>
            </a:xfrm>
          </p:grpSpPr>
          <p:sp>
            <p:nvSpPr>
              <p:cNvPr id="1598643" name="Line 17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44" name="Line 18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45" name="Line 18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46" name="Line 18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47" name="Line 183"/>
            <p:cNvSpPr>
              <a:spLocks noChangeShapeType="1"/>
            </p:cNvSpPr>
            <p:nvPr/>
          </p:nvSpPr>
          <p:spPr bwMode="auto">
            <a:xfrm>
              <a:off x="2962" y="1883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48" name="Group 184"/>
            <p:cNvGrpSpPr>
              <a:grpSpLocks/>
            </p:cNvGrpSpPr>
            <p:nvPr/>
          </p:nvGrpSpPr>
          <p:grpSpPr bwMode="auto">
            <a:xfrm>
              <a:off x="3169" y="1859"/>
              <a:ext cx="65" cy="18"/>
              <a:chOff x="2614" y="505"/>
              <a:chExt cx="65" cy="18"/>
            </a:xfrm>
          </p:grpSpPr>
          <p:sp>
            <p:nvSpPr>
              <p:cNvPr id="1598649" name="Line 18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50" name="Line 18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51" name="Line 18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52" name="Line 18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53" name="Line 189"/>
            <p:cNvSpPr>
              <a:spLocks noChangeShapeType="1"/>
            </p:cNvSpPr>
            <p:nvPr/>
          </p:nvSpPr>
          <p:spPr bwMode="auto">
            <a:xfrm>
              <a:off x="2964" y="1852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54" name="Line 190"/>
            <p:cNvSpPr>
              <a:spLocks noChangeShapeType="1"/>
            </p:cNvSpPr>
            <p:nvPr/>
          </p:nvSpPr>
          <p:spPr bwMode="auto">
            <a:xfrm>
              <a:off x="2964" y="183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55" name="Line 191"/>
            <p:cNvSpPr>
              <a:spLocks noChangeShapeType="1"/>
            </p:cNvSpPr>
            <p:nvPr/>
          </p:nvSpPr>
          <p:spPr bwMode="auto">
            <a:xfrm>
              <a:off x="3333" y="183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56" name="Line 192"/>
            <p:cNvSpPr>
              <a:spLocks noChangeShapeType="1"/>
            </p:cNvSpPr>
            <p:nvPr/>
          </p:nvSpPr>
          <p:spPr bwMode="auto">
            <a:xfrm>
              <a:off x="3085" y="1835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57" name="Text Box 193"/>
            <p:cNvSpPr txBox="1">
              <a:spLocks noChangeArrowheads="1"/>
            </p:cNvSpPr>
            <p:nvPr/>
          </p:nvSpPr>
          <p:spPr bwMode="auto">
            <a:xfrm>
              <a:off x="2584" y="2272"/>
              <a:ext cx="1242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metalization + RDL</a:t>
              </a:r>
            </a:p>
          </p:txBody>
        </p:sp>
        <p:sp>
          <p:nvSpPr>
            <p:cNvPr id="1598658" name="Rectangle 194"/>
            <p:cNvSpPr>
              <a:spLocks noChangeArrowheads="1"/>
            </p:cNvSpPr>
            <p:nvPr/>
          </p:nvSpPr>
          <p:spPr bwMode="auto">
            <a:xfrm>
              <a:off x="2685" y="1554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59" name="Line 195"/>
            <p:cNvSpPr>
              <a:spLocks noChangeShapeType="1"/>
            </p:cNvSpPr>
            <p:nvPr/>
          </p:nvSpPr>
          <p:spPr bwMode="auto">
            <a:xfrm>
              <a:off x="2681" y="2217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60" name="Line 196"/>
            <p:cNvSpPr>
              <a:spLocks noChangeShapeType="1"/>
            </p:cNvSpPr>
            <p:nvPr/>
          </p:nvSpPr>
          <p:spPr bwMode="auto">
            <a:xfrm>
              <a:off x="2767" y="2239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61" name="Line 197"/>
            <p:cNvSpPr>
              <a:spLocks noChangeShapeType="1"/>
            </p:cNvSpPr>
            <p:nvPr/>
          </p:nvSpPr>
          <p:spPr bwMode="auto">
            <a:xfrm>
              <a:off x="3285" y="2239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62" name="Rectangle 198"/>
            <p:cNvSpPr>
              <a:spLocks noChangeArrowheads="1"/>
            </p:cNvSpPr>
            <p:nvPr/>
          </p:nvSpPr>
          <p:spPr bwMode="auto">
            <a:xfrm>
              <a:off x="2765" y="1923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63" name="Rectangle 199"/>
            <p:cNvSpPr>
              <a:spLocks noChangeArrowheads="1"/>
            </p:cNvSpPr>
            <p:nvPr/>
          </p:nvSpPr>
          <p:spPr bwMode="auto">
            <a:xfrm>
              <a:off x="2871" y="1924"/>
              <a:ext cx="47" cy="30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64" name="Rectangle 200"/>
            <p:cNvSpPr>
              <a:spLocks noChangeArrowheads="1"/>
            </p:cNvSpPr>
            <p:nvPr/>
          </p:nvSpPr>
          <p:spPr bwMode="auto">
            <a:xfrm>
              <a:off x="3480" y="1923"/>
              <a:ext cx="45" cy="30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65" name="Rectangle 201"/>
            <p:cNvSpPr>
              <a:spLocks noChangeArrowheads="1"/>
            </p:cNvSpPr>
            <p:nvPr/>
          </p:nvSpPr>
          <p:spPr bwMode="auto">
            <a:xfrm>
              <a:off x="3586" y="1923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8666" name="Group 202"/>
          <p:cNvGrpSpPr>
            <a:grpSpLocks/>
          </p:cNvGrpSpPr>
          <p:nvPr/>
        </p:nvGrpSpPr>
        <p:grpSpPr bwMode="auto">
          <a:xfrm>
            <a:off x="6835775" y="811213"/>
            <a:ext cx="1971675" cy="1546225"/>
            <a:chOff x="2608" y="2574"/>
            <a:chExt cx="1242" cy="974"/>
          </a:xfrm>
        </p:grpSpPr>
        <p:grpSp>
          <p:nvGrpSpPr>
            <p:cNvPr id="1598667" name="Group 203"/>
            <p:cNvGrpSpPr>
              <a:grpSpLocks/>
            </p:cNvGrpSpPr>
            <p:nvPr/>
          </p:nvGrpSpPr>
          <p:grpSpPr bwMode="auto">
            <a:xfrm>
              <a:off x="2686" y="3253"/>
              <a:ext cx="1040" cy="75"/>
              <a:chOff x="2684" y="2241"/>
              <a:chExt cx="1040" cy="75"/>
            </a:xfrm>
          </p:grpSpPr>
          <p:sp>
            <p:nvSpPr>
              <p:cNvPr id="1598668" name="Line 204"/>
              <p:cNvSpPr>
                <a:spLocks noChangeShapeType="1"/>
              </p:cNvSpPr>
              <p:nvPr/>
            </p:nvSpPr>
            <p:spPr bwMode="auto">
              <a:xfrm>
                <a:off x="2684" y="2265"/>
                <a:ext cx="1040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669" name="Rectangle 205"/>
              <p:cNvSpPr>
                <a:spLocks noChangeArrowheads="1"/>
              </p:cNvSpPr>
              <p:nvPr/>
            </p:nvSpPr>
            <p:spPr bwMode="auto">
              <a:xfrm>
                <a:off x="2980" y="2243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8670" name="Line 206"/>
              <p:cNvSpPr>
                <a:spLocks noChangeShapeType="1"/>
              </p:cNvSpPr>
              <p:nvPr/>
            </p:nvSpPr>
            <p:spPr bwMode="auto">
              <a:xfrm>
                <a:off x="3110" y="2262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671" name="Rectangle 207"/>
              <p:cNvSpPr>
                <a:spLocks noChangeArrowheads="1"/>
              </p:cNvSpPr>
              <p:nvPr/>
            </p:nvSpPr>
            <p:spPr bwMode="auto">
              <a:xfrm>
                <a:off x="3304" y="2241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598672" name="Line 208"/>
            <p:cNvSpPr>
              <a:spLocks noChangeShapeType="1"/>
            </p:cNvSpPr>
            <p:nvPr/>
          </p:nvSpPr>
          <p:spPr bwMode="auto">
            <a:xfrm>
              <a:off x="2678" y="2895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73" name="Rectangle 209"/>
            <p:cNvSpPr>
              <a:spLocks noChangeArrowheads="1"/>
            </p:cNvSpPr>
            <p:nvPr/>
          </p:nvSpPr>
          <p:spPr bwMode="auto">
            <a:xfrm>
              <a:off x="2677" y="2949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674" name="Freeform 210"/>
            <p:cNvSpPr>
              <a:spLocks/>
            </p:cNvSpPr>
            <p:nvPr/>
          </p:nvSpPr>
          <p:spPr bwMode="auto">
            <a:xfrm>
              <a:off x="2677" y="2949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75" name="Line 211"/>
            <p:cNvSpPr>
              <a:spLocks noChangeShapeType="1"/>
            </p:cNvSpPr>
            <p:nvPr/>
          </p:nvSpPr>
          <p:spPr bwMode="auto">
            <a:xfrm>
              <a:off x="3067" y="294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76" name="Line 212"/>
            <p:cNvSpPr>
              <a:spLocks noChangeShapeType="1"/>
            </p:cNvSpPr>
            <p:nvPr/>
          </p:nvSpPr>
          <p:spPr bwMode="auto">
            <a:xfrm>
              <a:off x="3172" y="294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77" name="Line 213"/>
            <p:cNvSpPr>
              <a:spLocks noChangeShapeType="1"/>
            </p:cNvSpPr>
            <p:nvPr/>
          </p:nvSpPr>
          <p:spPr bwMode="auto">
            <a:xfrm>
              <a:off x="3275" y="294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678" name="Line 214"/>
            <p:cNvSpPr>
              <a:spLocks noChangeShapeType="1"/>
            </p:cNvSpPr>
            <p:nvPr/>
          </p:nvSpPr>
          <p:spPr bwMode="auto">
            <a:xfrm>
              <a:off x="2749" y="2935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79" name="Line 215"/>
            <p:cNvSpPr>
              <a:spLocks noChangeShapeType="1"/>
            </p:cNvSpPr>
            <p:nvPr/>
          </p:nvSpPr>
          <p:spPr bwMode="auto">
            <a:xfrm>
              <a:off x="3277" y="293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80" name="Group 216"/>
            <p:cNvGrpSpPr>
              <a:grpSpLocks/>
            </p:cNvGrpSpPr>
            <p:nvPr/>
          </p:nvGrpSpPr>
          <p:grpSpPr bwMode="auto">
            <a:xfrm>
              <a:off x="2960" y="2909"/>
              <a:ext cx="65" cy="18"/>
              <a:chOff x="2614" y="505"/>
              <a:chExt cx="65" cy="18"/>
            </a:xfrm>
          </p:grpSpPr>
          <p:sp>
            <p:nvSpPr>
              <p:cNvPr id="1598681" name="Line 217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2" name="Line 218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3" name="Line 219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4" name="Line 220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685" name="Group 221"/>
            <p:cNvGrpSpPr>
              <a:grpSpLocks/>
            </p:cNvGrpSpPr>
            <p:nvPr/>
          </p:nvGrpSpPr>
          <p:grpSpPr bwMode="auto">
            <a:xfrm>
              <a:off x="3368" y="2911"/>
              <a:ext cx="65" cy="18"/>
              <a:chOff x="2614" y="505"/>
              <a:chExt cx="65" cy="18"/>
            </a:xfrm>
          </p:grpSpPr>
          <p:sp>
            <p:nvSpPr>
              <p:cNvPr id="1598686" name="Line 22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7" name="Line 22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8" name="Line 22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89" name="Line 22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90" name="Line 226"/>
            <p:cNvSpPr>
              <a:spLocks noChangeShapeType="1"/>
            </p:cNvSpPr>
            <p:nvPr/>
          </p:nvSpPr>
          <p:spPr bwMode="auto">
            <a:xfrm>
              <a:off x="2956" y="2903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691" name="Group 227"/>
            <p:cNvGrpSpPr>
              <a:grpSpLocks/>
            </p:cNvGrpSpPr>
            <p:nvPr/>
          </p:nvGrpSpPr>
          <p:grpSpPr bwMode="auto">
            <a:xfrm>
              <a:off x="3163" y="2879"/>
              <a:ext cx="65" cy="18"/>
              <a:chOff x="2614" y="505"/>
              <a:chExt cx="65" cy="18"/>
            </a:xfrm>
          </p:grpSpPr>
          <p:sp>
            <p:nvSpPr>
              <p:cNvPr id="1598692" name="Line 22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93" name="Line 22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94" name="Line 23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695" name="Line 23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696" name="Line 232"/>
            <p:cNvSpPr>
              <a:spLocks noChangeShapeType="1"/>
            </p:cNvSpPr>
            <p:nvPr/>
          </p:nvSpPr>
          <p:spPr bwMode="auto">
            <a:xfrm>
              <a:off x="2958" y="2872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97" name="Line 233"/>
            <p:cNvSpPr>
              <a:spLocks noChangeShapeType="1"/>
            </p:cNvSpPr>
            <p:nvPr/>
          </p:nvSpPr>
          <p:spPr bwMode="auto">
            <a:xfrm>
              <a:off x="2958" y="285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98" name="Line 234"/>
            <p:cNvSpPr>
              <a:spLocks noChangeShapeType="1"/>
            </p:cNvSpPr>
            <p:nvPr/>
          </p:nvSpPr>
          <p:spPr bwMode="auto">
            <a:xfrm>
              <a:off x="3327" y="285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699" name="Line 235"/>
            <p:cNvSpPr>
              <a:spLocks noChangeShapeType="1"/>
            </p:cNvSpPr>
            <p:nvPr/>
          </p:nvSpPr>
          <p:spPr bwMode="auto">
            <a:xfrm>
              <a:off x="3079" y="2855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00" name="Text Box 236"/>
            <p:cNvSpPr txBox="1">
              <a:spLocks noChangeArrowheads="1"/>
            </p:cNvSpPr>
            <p:nvPr/>
          </p:nvSpPr>
          <p:spPr bwMode="auto">
            <a:xfrm>
              <a:off x="2608" y="3352"/>
              <a:ext cx="1242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passivation</a:t>
              </a:r>
            </a:p>
          </p:txBody>
        </p:sp>
        <p:sp>
          <p:nvSpPr>
            <p:cNvPr id="1598701" name="Rectangle 237"/>
            <p:cNvSpPr>
              <a:spLocks noChangeArrowheads="1"/>
            </p:cNvSpPr>
            <p:nvPr/>
          </p:nvSpPr>
          <p:spPr bwMode="auto">
            <a:xfrm>
              <a:off x="2679" y="2574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02" name="Line 238"/>
            <p:cNvSpPr>
              <a:spLocks noChangeShapeType="1"/>
            </p:cNvSpPr>
            <p:nvPr/>
          </p:nvSpPr>
          <p:spPr bwMode="auto">
            <a:xfrm>
              <a:off x="2675" y="3237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03" name="Line 239"/>
            <p:cNvSpPr>
              <a:spLocks noChangeShapeType="1"/>
            </p:cNvSpPr>
            <p:nvPr/>
          </p:nvSpPr>
          <p:spPr bwMode="auto">
            <a:xfrm>
              <a:off x="2761" y="3259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04" name="Line 240"/>
            <p:cNvSpPr>
              <a:spLocks noChangeShapeType="1"/>
            </p:cNvSpPr>
            <p:nvPr/>
          </p:nvSpPr>
          <p:spPr bwMode="auto">
            <a:xfrm>
              <a:off x="3279" y="3259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05" name="Rectangle 241"/>
            <p:cNvSpPr>
              <a:spLocks noChangeArrowheads="1"/>
            </p:cNvSpPr>
            <p:nvPr/>
          </p:nvSpPr>
          <p:spPr bwMode="auto">
            <a:xfrm>
              <a:off x="2759" y="2943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06" name="Rectangle 242"/>
            <p:cNvSpPr>
              <a:spLocks noChangeArrowheads="1"/>
            </p:cNvSpPr>
            <p:nvPr/>
          </p:nvSpPr>
          <p:spPr bwMode="auto">
            <a:xfrm>
              <a:off x="2865" y="2944"/>
              <a:ext cx="47" cy="30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07" name="Rectangle 243"/>
            <p:cNvSpPr>
              <a:spLocks noChangeArrowheads="1"/>
            </p:cNvSpPr>
            <p:nvPr/>
          </p:nvSpPr>
          <p:spPr bwMode="auto">
            <a:xfrm>
              <a:off x="3474" y="2943"/>
              <a:ext cx="45" cy="30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08" name="Rectangle 244"/>
            <p:cNvSpPr>
              <a:spLocks noChangeArrowheads="1"/>
            </p:cNvSpPr>
            <p:nvPr/>
          </p:nvSpPr>
          <p:spPr bwMode="auto">
            <a:xfrm>
              <a:off x="3580" y="2943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98709" name="Group 245"/>
          <p:cNvGrpSpPr>
            <a:grpSpLocks/>
          </p:cNvGrpSpPr>
          <p:nvPr/>
        </p:nvGrpSpPr>
        <p:grpSpPr bwMode="auto">
          <a:xfrm>
            <a:off x="6835775" y="2687638"/>
            <a:ext cx="1971675" cy="1546225"/>
            <a:chOff x="4254" y="763"/>
            <a:chExt cx="1242" cy="974"/>
          </a:xfrm>
        </p:grpSpPr>
        <p:grpSp>
          <p:nvGrpSpPr>
            <p:cNvPr id="1598710" name="Group 246"/>
            <p:cNvGrpSpPr>
              <a:grpSpLocks/>
            </p:cNvGrpSpPr>
            <p:nvPr/>
          </p:nvGrpSpPr>
          <p:grpSpPr bwMode="auto">
            <a:xfrm>
              <a:off x="4332" y="1447"/>
              <a:ext cx="1040" cy="75"/>
              <a:chOff x="2684" y="2241"/>
              <a:chExt cx="1040" cy="75"/>
            </a:xfrm>
          </p:grpSpPr>
          <p:sp>
            <p:nvSpPr>
              <p:cNvPr id="1598711" name="Line 247"/>
              <p:cNvSpPr>
                <a:spLocks noChangeShapeType="1"/>
              </p:cNvSpPr>
              <p:nvPr/>
            </p:nvSpPr>
            <p:spPr bwMode="auto">
              <a:xfrm>
                <a:off x="2684" y="2265"/>
                <a:ext cx="1040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712" name="Rectangle 248"/>
              <p:cNvSpPr>
                <a:spLocks noChangeArrowheads="1"/>
              </p:cNvSpPr>
              <p:nvPr/>
            </p:nvSpPr>
            <p:spPr bwMode="auto">
              <a:xfrm>
                <a:off x="2980" y="2243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8713" name="Line 249"/>
              <p:cNvSpPr>
                <a:spLocks noChangeShapeType="1"/>
              </p:cNvSpPr>
              <p:nvPr/>
            </p:nvSpPr>
            <p:spPr bwMode="auto">
              <a:xfrm>
                <a:off x="3110" y="2262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714" name="Rectangle 250"/>
              <p:cNvSpPr>
                <a:spLocks noChangeArrowheads="1"/>
              </p:cNvSpPr>
              <p:nvPr/>
            </p:nvSpPr>
            <p:spPr bwMode="auto">
              <a:xfrm>
                <a:off x="3304" y="2241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598715" name="Line 251"/>
            <p:cNvSpPr>
              <a:spLocks noChangeShapeType="1"/>
            </p:cNvSpPr>
            <p:nvPr/>
          </p:nvSpPr>
          <p:spPr bwMode="auto">
            <a:xfrm>
              <a:off x="4324" y="1084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16" name="Rectangle 252"/>
            <p:cNvSpPr>
              <a:spLocks noChangeArrowheads="1"/>
            </p:cNvSpPr>
            <p:nvPr/>
          </p:nvSpPr>
          <p:spPr bwMode="auto">
            <a:xfrm>
              <a:off x="4323" y="1138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17" name="Freeform 253"/>
            <p:cNvSpPr>
              <a:spLocks/>
            </p:cNvSpPr>
            <p:nvPr/>
          </p:nvSpPr>
          <p:spPr bwMode="auto">
            <a:xfrm>
              <a:off x="4323" y="1138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18" name="Line 254"/>
            <p:cNvSpPr>
              <a:spLocks noChangeShapeType="1"/>
            </p:cNvSpPr>
            <p:nvPr/>
          </p:nvSpPr>
          <p:spPr bwMode="auto">
            <a:xfrm>
              <a:off x="4713" y="113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19" name="Line 255"/>
            <p:cNvSpPr>
              <a:spLocks noChangeShapeType="1"/>
            </p:cNvSpPr>
            <p:nvPr/>
          </p:nvSpPr>
          <p:spPr bwMode="auto">
            <a:xfrm>
              <a:off x="4818" y="113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20" name="Line 256"/>
            <p:cNvSpPr>
              <a:spLocks noChangeShapeType="1"/>
            </p:cNvSpPr>
            <p:nvPr/>
          </p:nvSpPr>
          <p:spPr bwMode="auto">
            <a:xfrm>
              <a:off x="4921" y="1138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21" name="Line 257"/>
            <p:cNvSpPr>
              <a:spLocks noChangeShapeType="1"/>
            </p:cNvSpPr>
            <p:nvPr/>
          </p:nvSpPr>
          <p:spPr bwMode="auto">
            <a:xfrm>
              <a:off x="4395" y="1124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22" name="Line 258"/>
            <p:cNvSpPr>
              <a:spLocks noChangeShapeType="1"/>
            </p:cNvSpPr>
            <p:nvPr/>
          </p:nvSpPr>
          <p:spPr bwMode="auto">
            <a:xfrm>
              <a:off x="4923" y="1127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723" name="Group 259"/>
            <p:cNvGrpSpPr>
              <a:grpSpLocks/>
            </p:cNvGrpSpPr>
            <p:nvPr/>
          </p:nvGrpSpPr>
          <p:grpSpPr bwMode="auto">
            <a:xfrm>
              <a:off x="4606" y="1098"/>
              <a:ext cx="65" cy="18"/>
              <a:chOff x="2614" y="505"/>
              <a:chExt cx="65" cy="18"/>
            </a:xfrm>
          </p:grpSpPr>
          <p:sp>
            <p:nvSpPr>
              <p:cNvPr id="1598724" name="Line 260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25" name="Line 261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26" name="Line 262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27" name="Line 263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728" name="Group 264"/>
            <p:cNvGrpSpPr>
              <a:grpSpLocks/>
            </p:cNvGrpSpPr>
            <p:nvPr/>
          </p:nvGrpSpPr>
          <p:grpSpPr bwMode="auto">
            <a:xfrm>
              <a:off x="5014" y="1100"/>
              <a:ext cx="65" cy="18"/>
              <a:chOff x="2614" y="505"/>
              <a:chExt cx="65" cy="18"/>
            </a:xfrm>
          </p:grpSpPr>
          <p:sp>
            <p:nvSpPr>
              <p:cNvPr id="1598729" name="Line 26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0" name="Line 26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1" name="Line 26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2" name="Line 26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733" name="Line 269"/>
            <p:cNvSpPr>
              <a:spLocks noChangeShapeType="1"/>
            </p:cNvSpPr>
            <p:nvPr/>
          </p:nvSpPr>
          <p:spPr bwMode="auto">
            <a:xfrm>
              <a:off x="4602" y="1092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734" name="Group 270"/>
            <p:cNvGrpSpPr>
              <a:grpSpLocks/>
            </p:cNvGrpSpPr>
            <p:nvPr/>
          </p:nvGrpSpPr>
          <p:grpSpPr bwMode="auto">
            <a:xfrm>
              <a:off x="4809" y="1068"/>
              <a:ext cx="65" cy="18"/>
              <a:chOff x="2614" y="505"/>
              <a:chExt cx="65" cy="18"/>
            </a:xfrm>
          </p:grpSpPr>
          <p:sp>
            <p:nvSpPr>
              <p:cNvPr id="1598735" name="Line 27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6" name="Line 27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7" name="Line 27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38" name="Line 27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739" name="Line 275"/>
            <p:cNvSpPr>
              <a:spLocks noChangeShapeType="1"/>
            </p:cNvSpPr>
            <p:nvPr/>
          </p:nvSpPr>
          <p:spPr bwMode="auto">
            <a:xfrm>
              <a:off x="4604" y="1061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0" name="Line 276"/>
            <p:cNvSpPr>
              <a:spLocks noChangeShapeType="1"/>
            </p:cNvSpPr>
            <p:nvPr/>
          </p:nvSpPr>
          <p:spPr bwMode="auto">
            <a:xfrm>
              <a:off x="4604" y="1044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1" name="Line 277"/>
            <p:cNvSpPr>
              <a:spLocks noChangeShapeType="1"/>
            </p:cNvSpPr>
            <p:nvPr/>
          </p:nvSpPr>
          <p:spPr bwMode="auto">
            <a:xfrm>
              <a:off x="4973" y="104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2" name="Line 278"/>
            <p:cNvSpPr>
              <a:spLocks noChangeShapeType="1"/>
            </p:cNvSpPr>
            <p:nvPr/>
          </p:nvSpPr>
          <p:spPr bwMode="auto">
            <a:xfrm>
              <a:off x="4725" y="1044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3" name="Text Box 279"/>
            <p:cNvSpPr txBox="1">
              <a:spLocks noChangeArrowheads="1"/>
            </p:cNvSpPr>
            <p:nvPr/>
          </p:nvSpPr>
          <p:spPr bwMode="auto">
            <a:xfrm>
              <a:off x="4254" y="1541"/>
              <a:ext cx="1242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Under bump metallurgy</a:t>
              </a:r>
            </a:p>
          </p:txBody>
        </p:sp>
        <p:sp>
          <p:nvSpPr>
            <p:cNvPr id="1598744" name="Rectangle 280"/>
            <p:cNvSpPr>
              <a:spLocks noChangeArrowheads="1"/>
            </p:cNvSpPr>
            <p:nvPr/>
          </p:nvSpPr>
          <p:spPr bwMode="auto">
            <a:xfrm>
              <a:off x="4325" y="763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45" name="Line 281"/>
            <p:cNvSpPr>
              <a:spLocks noChangeShapeType="1"/>
            </p:cNvSpPr>
            <p:nvPr/>
          </p:nvSpPr>
          <p:spPr bwMode="auto">
            <a:xfrm>
              <a:off x="4321" y="1426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6" name="Line 282"/>
            <p:cNvSpPr>
              <a:spLocks noChangeShapeType="1"/>
            </p:cNvSpPr>
            <p:nvPr/>
          </p:nvSpPr>
          <p:spPr bwMode="auto">
            <a:xfrm>
              <a:off x="4407" y="1448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7" name="Line 283"/>
            <p:cNvSpPr>
              <a:spLocks noChangeShapeType="1"/>
            </p:cNvSpPr>
            <p:nvPr/>
          </p:nvSpPr>
          <p:spPr bwMode="auto">
            <a:xfrm>
              <a:off x="4925" y="1448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48" name="Rectangle 284"/>
            <p:cNvSpPr>
              <a:spLocks noChangeArrowheads="1"/>
            </p:cNvSpPr>
            <p:nvPr/>
          </p:nvSpPr>
          <p:spPr bwMode="auto">
            <a:xfrm>
              <a:off x="4405" y="1132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49" name="Rectangle 285"/>
            <p:cNvSpPr>
              <a:spLocks noChangeArrowheads="1"/>
            </p:cNvSpPr>
            <p:nvPr/>
          </p:nvSpPr>
          <p:spPr bwMode="auto">
            <a:xfrm>
              <a:off x="4511" y="1133"/>
              <a:ext cx="47" cy="30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50" name="Rectangle 286"/>
            <p:cNvSpPr>
              <a:spLocks noChangeArrowheads="1"/>
            </p:cNvSpPr>
            <p:nvPr/>
          </p:nvSpPr>
          <p:spPr bwMode="auto">
            <a:xfrm>
              <a:off x="5120" y="1132"/>
              <a:ext cx="45" cy="30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51" name="Rectangle 287"/>
            <p:cNvSpPr>
              <a:spLocks noChangeArrowheads="1"/>
            </p:cNvSpPr>
            <p:nvPr/>
          </p:nvSpPr>
          <p:spPr bwMode="auto">
            <a:xfrm>
              <a:off x="5226" y="1132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52" name="Freeform 288"/>
            <p:cNvSpPr>
              <a:spLocks/>
            </p:cNvSpPr>
            <p:nvPr/>
          </p:nvSpPr>
          <p:spPr bwMode="auto">
            <a:xfrm>
              <a:off x="4604" y="1455"/>
              <a:ext cx="498" cy="60"/>
            </a:xfrm>
            <a:custGeom>
              <a:avLst/>
              <a:gdLst>
                <a:gd name="T0" fmla="*/ 0 w 498"/>
                <a:gd name="T1" fmla="*/ 60 h 60"/>
                <a:gd name="T2" fmla="*/ 26 w 498"/>
                <a:gd name="T3" fmla="*/ 60 h 60"/>
                <a:gd name="T4" fmla="*/ 26 w 498"/>
                <a:gd name="T5" fmla="*/ 0 h 60"/>
                <a:gd name="T6" fmla="*/ 132 w 498"/>
                <a:gd name="T7" fmla="*/ 0 h 60"/>
                <a:gd name="T8" fmla="*/ 130 w 498"/>
                <a:gd name="T9" fmla="*/ 58 h 60"/>
                <a:gd name="T10" fmla="*/ 350 w 498"/>
                <a:gd name="T11" fmla="*/ 58 h 60"/>
                <a:gd name="T12" fmla="*/ 350 w 498"/>
                <a:gd name="T13" fmla="*/ 0 h 60"/>
                <a:gd name="T14" fmla="*/ 450 w 498"/>
                <a:gd name="T15" fmla="*/ 0 h 60"/>
                <a:gd name="T16" fmla="*/ 448 w 498"/>
                <a:gd name="T17" fmla="*/ 56 h 60"/>
                <a:gd name="T18" fmla="*/ 498 w 498"/>
                <a:gd name="T19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60">
                  <a:moveTo>
                    <a:pt x="0" y="60"/>
                  </a:moveTo>
                  <a:lnTo>
                    <a:pt x="26" y="60"/>
                  </a:lnTo>
                  <a:lnTo>
                    <a:pt x="26" y="0"/>
                  </a:lnTo>
                  <a:lnTo>
                    <a:pt x="132" y="0"/>
                  </a:lnTo>
                  <a:lnTo>
                    <a:pt x="130" y="58"/>
                  </a:lnTo>
                  <a:lnTo>
                    <a:pt x="350" y="58"/>
                  </a:lnTo>
                  <a:lnTo>
                    <a:pt x="350" y="0"/>
                  </a:lnTo>
                  <a:lnTo>
                    <a:pt x="450" y="0"/>
                  </a:lnTo>
                  <a:lnTo>
                    <a:pt x="448" y="56"/>
                  </a:lnTo>
                  <a:lnTo>
                    <a:pt x="498" y="56"/>
                  </a:lnTo>
                </a:path>
              </a:pathLst>
            </a:custGeom>
            <a:noFill/>
            <a:ln w="28575" cmpd="sng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53" name="Line 289"/>
            <p:cNvSpPr>
              <a:spLocks noChangeShapeType="1"/>
            </p:cNvSpPr>
            <p:nvPr/>
          </p:nvSpPr>
          <p:spPr bwMode="auto">
            <a:xfrm>
              <a:off x="4778" y="1516"/>
              <a:ext cx="14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98754" name="Group 290"/>
          <p:cNvGrpSpPr>
            <a:grpSpLocks/>
          </p:cNvGrpSpPr>
          <p:nvPr/>
        </p:nvGrpSpPr>
        <p:grpSpPr bwMode="auto">
          <a:xfrm>
            <a:off x="6891338" y="4564063"/>
            <a:ext cx="1857375" cy="1641475"/>
            <a:chOff x="4301" y="1843"/>
            <a:chExt cx="1170" cy="1034"/>
          </a:xfrm>
        </p:grpSpPr>
        <p:sp>
          <p:nvSpPr>
            <p:cNvPr id="1598755" name="Oval 291"/>
            <p:cNvSpPr>
              <a:spLocks noChangeArrowheads="1"/>
            </p:cNvSpPr>
            <p:nvPr/>
          </p:nvSpPr>
          <p:spPr bwMode="auto">
            <a:xfrm>
              <a:off x="4959" y="2510"/>
              <a:ext cx="166" cy="17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56" name="Text Box 292"/>
            <p:cNvSpPr txBox="1">
              <a:spLocks noChangeArrowheads="1"/>
            </p:cNvSpPr>
            <p:nvPr/>
          </p:nvSpPr>
          <p:spPr bwMode="auto">
            <a:xfrm>
              <a:off x="4301" y="2681"/>
              <a:ext cx="1170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Bumping</a:t>
              </a:r>
            </a:p>
          </p:txBody>
        </p:sp>
        <p:sp>
          <p:nvSpPr>
            <p:cNvPr id="1598757" name="Oval 293"/>
            <p:cNvSpPr>
              <a:spLocks noChangeArrowheads="1"/>
            </p:cNvSpPr>
            <p:nvPr/>
          </p:nvSpPr>
          <p:spPr bwMode="auto">
            <a:xfrm>
              <a:off x="4643" y="2506"/>
              <a:ext cx="166" cy="17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8758" name="Group 294"/>
            <p:cNvGrpSpPr>
              <a:grpSpLocks/>
            </p:cNvGrpSpPr>
            <p:nvPr/>
          </p:nvGrpSpPr>
          <p:grpSpPr bwMode="auto">
            <a:xfrm>
              <a:off x="4374" y="2527"/>
              <a:ext cx="1040" cy="75"/>
              <a:chOff x="2684" y="2241"/>
              <a:chExt cx="1040" cy="75"/>
            </a:xfrm>
          </p:grpSpPr>
          <p:sp>
            <p:nvSpPr>
              <p:cNvPr id="1598759" name="Line 295"/>
              <p:cNvSpPr>
                <a:spLocks noChangeShapeType="1"/>
              </p:cNvSpPr>
              <p:nvPr/>
            </p:nvSpPr>
            <p:spPr bwMode="auto">
              <a:xfrm>
                <a:off x="2684" y="2265"/>
                <a:ext cx="1040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760" name="Rectangle 296"/>
              <p:cNvSpPr>
                <a:spLocks noChangeArrowheads="1"/>
              </p:cNvSpPr>
              <p:nvPr/>
            </p:nvSpPr>
            <p:spPr bwMode="auto">
              <a:xfrm>
                <a:off x="2980" y="2243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8761" name="Line 297"/>
              <p:cNvSpPr>
                <a:spLocks noChangeShapeType="1"/>
              </p:cNvSpPr>
              <p:nvPr/>
            </p:nvSpPr>
            <p:spPr bwMode="auto">
              <a:xfrm>
                <a:off x="3110" y="2262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8762" name="Rectangle 298"/>
              <p:cNvSpPr>
                <a:spLocks noChangeArrowheads="1"/>
              </p:cNvSpPr>
              <p:nvPr/>
            </p:nvSpPr>
            <p:spPr bwMode="auto">
              <a:xfrm>
                <a:off x="3304" y="2241"/>
                <a:ext cx="102" cy="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76200">
                    <a:solidFill>
                      <a:srgbClr val="9966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598763" name="Line 299"/>
            <p:cNvSpPr>
              <a:spLocks noChangeShapeType="1"/>
            </p:cNvSpPr>
            <p:nvPr/>
          </p:nvSpPr>
          <p:spPr bwMode="auto">
            <a:xfrm>
              <a:off x="4366" y="2164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64" name="Rectangle 300"/>
            <p:cNvSpPr>
              <a:spLocks noChangeArrowheads="1"/>
            </p:cNvSpPr>
            <p:nvPr/>
          </p:nvSpPr>
          <p:spPr bwMode="auto">
            <a:xfrm>
              <a:off x="4365" y="2218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65" name="Freeform 301"/>
            <p:cNvSpPr>
              <a:spLocks/>
            </p:cNvSpPr>
            <p:nvPr/>
          </p:nvSpPr>
          <p:spPr bwMode="auto">
            <a:xfrm>
              <a:off x="4365" y="2218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66" name="Line 302"/>
            <p:cNvSpPr>
              <a:spLocks noChangeShapeType="1"/>
            </p:cNvSpPr>
            <p:nvPr/>
          </p:nvSpPr>
          <p:spPr bwMode="auto">
            <a:xfrm>
              <a:off x="4755" y="221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67" name="Line 303"/>
            <p:cNvSpPr>
              <a:spLocks noChangeShapeType="1"/>
            </p:cNvSpPr>
            <p:nvPr/>
          </p:nvSpPr>
          <p:spPr bwMode="auto">
            <a:xfrm>
              <a:off x="4860" y="2218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68" name="Line 304"/>
            <p:cNvSpPr>
              <a:spLocks noChangeShapeType="1"/>
            </p:cNvSpPr>
            <p:nvPr/>
          </p:nvSpPr>
          <p:spPr bwMode="auto">
            <a:xfrm>
              <a:off x="4963" y="2218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769" name="Line 305"/>
            <p:cNvSpPr>
              <a:spLocks noChangeShapeType="1"/>
            </p:cNvSpPr>
            <p:nvPr/>
          </p:nvSpPr>
          <p:spPr bwMode="auto">
            <a:xfrm>
              <a:off x="4437" y="2204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70" name="Line 306"/>
            <p:cNvSpPr>
              <a:spLocks noChangeShapeType="1"/>
            </p:cNvSpPr>
            <p:nvPr/>
          </p:nvSpPr>
          <p:spPr bwMode="auto">
            <a:xfrm>
              <a:off x="4965" y="2207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771" name="Group 307"/>
            <p:cNvGrpSpPr>
              <a:grpSpLocks/>
            </p:cNvGrpSpPr>
            <p:nvPr/>
          </p:nvGrpSpPr>
          <p:grpSpPr bwMode="auto">
            <a:xfrm>
              <a:off x="4648" y="2178"/>
              <a:ext cx="65" cy="18"/>
              <a:chOff x="2614" y="505"/>
              <a:chExt cx="65" cy="18"/>
            </a:xfrm>
          </p:grpSpPr>
          <p:sp>
            <p:nvSpPr>
              <p:cNvPr id="1598772" name="Line 30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73" name="Line 30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74" name="Line 31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75" name="Line 31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98776" name="Group 312"/>
            <p:cNvGrpSpPr>
              <a:grpSpLocks/>
            </p:cNvGrpSpPr>
            <p:nvPr/>
          </p:nvGrpSpPr>
          <p:grpSpPr bwMode="auto">
            <a:xfrm>
              <a:off x="5056" y="2180"/>
              <a:ext cx="65" cy="18"/>
              <a:chOff x="2614" y="505"/>
              <a:chExt cx="65" cy="18"/>
            </a:xfrm>
          </p:grpSpPr>
          <p:sp>
            <p:nvSpPr>
              <p:cNvPr id="1598777" name="Line 313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78" name="Line 314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79" name="Line 315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80" name="Line 316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781" name="Line 317"/>
            <p:cNvSpPr>
              <a:spLocks noChangeShapeType="1"/>
            </p:cNvSpPr>
            <p:nvPr/>
          </p:nvSpPr>
          <p:spPr bwMode="auto">
            <a:xfrm>
              <a:off x="4644" y="2172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98782" name="Group 318"/>
            <p:cNvGrpSpPr>
              <a:grpSpLocks/>
            </p:cNvGrpSpPr>
            <p:nvPr/>
          </p:nvGrpSpPr>
          <p:grpSpPr bwMode="auto">
            <a:xfrm>
              <a:off x="4851" y="2148"/>
              <a:ext cx="65" cy="18"/>
              <a:chOff x="2614" y="505"/>
              <a:chExt cx="65" cy="18"/>
            </a:xfrm>
          </p:grpSpPr>
          <p:sp>
            <p:nvSpPr>
              <p:cNvPr id="1598783" name="Line 31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84" name="Line 32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85" name="Line 32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98786" name="Line 32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98787" name="Line 323"/>
            <p:cNvSpPr>
              <a:spLocks noChangeShapeType="1"/>
            </p:cNvSpPr>
            <p:nvPr/>
          </p:nvSpPr>
          <p:spPr bwMode="auto">
            <a:xfrm>
              <a:off x="4646" y="2141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88" name="Line 324"/>
            <p:cNvSpPr>
              <a:spLocks noChangeShapeType="1"/>
            </p:cNvSpPr>
            <p:nvPr/>
          </p:nvSpPr>
          <p:spPr bwMode="auto">
            <a:xfrm>
              <a:off x="4646" y="2124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89" name="Line 325"/>
            <p:cNvSpPr>
              <a:spLocks noChangeShapeType="1"/>
            </p:cNvSpPr>
            <p:nvPr/>
          </p:nvSpPr>
          <p:spPr bwMode="auto">
            <a:xfrm>
              <a:off x="5015" y="212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90" name="Line 326"/>
            <p:cNvSpPr>
              <a:spLocks noChangeShapeType="1"/>
            </p:cNvSpPr>
            <p:nvPr/>
          </p:nvSpPr>
          <p:spPr bwMode="auto">
            <a:xfrm>
              <a:off x="4767" y="2124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91" name="Rectangle 327"/>
            <p:cNvSpPr>
              <a:spLocks noChangeArrowheads="1"/>
            </p:cNvSpPr>
            <p:nvPr/>
          </p:nvSpPr>
          <p:spPr bwMode="auto">
            <a:xfrm>
              <a:off x="4367" y="1843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92" name="Line 328"/>
            <p:cNvSpPr>
              <a:spLocks noChangeShapeType="1"/>
            </p:cNvSpPr>
            <p:nvPr/>
          </p:nvSpPr>
          <p:spPr bwMode="auto">
            <a:xfrm>
              <a:off x="4363" y="2506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93" name="Line 329"/>
            <p:cNvSpPr>
              <a:spLocks noChangeShapeType="1"/>
            </p:cNvSpPr>
            <p:nvPr/>
          </p:nvSpPr>
          <p:spPr bwMode="auto">
            <a:xfrm>
              <a:off x="4449" y="2528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94" name="Line 330"/>
            <p:cNvSpPr>
              <a:spLocks noChangeShapeType="1"/>
            </p:cNvSpPr>
            <p:nvPr/>
          </p:nvSpPr>
          <p:spPr bwMode="auto">
            <a:xfrm>
              <a:off x="4967" y="2528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795" name="Rectangle 331"/>
            <p:cNvSpPr>
              <a:spLocks noChangeArrowheads="1"/>
            </p:cNvSpPr>
            <p:nvPr/>
          </p:nvSpPr>
          <p:spPr bwMode="auto">
            <a:xfrm>
              <a:off x="4447" y="2212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96" name="Rectangle 332"/>
            <p:cNvSpPr>
              <a:spLocks noChangeArrowheads="1"/>
            </p:cNvSpPr>
            <p:nvPr/>
          </p:nvSpPr>
          <p:spPr bwMode="auto">
            <a:xfrm>
              <a:off x="4553" y="2213"/>
              <a:ext cx="47" cy="30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97" name="Rectangle 333"/>
            <p:cNvSpPr>
              <a:spLocks noChangeArrowheads="1"/>
            </p:cNvSpPr>
            <p:nvPr/>
          </p:nvSpPr>
          <p:spPr bwMode="auto">
            <a:xfrm>
              <a:off x="5162" y="2212"/>
              <a:ext cx="45" cy="30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98" name="Rectangle 334"/>
            <p:cNvSpPr>
              <a:spLocks noChangeArrowheads="1"/>
            </p:cNvSpPr>
            <p:nvPr/>
          </p:nvSpPr>
          <p:spPr bwMode="auto">
            <a:xfrm>
              <a:off x="5268" y="2212"/>
              <a:ext cx="45" cy="31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799" name="Freeform 335"/>
            <p:cNvSpPr>
              <a:spLocks/>
            </p:cNvSpPr>
            <p:nvPr/>
          </p:nvSpPr>
          <p:spPr bwMode="auto">
            <a:xfrm>
              <a:off x="4646" y="2535"/>
              <a:ext cx="492" cy="60"/>
            </a:xfrm>
            <a:custGeom>
              <a:avLst/>
              <a:gdLst>
                <a:gd name="T0" fmla="*/ 0 w 498"/>
                <a:gd name="T1" fmla="*/ 60 h 60"/>
                <a:gd name="T2" fmla="*/ 26 w 498"/>
                <a:gd name="T3" fmla="*/ 60 h 60"/>
                <a:gd name="T4" fmla="*/ 26 w 498"/>
                <a:gd name="T5" fmla="*/ 0 h 60"/>
                <a:gd name="T6" fmla="*/ 132 w 498"/>
                <a:gd name="T7" fmla="*/ 0 h 60"/>
                <a:gd name="T8" fmla="*/ 130 w 498"/>
                <a:gd name="T9" fmla="*/ 58 h 60"/>
                <a:gd name="T10" fmla="*/ 350 w 498"/>
                <a:gd name="T11" fmla="*/ 58 h 60"/>
                <a:gd name="T12" fmla="*/ 350 w 498"/>
                <a:gd name="T13" fmla="*/ 0 h 60"/>
                <a:gd name="T14" fmla="*/ 450 w 498"/>
                <a:gd name="T15" fmla="*/ 0 h 60"/>
                <a:gd name="T16" fmla="*/ 448 w 498"/>
                <a:gd name="T17" fmla="*/ 56 h 60"/>
                <a:gd name="T18" fmla="*/ 498 w 498"/>
                <a:gd name="T19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60">
                  <a:moveTo>
                    <a:pt x="0" y="60"/>
                  </a:moveTo>
                  <a:lnTo>
                    <a:pt x="26" y="60"/>
                  </a:lnTo>
                  <a:lnTo>
                    <a:pt x="26" y="0"/>
                  </a:lnTo>
                  <a:lnTo>
                    <a:pt x="132" y="0"/>
                  </a:lnTo>
                  <a:lnTo>
                    <a:pt x="130" y="58"/>
                  </a:lnTo>
                  <a:lnTo>
                    <a:pt x="350" y="58"/>
                  </a:lnTo>
                  <a:lnTo>
                    <a:pt x="350" y="0"/>
                  </a:lnTo>
                  <a:lnTo>
                    <a:pt x="450" y="0"/>
                  </a:lnTo>
                  <a:lnTo>
                    <a:pt x="448" y="56"/>
                  </a:lnTo>
                  <a:lnTo>
                    <a:pt x="498" y="56"/>
                  </a:lnTo>
                </a:path>
              </a:pathLst>
            </a:custGeom>
            <a:noFill/>
            <a:ln w="28575" cmpd="sng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98800" name="Line 336"/>
            <p:cNvSpPr>
              <a:spLocks noChangeShapeType="1"/>
            </p:cNvSpPr>
            <p:nvPr/>
          </p:nvSpPr>
          <p:spPr bwMode="auto">
            <a:xfrm>
              <a:off x="4806" y="2596"/>
              <a:ext cx="154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98801" name="Rectangle 337"/>
            <p:cNvSpPr>
              <a:spLocks noChangeArrowheads="1"/>
            </p:cNvSpPr>
            <p:nvPr/>
          </p:nvSpPr>
          <p:spPr bwMode="auto">
            <a:xfrm>
              <a:off x="4687" y="2540"/>
              <a:ext cx="77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8802" name="Rectangle 338"/>
            <p:cNvSpPr>
              <a:spLocks noChangeArrowheads="1"/>
            </p:cNvSpPr>
            <p:nvPr/>
          </p:nvSpPr>
          <p:spPr bwMode="auto">
            <a:xfrm>
              <a:off x="5003" y="2544"/>
              <a:ext cx="77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98803" name="Rectangle 339"/>
          <p:cNvSpPr>
            <a:spLocks noChangeArrowheads="1"/>
          </p:cNvSpPr>
          <p:nvPr/>
        </p:nvSpPr>
        <p:spPr bwMode="auto">
          <a:xfrm>
            <a:off x="328613" y="171450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400" b="1">
                <a:solidFill>
                  <a:srgbClr val="0067A1"/>
                </a:solidFill>
                <a:latin typeface="Calibri" pitchFamily="34" charset="0"/>
              </a:rPr>
              <a:t>TSV last– Detailled process flow</a:t>
            </a:r>
            <a:endParaRPr lang="en-US" sz="2400" b="1">
              <a:solidFill>
                <a:srgbClr val="0067A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3552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1030288"/>
            <a:ext cx="8351837" cy="459433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Conclusions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/ prospects</a:t>
            </a:r>
          </a:p>
        </p:txBody>
      </p:sp>
      <p:sp>
        <p:nvSpPr>
          <p:cNvPr id="1319940" name="Rectangle 4"/>
          <p:cNvSpPr>
            <a:spLocks noChangeArrowheads="1"/>
          </p:cNvSpPr>
          <p:nvPr/>
        </p:nvSpPr>
        <p:spPr bwMode="auto">
          <a:xfrm>
            <a:off x="257175" y="1889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72815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010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first / pre process </a:t>
            </a:r>
            <a:r>
              <a:rPr lang="en-GB" sz="2400" b="1" dirty="0" smtClean="0">
                <a:solidFill>
                  <a:srgbClr val="0067A1"/>
                </a:solidFill>
                <a:latin typeface="Calibri" pitchFamily="34" charset="0"/>
              </a:rPr>
              <a:t>– State of the art</a:t>
            </a:r>
            <a:endParaRPr lang="en-US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grpSp>
        <p:nvGrpSpPr>
          <p:cNvPr id="1579011" name="Group 3"/>
          <p:cNvGrpSpPr>
            <a:grpSpLocks/>
          </p:cNvGrpSpPr>
          <p:nvPr/>
        </p:nvGrpSpPr>
        <p:grpSpPr bwMode="auto">
          <a:xfrm>
            <a:off x="214313" y="730250"/>
            <a:ext cx="8677275" cy="5551488"/>
            <a:chOff x="126" y="306"/>
            <a:chExt cx="5466" cy="3132"/>
          </a:xfrm>
        </p:grpSpPr>
        <p:sp>
          <p:nvSpPr>
            <p:cNvPr id="1579012" name="AutoShape 4"/>
            <p:cNvSpPr>
              <a:spLocks noChangeArrowheads="1"/>
            </p:cNvSpPr>
            <p:nvPr/>
          </p:nvSpPr>
          <p:spPr bwMode="auto">
            <a:xfrm>
              <a:off x="126" y="306"/>
              <a:ext cx="5466" cy="3132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79013" name="Rectangle 5"/>
            <p:cNvSpPr>
              <a:spLocks noChangeArrowheads="1"/>
            </p:cNvSpPr>
            <p:nvPr/>
          </p:nvSpPr>
          <p:spPr bwMode="auto">
            <a:xfrm>
              <a:off x="205" y="432"/>
              <a:ext cx="5261" cy="2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2000" b="1" dirty="0">
                  <a:solidFill>
                    <a:srgbClr val="000066"/>
                  </a:solidFill>
                  <a:latin typeface="Calibri" pitchFamily="34" charset="0"/>
                </a:rPr>
                <a:t> </a:t>
              </a:r>
              <a:r>
                <a:rPr lang="en-GB" sz="2000" b="1" dirty="0" err="1">
                  <a:solidFill>
                    <a:srgbClr val="000066"/>
                  </a:solidFill>
                  <a:latin typeface="Calibri" pitchFamily="34" charset="0"/>
                </a:rPr>
                <a:t>Silex</a:t>
              </a:r>
              <a:endParaRPr lang="en-GB" sz="2000" b="1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b="1" dirty="0">
                  <a:solidFill>
                    <a:srgbClr val="000066"/>
                  </a:solidFill>
                  <a:latin typeface="Calibri" pitchFamily="34" charset="0"/>
                </a:rPr>
                <a:t> </a:t>
              </a: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MEMS applications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 Conductive substrate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 TSV Insulation / Si poly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None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2000" b="1" dirty="0">
                  <a:solidFill>
                    <a:srgbClr val="000066"/>
                  </a:solidFill>
                  <a:latin typeface="Calibri" pitchFamily="34" charset="0"/>
                </a:rPr>
                <a:t>NEC / ELPIDA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 DRAM on logic / 8 levels of memories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 Doped poly TSV</a:t>
              </a:r>
            </a:p>
            <a:p>
              <a:pPr>
                <a:spcBef>
                  <a:spcPct val="20000"/>
                </a:spcBef>
                <a:buClr>
                  <a:schemeClr val="folHlink"/>
                </a:buClr>
              </a:pPr>
              <a:endParaRPr lang="en-GB" sz="20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400" dirty="0">
                <a:solidFill>
                  <a:srgbClr val="000066"/>
                </a:solidFill>
                <a:latin typeface="Calibri" pitchFamily="34" charset="0"/>
              </a:endParaRPr>
            </a:p>
          </p:txBody>
        </p:sp>
      </p:grpSp>
      <p:pic>
        <p:nvPicPr>
          <p:cNvPr id="1579026" name="Picture 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841375"/>
            <a:ext cx="4103688" cy="26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79027" name="Rectangle 19"/>
          <p:cNvSpPr>
            <a:spLocks noChangeArrowheads="1"/>
          </p:cNvSpPr>
          <p:nvPr/>
        </p:nvSpPr>
        <p:spPr bwMode="auto">
          <a:xfrm>
            <a:off x="4846638" y="5737225"/>
            <a:ext cx="32575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: Y. Kurita / NEC – OKI – ELPIDA / ECTC 2007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  <p:pic>
        <p:nvPicPr>
          <p:cNvPr id="1579028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8" y="3675063"/>
            <a:ext cx="2789237" cy="194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79029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4395788"/>
            <a:ext cx="429895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7896225" y="2054145"/>
            <a:ext cx="90120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</a:t>
            </a:r>
            <a:r>
              <a:rPr lang="en-US" sz="1000" dirty="0" err="1" smtClean="0">
                <a:solidFill>
                  <a:srgbClr val="000066"/>
                </a:solidFill>
                <a:cs typeface="Times New Roman" pitchFamily="18" charset="0"/>
              </a:rPr>
              <a:t>Silex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4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3571" name="Group 3"/>
          <p:cNvGrpSpPr>
            <a:grpSpLocks/>
          </p:cNvGrpSpPr>
          <p:nvPr/>
        </p:nvGrpSpPr>
        <p:grpSpPr bwMode="auto">
          <a:xfrm>
            <a:off x="214313" y="730250"/>
            <a:ext cx="8677275" cy="5551488"/>
            <a:chOff x="126" y="306"/>
            <a:chExt cx="5466" cy="3132"/>
          </a:xfrm>
        </p:grpSpPr>
        <p:sp>
          <p:nvSpPr>
            <p:cNvPr id="1773572" name="AutoShape 4"/>
            <p:cNvSpPr>
              <a:spLocks noChangeArrowheads="1"/>
            </p:cNvSpPr>
            <p:nvPr/>
          </p:nvSpPr>
          <p:spPr bwMode="auto">
            <a:xfrm>
              <a:off x="126" y="306"/>
              <a:ext cx="5466" cy="3132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73573" name="Rectangle 5"/>
            <p:cNvSpPr>
              <a:spLocks noChangeArrowheads="1"/>
            </p:cNvSpPr>
            <p:nvPr/>
          </p:nvSpPr>
          <p:spPr bwMode="auto">
            <a:xfrm>
              <a:off x="205" y="432"/>
              <a:ext cx="5261" cy="2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2000" b="1">
                  <a:solidFill>
                    <a:srgbClr val="000066"/>
                  </a:solidFill>
                  <a:latin typeface="Calibri" pitchFamily="34" charset="0"/>
                </a:rPr>
                <a:t> LETI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b="1">
                  <a:solidFill>
                    <a:srgbClr val="000066"/>
                  </a:solidFill>
                  <a:latin typeface="Calibri" pitchFamily="34" charset="0"/>
                </a:rPr>
                <a:t>TSV first for medical application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b="1">
                  <a:solidFill>
                    <a:srgbClr val="000066"/>
                  </a:solidFill>
                  <a:latin typeface="Calibri" pitchFamily="34" charset="0"/>
                </a:rPr>
                <a:t>SOI substrate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b="1">
                  <a:solidFill>
                    <a:srgbClr val="000066"/>
                  </a:solidFill>
                  <a:latin typeface="Calibri" pitchFamily="34" charset="0"/>
                </a:rPr>
                <a:t>High voltage</a:t>
              </a: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400">
                <a:solidFill>
                  <a:srgbClr val="000066"/>
                </a:solidFill>
                <a:latin typeface="Calibri" pitchFamily="34" charset="0"/>
              </a:endParaRPr>
            </a:p>
          </p:txBody>
        </p:sp>
      </p:grpSp>
      <p:pic>
        <p:nvPicPr>
          <p:cNvPr id="177357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794000"/>
            <a:ext cx="6100762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73579" name="Picture 11" descr="4µm_Bord_x4k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3" y="847725"/>
            <a:ext cx="2414587" cy="181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73580" name="Rectangle 12"/>
          <p:cNvSpPr>
            <a:spLocks noChangeArrowheads="1"/>
          </p:cNvSpPr>
          <p:nvPr/>
        </p:nvSpPr>
        <p:spPr bwMode="auto">
          <a:xfrm>
            <a:off x="3867150" y="5829300"/>
            <a:ext cx="18621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: G. Pares / CEA-LETI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773581" name="Rectangle 13"/>
          <p:cNvSpPr>
            <a:spLocks noChangeArrowheads="1"/>
          </p:cNvSpPr>
          <p:nvPr/>
        </p:nvSpPr>
        <p:spPr bwMode="auto">
          <a:xfrm>
            <a:off x="6626225" y="2759075"/>
            <a:ext cx="15573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66"/>
                </a:solidFill>
                <a:cs typeface="Times New Roman" pitchFamily="18" charset="0"/>
              </a:rPr>
              <a:t>TSV after filling &amp; CMP</a:t>
            </a:r>
            <a:endParaRPr lang="fr-FR" sz="10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773582" name="Rectangle 14"/>
          <p:cNvSpPr>
            <a:spLocks noChangeArrowheads="1"/>
          </p:cNvSpPr>
          <p:nvPr/>
        </p:nvSpPr>
        <p:spPr bwMode="auto">
          <a:xfrm>
            <a:off x="6575425" y="4605338"/>
            <a:ext cx="2093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b="1">
                <a:solidFill>
                  <a:srgbClr val="000066"/>
                </a:solidFill>
                <a:cs typeface="Times New Roman" pitchFamily="18" charset="0"/>
              </a:rPr>
              <a:t>Final cross section of TSV first + Backside RDL</a:t>
            </a:r>
            <a:endParaRPr lang="fr-FR" sz="1000" b="1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first / pre process </a:t>
            </a:r>
            <a:r>
              <a:rPr lang="en-GB" sz="2400" b="1" dirty="0" smtClean="0">
                <a:solidFill>
                  <a:srgbClr val="0067A1"/>
                </a:solidFill>
                <a:latin typeface="Calibri" pitchFamily="34" charset="0"/>
              </a:rPr>
              <a:t>– State of the art</a:t>
            </a:r>
            <a:endParaRPr lang="en-US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45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6419" name="Group 3"/>
          <p:cNvGrpSpPr>
            <a:grpSpLocks/>
          </p:cNvGrpSpPr>
          <p:nvPr/>
        </p:nvGrpSpPr>
        <p:grpSpPr bwMode="auto">
          <a:xfrm>
            <a:off x="214313" y="730250"/>
            <a:ext cx="8677275" cy="5551488"/>
            <a:chOff x="126" y="306"/>
            <a:chExt cx="5466" cy="3132"/>
          </a:xfrm>
        </p:grpSpPr>
        <p:sp>
          <p:nvSpPr>
            <p:cNvPr id="1596420" name="AutoShape 4"/>
            <p:cNvSpPr>
              <a:spLocks noChangeArrowheads="1"/>
            </p:cNvSpPr>
            <p:nvPr/>
          </p:nvSpPr>
          <p:spPr bwMode="auto">
            <a:xfrm>
              <a:off x="126" y="306"/>
              <a:ext cx="5466" cy="3132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96421" name="Rectangle 5"/>
            <p:cNvSpPr>
              <a:spLocks noChangeArrowheads="1"/>
            </p:cNvSpPr>
            <p:nvPr/>
          </p:nvSpPr>
          <p:spPr bwMode="auto">
            <a:xfrm>
              <a:off x="205" y="432"/>
              <a:ext cx="5261" cy="2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2000" b="1" dirty="0">
                  <a:solidFill>
                    <a:srgbClr val="000066"/>
                  </a:solidFill>
                  <a:latin typeface="Calibri" pitchFamily="34" charset="0"/>
                </a:rPr>
                <a:t> IBM / 2008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 IR detector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W filling</a:t>
              </a: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 b="1" dirty="0" smtClean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 b="1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>
                <a:spcBef>
                  <a:spcPct val="20000"/>
                </a:spcBef>
                <a:buClr>
                  <a:schemeClr val="folHlink"/>
                </a:buClr>
              </a:pPr>
              <a:endParaRPr lang="en-GB" sz="2000" b="1" dirty="0" smtClean="0">
                <a:solidFill>
                  <a:srgbClr val="000066"/>
                </a:solidFill>
                <a:latin typeface="Calibri" pitchFamily="34" charset="0"/>
              </a:endParaRPr>
            </a:p>
            <a:p>
              <a:pPr>
                <a:spcBef>
                  <a:spcPct val="20000"/>
                </a:spcBef>
                <a:buClr>
                  <a:schemeClr val="folHlink"/>
                </a:buClr>
              </a:pPr>
              <a:endParaRPr lang="en-GB" sz="2000" b="1" dirty="0" smtClean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2000" b="1" dirty="0" smtClean="0">
                  <a:solidFill>
                    <a:srgbClr val="000066"/>
                  </a:solidFill>
                  <a:latin typeface="Calibri" pitchFamily="34" charset="0"/>
                </a:rPr>
                <a:t>TSMC </a:t>
              </a:r>
              <a:r>
                <a:rPr lang="en-GB" sz="2000" b="1" dirty="0">
                  <a:solidFill>
                    <a:srgbClr val="000066"/>
                  </a:solidFill>
                  <a:latin typeface="Calibri" pitchFamily="34" charset="0"/>
                </a:rPr>
                <a:t>/ </a:t>
              </a:r>
              <a:r>
                <a:rPr lang="en-GB" sz="2000" b="1" dirty="0" smtClean="0">
                  <a:solidFill>
                    <a:srgbClr val="000066"/>
                  </a:solidFill>
                  <a:latin typeface="Calibri" pitchFamily="34" charset="0"/>
                </a:rPr>
                <a:t>2009</a:t>
              </a:r>
            </a:p>
            <a:p>
              <a:pPr marL="800100" lvl="1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GB" sz="1600" dirty="0" smtClean="0">
                  <a:solidFill>
                    <a:srgbClr val="000066"/>
                  </a:solidFill>
                  <a:latin typeface="Calibri" pitchFamily="34" charset="0"/>
                </a:rPr>
                <a:t>Cu filling</a:t>
              </a: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None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600" dirty="0" smtClean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>
                <a:spcBef>
                  <a:spcPct val="20000"/>
                </a:spcBef>
                <a:buClr>
                  <a:schemeClr val="folHlink"/>
                </a:buClr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GB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>
                <a:spcBef>
                  <a:spcPct val="20000"/>
                </a:spcBef>
                <a:buClr>
                  <a:schemeClr val="folHlink"/>
                </a:buClr>
              </a:pPr>
              <a:endParaRPr lang="en-GB" sz="2000" b="1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20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endParaRPr lang="en-GB" sz="1400" dirty="0">
                <a:solidFill>
                  <a:srgbClr val="000066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2528280" y="3965864"/>
            <a:ext cx="5242065" cy="2124550"/>
            <a:chOff x="2551593" y="3776307"/>
            <a:chExt cx="5242065" cy="2124550"/>
          </a:xfrm>
        </p:grpSpPr>
        <p:pic>
          <p:nvPicPr>
            <p:cNvPr id="1596426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1593" y="3776307"/>
              <a:ext cx="2456423" cy="1532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96427" name="Text Box 11"/>
            <p:cNvSpPr txBox="1">
              <a:spLocks noChangeArrowheads="1"/>
            </p:cNvSpPr>
            <p:nvPr/>
          </p:nvSpPr>
          <p:spPr bwMode="auto">
            <a:xfrm>
              <a:off x="3806809" y="5656382"/>
              <a:ext cx="2473325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66"/>
                  </a:solidFill>
                  <a:cs typeface="Times New Roman" pitchFamily="18" charset="0"/>
                </a:rPr>
                <a:t>Source : D.Y. Chen / TSMC / IEDM 2009</a:t>
              </a:r>
            </a:p>
          </p:txBody>
        </p:sp>
        <p:pic>
          <p:nvPicPr>
            <p:cNvPr id="159642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1840" y="3928797"/>
              <a:ext cx="1991818" cy="16059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666699"/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96429" name="Text Box 13"/>
            <p:cNvSpPr txBox="1">
              <a:spLocks noChangeArrowheads="1"/>
            </p:cNvSpPr>
            <p:nvPr/>
          </p:nvSpPr>
          <p:spPr bwMode="auto">
            <a:xfrm>
              <a:off x="3197204" y="4959959"/>
              <a:ext cx="992187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66"/>
                  </a:solidFill>
                  <a:cs typeface="Times New Roman" pitchFamily="18" charset="0"/>
                </a:rPr>
                <a:t>TSV formation</a:t>
              </a:r>
            </a:p>
          </p:txBody>
        </p:sp>
        <p:sp>
          <p:nvSpPr>
            <p:cNvPr id="1596430" name="Text Box 14"/>
            <p:cNvSpPr txBox="1">
              <a:spLocks noChangeArrowheads="1"/>
            </p:cNvSpPr>
            <p:nvPr/>
          </p:nvSpPr>
          <p:spPr bwMode="auto">
            <a:xfrm>
              <a:off x="6432078" y="4177151"/>
              <a:ext cx="815975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66"/>
                  </a:solidFill>
                  <a:cs typeface="Times New Roman" pitchFamily="18" charset="0"/>
                </a:rPr>
                <a:t>M1 on TSV</a:t>
              </a: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2528280" y="1042442"/>
            <a:ext cx="6401956" cy="2923423"/>
            <a:chOff x="2615939" y="1042442"/>
            <a:chExt cx="6401956" cy="2923423"/>
          </a:xfrm>
        </p:grpSpPr>
        <p:pic>
          <p:nvPicPr>
            <p:cNvPr id="1596431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939" y="1042442"/>
              <a:ext cx="2154715" cy="1615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666699"/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96432" name="Text Box 16"/>
            <p:cNvSpPr txBox="1">
              <a:spLocks noChangeArrowheads="1"/>
            </p:cNvSpPr>
            <p:nvPr/>
          </p:nvSpPr>
          <p:spPr bwMode="auto">
            <a:xfrm>
              <a:off x="2688151" y="2887278"/>
              <a:ext cx="219068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66"/>
                  </a:solidFill>
                  <a:cs typeface="Times New Roman" pitchFamily="18" charset="0"/>
                </a:rPr>
                <a:t>Source : F. Liu / IBM / IEDM 2008</a:t>
              </a:r>
            </a:p>
          </p:txBody>
        </p:sp>
        <p:pic>
          <p:nvPicPr>
            <p:cNvPr id="1596433" name="Picture 17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3933" y="1787624"/>
              <a:ext cx="2825148" cy="2178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666699"/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96434" name="Text Box 18"/>
            <p:cNvSpPr txBox="1">
              <a:spLocks noChangeArrowheads="1"/>
            </p:cNvSpPr>
            <p:nvPr/>
          </p:nvSpPr>
          <p:spPr bwMode="auto">
            <a:xfrm>
              <a:off x="7352636" y="2257914"/>
              <a:ext cx="1665259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000">
                  <a:solidFill>
                    <a:srgbClr val="000066"/>
                  </a:solidFill>
                  <a:cs typeface="Times New Roman" pitchFamily="18" charset="0"/>
                </a:rPr>
                <a:t>Source : K. Sakuma / IBM / ECTC 2008</a:t>
              </a:r>
            </a:p>
          </p:txBody>
        </p:sp>
      </p:grp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Middle </a:t>
            </a:r>
            <a:r>
              <a:rPr lang="en-GB" sz="2400" b="1" dirty="0" smtClean="0">
                <a:solidFill>
                  <a:srgbClr val="0067A1"/>
                </a:solidFill>
                <a:latin typeface="Calibri" pitchFamily="34" charset="0"/>
              </a:rPr>
              <a:t>– State of the art</a:t>
            </a:r>
            <a:endParaRPr lang="en-US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14313" y="730250"/>
            <a:ext cx="8677275" cy="5551488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t="9050" r="3016" b="5568"/>
          <a:stretch/>
        </p:blipFill>
        <p:spPr bwMode="auto">
          <a:xfrm>
            <a:off x="2405772" y="1620134"/>
            <a:ext cx="5755587" cy="433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Middle </a:t>
            </a:r>
            <a:r>
              <a:rPr lang="en-GB" sz="2400" b="1" dirty="0" smtClean="0">
                <a:solidFill>
                  <a:srgbClr val="0067A1"/>
                </a:solidFill>
                <a:latin typeface="Calibri" pitchFamily="34" charset="0"/>
              </a:rPr>
              <a:t>– State of the art</a:t>
            </a:r>
            <a:endParaRPr lang="en-US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138" y="952927"/>
            <a:ext cx="4572000" cy="12865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2000" b="1" dirty="0" smtClean="0">
                <a:solidFill>
                  <a:srgbClr val="000066"/>
                </a:solidFill>
                <a:latin typeface="Calibri" pitchFamily="34" charset="0"/>
              </a:rPr>
              <a:t>IMEC / 2013</a:t>
            </a:r>
            <a:endParaRPr lang="en-GB" sz="2000" b="1" dirty="0">
              <a:solidFill>
                <a:srgbClr val="000066"/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TSV formation  after  FEOL / before BEOL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Cu filling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AR 10 : 1</a:t>
            </a:r>
            <a:endParaRPr lang="en-GB" sz="16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4091644" y="5959474"/>
            <a:ext cx="16369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: </a:t>
            </a:r>
            <a:r>
              <a:rPr lang="en-US" sz="1000" dirty="0" smtClean="0">
                <a:solidFill>
                  <a:srgbClr val="000066"/>
                </a:solidFill>
                <a:cs typeface="Times New Roman" pitchFamily="18" charset="0"/>
              </a:rPr>
              <a:t>E. Beyne / IMEC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3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14313" y="730250"/>
            <a:ext cx="8677275" cy="5551488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Middle </a:t>
            </a:r>
            <a:r>
              <a:rPr lang="en-GB" sz="2400" b="1" dirty="0" smtClean="0">
                <a:solidFill>
                  <a:srgbClr val="0067A1"/>
                </a:solidFill>
                <a:latin typeface="Calibri" pitchFamily="34" charset="0"/>
              </a:rPr>
              <a:t>– State of the art</a:t>
            </a:r>
            <a:endParaRPr lang="en-US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137" y="765175"/>
            <a:ext cx="7646913" cy="1286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2000" b="1" dirty="0" smtClean="0">
                <a:solidFill>
                  <a:srgbClr val="000066"/>
                </a:solidFill>
                <a:latin typeface="Calibri" pitchFamily="34" charset="0"/>
              </a:rPr>
              <a:t>ST Micro - LETI / 2013</a:t>
            </a:r>
            <a:endParaRPr lang="en-GB" sz="2000" b="1" dirty="0">
              <a:solidFill>
                <a:srgbClr val="000066"/>
              </a:solidFill>
              <a:latin typeface="Calibri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TSV formation  after  FEOL / before BEOL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Cu filling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</a:rPr>
              <a:t>TSV diameters : 10 µm &amp; 6 µm </a:t>
            </a:r>
            <a:r>
              <a:rPr lang="en-GB" sz="1600" dirty="0" smtClean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 AR ~ 9 : 1</a:t>
            </a:r>
            <a:endParaRPr lang="en-GB" sz="1600" dirty="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7338945" y="3887962"/>
            <a:ext cx="15526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: </a:t>
            </a:r>
            <a:r>
              <a:rPr lang="en-US" sz="1000" dirty="0" smtClean="0">
                <a:solidFill>
                  <a:srgbClr val="000066"/>
                </a:solidFill>
                <a:cs typeface="Times New Roman" pitchFamily="18" charset="0"/>
              </a:rPr>
              <a:t>J. </a:t>
            </a:r>
            <a:r>
              <a:rPr lang="en-US" sz="1000" dirty="0" err="1" smtClean="0">
                <a:solidFill>
                  <a:srgbClr val="000066"/>
                </a:solidFill>
                <a:cs typeface="Times New Roman" pitchFamily="18" charset="0"/>
              </a:rPr>
              <a:t>Michailos</a:t>
            </a:r>
            <a:r>
              <a:rPr lang="en-US" sz="1000" dirty="0" smtClean="0">
                <a:solidFill>
                  <a:srgbClr val="000066"/>
                </a:solidFill>
                <a:cs typeface="Times New Roman" pitchFamily="18" charset="0"/>
              </a:rPr>
              <a:t> / ST Micro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8" t="23113" r="7817" b="8230"/>
          <a:stretch/>
        </p:blipFill>
        <p:spPr bwMode="auto">
          <a:xfrm>
            <a:off x="1222744" y="2209066"/>
            <a:ext cx="6076854" cy="407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24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285750" y="647699"/>
            <a:ext cx="8677275" cy="5695949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144282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6"/>
          <a:stretch>
            <a:fillRect/>
          </a:stretch>
        </p:blipFill>
        <p:spPr bwMode="auto">
          <a:xfrm>
            <a:off x="6473251" y="4464100"/>
            <a:ext cx="2188580" cy="106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28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27" y="4111133"/>
            <a:ext cx="2255837" cy="154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28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6" t="53951" r="56248" b="10713"/>
          <a:stretch>
            <a:fillRect/>
          </a:stretch>
        </p:blipFill>
        <p:spPr bwMode="auto">
          <a:xfrm>
            <a:off x="5173662" y="2228495"/>
            <a:ext cx="1643062" cy="151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282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17" t="53336" r="17160" b="10713"/>
          <a:stretch>
            <a:fillRect/>
          </a:stretch>
        </p:blipFill>
        <p:spPr bwMode="auto">
          <a:xfrm>
            <a:off x="3240475" y="4111133"/>
            <a:ext cx="2906712" cy="177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2827" name="Text Box 11"/>
          <p:cNvSpPr txBox="1">
            <a:spLocks noChangeArrowheads="1"/>
          </p:cNvSpPr>
          <p:nvPr/>
        </p:nvSpPr>
        <p:spPr bwMode="auto">
          <a:xfrm>
            <a:off x="7047770" y="2787265"/>
            <a:ext cx="16080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Source : D. </a:t>
            </a:r>
            <a:r>
              <a:rPr lang="en-US" dirty="0" err="1">
                <a:solidFill>
                  <a:srgbClr val="000066"/>
                </a:solidFill>
                <a:cs typeface="Times New Roman" pitchFamily="18" charset="0"/>
              </a:rPr>
              <a:t>Tezcan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 / IMEC / ECTC 2007</a:t>
            </a:r>
          </a:p>
        </p:txBody>
      </p:sp>
      <p:sp>
        <p:nvSpPr>
          <p:cNvPr id="1442828" name="Text Box 12"/>
          <p:cNvSpPr txBox="1">
            <a:spLocks noChangeArrowheads="1"/>
          </p:cNvSpPr>
          <p:nvPr/>
        </p:nvSpPr>
        <p:spPr bwMode="auto">
          <a:xfrm>
            <a:off x="3355627" y="5983654"/>
            <a:ext cx="2232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Source : E. Beyne / IMEC / ITF 2009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29012" y="818286"/>
            <a:ext cx="8529637" cy="1233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800" b="1" dirty="0" smtClean="0">
                <a:solidFill>
                  <a:srgbClr val="000066"/>
                </a:solidFill>
              </a:rPr>
              <a:t>State of the art for TSV last / AR </a:t>
            </a:r>
            <a:r>
              <a:rPr lang="fr-FR" sz="1800" b="1" dirty="0" err="1" smtClean="0">
                <a:solidFill>
                  <a:srgbClr val="000066"/>
                </a:solidFill>
              </a:rPr>
              <a:t>from</a:t>
            </a:r>
            <a:r>
              <a:rPr lang="fr-FR" sz="1800" b="1" dirty="0" smtClean="0">
                <a:solidFill>
                  <a:srgbClr val="000066"/>
                </a:solidFill>
              </a:rPr>
              <a:t> 1:1 to 3:1</a:t>
            </a:r>
          </a:p>
          <a:p>
            <a:pPr lvl="1"/>
            <a:r>
              <a:rPr lang="en-US" sz="1800" dirty="0" smtClean="0">
                <a:solidFill>
                  <a:srgbClr val="000066"/>
                </a:solidFill>
                <a:sym typeface="Wingdings" pitchFamily="2" charset="2"/>
              </a:rPr>
              <a:t>TSV last approach with temporary bonding</a:t>
            </a:r>
          </a:p>
          <a:p>
            <a:pPr lvl="1"/>
            <a:r>
              <a:rPr lang="en-US" sz="1800" dirty="0" smtClean="0">
                <a:solidFill>
                  <a:srgbClr val="000066"/>
                </a:solidFill>
                <a:sym typeface="Wingdings" pitchFamily="2" charset="2"/>
              </a:rPr>
              <a:t>Low temperature process (&lt; 260°C)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rgbClr val="000066"/>
              </a:solidFill>
              <a:sym typeface="Wingdings" pitchFamily="2" charset="2"/>
            </a:endParaRPr>
          </a:p>
          <a:p>
            <a:r>
              <a:rPr lang="fr-FR" sz="1800" b="1" dirty="0">
                <a:solidFill>
                  <a:srgbClr val="000066"/>
                </a:solidFill>
                <a:latin typeface="Calibri" pitchFamily="34" charset="0"/>
              </a:rPr>
              <a:t>IMEC (</a:t>
            </a:r>
            <a:r>
              <a:rPr lang="fr-FR" sz="1800" b="1" dirty="0" err="1" smtClean="0">
                <a:solidFill>
                  <a:srgbClr val="000066"/>
                </a:solidFill>
                <a:latin typeface="Calibri" pitchFamily="34" charset="0"/>
              </a:rPr>
              <a:t>Belgium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 - 2009)</a:t>
            </a:r>
            <a:endParaRPr lang="fr-FR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lvl="1"/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Tapered via / TSV AR  from 2:1 to 3:1</a:t>
            </a:r>
          </a:p>
          <a:p>
            <a:pPr lvl="1"/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Cu liner + </a:t>
            </a:r>
            <a:r>
              <a:rPr lang="en-US" sz="1800" dirty="0" err="1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parylène</a:t>
            </a: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 insulation</a:t>
            </a:r>
          </a:p>
          <a:p>
            <a:pPr lvl="1"/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Donut </a:t>
            </a:r>
            <a:r>
              <a:rPr lang="en-US" sz="1800" dirty="0" smtClean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structure</a:t>
            </a:r>
            <a:endParaRPr lang="en-US" sz="1800" dirty="0">
              <a:solidFill>
                <a:srgbClr val="000066"/>
              </a:solidFill>
              <a:latin typeface="Calibri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668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2827" grpId="0"/>
      <p:bldP spid="14428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585" name="AutoShape 9"/>
          <p:cNvSpPr>
            <a:spLocks noChangeArrowheads="1"/>
          </p:cNvSpPr>
          <p:nvPr/>
        </p:nvSpPr>
        <p:spPr bwMode="auto">
          <a:xfrm>
            <a:off x="311150" y="684213"/>
            <a:ext cx="8677275" cy="5630862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32580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  <p:pic>
        <p:nvPicPr>
          <p:cNvPr id="1432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t="43146" r="20030" b="15987"/>
          <a:stretch>
            <a:fillRect/>
          </a:stretch>
        </p:blipFill>
        <p:spPr bwMode="auto">
          <a:xfrm>
            <a:off x="3957257" y="3282027"/>
            <a:ext cx="4958143" cy="2565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258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3" t="18895" r="10698" b="16861"/>
          <a:stretch>
            <a:fillRect/>
          </a:stretch>
        </p:blipFill>
        <p:spPr bwMode="auto">
          <a:xfrm>
            <a:off x="427555" y="1895438"/>
            <a:ext cx="365442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2584" name="Rectangle 8"/>
          <p:cNvSpPr>
            <a:spLocks noChangeArrowheads="1"/>
          </p:cNvSpPr>
          <p:nvPr/>
        </p:nvSpPr>
        <p:spPr bwMode="auto">
          <a:xfrm>
            <a:off x="561650" y="711201"/>
            <a:ext cx="6791214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fr-FR" sz="1800" b="1" dirty="0" err="1">
                <a:solidFill>
                  <a:srgbClr val="000066"/>
                </a:solidFill>
                <a:latin typeface="Calibri" pitchFamily="34" charset="0"/>
              </a:rPr>
              <a:t>Allvia</a:t>
            </a:r>
            <a:r>
              <a:rPr lang="fr-FR" sz="1800" b="1" dirty="0">
                <a:solidFill>
                  <a:srgbClr val="000066"/>
                </a:solidFill>
                <a:latin typeface="Calibri" pitchFamily="34" charset="0"/>
              </a:rPr>
              <a:t> (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USA - 2011)</a:t>
            </a:r>
            <a:endParaRPr lang="fr-FR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TSV diameter : 50µm / Thickness : 100 µm / AR 2:1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Cu liner </a:t>
            </a:r>
          </a:p>
        </p:txBody>
      </p:sp>
      <p:sp>
        <p:nvSpPr>
          <p:cNvPr id="1432586" name="Text Box 10"/>
          <p:cNvSpPr txBox="1">
            <a:spLocks noChangeArrowheads="1"/>
          </p:cNvSpPr>
          <p:nvPr/>
        </p:nvSpPr>
        <p:spPr bwMode="auto">
          <a:xfrm>
            <a:off x="3393280" y="5969035"/>
            <a:ext cx="13763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Source : </a:t>
            </a:r>
            <a:r>
              <a:rPr lang="en-US" dirty="0" err="1">
                <a:solidFill>
                  <a:srgbClr val="000066"/>
                </a:solidFill>
                <a:cs typeface="Times New Roman" pitchFamily="18" charset="0"/>
              </a:rPr>
              <a:t>Allvia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 / 2011</a:t>
            </a:r>
          </a:p>
        </p:txBody>
      </p:sp>
    </p:spTree>
    <p:extLst>
      <p:ext uri="{BB962C8B-B14F-4D97-AF65-F5344CB8AC3E}">
        <p14:creationId xmlns:p14="http://schemas.microsoft.com/office/powerpoint/2010/main" val="31122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1030288"/>
            <a:ext cx="8351837" cy="459433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Conclusions </a:t>
            </a:r>
            <a:r>
              <a:rPr lang="en-US" b="1" dirty="0">
                <a:solidFill>
                  <a:srgbClr val="000066"/>
                </a:solidFill>
              </a:rPr>
              <a:t>/ prospects</a:t>
            </a:r>
          </a:p>
        </p:txBody>
      </p:sp>
      <p:sp>
        <p:nvSpPr>
          <p:cNvPr id="1319940" name="Rectangle 4"/>
          <p:cNvSpPr>
            <a:spLocks noChangeArrowheads="1"/>
          </p:cNvSpPr>
          <p:nvPr/>
        </p:nvSpPr>
        <p:spPr bwMode="auto">
          <a:xfrm>
            <a:off x="257175" y="1889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4771" y="1030284"/>
            <a:ext cx="8351837" cy="459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67A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Conclusions / prospects</a:t>
            </a:r>
            <a:endParaRPr 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65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5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26718" r="620" b="53824"/>
          <a:stretch>
            <a:fillRect/>
          </a:stretch>
        </p:blipFill>
        <p:spPr bwMode="auto">
          <a:xfrm>
            <a:off x="973138" y="2132013"/>
            <a:ext cx="7150100" cy="116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657" name="AutoShape 9"/>
          <p:cNvSpPr>
            <a:spLocks noChangeArrowheads="1"/>
          </p:cNvSpPr>
          <p:nvPr/>
        </p:nvSpPr>
        <p:spPr bwMode="auto">
          <a:xfrm>
            <a:off x="171450" y="723900"/>
            <a:ext cx="8677275" cy="5619750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35658" name="Rectangle 10"/>
          <p:cNvSpPr>
            <a:spLocks noChangeArrowheads="1"/>
          </p:cNvSpPr>
          <p:nvPr/>
        </p:nvSpPr>
        <p:spPr bwMode="auto">
          <a:xfrm>
            <a:off x="397282" y="773112"/>
            <a:ext cx="7013611" cy="1098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fr-FR" sz="1800" b="1" dirty="0">
                <a:solidFill>
                  <a:srgbClr val="000066"/>
                </a:solidFill>
                <a:latin typeface="Calibri" pitchFamily="34" charset="0"/>
              </a:rPr>
              <a:t>ITRI (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Singapore - 2011)</a:t>
            </a:r>
            <a:endParaRPr lang="fr-FR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TSV diameter from 55 to 70 µm / AR from 1.3 to 3:1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Cu liner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endParaRPr lang="en-US" sz="1800" dirty="0">
              <a:solidFill>
                <a:srgbClr val="000066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4356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55954" r="38710" b="4840"/>
          <a:stretch>
            <a:fillRect/>
          </a:stretch>
        </p:blipFill>
        <p:spPr bwMode="auto">
          <a:xfrm>
            <a:off x="2163763" y="3503613"/>
            <a:ext cx="4549775" cy="249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660" name="Text Box 12"/>
          <p:cNvSpPr txBox="1">
            <a:spLocks noChangeArrowheads="1"/>
          </p:cNvSpPr>
          <p:nvPr/>
        </p:nvSpPr>
        <p:spPr bwMode="auto">
          <a:xfrm>
            <a:off x="3438525" y="6099175"/>
            <a:ext cx="13128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66"/>
                </a:solidFill>
                <a:cs typeface="Times New Roman" pitchFamily="18" charset="0"/>
              </a:rPr>
              <a:t>Source : ITRI / 2011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</p:spTree>
    <p:extLst>
      <p:ext uri="{BB962C8B-B14F-4D97-AF65-F5344CB8AC3E}">
        <p14:creationId xmlns:p14="http://schemas.microsoft.com/office/powerpoint/2010/main" val="318004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724" name="AutoShape 4"/>
          <p:cNvSpPr>
            <a:spLocks noChangeArrowheads="1"/>
          </p:cNvSpPr>
          <p:nvPr/>
        </p:nvSpPr>
        <p:spPr bwMode="auto">
          <a:xfrm>
            <a:off x="171450" y="723899"/>
            <a:ext cx="8677275" cy="5581207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38725" name="Rectangle 5"/>
          <p:cNvSpPr>
            <a:spLocks noChangeArrowheads="1"/>
          </p:cNvSpPr>
          <p:nvPr/>
        </p:nvSpPr>
        <p:spPr bwMode="auto">
          <a:xfrm>
            <a:off x="450445" y="773113"/>
            <a:ext cx="7077407" cy="1502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fr-FR" sz="1800" b="1" dirty="0" err="1">
                <a:solidFill>
                  <a:srgbClr val="000066"/>
                </a:solidFill>
                <a:latin typeface="Calibri" pitchFamily="34" charset="0"/>
              </a:rPr>
              <a:t>Xintec</a:t>
            </a:r>
            <a:r>
              <a:rPr lang="fr-FR" sz="1800" b="1" dirty="0">
                <a:solidFill>
                  <a:srgbClr val="000066"/>
                </a:solidFill>
                <a:latin typeface="Calibri" pitchFamily="34" charset="0"/>
              </a:rPr>
              <a:t> (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Taiwan - 2011)</a:t>
            </a:r>
            <a:endParaRPr lang="fr-FR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TSV diameter 60 µm / AR  2:1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Cu </a:t>
            </a:r>
            <a:r>
              <a:rPr lang="en-US" sz="1800" dirty="0" smtClean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liner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CIS applications</a:t>
            </a:r>
            <a:endParaRPr lang="en-US" sz="1800" dirty="0">
              <a:solidFill>
                <a:srgbClr val="000066"/>
              </a:solidFill>
              <a:latin typeface="Calibri" pitchFamily="34" charset="0"/>
              <a:sym typeface="Wingdings" pitchFamily="2" charset="2"/>
            </a:endParaRP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endParaRPr lang="en-US" sz="1800" dirty="0">
              <a:solidFill>
                <a:srgbClr val="000066"/>
              </a:solidFill>
              <a:latin typeface="Calibri" pitchFamily="34" charset="0"/>
              <a:sym typeface="Wingdings" pitchFamily="2" charset="2"/>
            </a:endParaRPr>
          </a:p>
        </p:txBody>
      </p:sp>
      <p:pic>
        <p:nvPicPr>
          <p:cNvPr id="14387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2" t="30508" r="56381" b="37521"/>
          <a:stretch>
            <a:fillRect/>
          </a:stretch>
        </p:blipFill>
        <p:spPr bwMode="auto">
          <a:xfrm>
            <a:off x="295275" y="2921000"/>
            <a:ext cx="2316163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87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t="29764" r="12325" b="14882"/>
          <a:stretch>
            <a:fillRect/>
          </a:stretch>
        </p:blipFill>
        <p:spPr bwMode="auto">
          <a:xfrm>
            <a:off x="2886075" y="2389188"/>
            <a:ext cx="5619750" cy="327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8729" name="Text Box 9"/>
          <p:cNvSpPr txBox="1">
            <a:spLocks noChangeArrowheads="1"/>
          </p:cNvSpPr>
          <p:nvPr/>
        </p:nvSpPr>
        <p:spPr bwMode="auto">
          <a:xfrm>
            <a:off x="3068638" y="5927725"/>
            <a:ext cx="14239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66"/>
                </a:solidFill>
                <a:cs typeface="Times New Roman" pitchFamily="18" charset="0"/>
              </a:rPr>
              <a:t>Source : Xintec / 2011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</p:spTree>
    <p:extLst>
      <p:ext uri="{BB962C8B-B14F-4D97-AF65-F5344CB8AC3E}">
        <p14:creationId xmlns:p14="http://schemas.microsoft.com/office/powerpoint/2010/main" val="27241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891" name="AutoShape 3"/>
          <p:cNvSpPr>
            <a:spLocks noChangeArrowheads="1"/>
          </p:cNvSpPr>
          <p:nvPr/>
        </p:nvSpPr>
        <p:spPr bwMode="auto">
          <a:xfrm>
            <a:off x="171450" y="723900"/>
            <a:ext cx="8677275" cy="5655635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45892" name="Rectangle 4"/>
          <p:cNvSpPr>
            <a:spLocks noChangeArrowheads="1"/>
          </p:cNvSpPr>
          <p:nvPr/>
        </p:nvSpPr>
        <p:spPr bwMode="auto">
          <a:xfrm>
            <a:off x="311150" y="788094"/>
            <a:ext cx="5727072" cy="1189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LETI / ST Micro (2008 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  <a:sym typeface="Wingdings" pitchFamily="2" charset="2"/>
              </a:rPr>
              <a:t> 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2013</a:t>
            </a:r>
            <a:r>
              <a:rPr lang="fr-FR" sz="1800" b="1" dirty="0" smtClean="0">
                <a:solidFill>
                  <a:srgbClr val="000066"/>
                </a:solidFill>
                <a:latin typeface="Calibri" pitchFamily="34" charset="0"/>
              </a:rPr>
              <a:t>)</a:t>
            </a:r>
            <a:endParaRPr lang="fr-FR" sz="1800" b="1" dirty="0">
              <a:solidFill>
                <a:srgbClr val="000066"/>
              </a:solidFill>
              <a:latin typeface="Calibri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rgbClr val="000066"/>
                </a:solidFill>
                <a:latin typeface="Calibri" pitchFamily="34" charset="0"/>
              </a:rPr>
              <a:t>CIS application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rgbClr val="000066"/>
                </a:solidFill>
                <a:latin typeface="Calibri" pitchFamily="34" charset="0"/>
              </a:rPr>
              <a:t>Cu liner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rgbClr val="000066"/>
                </a:solidFill>
                <a:latin typeface="Calibri" pitchFamily="34" charset="0"/>
              </a:rPr>
              <a:t>TSV AR 1 : 1</a:t>
            </a:r>
            <a:endParaRPr lang="en-US" sz="1800" dirty="0">
              <a:solidFill>
                <a:srgbClr val="000066"/>
              </a:solidFill>
              <a:latin typeface="Calibri" pitchFamily="34" charset="0"/>
              <a:sym typeface="Wingdings" pitchFamily="2" charset="2"/>
            </a:endParaRPr>
          </a:p>
        </p:txBody>
      </p:sp>
      <p:grpSp>
        <p:nvGrpSpPr>
          <p:cNvPr id="1445904" name="Group 46"/>
          <p:cNvGrpSpPr>
            <a:grpSpLocks/>
          </p:cNvGrpSpPr>
          <p:nvPr/>
        </p:nvGrpSpPr>
        <p:grpSpPr bwMode="auto">
          <a:xfrm>
            <a:off x="5347264" y="988741"/>
            <a:ext cx="3268105" cy="3402591"/>
            <a:chOff x="1245" y="1408"/>
            <a:chExt cx="2800" cy="2820"/>
          </a:xfrm>
        </p:grpSpPr>
        <p:pic>
          <p:nvPicPr>
            <p:cNvPr id="1445905" name="Picture 39" descr="npo00010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8" y="3356"/>
              <a:ext cx="915" cy="8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445906" name="Picture 28" descr="npo00010d"/>
            <p:cNvPicPr>
              <a:picLocks noChangeAspect="1" noChangeArrowheads="1"/>
            </p:cNvPicPr>
            <p:nvPr/>
          </p:nvPicPr>
          <p:blipFill>
            <a:blip r:embed="rId4">
              <a:lum bright="-36000" contrast="5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" y="1650"/>
              <a:ext cx="1164" cy="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45907" name="Picture 41" descr="npo00010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5" y="1408"/>
              <a:ext cx="1443" cy="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445908" name="Group 45"/>
            <p:cNvGrpSpPr>
              <a:grpSpLocks/>
            </p:cNvGrpSpPr>
            <p:nvPr/>
          </p:nvGrpSpPr>
          <p:grpSpPr bwMode="auto">
            <a:xfrm>
              <a:off x="2029" y="2336"/>
              <a:ext cx="1918" cy="1351"/>
              <a:chOff x="2029" y="2336"/>
              <a:chExt cx="1918" cy="1351"/>
            </a:xfrm>
          </p:grpSpPr>
          <p:sp>
            <p:nvSpPr>
              <p:cNvPr id="1445909" name="Line 21"/>
              <p:cNvSpPr>
                <a:spLocks noChangeShapeType="1"/>
              </p:cNvSpPr>
              <p:nvPr/>
            </p:nvSpPr>
            <p:spPr bwMode="auto">
              <a:xfrm flipH="1">
                <a:off x="2857" y="3368"/>
                <a:ext cx="377" cy="31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grpSp>
            <p:nvGrpSpPr>
              <p:cNvPr id="1445910" name="Group 44"/>
              <p:cNvGrpSpPr>
                <a:grpSpLocks/>
              </p:cNvGrpSpPr>
              <p:nvPr/>
            </p:nvGrpSpPr>
            <p:grpSpPr bwMode="auto">
              <a:xfrm>
                <a:off x="2029" y="2336"/>
                <a:ext cx="1918" cy="1075"/>
                <a:chOff x="2029" y="2336"/>
                <a:chExt cx="1918" cy="1075"/>
              </a:xfrm>
            </p:grpSpPr>
            <p:pic>
              <p:nvPicPr>
                <p:cNvPr id="1445911" name="Picture 29" descr="npo000110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331" y="2618"/>
                  <a:ext cx="1616" cy="7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45912" name="Rectangle 24"/>
                <p:cNvSpPr>
                  <a:spLocks noChangeArrowheads="1"/>
                </p:cNvSpPr>
                <p:nvPr/>
              </p:nvSpPr>
              <p:spPr bwMode="auto">
                <a:xfrm>
                  <a:off x="2459" y="2877"/>
                  <a:ext cx="240" cy="344"/>
                </a:xfrm>
                <a:prstGeom prst="rect">
                  <a:avLst/>
                </a:prstGeom>
                <a:noFill/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rgbClr val="666699"/>
                          </a:gs>
                          <a:gs pos="100000">
                            <a:srgbClr val="C0C0C0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45913" name="Rectangle 25"/>
                <p:cNvSpPr>
                  <a:spLocks noChangeArrowheads="1"/>
                </p:cNvSpPr>
                <p:nvPr/>
              </p:nvSpPr>
              <p:spPr bwMode="auto">
                <a:xfrm>
                  <a:off x="3258" y="3050"/>
                  <a:ext cx="377" cy="361"/>
                </a:xfrm>
                <a:prstGeom prst="rect">
                  <a:avLst/>
                </a:prstGeom>
                <a:noFill/>
                <a:ln w="28575" algn="ctr">
                  <a:solidFill>
                    <a:srgbClr val="FF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rgbClr val="666699"/>
                          </a:gs>
                          <a:gs pos="100000">
                            <a:srgbClr val="C0C0C0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45914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2572" y="2336"/>
                  <a:ext cx="320" cy="531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44591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2029" y="2491"/>
                  <a:ext cx="417" cy="44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445916" name="Rectangle 28"/>
          <p:cNvSpPr>
            <a:spLocks noChangeArrowheads="1"/>
          </p:cNvSpPr>
          <p:nvPr/>
        </p:nvSpPr>
        <p:spPr bwMode="auto">
          <a:xfrm>
            <a:off x="1006065" y="2109748"/>
            <a:ext cx="3875087" cy="712788"/>
          </a:xfrm>
          <a:prstGeom prst="rect">
            <a:avLst/>
          </a:prstGeom>
          <a:noFill/>
          <a:ln w="9525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100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n-US" sz="16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Production mode since 2009</a:t>
            </a:r>
          </a:p>
          <a:p>
            <a:pPr>
              <a:lnSpc>
                <a:spcPct val="120000"/>
              </a:lnSpc>
              <a:spcBef>
                <a:spcPct val="10000"/>
              </a:spcBef>
              <a:buClr>
                <a:srgbClr val="000099"/>
              </a:buClr>
              <a:buFont typeface="Wingdings" pitchFamily="2" charset="2"/>
              <a:buChar char="ü"/>
            </a:pPr>
            <a:r>
              <a:rPr lang="en-US" sz="1600" b="1" i="1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300 mm production line @ STM </a:t>
            </a:r>
            <a:r>
              <a:rPr lang="en-US" sz="1600" b="1" i="1" dirty="0" err="1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Crolles</a:t>
            </a:r>
            <a:endParaRPr lang="en-US" sz="1600" b="1" i="1" dirty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1" t="27748" r="7883" b="10375"/>
          <a:stretch/>
        </p:blipFill>
        <p:spPr bwMode="auto">
          <a:xfrm>
            <a:off x="311148" y="2896966"/>
            <a:ext cx="5727073" cy="344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6189384" y="4941629"/>
            <a:ext cx="242245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Source </a:t>
            </a:r>
            <a:r>
              <a:rPr lang="en-US" dirty="0" smtClean="0">
                <a:solidFill>
                  <a:srgbClr val="000066"/>
                </a:solidFill>
                <a:cs typeface="Times New Roman" pitchFamily="18" charset="0"/>
              </a:rPr>
              <a:t>LETI / 2009 &amp; J. </a:t>
            </a:r>
            <a:r>
              <a:rPr lang="en-US" dirty="0" err="1" smtClean="0">
                <a:solidFill>
                  <a:srgbClr val="000066"/>
                </a:solidFill>
                <a:cs typeface="Times New Roman" pitchFamily="18" charset="0"/>
              </a:rPr>
              <a:t>Michailos</a:t>
            </a:r>
            <a:r>
              <a:rPr lang="en-US" dirty="0" smtClean="0">
                <a:solidFill>
                  <a:srgbClr val="000066"/>
                </a:solidFill>
                <a:cs typeface="Times New Roman" pitchFamily="18" charset="0"/>
              </a:rPr>
              <a:t> 2013</a:t>
            </a:r>
            <a:endParaRPr lang="en-US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32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453" name="AutoShape 21"/>
          <p:cNvSpPr>
            <a:spLocks noChangeArrowheads="1"/>
          </p:cNvSpPr>
          <p:nvPr/>
        </p:nvSpPr>
        <p:spPr bwMode="auto">
          <a:xfrm>
            <a:off x="171450" y="606056"/>
            <a:ext cx="8677275" cy="5752258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26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2900" y="684213"/>
            <a:ext cx="8053813" cy="850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 b="1" dirty="0">
                <a:solidFill>
                  <a:srgbClr val="000066"/>
                </a:solidFill>
              </a:rPr>
              <a:t>LETI RF </a:t>
            </a:r>
            <a:r>
              <a:rPr lang="en-GB" sz="2000" b="1" dirty="0" smtClean="0">
                <a:solidFill>
                  <a:srgbClr val="000066"/>
                </a:solidFill>
              </a:rPr>
              <a:t>&amp; </a:t>
            </a:r>
            <a:r>
              <a:rPr lang="en-GB" sz="2000" b="1" dirty="0">
                <a:solidFill>
                  <a:srgbClr val="000066"/>
                </a:solidFill>
              </a:rPr>
              <a:t>detectors </a:t>
            </a:r>
            <a:r>
              <a:rPr lang="en-GB" sz="2000" b="1" dirty="0" smtClean="0">
                <a:solidFill>
                  <a:srgbClr val="000066"/>
                </a:solidFill>
              </a:rPr>
              <a:t>Applications </a:t>
            </a:r>
            <a:r>
              <a:rPr lang="en-GB" sz="2000" b="1" dirty="0">
                <a:solidFill>
                  <a:srgbClr val="000066"/>
                </a:solidFill>
              </a:rPr>
              <a:t>(2012-2013) : </a:t>
            </a:r>
          </a:p>
          <a:p>
            <a:pPr lvl="1">
              <a:lnSpc>
                <a:spcPct val="80000"/>
              </a:lnSpc>
            </a:pPr>
            <a:r>
              <a:rPr lang="en-GB" sz="1600" dirty="0">
                <a:solidFill>
                  <a:srgbClr val="000066"/>
                </a:solidFill>
              </a:rPr>
              <a:t>RF platform </a:t>
            </a:r>
            <a:r>
              <a:rPr lang="en-GB" sz="1600" dirty="0" smtClean="0">
                <a:solidFill>
                  <a:srgbClr val="000066"/>
                </a:solidFill>
              </a:rPr>
              <a:t>development &amp; HEP applications</a:t>
            </a:r>
            <a:endParaRPr lang="en-GB" sz="1600" dirty="0">
              <a:solidFill>
                <a:srgbClr val="00006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GB" sz="1600" dirty="0">
                <a:solidFill>
                  <a:srgbClr val="000066"/>
                </a:solidFill>
              </a:rPr>
              <a:t>AR 1.5 : 1 and 2:1</a:t>
            </a:r>
          </a:p>
        </p:txBody>
      </p:sp>
      <p:grpSp>
        <p:nvGrpSpPr>
          <p:cNvPr id="1426444" name="Group 12"/>
          <p:cNvGrpSpPr>
            <a:grpSpLocks/>
          </p:cNvGrpSpPr>
          <p:nvPr/>
        </p:nvGrpSpPr>
        <p:grpSpPr bwMode="auto">
          <a:xfrm>
            <a:off x="428561" y="1700507"/>
            <a:ext cx="2563997" cy="1817097"/>
            <a:chOff x="317" y="1074"/>
            <a:chExt cx="2015" cy="1511"/>
          </a:xfrm>
        </p:grpSpPr>
        <p:pic>
          <p:nvPicPr>
            <p:cNvPr id="1426445" name="Picture 5" descr="K:\3DRF\prés lTPI\14- MEB fin de process P01 et P05\P05b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" y="1074"/>
              <a:ext cx="2015" cy="1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26446" name="Text Box 14"/>
            <p:cNvSpPr txBox="1">
              <a:spLocks noChangeArrowheads="1"/>
            </p:cNvSpPr>
            <p:nvPr/>
          </p:nvSpPr>
          <p:spPr bwMode="auto">
            <a:xfrm>
              <a:off x="397" y="1482"/>
              <a:ext cx="554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200">
                  <a:solidFill>
                    <a:srgbClr val="FF0000"/>
                  </a:solidFill>
                </a:rPr>
                <a:t>AR = 2</a:t>
              </a:r>
            </a:p>
          </p:txBody>
        </p:sp>
      </p:grpSp>
      <p:grpSp>
        <p:nvGrpSpPr>
          <p:cNvPr id="1426447" name="Group 15"/>
          <p:cNvGrpSpPr>
            <a:grpSpLocks/>
          </p:cNvGrpSpPr>
          <p:nvPr/>
        </p:nvGrpSpPr>
        <p:grpSpPr bwMode="auto">
          <a:xfrm>
            <a:off x="1999011" y="4056112"/>
            <a:ext cx="2949247" cy="1983680"/>
            <a:chOff x="18" y="903"/>
            <a:chExt cx="2411" cy="2097"/>
          </a:xfrm>
        </p:grpSpPr>
        <p:pic>
          <p:nvPicPr>
            <p:cNvPr id="1426448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" y="903"/>
              <a:ext cx="2411" cy="1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26449" name="Text Box 17"/>
            <p:cNvSpPr txBox="1">
              <a:spLocks noChangeArrowheads="1"/>
            </p:cNvSpPr>
            <p:nvPr/>
          </p:nvSpPr>
          <p:spPr bwMode="auto">
            <a:xfrm>
              <a:off x="1158" y="1519"/>
              <a:ext cx="555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0000"/>
                  </a:solidFill>
                </a:rPr>
                <a:t>AR = 1.5</a:t>
              </a:r>
            </a:p>
          </p:txBody>
        </p:sp>
        <p:sp>
          <p:nvSpPr>
            <p:cNvPr id="1426450" name="Text Box 18"/>
            <p:cNvSpPr txBox="1">
              <a:spLocks noChangeArrowheads="1"/>
            </p:cNvSpPr>
            <p:nvPr/>
          </p:nvSpPr>
          <p:spPr bwMode="auto">
            <a:xfrm>
              <a:off x="776" y="2780"/>
              <a:ext cx="1353" cy="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Ni/Au finishing</a:t>
              </a:r>
            </a:p>
          </p:txBody>
        </p:sp>
        <p:sp>
          <p:nvSpPr>
            <p:cNvPr id="1426451" name="Line 19"/>
            <p:cNvSpPr>
              <a:spLocks noChangeShapeType="1"/>
            </p:cNvSpPr>
            <p:nvPr/>
          </p:nvSpPr>
          <p:spPr bwMode="auto">
            <a:xfrm flipV="1">
              <a:off x="1184" y="2341"/>
              <a:ext cx="299" cy="4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426452" name="Rectangle 20"/>
          <p:cNvSpPr>
            <a:spLocks noChangeArrowheads="1"/>
          </p:cNvSpPr>
          <p:nvPr/>
        </p:nvSpPr>
        <p:spPr bwMode="auto">
          <a:xfrm>
            <a:off x="0" y="4600575"/>
            <a:ext cx="1958033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dirty="0">
                <a:solidFill>
                  <a:srgbClr val="000066"/>
                </a:solidFill>
                <a:latin typeface="Calibri" pitchFamily="34" charset="0"/>
              </a:rPr>
              <a:t>From: “A Silicon Platform With Through-Silicon </a:t>
            </a:r>
            <a:r>
              <a:rPr lang="en-GB" dirty="0" err="1">
                <a:solidFill>
                  <a:srgbClr val="000066"/>
                </a:solidFill>
                <a:latin typeface="Calibri" pitchFamily="34" charset="0"/>
              </a:rPr>
              <a:t>Vias</a:t>
            </a:r>
            <a:r>
              <a:rPr lang="en-GB" dirty="0">
                <a:solidFill>
                  <a:srgbClr val="000066"/>
                </a:solidFill>
                <a:latin typeface="Calibri" pitchFamily="34" charset="0"/>
              </a:rPr>
              <a:t> for</a:t>
            </a:r>
          </a:p>
          <a:p>
            <a:pPr algn="ctr">
              <a:spcBef>
                <a:spcPct val="20000"/>
              </a:spcBef>
            </a:pPr>
            <a:r>
              <a:rPr lang="en-GB" dirty="0">
                <a:solidFill>
                  <a:srgbClr val="000066"/>
                </a:solidFill>
                <a:latin typeface="Calibri" pitchFamily="34" charset="0"/>
              </a:rPr>
              <a:t>Heterogeneous RF 3D Modules”, EuMW2011 P. Bar et al.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11150" y="122238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TSV last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- state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of the art</a:t>
            </a:r>
          </a:p>
        </p:txBody>
      </p:sp>
      <p:grpSp>
        <p:nvGrpSpPr>
          <p:cNvPr id="24" name="Group 7"/>
          <p:cNvGrpSpPr>
            <a:grpSpLocks/>
          </p:cNvGrpSpPr>
          <p:nvPr/>
        </p:nvGrpSpPr>
        <p:grpSpPr bwMode="auto">
          <a:xfrm>
            <a:off x="3801492" y="1712277"/>
            <a:ext cx="2138362" cy="1322388"/>
            <a:chOff x="2381" y="2795"/>
            <a:chExt cx="1911" cy="1190"/>
          </a:xfrm>
        </p:grpSpPr>
        <p:grpSp>
          <p:nvGrpSpPr>
            <p:cNvPr id="25" name="Group 8"/>
            <p:cNvGrpSpPr>
              <a:grpSpLocks/>
            </p:cNvGrpSpPr>
            <p:nvPr/>
          </p:nvGrpSpPr>
          <p:grpSpPr bwMode="auto">
            <a:xfrm>
              <a:off x="2381" y="3067"/>
              <a:ext cx="1911" cy="918"/>
              <a:chOff x="2381" y="2822"/>
              <a:chExt cx="1911" cy="918"/>
            </a:xfrm>
          </p:grpSpPr>
          <p:sp>
            <p:nvSpPr>
              <p:cNvPr id="30" name="Oval 9"/>
              <p:cNvSpPr>
                <a:spLocks noChangeArrowheads="1"/>
              </p:cNvSpPr>
              <p:nvPr/>
            </p:nvSpPr>
            <p:spPr bwMode="auto">
              <a:xfrm>
                <a:off x="3616" y="3557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1" name="Oval 10"/>
              <p:cNvSpPr>
                <a:spLocks noChangeArrowheads="1"/>
              </p:cNvSpPr>
              <p:nvPr/>
            </p:nvSpPr>
            <p:spPr bwMode="auto">
              <a:xfrm>
                <a:off x="2795" y="3558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3620" y="3462"/>
                <a:ext cx="245" cy="176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3" name="Rectangle 12"/>
              <p:cNvSpPr>
                <a:spLocks noChangeArrowheads="1"/>
              </p:cNvSpPr>
              <p:nvPr/>
            </p:nvSpPr>
            <p:spPr bwMode="auto">
              <a:xfrm>
                <a:off x="2797" y="3465"/>
                <a:ext cx="245" cy="176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" name="Rectangle 13"/>
              <p:cNvSpPr>
                <a:spLocks noChangeArrowheads="1"/>
              </p:cNvSpPr>
              <p:nvPr/>
            </p:nvSpPr>
            <p:spPr bwMode="auto">
              <a:xfrm>
                <a:off x="2412" y="3430"/>
                <a:ext cx="1841" cy="77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5" name="Rectangle 14"/>
              <p:cNvSpPr>
                <a:spLocks noChangeArrowheads="1"/>
              </p:cNvSpPr>
              <p:nvPr/>
            </p:nvSpPr>
            <p:spPr bwMode="auto">
              <a:xfrm>
                <a:off x="2381" y="3112"/>
                <a:ext cx="1911" cy="45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" name="Rectangle 15"/>
              <p:cNvSpPr>
                <a:spLocks noChangeArrowheads="1"/>
              </p:cNvSpPr>
              <p:nvPr/>
            </p:nvSpPr>
            <p:spPr bwMode="auto">
              <a:xfrm>
                <a:off x="2414" y="3231"/>
                <a:ext cx="1845" cy="19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" name="Rectangle 16"/>
              <p:cNvSpPr>
                <a:spLocks noChangeArrowheads="1"/>
              </p:cNvSpPr>
              <p:nvPr/>
            </p:nvSpPr>
            <p:spPr bwMode="auto">
              <a:xfrm>
                <a:off x="2384" y="3158"/>
                <a:ext cx="1904" cy="12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38" name="Group 17"/>
              <p:cNvGrpSpPr>
                <a:grpSpLocks/>
              </p:cNvGrpSpPr>
              <p:nvPr/>
            </p:nvGrpSpPr>
            <p:grpSpPr bwMode="auto">
              <a:xfrm>
                <a:off x="2476" y="3159"/>
                <a:ext cx="1721" cy="145"/>
                <a:chOff x="2743" y="2978"/>
                <a:chExt cx="1721" cy="145"/>
              </a:xfrm>
            </p:grpSpPr>
            <p:sp>
              <p:nvSpPr>
                <p:cNvPr id="64" name="Line 18"/>
                <p:cNvSpPr>
                  <a:spLocks noChangeShapeType="1"/>
                </p:cNvSpPr>
                <p:nvPr/>
              </p:nvSpPr>
              <p:spPr bwMode="auto">
                <a:xfrm>
                  <a:off x="3252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" name="Line 19"/>
                <p:cNvSpPr>
                  <a:spLocks noChangeShapeType="1"/>
                </p:cNvSpPr>
                <p:nvPr/>
              </p:nvSpPr>
              <p:spPr bwMode="auto">
                <a:xfrm>
                  <a:off x="3530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" name="Line 20"/>
                <p:cNvSpPr>
                  <a:spLocks noChangeShapeType="1"/>
                </p:cNvSpPr>
                <p:nvPr/>
              </p:nvSpPr>
              <p:spPr bwMode="auto">
                <a:xfrm>
                  <a:off x="3808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67" name="Group 21"/>
                <p:cNvGrpSpPr>
                  <a:grpSpLocks/>
                </p:cNvGrpSpPr>
                <p:nvPr/>
              </p:nvGrpSpPr>
              <p:grpSpPr bwMode="auto">
                <a:xfrm>
                  <a:off x="2773" y="3082"/>
                  <a:ext cx="337" cy="41"/>
                  <a:chOff x="819" y="1733"/>
                  <a:chExt cx="337" cy="41"/>
                </a:xfrm>
              </p:grpSpPr>
              <p:sp>
                <p:nvSpPr>
                  <p:cNvPr id="86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824" y="1733"/>
                    <a:ext cx="3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87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819" y="1740"/>
                    <a:ext cx="157" cy="34"/>
                    <a:chOff x="819" y="1740"/>
                    <a:chExt cx="157" cy="34"/>
                  </a:xfrm>
                </p:grpSpPr>
                <p:sp>
                  <p:nvSpPr>
                    <p:cNvPr id="88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0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9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9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0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1" y="1740"/>
                      <a:ext cx="90" cy="34"/>
                    </a:xfrm>
                    <a:prstGeom prst="rect">
                      <a:avLst/>
                    </a:prstGeom>
                    <a:solidFill>
                      <a:srgbClr val="CC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68" name="Group 27"/>
                <p:cNvGrpSpPr>
                  <a:grpSpLocks/>
                </p:cNvGrpSpPr>
                <p:nvPr/>
              </p:nvGrpSpPr>
              <p:grpSpPr bwMode="auto">
                <a:xfrm flipH="1">
                  <a:off x="4086" y="3082"/>
                  <a:ext cx="337" cy="41"/>
                  <a:chOff x="819" y="1733"/>
                  <a:chExt cx="337" cy="41"/>
                </a:xfrm>
              </p:grpSpPr>
              <p:sp>
                <p:nvSpPr>
                  <p:cNvPr id="81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824" y="1733"/>
                    <a:ext cx="3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82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819" y="1740"/>
                    <a:ext cx="157" cy="34"/>
                    <a:chOff x="819" y="1740"/>
                    <a:chExt cx="157" cy="34"/>
                  </a:xfrm>
                </p:grpSpPr>
                <p:sp>
                  <p:nvSpPr>
                    <p:cNvPr id="83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0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4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9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5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1" y="1740"/>
                      <a:ext cx="90" cy="34"/>
                    </a:xfrm>
                    <a:prstGeom prst="rect">
                      <a:avLst/>
                    </a:prstGeom>
                    <a:solidFill>
                      <a:srgbClr val="CC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69" name="Line 33"/>
                <p:cNvSpPr>
                  <a:spLocks noChangeShapeType="1"/>
                </p:cNvSpPr>
                <p:nvPr/>
              </p:nvSpPr>
              <p:spPr bwMode="auto">
                <a:xfrm>
                  <a:off x="2793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" name="Line 34"/>
                <p:cNvSpPr>
                  <a:spLocks noChangeShapeType="1"/>
                </p:cNvSpPr>
                <p:nvPr/>
              </p:nvSpPr>
              <p:spPr bwMode="auto">
                <a:xfrm>
                  <a:off x="2974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" name="Line 35"/>
                <p:cNvSpPr>
                  <a:spLocks noChangeShapeType="1"/>
                </p:cNvSpPr>
                <p:nvPr/>
              </p:nvSpPr>
              <p:spPr bwMode="auto">
                <a:xfrm>
                  <a:off x="3391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" name="Line 36"/>
                <p:cNvSpPr>
                  <a:spLocks noChangeShapeType="1"/>
                </p:cNvSpPr>
                <p:nvPr/>
              </p:nvSpPr>
              <p:spPr bwMode="auto">
                <a:xfrm>
                  <a:off x="3671" y="303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" name="Line 37"/>
                <p:cNvSpPr>
                  <a:spLocks noChangeShapeType="1"/>
                </p:cNvSpPr>
                <p:nvPr/>
              </p:nvSpPr>
              <p:spPr bwMode="auto">
                <a:xfrm>
                  <a:off x="4094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" name="Line 38"/>
                <p:cNvSpPr>
                  <a:spLocks noChangeShapeType="1"/>
                </p:cNvSpPr>
                <p:nvPr/>
              </p:nvSpPr>
              <p:spPr bwMode="auto">
                <a:xfrm>
                  <a:off x="4275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" name="Rectangle 39"/>
                <p:cNvSpPr>
                  <a:spLocks noChangeArrowheads="1"/>
                </p:cNvSpPr>
                <p:nvPr/>
              </p:nvSpPr>
              <p:spPr bwMode="auto">
                <a:xfrm>
                  <a:off x="2743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6" name="Rectangle 40"/>
                <p:cNvSpPr>
                  <a:spLocks noChangeArrowheads="1"/>
                </p:cNvSpPr>
                <p:nvPr/>
              </p:nvSpPr>
              <p:spPr bwMode="auto">
                <a:xfrm>
                  <a:off x="3024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7" name="Rectangle 41"/>
                <p:cNvSpPr>
                  <a:spLocks noChangeArrowheads="1"/>
                </p:cNvSpPr>
                <p:nvPr/>
              </p:nvSpPr>
              <p:spPr bwMode="auto">
                <a:xfrm>
                  <a:off x="4042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8" name="Rectangle 42"/>
                <p:cNvSpPr>
                  <a:spLocks noChangeArrowheads="1"/>
                </p:cNvSpPr>
                <p:nvPr/>
              </p:nvSpPr>
              <p:spPr bwMode="auto">
                <a:xfrm>
                  <a:off x="4323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9" name="Rectangle 43"/>
                <p:cNvSpPr>
                  <a:spLocks noChangeArrowheads="1"/>
                </p:cNvSpPr>
                <p:nvPr/>
              </p:nvSpPr>
              <p:spPr bwMode="auto">
                <a:xfrm>
                  <a:off x="3329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80" name="Rectangle 44"/>
                <p:cNvSpPr>
                  <a:spLocks noChangeArrowheads="1"/>
                </p:cNvSpPr>
                <p:nvPr/>
              </p:nvSpPr>
              <p:spPr bwMode="auto">
                <a:xfrm>
                  <a:off x="3728" y="2978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39" name="Line 45"/>
              <p:cNvSpPr>
                <a:spLocks noChangeShapeType="1"/>
              </p:cNvSpPr>
              <p:nvPr/>
            </p:nvSpPr>
            <p:spPr bwMode="auto">
              <a:xfrm>
                <a:off x="2413" y="3437"/>
                <a:ext cx="1844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Rectangle 46"/>
              <p:cNvSpPr>
                <a:spLocks noChangeArrowheads="1"/>
              </p:cNvSpPr>
              <p:nvPr/>
            </p:nvSpPr>
            <p:spPr bwMode="auto">
              <a:xfrm>
                <a:off x="2718" y="3269"/>
                <a:ext cx="98" cy="1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" name="Line 47"/>
              <p:cNvSpPr>
                <a:spLocks noChangeShapeType="1"/>
              </p:cNvSpPr>
              <p:nvPr/>
            </p:nvSpPr>
            <p:spPr bwMode="auto">
              <a:xfrm rot="-5400000">
                <a:off x="2632" y="3358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Line 48"/>
              <p:cNvSpPr>
                <a:spLocks noChangeShapeType="1"/>
              </p:cNvSpPr>
              <p:nvPr/>
            </p:nvSpPr>
            <p:spPr bwMode="auto">
              <a:xfrm rot="-5400000">
                <a:off x="2721" y="3358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43" name="Group 49"/>
              <p:cNvGrpSpPr>
                <a:grpSpLocks/>
              </p:cNvGrpSpPr>
              <p:nvPr/>
            </p:nvGrpSpPr>
            <p:grpSpPr bwMode="auto">
              <a:xfrm>
                <a:off x="3853" y="3268"/>
                <a:ext cx="98" cy="191"/>
                <a:chOff x="2125" y="992"/>
                <a:chExt cx="98" cy="191"/>
              </a:xfrm>
            </p:grpSpPr>
            <p:sp>
              <p:nvSpPr>
                <p:cNvPr id="61" name="Rectangle 50"/>
                <p:cNvSpPr>
                  <a:spLocks noChangeArrowheads="1"/>
                </p:cNvSpPr>
                <p:nvPr/>
              </p:nvSpPr>
              <p:spPr bwMode="auto">
                <a:xfrm>
                  <a:off x="2125" y="992"/>
                  <a:ext cx="98" cy="1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2" name="Line 51"/>
                <p:cNvSpPr>
                  <a:spLocks noChangeShapeType="1"/>
                </p:cNvSpPr>
                <p:nvPr/>
              </p:nvSpPr>
              <p:spPr bwMode="auto">
                <a:xfrm rot="-5400000">
                  <a:off x="2039" y="108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" name="Line 52"/>
                <p:cNvSpPr>
                  <a:spLocks noChangeShapeType="1"/>
                </p:cNvSpPr>
                <p:nvPr/>
              </p:nvSpPr>
              <p:spPr bwMode="auto">
                <a:xfrm rot="-5400000">
                  <a:off x="2128" y="108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44" name="Freeform 53"/>
              <p:cNvSpPr>
                <a:spLocks/>
              </p:cNvSpPr>
              <p:nvPr/>
            </p:nvSpPr>
            <p:spPr bwMode="auto">
              <a:xfrm>
                <a:off x="2642" y="3270"/>
                <a:ext cx="370" cy="184"/>
              </a:xfrm>
              <a:custGeom>
                <a:avLst/>
                <a:gdLst>
                  <a:gd name="T0" fmla="*/ 0 w 370"/>
                  <a:gd name="T1" fmla="*/ 177 h 177"/>
                  <a:gd name="T2" fmla="*/ 89 w 370"/>
                  <a:gd name="T3" fmla="*/ 176 h 177"/>
                  <a:gd name="T4" fmla="*/ 88 w 370"/>
                  <a:gd name="T5" fmla="*/ 0 h 177"/>
                  <a:gd name="T6" fmla="*/ 160 w 370"/>
                  <a:gd name="T7" fmla="*/ 0 h 177"/>
                  <a:gd name="T8" fmla="*/ 159 w 370"/>
                  <a:gd name="T9" fmla="*/ 175 h 177"/>
                  <a:gd name="T10" fmla="*/ 370 w 370"/>
                  <a:gd name="T11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177">
                    <a:moveTo>
                      <a:pt x="0" y="177"/>
                    </a:moveTo>
                    <a:lnTo>
                      <a:pt x="89" y="176"/>
                    </a:lnTo>
                    <a:lnTo>
                      <a:pt x="88" y="0"/>
                    </a:lnTo>
                    <a:lnTo>
                      <a:pt x="160" y="0"/>
                    </a:lnTo>
                    <a:lnTo>
                      <a:pt x="159" y="175"/>
                    </a:lnTo>
                    <a:lnTo>
                      <a:pt x="370" y="175"/>
                    </a:lnTo>
                  </a:path>
                </a:pathLst>
              </a:custGeom>
              <a:noFill/>
              <a:ln w="28575" cmpd="sng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Freeform 54"/>
              <p:cNvSpPr>
                <a:spLocks/>
              </p:cNvSpPr>
              <p:nvPr/>
            </p:nvSpPr>
            <p:spPr bwMode="auto">
              <a:xfrm flipH="1">
                <a:off x="3657" y="3271"/>
                <a:ext cx="370" cy="184"/>
              </a:xfrm>
              <a:custGeom>
                <a:avLst/>
                <a:gdLst>
                  <a:gd name="T0" fmla="*/ 0 w 370"/>
                  <a:gd name="T1" fmla="*/ 177 h 177"/>
                  <a:gd name="T2" fmla="*/ 89 w 370"/>
                  <a:gd name="T3" fmla="*/ 176 h 177"/>
                  <a:gd name="T4" fmla="*/ 88 w 370"/>
                  <a:gd name="T5" fmla="*/ 0 h 177"/>
                  <a:gd name="T6" fmla="*/ 160 w 370"/>
                  <a:gd name="T7" fmla="*/ 0 h 177"/>
                  <a:gd name="T8" fmla="*/ 159 w 370"/>
                  <a:gd name="T9" fmla="*/ 175 h 177"/>
                  <a:gd name="T10" fmla="*/ 370 w 370"/>
                  <a:gd name="T11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177">
                    <a:moveTo>
                      <a:pt x="0" y="177"/>
                    </a:moveTo>
                    <a:lnTo>
                      <a:pt x="89" y="176"/>
                    </a:lnTo>
                    <a:lnTo>
                      <a:pt x="88" y="0"/>
                    </a:lnTo>
                    <a:lnTo>
                      <a:pt x="160" y="0"/>
                    </a:lnTo>
                    <a:lnTo>
                      <a:pt x="159" y="175"/>
                    </a:lnTo>
                    <a:lnTo>
                      <a:pt x="370" y="175"/>
                    </a:lnTo>
                  </a:path>
                </a:pathLst>
              </a:custGeom>
              <a:noFill/>
              <a:ln w="28575" cmpd="sng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AutoShape 55"/>
              <p:cNvSpPr>
                <a:spLocks noChangeArrowheads="1"/>
              </p:cNvSpPr>
              <p:nvPr/>
            </p:nvSpPr>
            <p:spPr bwMode="auto">
              <a:xfrm flipV="1">
                <a:off x="2833" y="3458"/>
                <a:ext cx="181" cy="58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7" name="AutoShape 56"/>
              <p:cNvSpPr>
                <a:spLocks noChangeArrowheads="1"/>
              </p:cNvSpPr>
              <p:nvPr/>
            </p:nvSpPr>
            <p:spPr bwMode="auto">
              <a:xfrm flipV="1">
                <a:off x="3657" y="3458"/>
                <a:ext cx="181" cy="58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8" name="Freeform 57"/>
              <p:cNvSpPr>
                <a:spLocks/>
              </p:cNvSpPr>
              <p:nvPr/>
            </p:nvSpPr>
            <p:spPr bwMode="auto">
              <a:xfrm>
                <a:off x="2795" y="3460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Freeform 58"/>
              <p:cNvSpPr>
                <a:spLocks/>
              </p:cNvSpPr>
              <p:nvPr/>
            </p:nvSpPr>
            <p:spPr bwMode="auto">
              <a:xfrm>
                <a:off x="3618" y="3459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50" name="Group 59"/>
              <p:cNvGrpSpPr>
                <a:grpSpLocks/>
              </p:cNvGrpSpPr>
              <p:nvPr/>
            </p:nvGrpSpPr>
            <p:grpSpPr bwMode="auto">
              <a:xfrm>
                <a:off x="2459" y="2822"/>
                <a:ext cx="772" cy="334"/>
                <a:chOff x="2459" y="2822"/>
                <a:chExt cx="772" cy="334"/>
              </a:xfrm>
            </p:grpSpPr>
            <p:grpSp>
              <p:nvGrpSpPr>
                <p:cNvPr id="56" name="Group 60"/>
                <p:cNvGrpSpPr>
                  <a:grpSpLocks/>
                </p:cNvGrpSpPr>
                <p:nvPr/>
              </p:nvGrpSpPr>
              <p:grpSpPr bwMode="auto">
                <a:xfrm>
                  <a:off x="2508" y="3024"/>
                  <a:ext cx="679" cy="132"/>
                  <a:chOff x="2508" y="3024"/>
                  <a:chExt cx="679" cy="132"/>
                </a:xfrm>
              </p:grpSpPr>
              <p:sp>
                <p:nvSpPr>
                  <p:cNvPr id="58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508" y="3025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59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2789" y="3024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60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3107" y="3024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57" name="Rectangle 64"/>
                <p:cNvSpPr>
                  <a:spLocks noChangeArrowheads="1"/>
                </p:cNvSpPr>
                <p:nvPr/>
              </p:nvSpPr>
              <p:spPr bwMode="auto">
                <a:xfrm>
                  <a:off x="2459" y="2822"/>
                  <a:ext cx="772" cy="226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51" name="Group 65"/>
              <p:cNvGrpSpPr>
                <a:grpSpLocks/>
              </p:cNvGrpSpPr>
              <p:nvPr/>
            </p:nvGrpSpPr>
            <p:grpSpPr bwMode="auto">
              <a:xfrm>
                <a:off x="3449" y="2825"/>
                <a:ext cx="772" cy="334"/>
                <a:chOff x="3449" y="2825"/>
                <a:chExt cx="772" cy="334"/>
              </a:xfrm>
            </p:grpSpPr>
            <p:sp>
              <p:nvSpPr>
                <p:cNvPr id="52" name="Rectangle 66"/>
                <p:cNvSpPr>
                  <a:spLocks noChangeArrowheads="1"/>
                </p:cNvSpPr>
                <p:nvPr/>
              </p:nvSpPr>
              <p:spPr bwMode="auto">
                <a:xfrm>
                  <a:off x="3498" y="3028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3" name="Rectangle 67"/>
                <p:cNvSpPr>
                  <a:spLocks noChangeArrowheads="1"/>
                </p:cNvSpPr>
                <p:nvPr/>
              </p:nvSpPr>
              <p:spPr bwMode="auto">
                <a:xfrm>
                  <a:off x="3798" y="3027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4" name="Rectangle 68"/>
                <p:cNvSpPr>
                  <a:spLocks noChangeArrowheads="1"/>
                </p:cNvSpPr>
                <p:nvPr/>
              </p:nvSpPr>
              <p:spPr bwMode="auto">
                <a:xfrm>
                  <a:off x="4097" y="3027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5" name="Rectangle 69"/>
                <p:cNvSpPr>
                  <a:spLocks noChangeArrowheads="1"/>
                </p:cNvSpPr>
                <p:nvPr/>
              </p:nvSpPr>
              <p:spPr bwMode="auto">
                <a:xfrm>
                  <a:off x="3449" y="2825"/>
                  <a:ext cx="772" cy="226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26" name="Line 70"/>
            <p:cNvSpPr>
              <a:spLocks noChangeShapeType="1"/>
            </p:cNvSpPr>
            <p:nvPr/>
          </p:nvSpPr>
          <p:spPr bwMode="auto">
            <a:xfrm>
              <a:off x="3016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Line 71"/>
            <p:cNvSpPr>
              <a:spLocks noChangeShapeType="1"/>
            </p:cNvSpPr>
            <p:nvPr/>
          </p:nvSpPr>
          <p:spPr bwMode="auto">
            <a:xfrm>
              <a:off x="2699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Line 72"/>
            <p:cNvSpPr>
              <a:spLocks noChangeShapeType="1"/>
            </p:cNvSpPr>
            <p:nvPr/>
          </p:nvSpPr>
          <p:spPr bwMode="auto">
            <a:xfrm>
              <a:off x="3969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9" name="Line 73"/>
            <p:cNvSpPr>
              <a:spLocks noChangeShapeType="1"/>
            </p:cNvSpPr>
            <p:nvPr/>
          </p:nvSpPr>
          <p:spPr bwMode="auto">
            <a:xfrm>
              <a:off x="3652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91" name="Picture 90" descr="IMG_04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33" y="4639156"/>
            <a:ext cx="1765620" cy="140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AutoShape 93"/>
          <p:cNvSpPr>
            <a:spLocks noChangeArrowheads="1"/>
          </p:cNvSpPr>
          <p:nvPr/>
        </p:nvSpPr>
        <p:spPr bwMode="auto">
          <a:xfrm>
            <a:off x="7139626" y="3098821"/>
            <a:ext cx="1212848" cy="34732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TSV AR 2:1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3" name="AutoShape 95"/>
          <p:cNvSpPr>
            <a:spLocks noChangeArrowheads="1"/>
          </p:cNvSpPr>
          <p:nvPr/>
        </p:nvSpPr>
        <p:spPr bwMode="auto">
          <a:xfrm>
            <a:off x="6853105" y="6039792"/>
            <a:ext cx="1444920" cy="353076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Thin wafer on tape</a:t>
            </a:r>
          </a:p>
        </p:txBody>
      </p:sp>
      <p:pic>
        <p:nvPicPr>
          <p:cNvPr id="94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537" y="1432481"/>
            <a:ext cx="2122637" cy="16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8" descr="P01-bord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906" y="3211796"/>
            <a:ext cx="1701995" cy="133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AutoShape 93"/>
          <p:cNvSpPr>
            <a:spLocks noChangeArrowheads="1"/>
          </p:cNvSpPr>
          <p:nvPr/>
        </p:nvSpPr>
        <p:spPr bwMode="auto">
          <a:xfrm>
            <a:off x="7139626" y="3879572"/>
            <a:ext cx="1444920" cy="34732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Redistibution</a:t>
            </a:r>
            <a:r>
              <a:rPr lang="en-US" sz="120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layer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13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1030288"/>
            <a:ext cx="8351837" cy="459433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Conclusions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/ prospects</a:t>
            </a:r>
          </a:p>
        </p:txBody>
      </p:sp>
      <p:sp>
        <p:nvSpPr>
          <p:cNvPr id="1319940" name="Rectangle 4"/>
          <p:cNvSpPr>
            <a:spLocks noChangeArrowheads="1"/>
          </p:cNvSpPr>
          <p:nvPr/>
        </p:nvSpPr>
        <p:spPr bwMode="auto">
          <a:xfrm>
            <a:off x="257175" y="1889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1715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3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25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11150" y="122238"/>
            <a:ext cx="809743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 smtClean="0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 : 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assive interposer / TSV first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pic>
        <p:nvPicPr>
          <p:cNvPr id="6" name="Picture 17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566" y="4447952"/>
            <a:ext cx="4354513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56"/>
          <p:cNvSpPr txBox="1">
            <a:spLocks noChangeArrowheads="1"/>
          </p:cNvSpPr>
          <p:nvPr/>
        </p:nvSpPr>
        <p:spPr bwMode="auto">
          <a:xfrm>
            <a:off x="1666429" y="4486052"/>
            <a:ext cx="3670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0" lang="en-US" altLang="ja-JP" sz="2000" b="0" dirty="0">
                <a:solidFill>
                  <a:schemeClr val="bg1"/>
                </a:solidFill>
                <a:latin typeface="Tahoma" pitchFamily="34" charset="0"/>
              </a:rPr>
              <a:t>Chip A                       Chip B</a:t>
            </a:r>
          </a:p>
        </p:txBody>
      </p:sp>
      <p:sp>
        <p:nvSpPr>
          <p:cNvPr id="8" name="テキスト ボックス 2517"/>
          <p:cNvSpPr txBox="1">
            <a:spLocks noChangeArrowheads="1"/>
          </p:cNvSpPr>
          <p:nvPr/>
        </p:nvSpPr>
        <p:spPr bwMode="auto">
          <a:xfrm>
            <a:off x="2214116" y="5257577"/>
            <a:ext cx="2649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0" hangingPunct="0"/>
            <a:r>
              <a:rPr lang="en-US" altLang="ja-JP" sz="2000" b="0" dirty="0">
                <a:solidFill>
                  <a:schemeClr val="bg1"/>
                </a:solidFill>
                <a:latin typeface="Tahoma" pitchFamily="34" charset="0"/>
              </a:rPr>
              <a:t>Organic substrate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131" y="3767138"/>
            <a:ext cx="2411770" cy="196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456"/>
          <p:cNvSpPr txBox="1">
            <a:spLocks noChangeArrowheads="1"/>
          </p:cNvSpPr>
          <p:nvPr/>
        </p:nvSpPr>
        <p:spPr bwMode="auto">
          <a:xfrm>
            <a:off x="7106220" y="3778833"/>
            <a:ext cx="936625" cy="24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0" lang="en-US" altLang="ja-JP" sz="1200" b="0" dirty="0">
                <a:solidFill>
                  <a:schemeClr val="bg1"/>
                </a:solidFill>
                <a:latin typeface="Tahoma" pitchFamily="34" charset="0"/>
              </a:rPr>
              <a:t>Chip</a:t>
            </a:r>
          </a:p>
        </p:txBody>
      </p:sp>
      <p:sp>
        <p:nvSpPr>
          <p:cNvPr id="11" name="Text Box 456"/>
          <p:cNvSpPr txBox="1">
            <a:spLocks noChangeArrowheads="1"/>
          </p:cNvSpPr>
          <p:nvPr/>
        </p:nvSpPr>
        <p:spPr bwMode="auto">
          <a:xfrm>
            <a:off x="7163941" y="5086350"/>
            <a:ext cx="936625" cy="24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0" lang="en-US" altLang="ja-JP" sz="1200" b="0" dirty="0">
                <a:solidFill>
                  <a:schemeClr val="bg1"/>
                </a:solidFill>
                <a:latin typeface="Tahoma" pitchFamily="34" charset="0"/>
              </a:rPr>
              <a:t>Si-IP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 rot="16200000">
            <a:off x="5224810" y="4836095"/>
            <a:ext cx="73025" cy="100013"/>
          </a:xfrm>
          <a:prstGeom prst="rect">
            <a:avLst/>
          </a:prstGeom>
          <a:noFill/>
          <a:ln w="317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5336729" y="3767137"/>
            <a:ext cx="923926" cy="1082449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5336729" y="4922614"/>
            <a:ext cx="946402" cy="804606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17" name="Text Box 456"/>
          <p:cNvSpPr txBox="1">
            <a:spLocks noChangeArrowheads="1"/>
          </p:cNvSpPr>
          <p:nvPr/>
        </p:nvSpPr>
        <p:spPr bwMode="auto">
          <a:xfrm>
            <a:off x="162670" y="4815654"/>
            <a:ext cx="1096962" cy="3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>
              <a:spcBef>
                <a:spcPct val="0"/>
              </a:spcBef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0" lang="en-US" altLang="ja-JP" b="0" dirty="0">
                <a:latin typeface="Tahoma" pitchFamily="34" charset="0"/>
              </a:rPr>
              <a:t>Si-IP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755576" y="4888639"/>
            <a:ext cx="2879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755576" y="4996135"/>
            <a:ext cx="2879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899567" y="4996135"/>
            <a:ext cx="0" cy="8091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899567" y="4447952"/>
            <a:ext cx="0" cy="4406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6660232" y="4993431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TSV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588224" y="4021080"/>
            <a:ext cx="986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Cu </a:t>
            </a:r>
            <a:r>
              <a:rPr lang="fr-FR" sz="1200" dirty="0" err="1" smtClean="0">
                <a:solidFill>
                  <a:schemeClr val="bg1"/>
                </a:solidFill>
              </a:rPr>
              <a:t>Pillar</a:t>
            </a:r>
            <a:endParaRPr lang="fr-FR" sz="1200" dirty="0" smtClean="0">
              <a:solidFill>
                <a:schemeClr val="bg1"/>
              </a:solidFill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0654" y="1392863"/>
            <a:ext cx="2434247" cy="2035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5"/>
          <p:cNvSpPr txBox="1">
            <a:spLocks noChangeArrowheads="1"/>
          </p:cNvSpPr>
          <p:nvPr/>
        </p:nvSpPr>
        <p:spPr bwMode="auto">
          <a:xfrm>
            <a:off x="432029" y="764101"/>
            <a:ext cx="5403403" cy="151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2060"/>
                </a:solidFill>
              </a:rPr>
              <a:t>Features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Cu TSV, AR10</a:t>
            </a:r>
          </a:p>
          <a:p>
            <a:pPr lvl="1"/>
            <a:r>
              <a:rPr lang="en-US" sz="1600" dirty="0">
                <a:solidFill>
                  <a:srgbClr val="002060"/>
                </a:solidFill>
              </a:rPr>
              <a:t>2 to 4 layers  </a:t>
            </a:r>
            <a:r>
              <a:rPr lang="en-US" sz="1600" dirty="0" smtClean="0">
                <a:solidFill>
                  <a:srgbClr val="002060"/>
                </a:solidFill>
              </a:rPr>
              <a:t>routing, Damascene </a:t>
            </a:r>
            <a:r>
              <a:rPr lang="en-US" sz="1600" dirty="0">
                <a:solidFill>
                  <a:srgbClr val="002060"/>
                </a:solidFill>
              </a:rPr>
              <a:t>thick </a:t>
            </a:r>
            <a:r>
              <a:rPr lang="en-US" sz="1600" dirty="0" smtClean="0">
                <a:solidFill>
                  <a:srgbClr val="002060"/>
                </a:solidFill>
              </a:rPr>
              <a:t>copper, L/W </a:t>
            </a:r>
            <a:r>
              <a:rPr lang="en-US" sz="1600" dirty="0">
                <a:solidFill>
                  <a:srgbClr val="002060"/>
                </a:solidFill>
              </a:rPr>
              <a:t>0.5/0.5 x </a:t>
            </a:r>
            <a:r>
              <a:rPr lang="en-US" sz="1600" dirty="0" smtClean="0">
                <a:solidFill>
                  <a:srgbClr val="002060"/>
                </a:solidFill>
              </a:rPr>
              <a:t>1.4μm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Temporary bonding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Thinning, Stress Monitoring, Warp Management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174263" y="4155665"/>
            <a:ext cx="723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Under-</a:t>
            </a:r>
            <a:r>
              <a:rPr lang="fr-FR" sz="1200" dirty="0" err="1" smtClean="0">
                <a:solidFill>
                  <a:schemeClr val="bg1"/>
                </a:solidFill>
              </a:rPr>
              <a:t>fill</a:t>
            </a:r>
            <a:endParaRPr lang="fr-FR" sz="1200" dirty="0" smtClean="0">
              <a:solidFill>
                <a:schemeClr val="bg1"/>
              </a:solidFill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107504" y="6309320"/>
            <a:ext cx="1800200" cy="432048"/>
            <a:chOff x="107504" y="6309320"/>
            <a:chExt cx="1800200" cy="432048"/>
          </a:xfrm>
        </p:grpSpPr>
        <p:sp>
          <p:nvSpPr>
            <p:cNvPr id="30" name="Rectangle 29"/>
            <p:cNvSpPr/>
            <p:nvPr/>
          </p:nvSpPr>
          <p:spPr>
            <a:xfrm>
              <a:off x="107504" y="6309320"/>
              <a:ext cx="1800200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e 30"/>
            <p:cNvGrpSpPr/>
            <p:nvPr/>
          </p:nvGrpSpPr>
          <p:grpSpPr>
            <a:xfrm>
              <a:off x="251520" y="6309320"/>
              <a:ext cx="1566038" cy="323107"/>
              <a:chOff x="690882" y="5627528"/>
              <a:chExt cx="1509726" cy="251099"/>
            </a:xfrm>
          </p:grpSpPr>
          <p:pic>
            <p:nvPicPr>
              <p:cNvPr id="32" name="Picture 31" descr="Logo%20Leti%20bleu"/>
              <p:cNvPicPr>
                <a:picLocks noChangeAspect="1" noChangeArrowheads="1"/>
              </p:cNvPicPr>
              <p:nvPr userDrawn="1"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0882" y="5679173"/>
                <a:ext cx="523263" cy="15493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32" descr="フッダー"/>
              <p:cNvPicPr>
                <a:picLocks noChangeAspect="1" noChangeArrowheads="1"/>
              </p:cNvPicPr>
              <p:nvPr userDrawn="1"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2420"/>
              <a:stretch>
                <a:fillRect/>
              </a:stretch>
            </p:blipFill>
            <p:spPr bwMode="auto">
              <a:xfrm>
                <a:off x="1268100" y="5627528"/>
                <a:ext cx="932508" cy="2510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4" name="Rectangle 33"/>
          <p:cNvSpPr/>
          <p:nvPr/>
        </p:nvSpPr>
        <p:spPr>
          <a:xfrm>
            <a:off x="2245065" y="5947653"/>
            <a:ext cx="52488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 eaLnBrk="0" hangingPunct="0"/>
            <a:r>
              <a:rPr lang="en-US" altLang="ja-JP" i="1" dirty="0" smtClean="0">
                <a:solidFill>
                  <a:srgbClr val="000066"/>
                </a:solidFill>
              </a:rPr>
              <a:t>Ken </a:t>
            </a:r>
            <a:r>
              <a:rPr lang="en-US" altLang="ja-JP" i="1" dirty="0" err="1" smtClean="0">
                <a:solidFill>
                  <a:srgbClr val="000066"/>
                </a:solidFill>
              </a:rPr>
              <a:t>Miyairi</a:t>
            </a:r>
            <a:r>
              <a:rPr lang="en-US" altLang="ja-JP" i="1" dirty="0" smtClean="0">
                <a:solidFill>
                  <a:srgbClr val="000066"/>
                </a:solidFill>
              </a:rPr>
              <a:t>, Masahiro </a:t>
            </a:r>
            <a:r>
              <a:rPr lang="en-US" altLang="ja-JP" i="1" dirty="0" err="1" smtClean="0">
                <a:solidFill>
                  <a:srgbClr val="000066"/>
                </a:solidFill>
              </a:rPr>
              <a:t>Sunohara</a:t>
            </a:r>
            <a:r>
              <a:rPr lang="en-US" altLang="ja-JP" i="1" dirty="0" smtClean="0">
                <a:solidFill>
                  <a:srgbClr val="000066"/>
                </a:solidFill>
              </a:rPr>
              <a:t>, </a:t>
            </a:r>
            <a:r>
              <a:rPr lang="en-US" altLang="ja-JP" i="1" dirty="0">
                <a:solidFill>
                  <a:srgbClr val="000066"/>
                </a:solidFill>
              </a:rPr>
              <a:t>Jean </a:t>
            </a:r>
            <a:r>
              <a:rPr lang="en-US" altLang="ja-JP" i="1" dirty="0" smtClean="0">
                <a:solidFill>
                  <a:srgbClr val="000066"/>
                </a:solidFill>
              </a:rPr>
              <a:t>Charbonnier</a:t>
            </a:r>
            <a:r>
              <a:rPr lang="en-US" altLang="ja-JP" i="1" dirty="0">
                <a:solidFill>
                  <a:srgbClr val="000066"/>
                </a:solidFill>
              </a:rPr>
              <a:t> </a:t>
            </a:r>
            <a:r>
              <a:rPr lang="en-US" altLang="ja-JP" i="1" dirty="0" smtClean="0">
                <a:solidFill>
                  <a:srgbClr val="000066"/>
                </a:solidFill>
              </a:rPr>
              <a:t>et al</a:t>
            </a:r>
            <a:r>
              <a:rPr lang="en-US" altLang="ja-JP" dirty="0" smtClean="0">
                <a:solidFill>
                  <a:srgbClr val="000066"/>
                </a:solidFill>
              </a:rPr>
              <a:t>, IMAPS, San Diego 09/2012</a:t>
            </a:r>
            <a:endParaRPr lang="en-US" dirty="0">
              <a:solidFill>
                <a:srgbClr val="000066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558" y="2577057"/>
            <a:ext cx="4636534" cy="175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96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3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26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11149" y="122238"/>
            <a:ext cx="851387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 :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Active interposer – </a:t>
            </a:r>
            <a:r>
              <a:rPr lang="fr-FR" sz="2400" b="1" dirty="0" err="1" smtClean="0">
                <a:solidFill>
                  <a:srgbClr val="0067A1"/>
                </a:solidFill>
                <a:latin typeface="Calibri" pitchFamily="34" charset="0"/>
              </a:rPr>
              <a:t>Partitioning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 / TSV middle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grpSp>
        <p:nvGrpSpPr>
          <p:cNvPr id="36" name="Group 2"/>
          <p:cNvGrpSpPr>
            <a:grpSpLocks/>
          </p:cNvGrpSpPr>
          <p:nvPr/>
        </p:nvGrpSpPr>
        <p:grpSpPr bwMode="auto">
          <a:xfrm>
            <a:off x="6584950" y="4381500"/>
            <a:ext cx="2451100" cy="1711325"/>
            <a:chOff x="4332" y="3051"/>
            <a:chExt cx="1360" cy="879"/>
          </a:xfrm>
        </p:grpSpPr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" y="3051"/>
              <a:ext cx="1360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Rectangle 23"/>
            <p:cNvSpPr>
              <a:spLocks noChangeArrowheads="1"/>
            </p:cNvSpPr>
            <p:nvPr/>
          </p:nvSpPr>
          <p:spPr bwMode="auto">
            <a:xfrm flipH="1">
              <a:off x="4801" y="3701"/>
              <a:ext cx="38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Cu RDL</a:t>
              </a:r>
              <a:endParaRPr lang="en-GB" sz="1100" b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39" name="Rectangle 23"/>
            <p:cNvSpPr>
              <a:spLocks noChangeArrowheads="1"/>
            </p:cNvSpPr>
            <p:nvPr/>
          </p:nvSpPr>
          <p:spPr bwMode="auto">
            <a:xfrm>
              <a:off x="4750" y="3202"/>
              <a:ext cx="37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Cu TSV</a:t>
              </a:r>
              <a:endParaRPr lang="en-GB" sz="1100" b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endParaRPr>
            </a:p>
          </p:txBody>
        </p:sp>
      </p:grpSp>
      <p:grpSp>
        <p:nvGrpSpPr>
          <p:cNvPr id="40" name="Group 6"/>
          <p:cNvGrpSpPr>
            <a:grpSpLocks/>
          </p:cNvGrpSpPr>
          <p:nvPr/>
        </p:nvGrpSpPr>
        <p:grpSpPr bwMode="auto">
          <a:xfrm>
            <a:off x="6589713" y="2420938"/>
            <a:ext cx="2444750" cy="1944687"/>
            <a:chOff x="4334" y="1842"/>
            <a:chExt cx="1357" cy="999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" y="1842"/>
              <a:ext cx="1357" cy="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4913" y="2068"/>
              <a:ext cx="31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BEOL</a:t>
              </a:r>
              <a:endParaRPr lang="en-GB" sz="1100" b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endParaRPr>
            </a:p>
          </p:txBody>
        </p:sp>
        <p:sp>
          <p:nvSpPr>
            <p:cNvPr id="43" name="Rectangle 23"/>
            <p:cNvSpPr>
              <a:spLocks noChangeArrowheads="1"/>
            </p:cNvSpPr>
            <p:nvPr/>
          </p:nvSpPr>
          <p:spPr bwMode="auto">
            <a:xfrm>
              <a:off x="4749" y="2567"/>
              <a:ext cx="37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sz="11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Cu TSV</a:t>
              </a:r>
              <a:endParaRPr lang="en-GB" sz="1100" b="1">
                <a:solidFill>
                  <a:schemeClr val="bg1"/>
                </a:solidFill>
                <a:latin typeface="Arial" charset="0"/>
                <a:cs typeface="Arial" charset="0"/>
                <a:sym typeface="Wingdings" pitchFamily="2" charset="2"/>
              </a:endParaRPr>
            </a:p>
          </p:txBody>
        </p:sp>
      </p:grp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788" y="2349500"/>
            <a:ext cx="20002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Rectangle 11"/>
          <p:cNvSpPr>
            <a:spLocks noChangeArrowheads="1"/>
          </p:cNvSpPr>
          <p:nvPr/>
        </p:nvSpPr>
        <p:spPr bwMode="auto">
          <a:xfrm>
            <a:off x="4500563" y="3770313"/>
            <a:ext cx="9350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ts val="300"/>
              </a:spcBef>
              <a:tabLst>
                <a:tab pos="444500" algn="l"/>
              </a:tabLst>
            </a:pPr>
            <a:r>
              <a:rPr lang="en-GB" sz="1400" b="1">
                <a:latin typeface="Arial" charset="0"/>
                <a:sym typeface="Wingdings" pitchFamily="2" charset="2"/>
              </a:rPr>
              <a:t></a:t>
            </a:r>
            <a:r>
              <a:rPr lang="en-GB" sz="1200" b="1">
                <a:latin typeface="Arial" charset="0"/>
                <a:sym typeface="Wingdings" pitchFamily="2" charset="2"/>
              </a:rPr>
              <a:t> TSV</a:t>
            </a:r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5268913" y="2492375"/>
            <a:ext cx="361950" cy="225425"/>
          </a:xfrm>
          <a:prstGeom prst="rect">
            <a:avLst/>
          </a:prstGeom>
          <a:noFill/>
          <a:ln w="19050" algn="ctr">
            <a:solidFill>
              <a:srgbClr val="FF6600"/>
            </a:solidFill>
            <a:prstDash val="sysDash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5268913" y="4011613"/>
            <a:ext cx="361950" cy="296862"/>
          </a:xfrm>
          <a:prstGeom prst="rect">
            <a:avLst/>
          </a:prstGeom>
          <a:noFill/>
          <a:ln w="19050" algn="ctr">
            <a:solidFill>
              <a:srgbClr val="FF6600"/>
            </a:solidFill>
            <a:prstDash val="sysDash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grpSp>
        <p:nvGrpSpPr>
          <p:cNvPr id="48" name="Group 15"/>
          <p:cNvGrpSpPr>
            <a:grpSpLocks/>
          </p:cNvGrpSpPr>
          <p:nvPr/>
        </p:nvGrpSpPr>
        <p:grpSpPr bwMode="auto">
          <a:xfrm>
            <a:off x="468313" y="765175"/>
            <a:ext cx="8567737" cy="1511300"/>
            <a:chOff x="158" y="618"/>
            <a:chExt cx="5453" cy="1109"/>
          </a:xfrm>
        </p:grpSpPr>
        <p:pic>
          <p:nvPicPr>
            <p:cNvPr id="49" name="Picture 29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3" cy="1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Rectangle 23"/>
            <p:cNvSpPr>
              <a:spLocks noChangeArrowheads="1"/>
            </p:cNvSpPr>
            <p:nvPr/>
          </p:nvSpPr>
          <p:spPr bwMode="auto">
            <a:xfrm>
              <a:off x="3253" y="970"/>
              <a:ext cx="168" cy="110"/>
            </a:xfrm>
            <a:prstGeom prst="rect">
              <a:avLst/>
            </a:prstGeom>
            <a:noFill/>
            <a:ln w="38100" algn="ctr">
              <a:solidFill>
                <a:srgbClr val="FF6600"/>
              </a:solidFill>
              <a:prstDash val="sys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GB">
                <a:latin typeface="Arial" charset="0"/>
              </a:endParaRPr>
            </a:p>
          </p:txBody>
        </p:sp>
        <p:sp>
          <p:nvSpPr>
            <p:cNvPr id="51" name="Rectangle 23"/>
            <p:cNvSpPr>
              <a:spLocks noChangeArrowheads="1"/>
            </p:cNvSpPr>
            <p:nvPr/>
          </p:nvSpPr>
          <p:spPr bwMode="auto">
            <a:xfrm>
              <a:off x="637" y="1041"/>
              <a:ext cx="227" cy="181"/>
            </a:xfrm>
            <a:prstGeom prst="rect">
              <a:avLst/>
            </a:prstGeom>
            <a:noFill/>
            <a:ln w="38100" algn="ctr">
              <a:solidFill>
                <a:srgbClr val="FF6600"/>
              </a:solidFill>
              <a:prstDash val="sys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GB">
                <a:latin typeface="Arial" charset="0"/>
              </a:endParaRPr>
            </a:p>
          </p:txBody>
        </p:sp>
        <p:sp>
          <p:nvSpPr>
            <p:cNvPr id="52" name="TextBox 17"/>
            <p:cNvSpPr txBox="1">
              <a:spLocks noChangeArrowheads="1"/>
            </p:cNvSpPr>
            <p:nvPr/>
          </p:nvSpPr>
          <p:spPr bwMode="auto">
            <a:xfrm>
              <a:off x="627" y="815"/>
              <a:ext cx="31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6600"/>
                  </a:solidFill>
                  <a:ea typeface="ＭＳ Ｐゴシック" charset="-128"/>
                  <a:sym typeface="Wingdings" pitchFamily="2" charset="2"/>
                </a:rPr>
                <a:t></a:t>
              </a:r>
              <a:endParaRPr lang="en-GB" b="1">
                <a:solidFill>
                  <a:srgbClr val="FF6600"/>
                </a:solidFill>
                <a:ea typeface="ＭＳ Ｐゴシック" charset="-128"/>
              </a:endParaRPr>
            </a:p>
          </p:txBody>
        </p:sp>
        <p:sp>
          <p:nvSpPr>
            <p:cNvPr id="53" name="TextBox 18"/>
            <p:cNvSpPr txBox="1">
              <a:spLocks noChangeArrowheads="1"/>
            </p:cNvSpPr>
            <p:nvPr/>
          </p:nvSpPr>
          <p:spPr bwMode="auto">
            <a:xfrm>
              <a:off x="990" y="936"/>
              <a:ext cx="31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6600"/>
                  </a:solidFill>
                  <a:ea typeface="ＭＳ Ｐゴシック" charset="-128"/>
                  <a:sym typeface="Wingdings" pitchFamily="2" charset="2"/>
                </a:rPr>
                <a:t></a:t>
              </a:r>
              <a:endParaRPr lang="en-GB" b="1">
                <a:solidFill>
                  <a:srgbClr val="FF6600"/>
                </a:solidFill>
                <a:ea typeface="ＭＳ Ｐゴシック" charset="-128"/>
              </a:endParaRPr>
            </a:p>
          </p:txBody>
        </p:sp>
        <p:sp>
          <p:nvSpPr>
            <p:cNvPr id="54" name="TextBox 19"/>
            <p:cNvSpPr txBox="1">
              <a:spLocks noChangeArrowheads="1"/>
            </p:cNvSpPr>
            <p:nvPr/>
          </p:nvSpPr>
          <p:spPr bwMode="auto">
            <a:xfrm>
              <a:off x="3213" y="745"/>
              <a:ext cx="31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GB" b="1">
                  <a:solidFill>
                    <a:srgbClr val="FF6600"/>
                  </a:solidFill>
                  <a:ea typeface="ＭＳ Ｐゴシック" charset="-128"/>
                  <a:sym typeface="Wingdings" pitchFamily="2" charset="2"/>
                </a:rPr>
                <a:t></a:t>
              </a:r>
              <a:endParaRPr lang="en-GB" b="1">
                <a:solidFill>
                  <a:srgbClr val="FF6600"/>
                </a:solidFill>
                <a:ea typeface="ＭＳ Ｐゴシック" charset="-128"/>
              </a:endParaRPr>
            </a:p>
          </p:txBody>
        </p:sp>
        <p:sp>
          <p:nvSpPr>
            <p:cNvPr id="55" name="Rectangle 23"/>
            <p:cNvSpPr>
              <a:spLocks noChangeArrowheads="1"/>
            </p:cNvSpPr>
            <p:nvPr/>
          </p:nvSpPr>
          <p:spPr bwMode="auto">
            <a:xfrm>
              <a:off x="185" y="1261"/>
              <a:ext cx="5400" cy="429"/>
            </a:xfrm>
            <a:prstGeom prst="rect">
              <a:avLst/>
            </a:prstGeom>
            <a:noFill/>
            <a:ln w="19050" algn="ctr">
              <a:solidFill>
                <a:schemeClr val="bg1"/>
              </a:solidFill>
              <a:prstDash val="sys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GB">
                <a:latin typeface="Arial" charset="0"/>
              </a:endParaRPr>
            </a:p>
          </p:txBody>
        </p:sp>
        <p:sp>
          <p:nvSpPr>
            <p:cNvPr id="56" name="Rectangle 23"/>
            <p:cNvSpPr>
              <a:spLocks noChangeArrowheads="1"/>
            </p:cNvSpPr>
            <p:nvPr/>
          </p:nvSpPr>
          <p:spPr bwMode="auto">
            <a:xfrm>
              <a:off x="1036" y="1159"/>
              <a:ext cx="167" cy="143"/>
            </a:xfrm>
            <a:prstGeom prst="rect">
              <a:avLst/>
            </a:prstGeom>
            <a:noFill/>
            <a:ln w="38100" algn="ctr">
              <a:solidFill>
                <a:srgbClr val="FF6600"/>
              </a:solidFill>
              <a:prstDash val="sysDash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GB">
                <a:latin typeface="Arial" charset="0"/>
              </a:endParaRPr>
            </a:p>
          </p:txBody>
        </p:sp>
        <p:sp>
          <p:nvSpPr>
            <p:cNvPr id="57" name="Text Box 24"/>
            <p:cNvSpPr txBox="1">
              <a:spLocks noChangeArrowheads="1"/>
            </p:cNvSpPr>
            <p:nvPr/>
          </p:nvSpPr>
          <p:spPr bwMode="auto">
            <a:xfrm>
              <a:off x="2200" y="708"/>
              <a:ext cx="113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>
                  <a:solidFill>
                    <a:schemeClr val="bg1"/>
                  </a:solidFill>
                  <a:latin typeface="Arial" charset="0"/>
                </a:rPr>
                <a:t>Top - Digital</a:t>
              </a:r>
            </a:p>
          </p:txBody>
        </p:sp>
        <p:sp>
          <p:nvSpPr>
            <p:cNvPr id="58" name="Text Box 25"/>
            <p:cNvSpPr txBox="1">
              <a:spLocks noChangeArrowheads="1"/>
            </p:cNvSpPr>
            <p:nvPr/>
          </p:nvSpPr>
          <p:spPr bwMode="auto">
            <a:xfrm>
              <a:off x="3955" y="1008"/>
              <a:ext cx="1589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bg1"/>
                  </a:solidFill>
                  <a:latin typeface="Arial" charset="0"/>
                </a:rPr>
                <a:t>Bottom - Analog</a:t>
              </a:r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3787" y="1253"/>
              <a:ext cx="1134" cy="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>
                  <a:solidFill>
                    <a:schemeClr val="bg1"/>
                  </a:solidFill>
                  <a:latin typeface="Arial" charset="0"/>
                </a:rPr>
                <a:t>BGA</a:t>
              </a:r>
            </a:p>
          </p:txBody>
        </p:sp>
      </p:grpSp>
      <p:sp>
        <p:nvSpPr>
          <p:cNvPr id="60" name="Line 27"/>
          <p:cNvSpPr>
            <a:spLocks noChangeShapeType="1"/>
          </p:cNvSpPr>
          <p:nvPr/>
        </p:nvSpPr>
        <p:spPr bwMode="auto">
          <a:xfrm>
            <a:off x="5651500" y="2708275"/>
            <a:ext cx="1441450" cy="433388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5651500" y="4149725"/>
            <a:ext cx="1441450" cy="719138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18161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2363" y="2349500"/>
            <a:ext cx="20351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11"/>
          <p:cNvSpPr>
            <a:spLocks noChangeArrowheads="1"/>
          </p:cNvSpPr>
          <p:nvPr/>
        </p:nvSpPr>
        <p:spPr bwMode="auto">
          <a:xfrm>
            <a:off x="2411413" y="3771900"/>
            <a:ext cx="2135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300"/>
              </a:spcBef>
              <a:tabLst>
                <a:tab pos="444500" algn="l"/>
              </a:tabLst>
            </a:pPr>
            <a:r>
              <a:rPr lang="en-GB" sz="1400" b="1">
                <a:latin typeface="Arial" charset="0"/>
                <a:sym typeface="Wingdings" pitchFamily="2" charset="2"/>
              </a:rPr>
              <a:t></a:t>
            </a:r>
            <a:r>
              <a:rPr lang="en-GB" sz="1200" b="1">
                <a:latin typeface="Arial" charset="0"/>
                <a:sym typeface="Wingdings" pitchFamily="2" charset="2"/>
              </a:rPr>
              <a:t> Die - die connection</a:t>
            </a: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auto">
          <a:xfrm>
            <a:off x="360363" y="3771900"/>
            <a:ext cx="2051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tabLst>
                <a:tab pos="444500" algn="l"/>
              </a:tabLst>
            </a:pPr>
            <a:r>
              <a:rPr lang="en-GB" sz="1400" b="1">
                <a:latin typeface="Arial" charset="0"/>
                <a:sym typeface="Wingdings" pitchFamily="2" charset="2"/>
              </a:rPr>
              <a:t> </a:t>
            </a:r>
            <a:r>
              <a:rPr lang="en-GB" sz="1200" b="1">
                <a:latin typeface="Arial" charset="0"/>
                <a:sym typeface="Wingdings" pitchFamily="2" charset="2"/>
              </a:rPr>
              <a:t>Die - BGA connection</a:t>
            </a:r>
          </a:p>
        </p:txBody>
      </p:sp>
      <p:sp>
        <p:nvSpPr>
          <p:cNvPr id="67" name="Rectangle 34"/>
          <p:cNvSpPr>
            <a:spLocks noChangeArrowheads="1"/>
          </p:cNvSpPr>
          <p:nvPr/>
        </p:nvSpPr>
        <p:spPr bwMode="auto">
          <a:xfrm>
            <a:off x="4752967" y="6021388"/>
            <a:ext cx="424022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000" b="1" dirty="0">
                <a:solidFill>
                  <a:srgbClr val="000066"/>
                </a:solidFill>
                <a:latin typeface="Arial" charset="0"/>
              </a:rPr>
              <a:t>3D Integration of a Wireless product with Design Partitioning</a:t>
            </a:r>
          </a:p>
          <a:p>
            <a:pPr>
              <a:spcBef>
                <a:spcPct val="20000"/>
              </a:spcBef>
            </a:pPr>
            <a:r>
              <a:rPr lang="en-US" sz="1000" dirty="0">
                <a:solidFill>
                  <a:srgbClr val="000066"/>
                </a:solidFill>
                <a:latin typeface="Arial" charset="0"/>
              </a:rPr>
              <a:t>G. </a:t>
            </a:r>
            <a:r>
              <a:rPr lang="en-US" sz="1000" dirty="0" err="1">
                <a:solidFill>
                  <a:srgbClr val="000066"/>
                </a:solidFill>
                <a:latin typeface="Arial" charset="0"/>
              </a:rPr>
              <a:t>Druais</a:t>
            </a:r>
            <a:r>
              <a:rPr lang="en-US" sz="1000" dirty="0">
                <a:solidFill>
                  <a:srgbClr val="000066"/>
                </a:solidFill>
                <a:latin typeface="Arial" charset="0"/>
              </a:rPr>
              <a:t> et al., 3DIC 2012</a:t>
            </a:r>
          </a:p>
        </p:txBody>
      </p:sp>
      <p:pic>
        <p:nvPicPr>
          <p:cNvPr id="68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5745969"/>
            <a:ext cx="863650" cy="56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69" name="Espace réservé du contenu 2"/>
          <p:cNvSpPr>
            <a:spLocks noGrp="1"/>
          </p:cNvSpPr>
          <p:nvPr>
            <p:ph idx="1"/>
          </p:nvPr>
        </p:nvSpPr>
        <p:spPr>
          <a:xfrm>
            <a:off x="360363" y="4064093"/>
            <a:ext cx="4286646" cy="2170112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en-US" sz="1400" b="1" dirty="0" smtClean="0">
                <a:solidFill>
                  <a:srgbClr val="002060"/>
                </a:solidFill>
              </a:rPr>
              <a:t>Wide I/O</a:t>
            </a:r>
            <a:endParaRPr lang="en-US" sz="1400" b="1" dirty="0">
              <a:solidFill>
                <a:srgbClr val="00206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SDRAM </a:t>
            </a:r>
            <a:r>
              <a:rPr lang="en-US" sz="1400" dirty="0">
                <a:solidFill>
                  <a:srgbClr val="002060"/>
                </a:solidFill>
              </a:rPr>
              <a:t>JEDEC memory standard </a:t>
            </a:r>
            <a:r>
              <a:rPr lang="en-US" sz="1400" dirty="0" smtClean="0">
                <a:solidFill>
                  <a:srgbClr val="002060"/>
                </a:solidFill>
              </a:rPr>
              <a:t>released Jan. </a:t>
            </a:r>
            <a:r>
              <a:rPr lang="en-US" sz="1400" dirty="0">
                <a:solidFill>
                  <a:srgbClr val="002060"/>
                </a:solidFill>
              </a:rPr>
              <a:t>2012 </a:t>
            </a:r>
            <a:endParaRPr lang="en-US" sz="14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400" b="1" dirty="0" smtClean="0">
                <a:solidFill>
                  <a:srgbClr val="002060"/>
                </a:solidFill>
              </a:rPr>
              <a:t>TSV’s</a:t>
            </a:r>
          </a:p>
          <a:p>
            <a:pPr lvl="1">
              <a:spcBef>
                <a:spcPts val="0"/>
              </a:spcBef>
            </a:pPr>
            <a:r>
              <a:rPr lang="fr-FR" sz="1400" dirty="0" smtClean="0">
                <a:solidFill>
                  <a:srgbClr val="002060"/>
                </a:solidFill>
              </a:rPr>
              <a:t>Ø 10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AR 8, Pitch </a:t>
            </a:r>
            <a:r>
              <a:rPr lang="fr-FR" sz="1400" dirty="0">
                <a:solidFill>
                  <a:srgbClr val="002060"/>
                </a:solidFill>
              </a:rPr>
              <a:t>40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fr-FR" sz="1400" dirty="0" err="1" smtClean="0">
                <a:solidFill>
                  <a:srgbClr val="002060"/>
                </a:solidFill>
              </a:rPr>
              <a:t>Number</a:t>
            </a:r>
            <a:r>
              <a:rPr lang="fr-FR" sz="1400" dirty="0" smtClean="0">
                <a:solidFill>
                  <a:srgbClr val="002060"/>
                </a:solidFill>
              </a:rPr>
              <a:t> 1016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solidFill>
                  <a:srgbClr val="002060"/>
                </a:solidFill>
              </a:rPr>
              <a:t>C</a:t>
            </a:r>
            <a:r>
              <a:rPr lang="en-US" sz="1400" dirty="0" smtClean="0">
                <a:solidFill>
                  <a:srgbClr val="002060"/>
                </a:solidFill>
              </a:rPr>
              <a:t>ompatible </a:t>
            </a:r>
            <a:r>
              <a:rPr lang="en-US" sz="1400" dirty="0">
                <a:solidFill>
                  <a:srgbClr val="002060"/>
                </a:solidFill>
              </a:rPr>
              <a:t>with FD-SOI</a:t>
            </a:r>
            <a:endParaRPr lang="fr-FR" sz="14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fr-FR" sz="1400" b="1" dirty="0" smtClean="0">
                <a:solidFill>
                  <a:srgbClr val="002060"/>
                </a:solidFill>
              </a:rPr>
              <a:t>Chip to Chip Cu </a:t>
            </a:r>
            <a:r>
              <a:rPr lang="fr-FR" sz="1400" b="1" dirty="0" err="1" smtClean="0">
                <a:solidFill>
                  <a:srgbClr val="002060"/>
                </a:solidFill>
              </a:rPr>
              <a:t>Pillars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lvl="1">
              <a:spcBef>
                <a:spcPts val="0"/>
              </a:spcBef>
            </a:pPr>
            <a:r>
              <a:rPr lang="fr-FR" sz="1400" dirty="0" smtClean="0">
                <a:solidFill>
                  <a:srgbClr val="002060"/>
                </a:solidFill>
              </a:rPr>
              <a:t>Ø20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fr-FR" sz="1400" dirty="0" err="1">
                <a:solidFill>
                  <a:srgbClr val="002060"/>
                </a:solidFill>
              </a:rPr>
              <a:t>Height</a:t>
            </a:r>
            <a:r>
              <a:rPr lang="fr-FR" sz="1400" dirty="0">
                <a:solidFill>
                  <a:srgbClr val="002060"/>
                </a:solidFill>
              </a:rPr>
              <a:t> 20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fr-FR" sz="1400" dirty="0">
                <a:solidFill>
                  <a:srgbClr val="002060"/>
                </a:solidFill>
              </a:rPr>
              <a:t>Pitch 40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fr-FR" sz="1400" dirty="0" err="1">
                <a:solidFill>
                  <a:srgbClr val="002060"/>
                </a:solidFill>
              </a:rPr>
              <a:t>Number</a:t>
            </a:r>
            <a:r>
              <a:rPr lang="fr-FR" sz="1400" dirty="0">
                <a:solidFill>
                  <a:srgbClr val="002060"/>
                </a:solidFill>
              </a:rPr>
              <a:t> 1016 </a:t>
            </a:r>
            <a:endParaRPr lang="fr-FR" sz="14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fr-FR" sz="1400" b="1" dirty="0" err="1" smtClean="0">
                <a:solidFill>
                  <a:srgbClr val="002060"/>
                </a:solidFill>
              </a:rPr>
              <a:t>SoC</a:t>
            </a:r>
            <a:r>
              <a:rPr lang="fr-FR" sz="1400" b="1" dirty="0" smtClean="0">
                <a:solidFill>
                  <a:srgbClr val="002060"/>
                </a:solidFill>
              </a:rPr>
              <a:t> to </a:t>
            </a:r>
            <a:r>
              <a:rPr lang="fr-FR" sz="1400" b="1" dirty="0" err="1" smtClean="0">
                <a:solidFill>
                  <a:srgbClr val="002060"/>
                </a:solidFill>
              </a:rPr>
              <a:t>Substrate</a:t>
            </a:r>
            <a:r>
              <a:rPr lang="fr-FR" sz="1400" b="1" dirty="0" smtClean="0">
                <a:solidFill>
                  <a:srgbClr val="002060"/>
                </a:solidFill>
              </a:rPr>
              <a:t> Cu </a:t>
            </a:r>
            <a:r>
              <a:rPr lang="fr-FR" sz="1400" b="1" dirty="0" err="1" smtClean="0">
                <a:solidFill>
                  <a:srgbClr val="002060"/>
                </a:solidFill>
              </a:rPr>
              <a:t>Pillars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fr-FR" sz="1400" dirty="0" smtClean="0">
                <a:solidFill>
                  <a:srgbClr val="002060"/>
                </a:solidFill>
              </a:rPr>
              <a:t>Ø55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en-US" sz="1400" dirty="0">
                <a:solidFill>
                  <a:srgbClr val="002060"/>
                </a:solidFill>
              </a:rPr>
              <a:t>Height 40 </a:t>
            </a:r>
            <a:r>
              <a:rPr lang="en-US" sz="1400" dirty="0" err="1" smtClean="0">
                <a:solidFill>
                  <a:srgbClr val="002060"/>
                </a:solidFill>
              </a:rPr>
              <a:t>μm</a:t>
            </a:r>
            <a:r>
              <a:rPr lang="en-US" sz="1400" dirty="0" smtClean="0">
                <a:solidFill>
                  <a:srgbClr val="002060"/>
                </a:solidFill>
              </a:rPr>
              <a:t>, </a:t>
            </a:r>
            <a:r>
              <a:rPr lang="fr-FR" sz="1400" dirty="0" smtClean="0">
                <a:solidFill>
                  <a:srgbClr val="002060"/>
                </a:solidFill>
              </a:rPr>
              <a:t>Pitch &gt;200 </a:t>
            </a:r>
            <a:r>
              <a:rPr lang="el-GR" sz="1400" dirty="0">
                <a:solidFill>
                  <a:srgbClr val="002060"/>
                </a:solidFill>
              </a:rPr>
              <a:t>μ</a:t>
            </a:r>
            <a:r>
              <a:rPr lang="fr-FR" sz="1400" dirty="0" smtClean="0">
                <a:solidFill>
                  <a:srgbClr val="002060"/>
                </a:solidFill>
              </a:rPr>
              <a:t>m, </a:t>
            </a:r>
            <a:r>
              <a:rPr lang="fr-FR" sz="1400" dirty="0" err="1">
                <a:solidFill>
                  <a:srgbClr val="002060"/>
                </a:solidFill>
              </a:rPr>
              <a:t>Number</a:t>
            </a:r>
            <a:r>
              <a:rPr lang="fr-FR" sz="1400" dirty="0">
                <a:solidFill>
                  <a:srgbClr val="002060"/>
                </a:solidFill>
              </a:rPr>
              <a:t> 933 </a:t>
            </a:r>
            <a:endParaRPr lang="fr-FR" sz="14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sz="1400" b="1" dirty="0">
                <a:solidFill>
                  <a:srgbClr val="002060"/>
                </a:solidFill>
              </a:rPr>
              <a:t>FBGA </a:t>
            </a:r>
            <a:r>
              <a:rPr lang="en-US" sz="1400" b="1" dirty="0" smtClean="0">
                <a:solidFill>
                  <a:srgbClr val="002060"/>
                </a:solidFill>
              </a:rPr>
              <a:t>Package</a:t>
            </a:r>
          </a:p>
          <a:p>
            <a:pPr lvl="1">
              <a:spcBef>
                <a:spcPts val="0"/>
              </a:spcBef>
            </a:pPr>
            <a:r>
              <a:rPr lang="en-US" sz="1400" dirty="0" smtClean="0">
                <a:solidFill>
                  <a:srgbClr val="002060"/>
                </a:solidFill>
              </a:rPr>
              <a:t>Size 12x12mm, Ball </a:t>
            </a:r>
            <a:r>
              <a:rPr lang="en-US" sz="1400" dirty="0">
                <a:solidFill>
                  <a:srgbClr val="002060"/>
                </a:solidFill>
              </a:rPr>
              <a:t>Pitch </a:t>
            </a:r>
            <a:r>
              <a:rPr lang="en-US" sz="1400" dirty="0" smtClean="0">
                <a:solidFill>
                  <a:srgbClr val="002060"/>
                </a:solidFill>
              </a:rPr>
              <a:t>0.4mm,Ball </a:t>
            </a:r>
            <a:r>
              <a:rPr lang="en-US" sz="1400" dirty="0">
                <a:solidFill>
                  <a:srgbClr val="002060"/>
                </a:solidFill>
              </a:rPr>
              <a:t>Matrix </a:t>
            </a:r>
            <a:r>
              <a:rPr lang="en-US" sz="1400" dirty="0" smtClean="0">
                <a:solidFill>
                  <a:srgbClr val="002060"/>
                </a:solidFill>
              </a:rPr>
              <a:t>29x29, 1.2 </a:t>
            </a:r>
            <a:r>
              <a:rPr lang="en-US" sz="1400" dirty="0">
                <a:solidFill>
                  <a:srgbClr val="002060"/>
                </a:solidFill>
              </a:rPr>
              <a:t>mm </a:t>
            </a:r>
            <a:r>
              <a:rPr lang="en-US" sz="1400" dirty="0" smtClean="0">
                <a:solidFill>
                  <a:srgbClr val="002060"/>
                </a:solidFill>
              </a:rPr>
              <a:t>thickness</a:t>
            </a:r>
            <a:endParaRPr lang="en-US" sz="14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14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3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27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85737" y="122238"/>
            <a:ext cx="847979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 :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memory on application processor – TSV middle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2" t="20104" r="7425" b="8679"/>
          <a:stretch/>
        </p:blipFill>
        <p:spPr bwMode="auto">
          <a:xfrm>
            <a:off x="867929" y="861238"/>
            <a:ext cx="7363689" cy="50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Rectangle 12"/>
          <p:cNvSpPr>
            <a:spLocks noChangeArrowheads="1"/>
          </p:cNvSpPr>
          <p:nvPr/>
        </p:nvSpPr>
        <p:spPr bwMode="auto">
          <a:xfrm>
            <a:off x="3159388" y="5927338"/>
            <a:ext cx="30065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000066"/>
                </a:solidFill>
                <a:cs typeface="Times New Roman" pitchFamily="18" charset="0"/>
              </a:rPr>
              <a:t>Source : </a:t>
            </a:r>
            <a:r>
              <a:rPr lang="en-US" sz="1000" dirty="0" smtClean="0">
                <a:solidFill>
                  <a:srgbClr val="000066"/>
                </a:solidFill>
                <a:cs typeface="Times New Roman" pitchFamily="18" charset="0"/>
              </a:rPr>
              <a:t>J. </a:t>
            </a:r>
            <a:r>
              <a:rPr lang="en-US" sz="1000" dirty="0" err="1" smtClean="0">
                <a:solidFill>
                  <a:srgbClr val="000066"/>
                </a:solidFill>
                <a:cs typeface="Times New Roman" pitchFamily="18" charset="0"/>
              </a:rPr>
              <a:t>Michailos</a:t>
            </a:r>
            <a:r>
              <a:rPr lang="en-US" sz="1000" dirty="0" smtClean="0">
                <a:solidFill>
                  <a:srgbClr val="000066"/>
                </a:solidFill>
                <a:cs typeface="Times New Roman" pitchFamily="18" charset="0"/>
              </a:rPr>
              <a:t> / ST Micro / 2013</a:t>
            </a:r>
            <a:endParaRPr lang="fr-FR" sz="1000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07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2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28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11150" y="122238"/>
            <a:ext cx="809743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: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Ultra </a:t>
            </a:r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thin 3D capacitors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stacking – TSV last 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529137" y="775620"/>
            <a:ext cx="7896325" cy="5321445"/>
            <a:chOff x="92839" y="742336"/>
            <a:chExt cx="8781681" cy="5855016"/>
          </a:xfrm>
        </p:grpSpPr>
        <p:grpSp>
          <p:nvGrpSpPr>
            <p:cNvPr id="36" name="Group 77"/>
            <p:cNvGrpSpPr>
              <a:grpSpLocks/>
            </p:cNvGrpSpPr>
            <p:nvPr/>
          </p:nvGrpSpPr>
          <p:grpSpPr bwMode="auto">
            <a:xfrm>
              <a:off x="5651101" y="3284686"/>
              <a:ext cx="2736850" cy="736600"/>
              <a:chOff x="1882" y="1797"/>
              <a:chExt cx="1724" cy="464"/>
            </a:xfrm>
          </p:grpSpPr>
          <p:sp>
            <p:nvSpPr>
              <p:cNvPr id="37" name="Oval 78"/>
              <p:cNvSpPr>
                <a:spLocks noChangeArrowheads="1"/>
              </p:cNvSpPr>
              <p:nvPr/>
            </p:nvSpPr>
            <p:spPr bwMode="auto">
              <a:xfrm>
                <a:off x="3228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38" name="Oval 79"/>
              <p:cNvSpPr>
                <a:spLocks noChangeArrowheads="1"/>
              </p:cNvSpPr>
              <p:nvPr/>
            </p:nvSpPr>
            <p:spPr bwMode="auto">
              <a:xfrm>
                <a:off x="2049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39" name="Rectangle 80"/>
              <p:cNvSpPr>
                <a:spLocks noChangeArrowheads="1"/>
              </p:cNvSpPr>
              <p:nvPr/>
            </p:nvSpPr>
            <p:spPr bwMode="auto">
              <a:xfrm>
                <a:off x="1882" y="1797"/>
                <a:ext cx="1724" cy="318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40" name="Rectangle 81"/>
              <p:cNvSpPr>
                <a:spLocks noChangeArrowheads="1"/>
              </p:cNvSpPr>
              <p:nvPr/>
            </p:nvSpPr>
            <p:spPr bwMode="auto">
              <a:xfrm>
                <a:off x="2412" y="1802"/>
                <a:ext cx="630" cy="26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grpSp>
            <p:nvGrpSpPr>
              <p:cNvPr id="41" name="Group 82"/>
              <p:cNvGrpSpPr>
                <a:grpSpLocks/>
              </p:cNvGrpSpPr>
              <p:nvPr/>
            </p:nvGrpSpPr>
            <p:grpSpPr bwMode="auto">
              <a:xfrm>
                <a:off x="2472" y="1797"/>
                <a:ext cx="499" cy="227"/>
                <a:chOff x="2472" y="1797"/>
                <a:chExt cx="499" cy="227"/>
              </a:xfrm>
            </p:grpSpPr>
            <p:sp>
              <p:nvSpPr>
                <p:cNvPr id="44" name="Line 83"/>
                <p:cNvSpPr>
                  <a:spLocks noChangeShapeType="1"/>
                </p:cNvSpPr>
                <p:nvPr/>
              </p:nvSpPr>
              <p:spPr bwMode="auto">
                <a:xfrm>
                  <a:off x="247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45" name="Line 84"/>
                <p:cNvSpPr>
                  <a:spLocks noChangeShapeType="1"/>
                </p:cNvSpPr>
                <p:nvPr/>
              </p:nvSpPr>
              <p:spPr bwMode="auto">
                <a:xfrm>
                  <a:off x="2517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46" name="Line 85"/>
                <p:cNvSpPr>
                  <a:spLocks noChangeShapeType="1"/>
                </p:cNvSpPr>
                <p:nvPr/>
              </p:nvSpPr>
              <p:spPr bwMode="auto">
                <a:xfrm>
                  <a:off x="256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47" name="Line 86"/>
                <p:cNvSpPr>
                  <a:spLocks noChangeShapeType="1"/>
                </p:cNvSpPr>
                <p:nvPr/>
              </p:nvSpPr>
              <p:spPr bwMode="auto">
                <a:xfrm>
                  <a:off x="2608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48" name="Line 87"/>
                <p:cNvSpPr>
                  <a:spLocks noChangeShapeType="1"/>
                </p:cNvSpPr>
                <p:nvPr/>
              </p:nvSpPr>
              <p:spPr bwMode="auto">
                <a:xfrm>
                  <a:off x="2653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49" name="Line 88"/>
                <p:cNvSpPr>
                  <a:spLocks noChangeShapeType="1"/>
                </p:cNvSpPr>
                <p:nvPr/>
              </p:nvSpPr>
              <p:spPr bwMode="auto">
                <a:xfrm>
                  <a:off x="269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0" name="Line 89"/>
                <p:cNvSpPr>
                  <a:spLocks noChangeShapeType="1"/>
                </p:cNvSpPr>
                <p:nvPr/>
              </p:nvSpPr>
              <p:spPr bwMode="auto">
                <a:xfrm>
                  <a:off x="274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1" name="Line 90"/>
                <p:cNvSpPr>
                  <a:spLocks noChangeShapeType="1"/>
                </p:cNvSpPr>
                <p:nvPr/>
              </p:nvSpPr>
              <p:spPr bwMode="auto">
                <a:xfrm>
                  <a:off x="278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2" name="Line 91"/>
                <p:cNvSpPr>
                  <a:spLocks noChangeShapeType="1"/>
                </p:cNvSpPr>
                <p:nvPr/>
              </p:nvSpPr>
              <p:spPr bwMode="auto">
                <a:xfrm>
                  <a:off x="283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3" name="Line 92"/>
                <p:cNvSpPr>
                  <a:spLocks noChangeShapeType="1"/>
                </p:cNvSpPr>
                <p:nvPr/>
              </p:nvSpPr>
              <p:spPr bwMode="auto">
                <a:xfrm>
                  <a:off x="2880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4" name="Line 93"/>
                <p:cNvSpPr>
                  <a:spLocks noChangeShapeType="1"/>
                </p:cNvSpPr>
                <p:nvPr/>
              </p:nvSpPr>
              <p:spPr bwMode="auto">
                <a:xfrm>
                  <a:off x="2925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55" name="Line 94"/>
                <p:cNvSpPr>
                  <a:spLocks noChangeShapeType="1"/>
                </p:cNvSpPr>
                <p:nvPr/>
              </p:nvSpPr>
              <p:spPr bwMode="auto">
                <a:xfrm>
                  <a:off x="2971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42" name="Rectangle 95"/>
              <p:cNvSpPr>
                <a:spLocks noChangeArrowheads="1"/>
              </p:cNvSpPr>
              <p:nvPr/>
            </p:nvSpPr>
            <p:spPr bwMode="auto">
              <a:xfrm>
                <a:off x="2064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43" name="Rectangle 96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grpSp>
          <p:nvGrpSpPr>
            <p:cNvPr id="56" name="Group 98"/>
            <p:cNvGrpSpPr>
              <a:grpSpLocks/>
            </p:cNvGrpSpPr>
            <p:nvPr/>
          </p:nvGrpSpPr>
          <p:grpSpPr bwMode="auto">
            <a:xfrm>
              <a:off x="5651101" y="3932386"/>
              <a:ext cx="2736850" cy="736600"/>
              <a:chOff x="1882" y="1797"/>
              <a:chExt cx="1724" cy="464"/>
            </a:xfrm>
          </p:grpSpPr>
          <p:sp>
            <p:nvSpPr>
              <p:cNvPr id="57" name="Oval 99"/>
              <p:cNvSpPr>
                <a:spLocks noChangeArrowheads="1"/>
              </p:cNvSpPr>
              <p:nvPr/>
            </p:nvSpPr>
            <p:spPr bwMode="auto">
              <a:xfrm>
                <a:off x="3228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58" name="Oval 100"/>
              <p:cNvSpPr>
                <a:spLocks noChangeArrowheads="1"/>
              </p:cNvSpPr>
              <p:nvPr/>
            </p:nvSpPr>
            <p:spPr bwMode="auto">
              <a:xfrm>
                <a:off x="2049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59" name="Rectangle 101"/>
              <p:cNvSpPr>
                <a:spLocks noChangeArrowheads="1"/>
              </p:cNvSpPr>
              <p:nvPr/>
            </p:nvSpPr>
            <p:spPr bwMode="auto">
              <a:xfrm>
                <a:off x="1882" y="1797"/>
                <a:ext cx="1724" cy="318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60" name="Rectangle 102"/>
              <p:cNvSpPr>
                <a:spLocks noChangeArrowheads="1"/>
              </p:cNvSpPr>
              <p:nvPr/>
            </p:nvSpPr>
            <p:spPr bwMode="auto">
              <a:xfrm>
                <a:off x="2412" y="1802"/>
                <a:ext cx="630" cy="26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grpSp>
            <p:nvGrpSpPr>
              <p:cNvPr id="61" name="Group 103"/>
              <p:cNvGrpSpPr>
                <a:grpSpLocks/>
              </p:cNvGrpSpPr>
              <p:nvPr/>
            </p:nvGrpSpPr>
            <p:grpSpPr bwMode="auto">
              <a:xfrm>
                <a:off x="2472" y="1797"/>
                <a:ext cx="499" cy="227"/>
                <a:chOff x="2472" y="1797"/>
                <a:chExt cx="499" cy="227"/>
              </a:xfrm>
            </p:grpSpPr>
            <p:sp>
              <p:nvSpPr>
                <p:cNvPr id="64" name="Line 104"/>
                <p:cNvSpPr>
                  <a:spLocks noChangeShapeType="1"/>
                </p:cNvSpPr>
                <p:nvPr/>
              </p:nvSpPr>
              <p:spPr bwMode="auto">
                <a:xfrm>
                  <a:off x="247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65" name="Line 105"/>
                <p:cNvSpPr>
                  <a:spLocks noChangeShapeType="1"/>
                </p:cNvSpPr>
                <p:nvPr/>
              </p:nvSpPr>
              <p:spPr bwMode="auto">
                <a:xfrm>
                  <a:off x="2517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66" name="Line 106"/>
                <p:cNvSpPr>
                  <a:spLocks noChangeShapeType="1"/>
                </p:cNvSpPr>
                <p:nvPr/>
              </p:nvSpPr>
              <p:spPr bwMode="auto">
                <a:xfrm>
                  <a:off x="256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67" name="Line 107"/>
                <p:cNvSpPr>
                  <a:spLocks noChangeShapeType="1"/>
                </p:cNvSpPr>
                <p:nvPr/>
              </p:nvSpPr>
              <p:spPr bwMode="auto">
                <a:xfrm>
                  <a:off x="2608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68" name="Line 108"/>
                <p:cNvSpPr>
                  <a:spLocks noChangeShapeType="1"/>
                </p:cNvSpPr>
                <p:nvPr/>
              </p:nvSpPr>
              <p:spPr bwMode="auto">
                <a:xfrm>
                  <a:off x="2653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69" name="Line 109"/>
                <p:cNvSpPr>
                  <a:spLocks noChangeShapeType="1"/>
                </p:cNvSpPr>
                <p:nvPr/>
              </p:nvSpPr>
              <p:spPr bwMode="auto">
                <a:xfrm>
                  <a:off x="269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0" name="Line 110"/>
                <p:cNvSpPr>
                  <a:spLocks noChangeShapeType="1"/>
                </p:cNvSpPr>
                <p:nvPr/>
              </p:nvSpPr>
              <p:spPr bwMode="auto">
                <a:xfrm>
                  <a:off x="274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1" name="Line 111"/>
                <p:cNvSpPr>
                  <a:spLocks noChangeShapeType="1"/>
                </p:cNvSpPr>
                <p:nvPr/>
              </p:nvSpPr>
              <p:spPr bwMode="auto">
                <a:xfrm>
                  <a:off x="278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2" name="Line 112"/>
                <p:cNvSpPr>
                  <a:spLocks noChangeShapeType="1"/>
                </p:cNvSpPr>
                <p:nvPr/>
              </p:nvSpPr>
              <p:spPr bwMode="auto">
                <a:xfrm>
                  <a:off x="283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3" name="Line 113"/>
                <p:cNvSpPr>
                  <a:spLocks noChangeShapeType="1"/>
                </p:cNvSpPr>
                <p:nvPr/>
              </p:nvSpPr>
              <p:spPr bwMode="auto">
                <a:xfrm>
                  <a:off x="2880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4" name="Line 114"/>
                <p:cNvSpPr>
                  <a:spLocks noChangeShapeType="1"/>
                </p:cNvSpPr>
                <p:nvPr/>
              </p:nvSpPr>
              <p:spPr bwMode="auto">
                <a:xfrm>
                  <a:off x="2925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75" name="Line 115"/>
                <p:cNvSpPr>
                  <a:spLocks noChangeShapeType="1"/>
                </p:cNvSpPr>
                <p:nvPr/>
              </p:nvSpPr>
              <p:spPr bwMode="auto">
                <a:xfrm>
                  <a:off x="2971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62" name="Rectangle 116"/>
              <p:cNvSpPr>
                <a:spLocks noChangeArrowheads="1"/>
              </p:cNvSpPr>
              <p:nvPr/>
            </p:nvSpPr>
            <p:spPr bwMode="auto">
              <a:xfrm>
                <a:off x="2064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63" name="Rectangle 117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grpSp>
          <p:nvGrpSpPr>
            <p:cNvPr id="76" name="Group 118"/>
            <p:cNvGrpSpPr>
              <a:grpSpLocks/>
            </p:cNvGrpSpPr>
            <p:nvPr/>
          </p:nvGrpSpPr>
          <p:grpSpPr bwMode="auto">
            <a:xfrm>
              <a:off x="5651101" y="4580086"/>
              <a:ext cx="2736850" cy="736600"/>
              <a:chOff x="1882" y="1797"/>
              <a:chExt cx="1724" cy="464"/>
            </a:xfrm>
          </p:grpSpPr>
          <p:sp>
            <p:nvSpPr>
              <p:cNvPr id="77" name="Oval 119"/>
              <p:cNvSpPr>
                <a:spLocks noChangeArrowheads="1"/>
              </p:cNvSpPr>
              <p:nvPr/>
            </p:nvSpPr>
            <p:spPr bwMode="auto">
              <a:xfrm>
                <a:off x="3228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78" name="Oval 120"/>
              <p:cNvSpPr>
                <a:spLocks noChangeArrowheads="1"/>
              </p:cNvSpPr>
              <p:nvPr/>
            </p:nvSpPr>
            <p:spPr bwMode="auto">
              <a:xfrm>
                <a:off x="2049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79" name="Rectangle 121"/>
              <p:cNvSpPr>
                <a:spLocks noChangeArrowheads="1"/>
              </p:cNvSpPr>
              <p:nvPr/>
            </p:nvSpPr>
            <p:spPr bwMode="auto">
              <a:xfrm>
                <a:off x="1882" y="1797"/>
                <a:ext cx="1724" cy="318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80" name="Rectangle 122"/>
              <p:cNvSpPr>
                <a:spLocks noChangeArrowheads="1"/>
              </p:cNvSpPr>
              <p:nvPr/>
            </p:nvSpPr>
            <p:spPr bwMode="auto">
              <a:xfrm>
                <a:off x="2412" y="1802"/>
                <a:ext cx="630" cy="26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grpSp>
            <p:nvGrpSpPr>
              <p:cNvPr id="81" name="Group 123"/>
              <p:cNvGrpSpPr>
                <a:grpSpLocks/>
              </p:cNvGrpSpPr>
              <p:nvPr/>
            </p:nvGrpSpPr>
            <p:grpSpPr bwMode="auto">
              <a:xfrm>
                <a:off x="2472" y="1797"/>
                <a:ext cx="499" cy="227"/>
                <a:chOff x="2472" y="1797"/>
                <a:chExt cx="499" cy="227"/>
              </a:xfrm>
            </p:grpSpPr>
            <p:sp>
              <p:nvSpPr>
                <p:cNvPr id="84" name="Line 124"/>
                <p:cNvSpPr>
                  <a:spLocks noChangeShapeType="1"/>
                </p:cNvSpPr>
                <p:nvPr/>
              </p:nvSpPr>
              <p:spPr bwMode="auto">
                <a:xfrm>
                  <a:off x="247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85" name="Line 125"/>
                <p:cNvSpPr>
                  <a:spLocks noChangeShapeType="1"/>
                </p:cNvSpPr>
                <p:nvPr/>
              </p:nvSpPr>
              <p:spPr bwMode="auto">
                <a:xfrm>
                  <a:off x="2517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86" name="Line 126"/>
                <p:cNvSpPr>
                  <a:spLocks noChangeShapeType="1"/>
                </p:cNvSpPr>
                <p:nvPr/>
              </p:nvSpPr>
              <p:spPr bwMode="auto">
                <a:xfrm>
                  <a:off x="256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87" name="Line 127"/>
                <p:cNvSpPr>
                  <a:spLocks noChangeShapeType="1"/>
                </p:cNvSpPr>
                <p:nvPr/>
              </p:nvSpPr>
              <p:spPr bwMode="auto">
                <a:xfrm>
                  <a:off x="2608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88" name="Line 128"/>
                <p:cNvSpPr>
                  <a:spLocks noChangeShapeType="1"/>
                </p:cNvSpPr>
                <p:nvPr/>
              </p:nvSpPr>
              <p:spPr bwMode="auto">
                <a:xfrm>
                  <a:off x="2653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89" name="Line 129"/>
                <p:cNvSpPr>
                  <a:spLocks noChangeShapeType="1"/>
                </p:cNvSpPr>
                <p:nvPr/>
              </p:nvSpPr>
              <p:spPr bwMode="auto">
                <a:xfrm>
                  <a:off x="269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0" name="Line 130"/>
                <p:cNvSpPr>
                  <a:spLocks noChangeShapeType="1"/>
                </p:cNvSpPr>
                <p:nvPr/>
              </p:nvSpPr>
              <p:spPr bwMode="auto">
                <a:xfrm>
                  <a:off x="274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1" name="Line 131"/>
                <p:cNvSpPr>
                  <a:spLocks noChangeShapeType="1"/>
                </p:cNvSpPr>
                <p:nvPr/>
              </p:nvSpPr>
              <p:spPr bwMode="auto">
                <a:xfrm>
                  <a:off x="278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2" name="Line 132"/>
                <p:cNvSpPr>
                  <a:spLocks noChangeShapeType="1"/>
                </p:cNvSpPr>
                <p:nvPr/>
              </p:nvSpPr>
              <p:spPr bwMode="auto">
                <a:xfrm>
                  <a:off x="283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3" name="Line 133"/>
                <p:cNvSpPr>
                  <a:spLocks noChangeShapeType="1"/>
                </p:cNvSpPr>
                <p:nvPr/>
              </p:nvSpPr>
              <p:spPr bwMode="auto">
                <a:xfrm>
                  <a:off x="2880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4" name="Line 134"/>
                <p:cNvSpPr>
                  <a:spLocks noChangeShapeType="1"/>
                </p:cNvSpPr>
                <p:nvPr/>
              </p:nvSpPr>
              <p:spPr bwMode="auto">
                <a:xfrm>
                  <a:off x="2925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95" name="Line 135"/>
                <p:cNvSpPr>
                  <a:spLocks noChangeShapeType="1"/>
                </p:cNvSpPr>
                <p:nvPr/>
              </p:nvSpPr>
              <p:spPr bwMode="auto">
                <a:xfrm>
                  <a:off x="2971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82" name="Rectangle 136"/>
              <p:cNvSpPr>
                <a:spLocks noChangeArrowheads="1"/>
              </p:cNvSpPr>
              <p:nvPr/>
            </p:nvSpPr>
            <p:spPr bwMode="auto">
              <a:xfrm>
                <a:off x="2064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83" name="Rectangle 137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grpSp>
          <p:nvGrpSpPr>
            <p:cNvPr id="96" name="Group 138"/>
            <p:cNvGrpSpPr>
              <a:grpSpLocks/>
            </p:cNvGrpSpPr>
            <p:nvPr/>
          </p:nvGrpSpPr>
          <p:grpSpPr bwMode="auto">
            <a:xfrm>
              <a:off x="5651101" y="5227786"/>
              <a:ext cx="2736850" cy="736600"/>
              <a:chOff x="1882" y="1797"/>
              <a:chExt cx="1724" cy="464"/>
            </a:xfrm>
          </p:grpSpPr>
          <p:sp>
            <p:nvSpPr>
              <p:cNvPr id="97" name="Oval 139"/>
              <p:cNvSpPr>
                <a:spLocks noChangeArrowheads="1"/>
              </p:cNvSpPr>
              <p:nvPr/>
            </p:nvSpPr>
            <p:spPr bwMode="auto">
              <a:xfrm>
                <a:off x="3228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98" name="Oval 140"/>
              <p:cNvSpPr>
                <a:spLocks noChangeArrowheads="1"/>
              </p:cNvSpPr>
              <p:nvPr/>
            </p:nvSpPr>
            <p:spPr bwMode="auto">
              <a:xfrm>
                <a:off x="2049" y="1989"/>
                <a:ext cx="171" cy="272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99" name="Rectangle 141"/>
              <p:cNvSpPr>
                <a:spLocks noChangeArrowheads="1"/>
              </p:cNvSpPr>
              <p:nvPr/>
            </p:nvSpPr>
            <p:spPr bwMode="auto">
              <a:xfrm>
                <a:off x="1882" y="1797"/>
                <a:ext cx="1724" cy="318"/>
              </a:xfrm>
              <a:prstGeom prst="rect">
                <a:avLst/>
              </a:prstGeom>
              <a:solidFill>
                <a:srgbClr val="BBE0E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100" name="Rectangle 142"/>
              <p:cNvSpPr>
                <a:spLocks noChangeArrowheads="1"/>
              </p:cNvSpPr>
              <p:nvPr/>
            </p:nvSpPr>
            <p:spPr bwMode="auto">
              <a:xfrm>
                <a:off x="2412" y="1802"/>
                <a:ext cx="630" cy="26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grpSp>
            <p:nvGrpSpPr>
              <p:cNvPr id="101" name="Group 143"/>
              <p:cNvGrpSpPr>
                <a:grpSpLocks/>
              </p:cNvGrpSpPr>
              <p:nvPr/>
            </p:nvGrpSpPr>
            <p:grpSpPr bwMode="auto">
              <a:xfrm>
                <a:off x="2472" y="1797"/>
                <a:ext cx="499" cy="227"/>
                <a:chOff x="2472" y="1797"/>
                <a:chExt cx="499" cy="227"/>
              </a:xfrm>
            </p:grpSpPr>
            <p:sp>
              <p:nvSpPr>
                <p:cNvPr id="104" name="Line 144"/>
                <p:cNvSpPr>
                  <a:spLocks noChangeShapeType="1"/>
                </p:cNvSpPr>
                <p:nvPr/>
              </p:nvSpPr>
              <p:spPr bwMode="auto">
                <a:xfrm>
                  <a:off x="247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5" name="Line 145"/>
                <p:cNvSpPr>
                  <a:spLocks noChangeShapeType="1"/>
                </p:cNvSpPr>
                <p:nvPr/>
              </p:nvSpPr>
              <p:spPr bwMode="auto">
                <a:xfrm>
                  <a:off x="2517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6" name="Line 146"/>
                <p:cNvSpPr>
                  <a:spLocks noChangeShapeType="1"/>
                </p:cNvSpPr>
                <p:nvPr/>
              </p:nvSpPr>
              <p:spPr bwMode="auto">
                <a:xfrm>
                  <a:off x="2562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7" name="Line 147"/>
                <p:cNvSpPr>
                  <a:spLocks noChangeShapeType="1"/>
                </p:cNvSpPr>
                <p:nvPr/>
              </p:nvSpPr>
              <p:spPr bwMode="auto">
                <a:xfrm>
                  <a:off x="2608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8" name="Line 148"/>
                <p:cNvSpPr>
                  <a:spLocks noChangeShapeType="1"/>
                </p:cNvSpPr>
                <p:nvPr/>
              </p:nvSpPr>
              <p:spPr bwMode="auto">
                <a:xfrm>
                  <a:off x="2653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09" name="Line 149"/>
                <p:cNvSpPr>
                  <a:spLocks noChangeShapeType="1"/>
                </p:cNvSpPr>
                <p:nvPr/>
              </p:nvSpPr>
              <p:spPr bwMode="auto">
                <a:xfrm>
                  <a:off x="269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0" name="Line 150"/>
                <p:cNvSpPr>
                  <a:spLocks noChangeShapeType="1"/>
                </p:cNvSpPr>
                <p:nvPr/>
              </p:nvSpPr>
              <p:spPr bwMode="auto">
                <a:xfrm>
                  <a:off x="274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1" name="Line 151"/>
                <p:cNvSpPr>
                  <a:spLocks noChangeShapeType="1"/>
                </p:cNvSpPr>
                <p:nvPr/>
              </p:nvSpPr>
              <p:spPr bwMode="auto">
                <a:xfrm>
                  <a:off x="2789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2" name="Line 152"/>
                <p:cNvSpPr>
                  <a:spLocks noChangeShapeType="1"/>
                </p:cNvSpPr>
                <p:nvPr/>
              </p:nvSpPr>
              <p:spPr bwMode="auto">
                <a:xfrm>
                  <a:off x="2834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3" name="Line 153"/>
                <p:cNvSpPr>
                  <a:spLocks noChangeShapeType="1"/>
                </p:cNvSpPr>
                <p:nvPr/>
              </p:nvSpPr>
              <p:spPr bwMode="auto">
                <a:xfrm>
                  <a:off x="2880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4" name="Line 154"/>
                <p:cNvSpPr>
                  <a:spLocks noChangeShapeType="1"/>
                </p:cNvSpPr>
                <p:nvPr/>
              </p:nvSpPr>
              <p:spPr bwMode="auto">
                <a:xfrm>
                  <a:off x="2925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  <p:sp>
              <p:nvSpPr>
                <p:cNvPr id="115" name="Line 155"/>
                <p:cNvSpPr>
                  <a:spLocks noChangeShapeType="1"/>
                </p:cNvSpPr>
                <p:nvPr/>
              </p:nvSpPr>
              <p:spPr bwMode="auto">
                <a:xfrm>
                  <a:off x="2971" y="1797"/>
                  <a:ext cx="0" cy="22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kern="0" smtClean="0">
                    <a:solidFill>
                      <a:sysClr val="windowText" lastClr="000000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02" name="Rectangle 156"/>
              <p:cNvSpPr>
                <a:spLocks noChangeArrowheads="1"/>
              </p:cNvSpPr>
              <p:nvPr/>
            </p:nvSpPr>
            <p:spPr bwMode="auto">
              <a:xfrm>
                <a:off x="2064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103" name="Rectangle 157"/>
              <p:cNvSpPr>
                <a:spLocks noChangeArrowheads="1"/>
              </p:cNvSpPr>
              <p:nvPr/>
            </p:nvSpPr>
            <p:spPr bwMode="auto">
              <a:xfrm>
                <a:off x="3243" y="1797"/>
                <a:ext cx="137" cy="318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kern="0" smtClean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</p:grpSp>
        <p:sp>
          <p:nvSpPr>
            <p:cNvPr id="116" name="Text Box 158"/>
            <p:cNvSpPr txBox="1">
              <a:spLocks noChangeArrowheads="1"/>
            </p:cNvSpPr>
            <p:nvPr/>
          </p:nvSpPr>
          <p:spPr bwMode="auto">
            <a:xfrm>
              <a:off x="3652726" y="5517232"/>
              <a:ext cx="199015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sz="1400" kern="0" dirty="0" smtClean="0">
                  <a:solidFill>
                    <a:srgbClr val="333399"/>
                  </a:solidFill>
                  <a:latin typeface="Calibri"/>
                </a:rPr>
                <a:t>Thinned 3D capacitors interposer</a:t>
              </a:r>
            </a:p>
          </p:txBody>
        </p:sp>
        <p:sp>
          <p:nvSpPr>
            <p:cNvPr id="117" name="Text Box 159"/>
            <p:cNvSpPr txBox="1">
              <a:spLocks noChangeArrowheads="1"/>
            </p:cNvSpPr>
            <p:nvPr/>
          </p:nvSpPr>
          <p:spPr bwMode="auto">
            <a:xfrm>
              <a:off x="4800201" y="3292624"/>
              <a:ext cx="9953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kern="0" smtClean="0">
                  <a:solidFill>
                    <a:srgbClr val="FF9900"/>
                  </a:solidFill>
                  <a:latin typeface="Calibri"/>
                </a:rPr>
                <a:t>TSV</a:t>
              </a:r>
            </a:p>
          </p:txBody>
        </p:sp>
        <p:sp>
          <p:nvSpPr>
            <p:cNvPr id="118" name="Rectangle 161"/>
            <p:cNvSpPr>
              <a:spLocks noChangeArrowheads="1"/>
            </p:cNvSpPr>
            <p:nvPr/>
          </p:nvSpPr>
          <p:spPr bwMode="auto">
            <a:xfrm>
              <a:off x="4860032" y="5948511"/>
              <a:ext cx="3960418" cy="64884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mtClea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19" name="Text Box 162"/>
            <p:cNvSpPr txBox="1">
              <a:spLocks noChangeArrowheads="1"/>
            </p:cNvSpPr>
            <p:nvPr/>
          </p:nvSpPr>
          <p:spPr bwMode="auto">
            <a:xfrm>
              <a:off x="6082901" y="5948511"/>
              <a:ext cx="2160588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kern="0" smtClean="0">
                  <a:solidFill>
                    <a:sysClr val="windowText" lastClr="000000"/>
                  </a:solidFill>
                  <a:latin typeface="Calibri"/>
                </a:rPr>
                <a:t>PCB or Si wafer</a:t>
              </a:r>
            </a:p>
          </p:txBody>
        </p:sp>
        <p:sp>
          <p:nvSpPr>
            <p:cNvPr id="120" name="Line 164"/>
            <p:cNvSpPr>
              <a:spLocks noChangeShapeType="1"/>
            </p:cNvSpPr>
            <p:nvPr/>
          </p:nvSpPr>
          <p:spPr bwMode="auto">
            <a:xfrm flipV="1">
              <a:off x="5322973" y="5691127"/>
              <a:ext cx="508309" cy="154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mtClea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1" name="Line 165"/>
            <p:cNvSpPr>
              <a:spLocks noChangeShapeType="1"/>
            </p:cNvSpPr>
            <p:nvPr/>
          </p:nvSpPr>
          <p:spPr bwMode="auto">
            <a:xfrm>
              <a:off x="5579664" y="3932386"/>
              <a:ext cx="0" cy="5048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mtClea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2" name="Line 166"/>
            <p:cNvSpPr>
              <a:spLocks noChangeShapeType="1"/>
            </p:cNvSpPr>
            <p:nvPr/>
          </p:nvSpPr>
          <p:spPr bwMode="auto">
            <a:xfrm>
              <a:off x="5435201" y="3500586"/>
              <a:ext cx="5762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mtClea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3" name="Text Box 167"/>
            <p:cNvSpPr txBox="1">
              <a:spLocks noChangeArrowheads="1"/>
            </p:cNvSpPr>
            <p:nvPr/>
          </p:nvSpPr>
          <p:spPr bwMode="auto">
            <a:xfrm>
              <a:off x="4787501" y="4076849"/>
              <a:ext cx="792163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sz="1200" kern="0" smtClean="0">
                  <a:solidFill>
                    <a:sysClr val="windowText" lastClr="000000"/>
                  </a:solidFill>
                  <a:latin typeface="Calibri"/>
                </a:rPr>
                <a:t>&lt;100µm</a:t>
              </a:r>
            </a:p>
          </p:txBody>
        </p:sp>
        <p:sp>
          <p:nvSpPr>
            <p:cNvPr id="124" name="Text Box 170"/>
            <p:cNvSpPr txBox="1">
              <a:spLocks noChangeArrowheads="1"/>
            </p:cNvSpPr>
            <p:nvPr/>
          </p:nvSpPr>
          <p:spPr bwMode="auto">
            <a:xfrm>
              <a:off x="5164531" y="2751224"/>
              <a:ext cx="370998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sz="2800" b="1" kern="0" dirty="0" smtClean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</a:rPr>
                <a:t>Stack target: 4µF/mm</a:t>
              </a:r>
              <a:r>
                <a:rPr lang="en-GB" sz="2800" b="1" kern="0" baseline="30000" dirty="0" smtClean="0">
                  <a:ln w="12700">
                    <a:solidFill>
                      <a:srgbClr val="1F497D">
                        <a:satMod val="155000"/>
                      </a:srgbClr>
                    </a:solidFill>
                    <a:prstDash val="solid"/>
                  </a:ln>
                  <a:solidFill>
                    <a:srgbClr val="EEECE1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alibri"/>
                </a:rPr>
                <a:t>2</a:t>
              </a:r>
              <a:endParaRPr lang="en-GB" sz="2800" b="1" kern="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125" name="Text Box 171"/>
            <p:cNvSpPr txBox="1">
              <a:spLocks noChangeArrowheads="1"/>
            </p:cNvSpPr>
            <p:nvPr/>
          </p:nvSpPr>
          <p:spPr bwMode="auto">
            <a:xfrm>
              <a:off x="4647801" y="3645049"/>
              <a:ext cx="158432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GB" kern="0" smtClean="0">
                  <a:solidFill>
                    <a:srgbClr val="808080"/>
                  </a:solidFill>
                  <a:latin typeface="Calibri"/>
                </a:rPr>
                <a:t>solder</a:t>
              </a:r>
            </a:p>
          </p:txBody>
        </p:sp>
        <p:sp>
          <p:nvSpPr>
            <p:cNvPr id="126" name="Line 172"/>
            <p:cNvSpPr>
              <a:spLocks noChangeShapeType="1"/>
            </p:cNvSpPr>
            <p:nvPr/>
          </p:nvSpPr>
          <p:spPr bwMode="auto">
            <a:xfrm flipV="1">
              <a:off x="5439964" y="3860949"/>
              <a:ext cx="431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smtClean="0">
                <a:solidFill>
                  <a:sysClr val="windowText" lastClr="000000"/>
                </a:solidFill>
                <a:latin typeface="Calibri"/>
              </a:endParaRPr>
            </a:p>
          </p:txBody>
        </p:sp>
        <p:pic>
          <p:nvPicPr>
            <p:cNvPr id="127" name="Image 12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0992" y="3933056"/>
              <a:ext cx="3051000" cy="14479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8" name="ZoneTexte 127"/>
            <p:cNvSpPr txBox="1"/>
            <p:nvPr/>
          </p:nvSpPr>
          <p:spPr>
            <a:xfrm>
              <a:off x="285454" y="5446965"/>
              <a:ext cx="3412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i="1" dirty="0" smtClean="0">
                  <a:solidFill>
                    <a:srgbClr val="002060"/>
                  </a:solidFill>
                  <a:latin typeface="Calibri"/>
                </a:rPr>
                <a:t>Sample of IPD of 250nF/mm2 thinned at 60µm</a:t>
              </a:r>
              <a:endParaRPr lang="en-GB" b="1" i="1" dirty="0">
                <a:solidFill>
                  <a:srgbClr val="002060"/>
                </a:solidFill>
                <a:latin typeface="Calibri"/>
              </a:endParaRPr>
            </a:p>
          </p:txBody>
        </p:sp>
        <p:sp>
          <p:nvSpPr>
            <p:cNvPr id="129" name="Flèche vers le bas 11"/>
            <p:cNvSpPr/>
            <p:nvPr/>
          </p:nvSpPr>
          <p:spPr>
            <a:xfrm rot="18281410">
              <a:off x="4344281" y="3865134"/>
              <a:ext cx="886439" cy="2358519"/>
            </a:xfrm>
            <a:custGeom>
              <a:avLst/>
              <a:gdLst>
                <a:gd name="connsiteX0" fmla="*/ 0 w 1080120"/>
                <a:gd name="connsiteY0" fmla="*/ 1930944 h 2471004"/>
                <a:gd name="connsiteX1" fmla="*/ 270030 w 1080120"/>
                <a:gd name="connsiteY1" fmla="*/ 1930944 h 2471004"/>
                <a:gd name="connsiteX2" fmla="*/ 270030 w 1080120"/>
                <a:gd name="connsiteY2" fmla="*/ 0 h 2471004"/>
                <a:gd name="connsiteX3" fmla="*/ 810090 w 1080120"/>
                <a:gd name="connsiteY3" fmla="*/ 0 h 2471004"/>
                <a:gd name="connsiteX4" fmla="*/ 810090 w 1080120"/>
                <a:gd name="connsiteY4" fmla="*/ 1930944 h 2471004"/>
                <a:gd name="connsiteX5" fmla="*/ 1080120 w 1080120"/>
                <a:gd name="connsiteY5" fmla="*/ 1930944 h 2471004"/>
                <a:gd name="connsiteX6" fmla="*/ 540060 w 1080120"/>
                <a:gd name="connsiteY6" fmla="*/ 2471004 h 2471004"/>
                <a:gd name="connsiteX7" fmla="*/ 0 w 1080120"/>
                <a:gd name="connsiteY7" fmla="*/ 1930944 h 2471004"/>
                <a:gd name="connsiteX0" fmla="*/ 509435 w 1589555"/>
                <a:gd name="connsiteY0" fmla="*/ 1930944 h 2471004"/>
                <a:gd name="connsiteX1" fmla="*/ 779465 w 1589555"/>
                <a:gd name="connsiteY1" fmla="*/ 1930944 h 2471004"/>
                <a:gd name="connsiteX2" fmla="*/ 0 w 1589555"/>
                <a:gd name="connsiteY2" fmla="*/ 803994 h 2471004"/>
                <a:gd name="connsiteX3" fmla="*/ 1319525 w 1589555"/>
                <a:gd name="connsiteY3" fmla="*/ 0 h 2471004"/>
                <a:gd name="connsiteX4" fmla="*/ 1319525 w 1589555"/>
                <a:gd name="connsiteY4" fmla="*/ 1930944 h 2471004"/>
                <a:gd name="connsiteX5" fmla="*/ 1589555 w 1589555"/>
                <a:gd name="connsiteY5" fmla="*/ 1930944 h 2471004"/>
                <a:gd name="connsiteX6" fmla="*/ 1049495 w 1589555"/>
                <a:gd name="connsiteY6" fmla="*/ 2471004 h 2471004"/>
                <a:gd name="connsiteX7" fmla="*/ 509435 w 1589555"/>
                <a:gd name="connsiteY7" fmla="*/ 1930944 h 2471004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  <a:gd name="connsiteX0" fmla="*/ 543463 w 1623583"/>
                <a:gd name="connsiteY0" fmla="*/ 1146765 h 1686825"/>
                <a:gd name="connsiteX1" fmla="*/ 813493 w 1623583"/>
                <a:gd name="connsiteY1" fmla="*/ 1146765 h 1686825"/>
                <a:gd name="connsiteX2" fmla="*/ 34028 w 1623583"/>
                <a:gd name="connsiteY2" fmla="*/ 19815 h 1686825"/>
                <a:gd name="connsiteX3" fmla="*/ 0 w 1623583"/>
                <a:gd name="connsiteY3" fmla="*/ 0 h 1686825"/>
                <a:gd name="connsiteX4" fmla="*/ 1353553 w 1623583"/>
                <a:gd name="connsiteY4" fmla="*/ 1146765 h 1686825"/>
                <a:gd name="connsiteX5" fmla="*/ 1623583 w 1623583"/>
                <a:gd name="connsiteY5" fmla="*/ 1146765 h 1686825"/>
                <a:gd name="connsiteX6" fmla="*/ 1083523 w 1623583"/>
                <a:gd name="connsiteY6" fmla="*/ 1686825 h 1686825"/>
                <a:gd name="connsiteX7" fmla="*/ 543463 w 1623583"/>
                <a:gd name="connsiteY7" fmla="*/ 1146765 h 1686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3583" h="1686825">
                  <a:moveTo>
                    <a:pt x="543463" y="1146765"/>
                  </a:moveTo>
                  <a:lnTo>
                    <a:pt x="813493" y="1146765"/>
                  </a:lnTo>
                  <a:cubicBezTo>
                    <a:pt x="1103230" y="708021"/>
                    <a:pt x="825280" y="322024"/>
                    <a:pt x="34028" y="19815"/>
                  </a:cubicBezTo>
                  <a:lnTo>
                    <a:pt x="0" y="0"/>
                  </a:lnTo>
                  <a:cubicBezTo>
                    <a:pt x="811387" y="100293"/>
                    <a:pt x="1100548" y="522422"/>
                    <a:pt x="1353553" y="1146765"/>
                  </a:cubicBezTo>
                  <a:lnTo>
                    <a:pt x="1623583" y="1146765"/>
                  </a:lnTo>
                  <a:lnTo>
                    <a:pt x="1083523" y="1686825"/>
                  </a:lnTo>
                  <a:lnTo>
                    <a:pt x="543463" y="1146765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30" name="Picture 2" descr="http://garrou-images.s3.amazonaws.com/250390-119_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39" y="742336"/>
              <a:ext cx="4243619" cy="3033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1" name="Rectangle 130"/>
            <p:cNvSpPr/>
            <p:nvPr/>
          </p:nvSpPr>
          <p:spPr>
            <a:xfrm>
              <a:off x="614014" y="6021288"/>
              <a:ext cx="4186188" cy="5079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prstClr val="black"/>
                  </a:solidFill>
                  <a:latin typeface="Calibri"/>
                </a:rPr>
                <a:t>Low profile 3D-IPD for Advanced Wafer Level Packaging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dirty="0">
                  <a:solidFill>
                    <a:prstClr val="black"/>
                  </a:solidFill>
                  <a:latin typeface="Calibri"/>
                </a:rPr>
                <a:t>S. </a:t>
              </a:r>
              <a:r>
                <a:rPr lang="fr-FR" sz="1200" dirty="0" err="1" smtClean="0">
                  <a:solidFill>
                    <a:prstClr val="black"/>
                  </a:solidFill>
                  <a:latin typeface="Calibri"/>
                </a:rPr>
                <a:t>Bellenger,et</a:t>
              </a:r>
              <a:r>
                <a:rPr lang="fr-FR" sz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FR" sz="1200" dirty="0" err="1" smtClean="0">
                  <a:solidFill>
                    <a:prstClr val="black"/>
                  </a:solidFill>
                  <a:latin typeface="Calibri"/>
                </a:rPr>
                <a:t>al.IMAPS</a:t>
              </a:r>
              <a:r>
                <a:rPr lang="fr-FR" sz="12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FR" sz="1200" dirty="0" err="1" smtClean="0">
                  <a:solidFill>
                    <a:prstClr val="black"/>
                  </a:solidFill>
                  <a:latin typeface="Calibri"/>
                </a:rPr>
                <a:t>Minapad</a:t>
              </a:r>
              <a:r>
                <a:rPr lang="fr-FR" sz="1200" dirty="0" smtClean="0">
                  <a:solidFill>
                    <a:prstClr val="black"/>
                  </a:solidFill>
                  <a:latin typeface="Calibri"/>
                </a:rPr>
                <a:t> 2011</a:t>
              </a:r>
              <a:endParaRPr lang="fr-FR" sz="12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32" name="Picture 2" descr="Description : vue d'ensembl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130260" y="1176942"/>
              <a:ext cx="2644670" cy="125072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" name="Image 4" descr="image00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7470393" y="1695185"/>
              <a:ext cx="1061972" cy="78698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Rectangle 133"/>
            <p:cNvSpPr/>
            <p:nvPr/>
          </p:nvSpPr>
          <p:spPr>
            <a:xfrm>
              <a:off x="5138340" y="919754"/>
              <a:ext cx="263659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dirty="0" err="1" smtClean="0">
                  <a:solidFill>
                    <a:prstClr val="black"/>
                  </a:solidFill>
                  <a:latin typeface="Calibri"/>
                </a:rPr>
                <a:t>Courtesy</a:t>
              </a:r>
              <a:r>
                <a:rPr lang="fr-FR" sz="1200" dirty="0" smtClean="0">
                  <a:solidFill>
                    <a:prstClr val="black"/>
                  </a:solidFill>
                  <a:latin typeface="Calibri"/>
                </a:rPr>
                <a:t> of IPDIA</a:t>
              </a:r>
              <a:endParaRPr lang="fr-FR" sz="120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64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2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29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11150" y="122238"/>
            <a:ext cx="809743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: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TSV for ATLAS Readout chip – TSV last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pic>
        <p:nvPicPr>
          <p:cNvPr id="13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0" t="33335" r="21441" b="16715"/>
          <a:stretch/>
        </p:blipFill>
        <p:spPr bwMode="auto">
          <a:xfrm>
            <a:off x="1050913" y="1092884"/>
            <a:ext cx="6955403" cy="50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" name="Text Box 12"/>
          <p:cNvSpPr txBox="1">
            <a:spLocks noChangeArrowheads="1"/>
          </p:cNvSpPr>
          <p:nvPr/>
        </p:nvSpPr>
        <p:spPr bwMode="auto">
          <a:xfrm>
            <a:off x="3299181" y="5810008"/>
            <a:ext cx="276550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Source : </a:t>
            </a:r>
            <a:r>
              <a:rPr lang="en-US" dirty="0" smtClean="0">
                <a:solidFill>
                  <a:srgbClr val="000066"/>
                </a:solidFill>
                <a:cs typeface="Times New Roman" pitchFamily="18" charset="0"/>
              </a:rPr>
              <a:t>J. Wolf / TSV summit / </a:t>
            </a:r>
            <a:r>
              <a:rPr lang="en-US" dirty="0">
                <a:solidFill>
                  <a:srgbClr val="000066"/>
                </a:solidFill>
                <a:cs typeface="Times New Roman" pitchFamily="18" charset="0"/>
              </a:rPr>
              <a:t>J</a:t>
            </a:r>
            <a:r>
              <a:rPr lang="en-US" dirty="0" smtClean="0">
                <a:solidFill>
                  <a:srgbClr val="000066"/>
                </a:solidFill>
                <a:cs typeface="Times New Roman" pitchFamily="18" charset="0"/>
              </a:rPr>
              <a:t>anuary 2013</a:t>
            </a:r>
            <a:endParaRPr lang="en-US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37" name="Espace réservé du contenu 2"/>
          <p:cNvSpPr>
            <a:spLocks noGrp="1"/>
          </p:cNvSpPr>
          <p:nvPr>
            <p:ph idx="1"/>
          </p:nvPr>
        </p:nvSpPr>
        <p:spPr>
          <a:xfrm>
            <a:off x="583647" y="821163"/>
            <a:ext cx="4286646" cy="48664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>
                <a:solidFill>
                  <a:srgbClr val="002060"/>
                </a:solidFill>
              </a:rPr>
              <a:t>Tapered TSV with Cu liner</a:t>
            </a:r>
            <a:endParaRPr lang="en-US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307" name="Rectangle 3"/>
          <p:cNvSpPr>
            <a:spLocks noChangeArrowheads="1"/>
          </p:cNvSpPr>
          <p:nvPr/>
        </p:nvSpPr>
        <p:spPr bwMode="auto">
          <a:xfrm>
            <a:off x="114300" y="0"/>
            <a:ext cx="678815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400" b="1">
                <a:solidFill>
                  <a:srgbClr val="0067A1"/>
                </a:solidFill>
                <a:latin typeface="Calibri" pitchFamily="34" charset="0"/>
              </a:rPr>
              <a:t>CEA - Leti at a Glance</a:t>
            </a:r>
          </a:p>
        </p:txBody>
      </p:sp>
      <p:grpSp>
        <p:nvGrpSpPr>
          <p:cNvPr id="1378328" name="Group 24"/>
          <p:cNvGrpSpPr>
            <a:grpSpLocks/>
          </p:cNvGrpSpPr>
          <p:nvPr/>
        </p:nvGrpSpPr>
        <p:grpSpPr bwMode="auto">
          <a:xfrm>
            <a:off x="0" y="2940050"/>
            <a:ext cx="8966200" cy="3486150"/>
            <a:chOff x="0" y="1852"/>
            <a:chExt cx="5648" cy="2196"/>
          </a:xfrm>
        </p:grpSpPr>
        <p:pic>
          <p:nvPicPr>
            <p:cNvPr id="1378306" name="Picture 2" descr="Bandeau-accueil-Qui-sommes-nous_bandeau"/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18"/>
              <a:ext cx="5648" cy="149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78308" name="Picture 28"/>
            <p:cNvPicPr>
              <a:picLocks noChangeAspect="1" noChangeArrowheads="1"/>
            </p:cNvPicPr>
            <p:nvPr/>
          </p:nvPicPr>
          <p:blipFill>
            <a:blip r:embed="rId4" cstate="email">
              <a:lum bright="6000"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1" y="1852"/>
              <a:ext cx="512" cy="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78309" name="Text Box 5"/>
            <p:cNvSpPr txBox="1">
              <a:spLocks noChangeArrowheads="1"/>
            </p:cNvSpPr>
            <p:nvPr/>
          </p:nvSpPr>
          <p:spPr bwMode="auto">
            <a:xfrm>
              <a:off x="339" y="2182"/>
              <a:ext cx="222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sz="1600" b="1" i="1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  <a:t>Founded in 1967 as part of CEA</a:t>
              </a:r>
              <a:endParaRPr lang="fr-FR" sz="1600" b="1" i="1">
                <a:solidFill>
                  <a:srgbClr val="000066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0" name="Text Box 6"/>
            <p:cNvSpPr txBox="1">
              <a:spLocks noChangeArrowheads="1"/>
            </p:cNvSpPr>
            <p:nvPr/>
          </p:nvSpPr>
          <p:spPr bwMode="auto">
            <a:xfrm>
              <a:off x="537" y="2573"/>
              <a:ext cx="222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67A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  <a:t>1,700 researchers</a:t>
              </a:r>
              <a:endParaRPr lang="fr-FR" sz="1800">
                <a:solidFill>
                  <a:srgbClr val="0067A1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1" name="Line 7"/>
            <p:cNvSpPr>
              <a:spLocks noChangeShapeType="1"/>
            </p:cNvSpPr>
            <p:nvPr/>
          </p:nvSpPr>
          <p:spPr bwMode="auto">
            <a:xfrm>
              <a:off x="64" y="2289"/>
              <a:ext cx="294" cy="0"/>
            </a:xfrm>
            <a:prstGeom prst="line">
              <a:avLst/>
            </a:prstGeom>
            <a:noFill/>
            <a:ln w="50800">
              <a:solidFill>
                <a:schemeClr val="folHlink"/>
              </a:solidFill>
              <a:round/>
              <a:headEnd/>
              <a:tailEnd type="arrow" w="lg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78312" name="Text Box 8"/>
            <p:cNvSpPr txBox="1">
              <a:spLocks noChangeArrowheads="1"/>
            </p:cNvSpPr>
            <p:nvPr/>
          </p:nvSpPr>
          <p:spPr bwMode="auto">
            <a:xfrm>
              <a:off x="2950" y="3530"/>
              <a:ext cx="2139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525F6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  <a:t>40 start-ups </a:t>
              </a:r>
              <a:b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</a:br>
              <a: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  <a:t>&amp; 265 industrial partners</a:t>
              </a:r>
              <a:endParaRPr lang="fr-FR" sz="1800">
                <a:solidFill>
                  <a:srgbClr val="0067A1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3" name="Text Box 9"/>
            <p:cNvSpPr txBox="1">
              <a:spLocks noChangeArrowheads="1"/>
            </p:cNvSpPr>
            <p:nvPr/>
          </p:nvSpPr>
          <p:spPr bwMode="auto">
            <a:xfrm>
              <a:off x="513" y="3268"/>
              <a:ext cx="199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525F6A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  <a:t>Over 1,700 patents</a:t>
              </a:r>
              <a:endParaRPr lang="fr-FR" sz="1800">
                <a:solidFill>
                  <a:srgbClr val="0067A1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4" name="Text Box 10"/>
            <p:cNvSpPr txBox="1">
              <a:spLocks noChangeArrowheads="1"/>
            </p:cNvSpPr>
            <p:nvPr/>
          </p:nvSpPr>
          <p:spPr bwMode="auto">
            <a:xfrm>
              <a:off x="2962" y="2791"/>
              <a:ext cx="14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67A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2400" b="1">
                  <a:solidFill>
                    <a:srgbClr val="0067A1"/>
                  </a:solidFill>
                  <a:latin typeface="Calibri" pitchFamily="34" charset="0"/>
                  <a:ea typeface="ＭＳ Ｐゴシック" pitchFamily="-65" charset="-128"/>
                </a:rPr>
                <a:t>210 M€ budget</a:t>
              </a:r>
              <a:endParaRPr lang="fr-FR" sz="1800">
                <a:solidFill>
                  <a:srgbClr val="0067A1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5" name="Text Box 11"/>
            <p:cNvSpPr txBox="1">
              <a:spLocks noChangeArrowheads="1"/>
            </p:cNvSpPr>
            <p:nvPr/>
          </p:nvSpPr>
          <p:spPr bwMode="auto">
            <a:xfrm>
              <a:off x="3962" y="2483"/>
              <a:ext cx="166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66C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20000"/>
                </a:spcBef>
              </a:pPr>
              <a:r>
                <a:rPr lang="fr-FR" sz="2000" b="1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  <a:t>CEO Dr. Laurent Malier</a:t>
              </a:r>
              <a:endParaRPr lang="fr-FR" sz="2000">
                <a:solidFill>
                  <a:srgbClr val="000066"/>
                </a:solidFill>
                <a:latin typeface="Calibri" pitchFamily="34" charset="0"/>
                <a:ea typeface="ＭＳ Ｐゴシック" pitchFamily="-65" charset="-128"/>
              </a:endParaRPr>
            </a:p>
          </p:txBody>
        </p:sp>
        <p:sp>
          <p:nvSpPr>
            <p:cNvPr id="1378316" name="Text Box 12"/>
            <p:cNvSpPr txBox="1">
              <a:spLocks noChangeArrowheads="1"/>
            </p:cNvSpPr>
            <p:nvPr/>
          </p:nvSpPr>
          <p:spPr bwMode="auto">
            <a:xfrm>
              <a:off x="537" y="2845"/>
              <a:ext cx="222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67A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1800">
                  <a:solidFill>
                    <a:schemeClr val="accent2"/>
                  </a:solidFill>
                  <a:latin typeface="Calibri" pitchFamily="34" charset="0"/>
                  <a:ea typeface="ＭＳ Ｐゴシック" pitchFamily="-65" charset="-128"/>
                </a:rPr>
                <a:t>190 PhD students + 34 post PhD</a:t>
              </a:r>
              <a:br>
                <a:rPr lang="fr-FR" sz="1800">
                  <a:solidFill>
                    <a:schemeClr val="accent2"/>
                  </a:solidFill>
                  <a:latin typeface="Calibri" pitchFamily="34" charset="0"/>
                  <a:ea typeface="ＭＳ Ｐゴシック" pitchFamily="-65" charset="-128"/>
                </a:rPr>
              </a:br>
              <a:r>
                <a:rPr lang="fr-FR" sz="1800">
                  <a:solidFill>
                    <a:schemeClr val="accent2"/>
                  </a:solidFill>
                  <a:latin typeface="Calibri" pitchFamily="34" charset="0"/>
                  <a:ea typeface="ＭＳ Ｐゴシック" pitchFamily="-65" charset="-128"/>
                </a:rPr>
                <a:t>with 70 foreign students (30%)</a:t>
              </a:r>
            </a:p>
          </p:txBody>
        </p:sp>
        <p:sp>
          <p:nvSpPr>
            <p:cNvPr id="1378317" name="Text Box 13"/>
            <p:cNvSpPr txBox="1">
              <a:spLocks noChangeArrowheads="1"/>
            </p:cNvSpPr>
            <p:nvPr/>
          </p:nvSpPr>
          <p:spPr bwMode="auto">
            <a:xfrm>
              <a:off x="2962" y="3063"/>
              <a:ext cx="222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67A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1800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  <a:t>~ 40M€ CapEx</a:t>
              </a:r>
            </a:p>
          </p:txBody>
        </p:sp>
        <p:sp>
          <p:nvSpPr>
            <p:cNvPr id="1378318" name="Text Box 14"/>
            <p:cNvSpPr txBox="1">
              <a:spLocks noChangeArrowheads="1"/>
            </p:cNvSpPr>
            <p:nvPr/>
          </p:nvSpPr>
          <p:spPr bwMode="auto">
            <a:xfrm>
              <a:off x="558" y="3540"/>
              <a:ext cx="222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66C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CC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fr-FR" sz="1800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  <a:t>265 generated in 2010 </a:t>
              </a:r>
              <a:br>
                <a:rPr lang="fr-FR" sz="1800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</a:br>
              <a:r>
                <a:rPr lang="fr-FR" sz="1800">
                  <a:solidFill>
                    <a:srgbClr val="000066"/>
                  </a:solidFill>
                  <a:latin typeface="Calibri" pitchFamily="34" charset="0"/>
                  <a:ea typeface="ＭＳ Ｐゴシック" pitchFamily="-65" charset="-128"/>
                </a:rPr>
                <a:t>40% under license</a:t>
              </a:r>
            </a:p>
          </p:txBody>
        </p:sp>
        <p:pic>
          <p:nvPicPr>
            <p:cNvPr id="1378319" name="Picture 15" descr="R qualité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7" y="2132"/>
              <a:ext cx="336" cy="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78320" name="Rectangle 16"/>
          <p:cNvSpPr>
            <a:spLocks noChangeArrowheads="1"/>
          </p:cNvSpPr>
          <p:nvPr/>
        </p:nvSpPr>
        <p:spPr bwMode="auto">
          <a:xfrm>
            <a:off x="1592263" y="1387475"/>
            <a:ext cx="51482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1600">
                <a:solidFill>
                  <a:srgbClr val="000066"/>
                </a:solidFill>
                <a:latin typeface="Calibri" pitchFamily="34" charset="0"/>
              </a:rPr>
              <a:t>is one of the largest research organizations in Europe, focused on energy, health, information technologies, and national defense </a:t>
            </a:r>
          </a:p>
        </p:txBody>
      </p:sp>
      <p:pic>
        <p:nvPicPr>
          <p:cNvPr id="1378321" name="Picture 17" descr="cea_haut_quadri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" y="981075"/>
            <a:ext cx="1268413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78322" name="Rectangle 18"/>
          <p:cNvSpPr>
            <a:spLocks noChangeArrowheads="1"/>
          </p:cNvSpPr>
          <p:nvPr/>
        </p:nvSpPr>
        <p:spPr bwMode="auto">
          <a:xfrm>
            <a:off x="1684338" y="838200"/>
            <a:ext cx="4886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1600" b="1">
                <a:solidFill>
                  <a:srgbClr val="000066"/>
                </a:solidFill>
                <a:latin typeface="Calibri" pitchFamily="34" charset="0"/>
              </a:rPr>
              <a:t>Commissariat à l’Énergie Atomique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1600" b="1">
                <a:solidFill>
                  <a:srgbClr val="000066"/>
                </a:solidFill>
                <a:latin typeface="Calibri" pitchFamily="34" charset="0"/>
              </a:rPr>
              <a:t>et aux Énergies Alternatives</a:t>
            </a:r>
          </a:p>
        </p:txBody>
      </p:sp>
      <p:sp>
        <p:nvSpPr>
          <p:cNvPr id="1378323" name="Rectangle 19"/>
          <p:cNvSpPr>
            <a:spLocks noChangeArrowheads="1"/>
          </p:cNvSpPr>
          <p:nvPr/>
        </p:nvSpPr>
        <p:spPr bwMode="auto">
          <a:xfrm>
            <a:off x="3902075" y="2717800"/>
            <a:ext cx="1366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2200" b="1">
                <a:solidFill>
                  <a:schemeClr val="folHlink"/>
                </a:solidFill>
                <a:latin typeface="Calibri" pitchFamily="34" charset="0"/>
              </a:rPr>
              <a:t>10</a:t>
            </a:r>
            <a:endParaRPr lang="en-US" sz="2200" b="1" u="sng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1378324" name="Rectangle 20"/>
          <p:cNvSpPr>
            <a:spLocks noChangeArrowheads="1"/>
          </p:cNvSpPr>
          <p:nvPr/>
        </p:nvSpPr>
        <p:spPr bwMode="auto">
          <a:xfrm>
            <a:off x="373063" y="2279650"/>
            <a:ext cx="11890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2200" b="1">
                <a:solidFill>
                  <a:schemeClr val="folHlink"/>
                </a:solidFill>
                <a:latin typeface="Calibri" pitchFamily="34" charset="0"/>
              </a:rPr>
              <a:t>16,037</a:t>
            </a:r>
            <a:endParaRPr lang="en-US" sz="2200" b="1" u="sng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1378325" name="Rectangle 21"/>
          <p:cNvSpPr>
            <a:spLocks noChangeArrowheads="1"/>
          </p:cNvSpPr>
          <p:nvPr/>
        </p:nvSpPr>
        <p:spPr bwMode="auto">
          <a:xfrm>
            <a:off x="1387475" y="2254250"/>
            <a:ext cx="4079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People</a:t>
            </a:r>
            <a:r>
              <a:rPr lang="en-US" sz="1800">
                <a:solidFill>
                  <a:srgbClr val="000066"/>
                </a:solidFill>
                <a:latin typeface="Calibri" pitchFamily="34" charset="0"/>
              </a:rPr>
              <a:t> (10% PhD and Post Doc)</a:t>
            </a:r>
          </a:p>
        </p:txBody>
      </p:sp>
      <p:sp>
        <p:nvSpPr>
          <p:cNvPr id="1378326" name="Rectangle 22"/>
          <p:cNvSpPr>
            <a:spLocks noChangeArrowheads="1"/>
          </p:cNvSpPr>
          <p:nvPr/>
        </p:nvSpPr>
        <p:spPr bwMode="auto">
          <a:xfrm>
            <a:off x="4432300" y="2687638"/>
            <a:ext cx="28082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66CCFF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Research centers</a:t>
            </a:r>
          </a:p>
        </p:txBody>
      </p:sp>
      <p:pic>
        <p:nvPicPr>
          <p:cNvPr id="1378327" name="Picture 2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263" y="909638"/>
            <a:ext cx="1754187" cy="169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185737" y="684212"/>
            <a:ext cx="8728075" cy="5618163"/>
          </a:xfrm>
          <a:prstGeom prst="roundRect">
            <a:avLst>
              <a:gd name="adj" fmla="val 12389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800" b="1">
                <a:solidFill>
                  <a:srgbClr val="00006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6" name="Espace réservé du numéro de diapositive 4"/>
          <p:cNvSpPr txBox="1">
            <a:spLocks/>
          </p:cNvSpPr>
          <p:nvPr/>
        </p:nvSpPr>
        <p:spPr>
          <a:xfrm>
            <a:off x="8557841" y="642990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t>| </a:t>
            </a:r>
            <a:fld id="{3F169D8C-C5DE-4464-9C56-26593AF832F4}" type="slidenum">
              <a:rPr lang="en-US" sz="1300" b="1" smtClean="0">
                <a:solidFill>
                  <a:srgbClr val="0067A1"/>
                </a:solidFill>
                <a:latin typeface="Calibri" pitchFamily="34" charset="0"/>
                <a:cs typeface="Calibri" pitchFamily="34" charset="0"/>
              </a:rPr>
              <a:pPr/>
              <a:t>30</a:t>
            </a:fld>
            <a:endParaRPr lang="en-US" sz="1300" b="1">
              <a:solidFill>
                <a:srgbClr val="0067A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11150" y="122238"/>
            <a:ext cx="809743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Product </a:t>
            </a:r>
            <a:r>
              <a:rPr lang="fr-FR" sz="2400" b="1" dirty="0" err="1">
                <a:solidFill>
                  <a:srgbClr val="0067A1"/>
                </a:solidFill>
                <a:latin typeface="Calibri" pitchFamily="34" charset="0"/>
              </a:rPr>
              <a:t>example</a:t>
            </a:r>
            <a:r>
              <a:rPr lang="fr-FR" sz="2400" b="1" dirty="0">
                <a:solidFill>
                  <a:srgbClr val="0067A1"/>
                </a:solidFill>
                <a:latin typeface="Calibri" pitchFamily="34" charset="0"/>
              </a:rPr>
              <a:t> </a:t>
            </a:r>
            <a:r>
              <a:rPr lang="fr-FR" sz="2400" b="1" dirty="0" smtClean="0">
                <a:solidFill>
                  <a:srgbClr val="0067A1"/>
                </a:solidFill>
                <a:latin typeface="Calibri" pitchFamily="34" charset="0"/>
              </a:rPr>
              <a:t>: 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TSV for </a:t>
            </a:r>
            <a:r>
              <a:rPr lang="en-US" sz="2400" b="1" dirty="0" err="1" smtClean="0">
                <a:solidFill>
                  <a:srgbClr val="0067A1"/>
                </a:solidFill>
                <a:latin typeface="Calibri" pitchFamily="34" charset="0"/>
              </a:rPr>
              <a:t>Medipix</a:t>
            </a:r>
            <a:r>
              <a:rPr lang="en-US" sz="2400" b="1" dirty="0" smtClean="0">
                <a:solidFill>
                  <a:srgbClr val="0067A1"/>
                </a:solidFill>
                <a:latin typeface="Calibri" pitchFamily="34" charset="0"/>
              </a:rPr>
              <a:t> project  – TSV last</a:t>
            </a:r>
            <a:endParaRPr lang="fr-FR" sz="2400" b="1" dirty="0">
              <a:solidFill>
                <a:srgbClr val="0067A1"/>
              </a:solidFill>
              <a:latin typeface="Calibri" pitchFamily="34" charset="0"/>
            </a:endParaRPr>
          </a:p>
        </p:txBody>
      </p:sp>
      <p:sp>
        <p:nvSpPr>
          <p:cNvPr id="137" name="Espace réservé du contenu 2"/>
          <p:cNvSpPr>
            <a:spLocks noGrp="1"/>
          </p:cNvSpPr>
          <p:nvPr>
            <p:ph idx="1"/>
          </p:nvPr>
        </p:nvSpPr>
        <p:spPr>
          <a:xfrm>
            <a:off x="583647" y="821162"/>
            <a:ext cx="4286646" cy="1060801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ct val="10000"/>
              </a:spcBef>
              <a:buClr>
                <a:srgbClr val="0067A1"/>
              </a:buClr>
            </a:pPr>
            <a:r>
              <a:rPr lang="en-US" sz="16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Product : </a:t>
            </a:r>
            <a:r>
              <a:rPr lang="en-US" sz="1600" dirty="0" err="1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XRay</a:t>
            </a:r>
            <a:r>
              <a:rPr lang="en-US" sz="16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detector for medical applications</a:t>
            </a: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rgbClr val="0067A1"/>
              </a:buClr>
            </a:pPr>
            <a:r>
              <a:rPr lang="en-US" sz="16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Project started On June 2011</a:t>
            </a: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rgbClr val="0067A1"/>
              </a:buClr>
            </a:pPr>
            <a:r>
              <a:rPr lang="en-US" sz="16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First wafers delivered on January 2012 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6560004" y="917700"/>
            <a:ext cx="2051082" cy="1196261"/>
            <a:chOff x="2381" y="2795"/>
            <a:chExt cx="1911" cy="1190"/>
          </a:xfrm>
        </p:grpSpPr>
        <p:grpSp>
          <p:nvGrpSpPr>
            <p:cNvPr id="10" name="Group 8"/>
            <p:cNvGrpSpPr>
              <a:grpSpLocks/>
            </p:cNvGrpSpPr>
            <p:nvPr/>
          </p:nvGrpSpPr>
          <p:grpSpPr bwMode="auto">
            <a:xfrm>
              <a:off x="2381" y="3067"/>
              <a:ext cx="1911" cy="918"/>
              <a:chOff x="2381" y="2822"/>
              <a:chExt cx="1911" cy="918"/>
            </a:xfrm>
          </p:grpSpPr>
          <p:sp>
            <p:nvSpPr>
              <p:cNvPr id="15" name="Oval 9"/>
              <p:cNvSpPr>
                <a:spLocks noChangeArrowheads="1"/>
              </p:cNvSpPr>
              <p:nvPr/>
            </p:nvSpPr>
            <p:spPr bwMode="auto">
              <a:xfrm>
                <a:off x="3616" y="3557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2795" y="3558"/>
                <a:ext cx="248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3620" y="3462"/>
                <a:ext cx="245" cy="176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" name="Rectangle 12"/>
              <p:cNvSpPr>
                <a:spLocks noChangeArrowheads="1"/>
              </p:cNvSpPr>
              <p:nvPr/>
            </p:nvSpPr>
            <p:spPr bwMode="auto">
              <a:xfrm>
                <a:off x="2797" y="3465"/>
                <a:ext cx="245" cy="176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" name="Rectangle 13"/>
              <p:cNvSpPr>
                <a:spLocks noChangeArrowheads="1"/>
              </p:cNvSpPr>
              <p:nvPr/>
            </p:nvSpPr>
            <p:spPr bwMode="auto">
              <a:xfrm>
                <a:off x="2412" y="3430"/>
                <a:ext cx="1841" cy="77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Rectangle 14"/>
              <p:cNvSpPr>
                <a:spLocks noChangeArrowheads="1"/>
              </p:cNvSpPr>
              <p:nvPr/>
            </p:nvSpPr>
            <p:spPr bwMode="auto">
              <a:xfrm>
                <a:off x="2381" y="3112"/>
                <a:ext cx="1911" cy="45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" name="Rectangle 15"/>
              <p:cNvSpPr>
                <a:spLocks noChangeArrowheads="1"/>
              </p:cNvSpPr>
              <p:nvPr/>
            </p:nvSpPr>
            <p:spPr bwMode="auto">
              <a:xfrm>
                <a:off x="2414" y="3231"/>
                <a:ext cx="1845" cy="199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Rectangle 16"/>
              <p:cNvSpPr>
                <a:spLocks noChangeArrowheads="1"/>
              </p:cNvSpPr>
              <p:nvPr/>
            </p:nvSpPr>
            <p:spPr bwMode="auto">
              <a:xfrm>
                <a:off x="2384" y="3158"/>
                <a:ext cx="1904" cy="120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4" name="Group 17"/>
              <p:cNvGrpSpPr>
                <a:grpSpLocks/>
              </p:cNvGrpSpPr>
              <p:nvPr/>
            </p:nvGrpSpPr>
            <p:grpSpPr bwMode="auto">
              <a:xfrm>
                <a:off x="2476" y="3159"/>
                <a:ext cx="1721" cy="145"/>
                <a:chOff x="2743" y="2978"/>
                <a:chExt cx="1721" cy="145"/>
              </a:xfrm>
            </p:grpSpPr>
            <p:sp>
              <p:nvSpPr>
                <p:cNvPr id="52" name="Line 18"/>
                <p:cNvSpPr>
                  <a:spLocks noChangeShapeType="1"/>
                </p:cNvSpPr>
                <p:nvPr/>
              </p:nvSpPr>
              <p:spPr bwMode="auto">
                <a:xfrm>
                  <a:off x="3252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3" name="Line 19"/>
                <p:cNvSpPr>
                  <a:spLocks noChangeShapeType="1"/>
                </p:cNvSpPr>
                <p:nvPr/>
              </p:nvSpPr>
              <p:spPr bwMode="auto">
                <a:xfrm>
                  <a:off x="3530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4" name="Line 20"/>
                <p:cNvSpPr>
                  <a:spLocks noChangeShapeType="1"/>
                </p:cNvSpPr>
                <p:nvPr/>
              </p:nvSpPr>
              <p:spPr bwMode="auto">
                <a:xfrm>
                  <a:off x="3808" y="308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55" name="Group 21"/>
                <p:cNvGrpSpPr>
                  <a:grpSpLocks/>
                </p:cNvGrpSpPr>
                <p:nvPr/>
              </p:nvGrpSpPr>
              <p:grpSpPr bwMode="auto">
                <a:xfrm>
                  <a:off x="2773" y="3082"/>
                  <a:ext cx="337" cy="41"/>
                  <a:chOff x="819" y="1733"/>
                  <a:chExt cx="337" cy="41"/>
                </a:xfrm>
              </p:grpSpPr>
              <p:sp>
                <p:nvSpPr>
                  <p:cNvPr id="74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824" y="1733"/>
                    <a:ext cx="3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75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819" y="1740"/>
                    <a:ext cx="157" cy="34"/>
                    <a:chOff x="819" y="1740"/>
                    <a:chExt cx="157" cy="34"/>
                  </a:xfrm>
                </p:grpSpPr>
                <p:sp>
                  <p:nvSpPr>
                    <p:cNvPr id="76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0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9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8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1" y="1740"/>
                      <a:ext cx="90" cy="34"/>
                    </a:xfrm>
                    <a:prstGeom prst="rect">
                      <a:avLst/>
                    </a:prstGeom>
                    <a:solidFill>
                      <a:srgbClr val="CC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6" name="Group 27"/>
                <p:cNvGrpSpPr>
                  <a:grpSpLocks/>
                </p:cNvGrpSpPr>
                <p:nvPr/>
              </p:nvGrpSpPr>
              <p:grpSpPr bwMode="auto">
                <a:xfrm flipH="1">
                  <a:off x="4086" y="3082"/>
                  <a:ext cx="337" cy="41"/>
                  <a:chOff x="819" y="1733"/>
                  <a:chExt cx="337" cy="41"/>
                </a:xfrm>
              </p:grpSpPr>
              <p:sp>
                <p:nvSpPr>
                  <p:cNvPr id="6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824" y="1733"/>
                    <a:ext cx="3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70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819" y="1740"/>
                    <a:ext cx="157" cy="34"/>
                    <a:chOff x="819" y="1740"/>
                    <a:chExt cx="157" cy="34"/>
                  </a:xfrm>
                </p:grpSpPr>
                <p:sp>
                  <p:nvSpPr>
                    <p:cNvPr id="71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30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2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9" y="1773"/>
                      <a:ext cx="46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3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1" y="1740"/>
                      <a:ext cx="90" cy="34"/>
                    </a:xfrm>
                    <a:prstGeom prst="rect">
                      <a:avLst/>
                    </a:prstGeom>
                    <a:solidFill>
                      <a:srgbClr val="CC0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57" name="Line 33"/>
                <p:cNvSpPr>
                  <a:spLocks noChangeShapeType="1"/>
                </p:cNvSpPr>
                <p:nvPr/>
              </p:nvSpPr>
              <p:spPr bwMode="auto">
                <a:xfrm>
                  <a:off x="2793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8" name="Line 34"/>
                <p:cNvSpPr>
                  <a:spLocks noChangeShapeType="1"/>
                </p:cNvSpPr>
                <p:nvPr/>
              </p:nvSpPr>
              <p:spPr bwMode="auto">
                <a:xfrm>
                  <a:off x="2974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9" name="Line 35"/>
                <p:cNvSpPr>
                  <a:spLocks noChangeShapeType="1"/>
                </p:cNvSpPr>
                <p:nvPr/>
              </p:nvSpPr>
              <p:spPr bwMode="auto">
                <a:xfrm>
                  <a:off x="3391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0" name="Line 36"/>
                <p:cNvSpPr>
                  <a:spLocks noChangeShapeType="1"/>
                </p:cNvSpPr>
                <p:nvPr/>
              </p:nvSpPr>
              <p:spPr bwMode="auto">
                <a:xfrm>
                  <a:off x="3671" y="3031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" name="Line 37"/>
                <p:cNvSpPr>
                  <a:spLocks noChangeShapeType="1"/>
                </p:cNvSpPr>
                <p:nvPr/>
              </p:nvSpPr>
              <p:spPr bwMode="auto">
                <a:xfrm>
                  <a:off x="4094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" name="Line 38"/>
                <p:cNvSpPr>
                  <a:spLocks noChangeShapeType="1"/>
                </p:cNvSpPr>
                <p:nvPr/>
              </p:nvSpPr>
              <p:spPr bwMode="auto">
                <a:xfrm>
                  <a:off x="4275" y="3034"/>
                  <a:ext cx="13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" name="Rectangle 39"/>
                <p:cNvSpPr>
                  <a:spLocks noChangeArrowheads="1"/>
                </p:cNvSpPr>
                <p:nvPr/>
              </p:nvSpPr>
              <p:spPr bwMode="auto">
                <a:xfrm>
                  <a:off x="2743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4" name="Rectangle 40"/>
                <p:cNvSpPr>
                  <a:spLocks noChangeArrowheads="1"/>
                </p:cNvSpPr>
                <p:nvPr/>
              </p:nvSpPr>
              <p:spPr bwMode="auto">
                <a:xfrm>
                  <a:off x="3024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5" name="Rectangle 41"/>
                <p:cNvSpPr>
                  <a:spLocks noChangeArrowheads="1"/>
                </p:cNvSpPr>
                <p:nvPr/>
              </p:nvSpPr>
              <p:spPr bwMode="auto">
                <a:xfrm>
                  <a:off x="4042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6" name="Rectangle 42"/>
                <p:cNvSpPr>
                  <a:spLocks noChangeArrowheads="1"/>
                </p:cNvSpPr>
                <p:nvPr/>
              </p:nvSpPr>
              <p:spPr bwMode="auto">
                <a:xfrm>
                  <a:off x="4323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7" name="Rectangle 43"/>
                <p:cNvSpPr>
                  <a:spLocks noChangeArrowheads="1"/>
                </p:cNvSpPr>
                <p:nvPr/>
              </p:nvSpPr>
              <p:spPr bwMode="auto">
                <a:xfrm>
                  <a:off x="3329" y="2979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8" name="Rectangle 44"/>
                <p:cNvSpPr>
                  <a:spLocks noChangeArrowheads="1"/>
                </p:cNvSpPr>
                <p:nvPr/>
              </p:nvSpPr>
              <p:spPr bwMode="auto">
                <a:xfrm>
                  <a:off x="3728" y="2978"/>
                  <a:ext cx="141" cy="44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2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25" name="Line 45"/>
              <p:cNvSpPr>
                <a:spLocks noChangeShapeType="1"/>
              </p:cNvSpPr>
              <p:nvPr/>
            </p:nvSpPr>
            <p:spPr bwMode="auto">
              <a:xfrm>
                <a:off x="2413" y="3437"/>
                <a:ext cx="1844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Rectangle 46"/>
              <p:cNvSpPr>
                <a:spLocks noChangeArrowheads="1"/>
              </p:cNvSpPr>
              <p:nvPr/>
            </p:nvSpPr>
            <p:spPr bwMode="auto">
              <a:xfrm>
                <a:off x="2718" y="3269"/>
                <a:ext cx="98" cy="1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47"/>
              <p:cNvSpPr>
                <a:spLocks noChangeShapeType="1"/>
              </p:cNvSpPr>
              <p:nvPr/>
            </p:nvSpPr>
            <p:spPr bwMode="auto">
              <a:xfrm rot="-5400000">
                <a:off x="2632" y="3358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Line 48"/>
              <p:cNvSpPr>
                <a:spLocks noChangeShapeType="1"/>
              </p:cNvSpPr>
              <p:nvPr/>
            </p:nvSpPr>
            <p:spPr bwMode="auto">
              <a:xfrm rot="-5400000">
                <a:off x="2721" y="3358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1" name="Group 49"/>
              <p:cNvGrpSpPr>
                <a:grpSpLocks/>
              </p:cNvGrpSpPr>
              <p:nvPr/>
            </p:nvGrpSpPr>
            <p:grpSpPr bwMode="auto">
              <a:xfrm>
                <a:off x="3853" y="3268"/>
                <a:ext cx="98" cy="191"/>
                <a:chOff x="2125" y="992"/>
                <a:chExt cx="98" cy="191"/>
              </a:xfrm>
            </p:grpSpPr>
            <p:sp>
              <p:nvSpPr>
                <p:cNvPr id="49" name="Rectangle 50"/>
                <p:cNvSpPr>
                  <a:spLocks noChangeArrowheads="1"/>
                </p:cNvSpPr>
                <p:nvPr/>
              </p:nvSpPr>
              <p:spPr bwMode="auto">
                <a:xfrm>
                  <a:off x="2125" y="992"/>
                  <a:ext cx="98" cy="1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" name="Line 51"/>
                <p:cNvSpPr>
                  <a:spLocks noChangeShapeType="1"/>
                </p:cNvSpPr>
                <p:nvPr/>
              </p:nvSpPr>
              <p:spPr bwMode="auto">
                <a:xfrm rot="-5400000">
                  <a:off x="2039" y="108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" name="Line 52"/>
                <p:cNvSpPr>
                  <a:spLocks noChangeShapeType="1"/>
                </p:cNvSpPr>
                <p:nvPr/>
              </p:nvSpPr>
              <p:spPr bwMode="auto">
                <a:xfrm rot="-5400000">
                  <a:off x="2128" y="1081"/>
                  <a:ext cx="177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32" name="Freeform 53"/>
              <p:cNvSpPr>
                <a:spLocks/>
              </p:cNvSpPr>
              <p:nvPr/>
            </p:nvSpPr>
            <p:spPr bwMode="auto">
              <a:xfrm>
                <a:off x="2642" y="3270"/>
                <a:ext cx="370" cy="184"/>
              </a:xfrm>
              <a:custGeom>
                <a:avLst/>
                <a:gdLst>
                  <a:gd name="T0" fmla="*/ 0 w 370"/>
                  <a:gd name="T1" fmla="*/ 177 h 177"/>
                  <a:gd name="T2" fmla="*/ 89 w 370"/>
                  <a:gd name="T3" fmla="*/ 176 h 177"/>
                  <a:gd name="T4" fmla="*/ 88 w 370"/>
                  <a:gd name="T5" fmla="*/ 0 h 177"/>
                  <a:gd name="T6" fmla="*/ 160 w 370"/>
                  <a:gd name="T7" fmla="*/ 0 h 177"/>
                  <a:gd name="T8" fmla="*/ 159 w 370"/>
                  <a:gd name="T9" fmla="*/ 175 h 177"/>
                  <a:gd name="T10" fmla="*/ 370 w 370"/>
                  <a:gd name="T11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177">
                    <a:moveTo>
                      <a:pt x="0" y="177"/>
                    </a:moveTo>
                    <a:lnTo>
                      <a:pt x="89" y="176"/>
                    </a:lnTo>
                    <a:lnTo>
                      <a:pt x="88" y="0"/>
                    </a:lnTo>
                    <a:lnTo>
                      <a:pt x="160" y="0"/>
                    </a:lnTo>
                    <a:lnTo>
                      <a:pt x="159" y="175"/>
                    </a:lnTo>
                    <a:lnTo>
                      <a:pt x="370" y="175"/>
                    </a:lnTo>
                  </a:path>
                </a:pathLst>
              </a:custGeom>
              <a:noFill/>
              <a:ln w="28575" cmpd="sng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Freeform 54"/>
              <p:cNvSpPr>
                <a:spLocks/>
              </p:cNvSpPr>
              <p:nvPr/>
            </p:nvSpPr>
            <p:spPr bwMode="auto">
              <a:xfrm flipH="1">
                <a:off x="3657" y="3271"/>
                <a:ext cx="370" cy="184"/>
              </a:xfrm>
              <a:custGeom>
                <a:avLst/>
                <a:gdLst>
                  <a:gd name="T0" fmla="*/ 0 w 370"/>
                  <a:gd name="T1" fmla="*/ 177 h 177"/>
                  <a:gd name="T2" fmla="*/ 89 w 370"/>
                  <a:gd name="T3" fmla="*/ 176 h 177"/>
                  <a:gd name="T4" fmla="*/ 88 w 370"/>
                  <a:gd name="T5" fmla="*/ 0 h 177"/>
                  <a:gd name="T6" fmla="*/ 160 w 370"/>
                  <a:gd name="T7" fmla="*/ 0 h 177"/>
                  <a:gd name="T8" fmla="*/ 159 w 370"/>
                  <a:gd name="T9" fmla="*/ 175 h 177"/>
                  <a:gd name="T10" fmla="*/ 370 w 370"/>
                  <a:gd name="T11" fmla="*/ 175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0" h="177">
                    <a:moveTo>
                      <a:pt x="0" y="177"/>
                    </a:moveTo>
                    <a:lnTo>
                      <a:pt x="89" y="176"/>
                    </a:lnTo>
                    <a:lnTo>
                      <a:pt x="88" y="0"/>
                    </a:lnTo>
                    <a:lnTo>
                      <a:pt x="160" y="0"/>
                    </a:lnTo>
                    <a:lnTo>
                      <a:pt x="159" y="175"/>
                    </a:lnTo>
                    <a:lnTo>
                      <a:pt x="370" y="175"/>
                    </a:lnTo>
                  </a:path>
                </a:pathLst>
              </a:custGeom>
              <a:noFill/>
              <a:ln w="28575" cmpd="sng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AutoShape 55"/>
              <p:cNvSpPr>
                <a:spLocks noChangeArrowheads="1"/>
              </p:cNvSpPr>
              <p:nvPr/>
            </p:nvSpPr>
            <p:spPr bwMode="auto">
              <a:xfrm flipV="1">
                <a:off x="2833" y="3458"/>
                <a:ext cx="181" cy="58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5" name="AutoShape 56"/>
              <p:cNvSpPr>
                <a:spLocks noChangeArrowheads="1"/>
              </p:cNvSpPr>
              <p:nvPr/>
            </p:nvSpPr>
            <p:spPr bwMode="auto">
              <a:xfrm flipV="1">
                <a:off x="3657" y="3458"/>
                <a:ext cx="181" cy="58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2795" y="3460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>
                <a:off x="3618" y="3459"/>
                <a:ext cx="248" cy="48"/>
              </a:xfrm>
              <a:custGeom>
                <a:avLst/>
                <a:gdLst>
                  <a:gd name="T0" fmla="*/ 0 w 248"/>
                  <a:gd name="T1" fmla="*/ 48 h 48"/>
                  <a:gd name="T2" fmla="*/ 44 w 248"/>
                  <a:gd name="T3" fmla="*/ 48 h 48"/>
                  <a:gd name="T4" fmla="*/ 83 w 248"/>
                  <a:gd name="T5" fmla="*/ 0 h 48"/>
                  <a:gd name="T6" fmla="*/ 176 w 248"/>
                  <a:gd name="T7" fmla="*/ 0 h 48"/>
                  <a:gd name="T8" fmla="*/ 212 w 248"/>
                  <a:gd name="T9" fmla="*/ 46 h 48"/>
                  <a:gd name="T10" fmla="*/ 248 w 248"/>
                  <a:gd name="T1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48">
                    <a:moveTo>
                      <a:pt x="0" y="48"/>
                    </a:moveTo>
                    <a:lnTo>
                      <a:pt x="44" y="48"/>
                    </a:lnTo>
                    <a:lnTo>
                      <a:pt x="83" y="0"/>
                    </a:lnTo>
                    <a:lnTo>
                      <a:pt x="176" y="0"/>
                    </a:lnTo>
                    <a:lnTo>
                      <a:pt x="212" y="46"/>
                    </a:lnTo>
                    <a:lnTo>
                      <a:pt x="248" y="48"/>
                    </a:lnTo>
                  </a:path>
                </a:pathLst>
              </a:custGeom>
              <a:noFill/>
              <a:ln w="19050" cmpd="sng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8" name="Group 59"/>
              <p:cNvGrpSpPr>
                <a:grpSpLocks/>
              </p:cNvGrpSpPr>
              <p:nvPr/>
            </p:nvGrpSpPr>
            <p:grpSpPr bwMode="auto">
              <a:xfrm>
                <a:off x="2459" y="2822"/>
                <a:ext cx="772" cy="334"/>
                <a:chOff x="2459" y="2822"/>
                <a:chExt cx="772" cy="334"/>
              </a:xfrm>
            </p:grpSpPr>
            <p:grpSp>
              <p:nvGrpSpPr>
                <p:cNvPr id="44" name="Group 60"/>
                <p:cNvGrpSpPr>
                  <a:grpSpLocks/>
                </p:cNvGrpSpPr>
                <p:nvPr/>
              </p:nvGrpSpPr>
              <p:grpSpPr bwMode="auto">
                <a:xfrm>
                  <a:off x="2508" y="3024"/>
                  <a:ext cx="679" cy="132"/>
                  <a:chOff x="2508" y="3024"/>
                  <a:chExt cx="679" cy="132"/>
                </a:xfrm>
              </p:grpSpPr>
              <p:sp>
                <p:nvSpPr>
                  <p:cNvPr id="46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508" y="3025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7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2789" y="3024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48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3107" y="3024"/>
                    <a:ext cx="80" cy="13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6600"/>
                      </a:gs>
                      <a:gs pos="50000">
                        <a:srgbClr val="B2B2B2"/>
                      </a:gs>
                      <a:gs pos="100000">
                        <a:srgbClr val="FF66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45" name="Rectangle 64"/>
                <p:cNvSpPr>
                  <a:spLocks noChangeArrowheads="1"/>
                </p:cNvSpPr>
                <p:nvPr/>
              </p:nvSpPr>
              <p:spPr bwMode="auto">
                <a:xfrm>
                  <a:off x="2459" y="2822"/>
                  <a:ext cx="772" cy="226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39" name="Group 65"/>
              <p:cNvGrpSpPr>
                <a:grpSpLocks/>
              </p:cNvGrpSpPr>
              <p:nvPr/>
            </p:nvGrpSpPr>
            <p:grpSpPr bwMode="auto">
              <a:xfrm>
                <a:off x="3449" y="2825"/>
                <a:ext cx="772" cy="334"/>
                <a:chOff x="3449" y="2825"/>
                <a:chExt cx="772" cy="334"/>
              </a:xfrm>
            </p:grpSpPr>
            <p:sp>
              <p:nvSpPr>
                <p:cNvPr id="40" name="Rectangle 66"/>
                <p:cNvSpPr>
                  <a:spLocks noChangeArrowheads="1"/>
                </p:cNvSpPr>
                <p:nvPr/>
              </p:nvSpPr>
              <p:spPr bwMode="auto">
                <a:xfrm>
                  <a:off x="3498" y="3028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1" name="Rectangle 67"/>
                <p:cNvSpPr>
                  <a:spLocks noChangeArrowheads="1"/>
                </p:cNvSpPr>
                <p:nvPr/>
              </p:nvSpPr>
              <p:spPr bwMode="auto">
                <a:xfrm>
                  <a:off x="3798" y="3027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2" name="Rectangle 68"/>
                <p:cNvSpPr>
                  <a:spLocks noChangeArrowheads="1"/>
                </p:cNvSpPr>
                <p:nvPr/>
              </p:nvSpPr>
              <p:spPr bwMode="auto">
                <a:xfrm>
                  <a:off x="4097" y="3027"/>
                  <a:ext cx="80" cy="13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50000">
                      <a:srgbClr val="B2B2B2"/>
                    </a:gs>
                    <a:gs pos="100000">
                      <a:srgbClr val="FF66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3" name="Rectangle 69"/>
                <p:cNvSpPr>
                  <a:spLocks noChangeArrowheads="1"/>
                </p:cNvSpPr>
                <p:nvPr/>
              </p:nvSpPr>
              <p:spPr bwMode="auto">
                <a:xfrm>
                  <a:off x="3449" y="2825"/>
                  <a:ext cx="772" cy="226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11" name="Line 70"/>
            <p:cNvSpPr>
              <a:spLocks noChangeShapeType="1"/>
            </p:cNvSpPr>
            <p:nvPr/>
          </p:nvSpPr>
          <p:spPr bwMode="auto">
            <a:xfrm>
              <a:off x="3016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71"/>
            <p:cNvSpPr>
              <a:spLocks noChangeShapeType="1"/>
            </p:cNvSpPr>
            <p:nvPr/>
          </p:nvSpPr>
          <p:spPr bwMode="auto">
            <a:xfrm>
              <a:off x="2699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72"/>
            <p:cNvSpPr>
              <a:spLocks noChangeShapeType="1"/>
            </p:cNvSpPr>
            <p:nvPr/>
          </p:nvSpPr>
          <p:spPr bwMode="auto">
            <a:xfrm>
              <a:off x="3969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73"/>
            <p:cNvSpPr>
              <a:spLocks noChangeShapeType="1"/>
            </p:cNvSpPr>
            <p:nvPr/>
          </p:nvSpPr>
          <p:spPr bwMode="auto">
            <a:xfrm>
              <a:off x="3652" y="2795"/>
              <a:ext cx="0" cy="227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79" name="Picture 74" descr="detector_assembly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" t="8653" r="2406" b="5521"/>
          <a:stretch>
            <a:fillRect/>
          </a:stretch>
        </p:blipFill>
        <p:spPr bwMode="auto">
          <a:xfrm>
            <a:off x="4948070" y="1292542"/>
            <a:ext cx="130651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2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10000"/>
              </a:clrFrom>
              <a:clrTo>
                <a:srgbClr val="01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8" t="10089" r="31364" b="14206"/>
          <a:stretch>
            <a:fillRect/>
          </a:stretch>
        </p:blipFill>
        <p:spPr bwMode="auto">
          <a:xfrm>
            <a:off x="2355332" y="4160408"/>
            <a:ext cx="1453880" cy="1815959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AutoShape 91"/>
          <p:cNvSpPr>
            <a:spLocks noChangeArrowheads="1"/>
          </p:cNvSpPr>
          <p:nvPr/>
        </p:nvSpPr>
        <p:spPr bwMode="auto">
          <a:xfrm>
            <a:off x="2621897" y="5956170"/>
            <a:ext cx="920750" cy="3349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Single chip</a:t>
            </a:r>
          </a:p>
        </p:txBody>
      </p:sp>
      <p:sp>
        <p:nvSpPr>
          <p:cNvPr id="82" name="AutoShape 75"/>
          <p:cNvSpPr>
            <a:spLocks noChangeArrowheads="1"/>
          </p:cNvSpPr>
          <p:nvPr/>
        </p:nvSpPr>
        <p:spPr bwMode="auto">
          <a:xfrm>
            <a:off x="550002" y="1922104"/>
            <a:ext cx="812800" cy="4175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600" b="1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Design</a:t>
            </a: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1" t="20800" r="24051" b="17042"/>
          <a:stretch/>
        </p:blipFill>
        <p:spPr bwMode="auto">
          <a:xfrm>
            <a:off x="363405" y="2468604"/>
            <a:ext cx="1872258" cy="191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AutoShape 91"/>
          <p:cNvSpPr>
            <a:spLocks noChangeArrowheads="1"/>
          </p:cNvSpPr>
          <p:nvPr/>
        </p:nvSpPr>
        <p:spPr bwMode="auto">
          <a:xfrm>
            <a:off x="839159" y="4733426"/>
            <a:ext cx="920750" cy="3349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Wafer view</a:t>
            </a:r>
            <a:endParaRPr lang="en-US" sz="1200" dirty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5" name="Picture 79" descr="P03-BUBM-puce-bord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60" y="3639764"/>
            <a:ext cx="1496421" cy="117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AutoShape 93"/>
          <p:cNvSpPr>
            <a:spLocks noChangeArrowheads="1"/>
          </p:cNvSpPr>
          <p:nvPr/>
        </p:nvSpPr>
        <p:spPr bwMode="auto">
          <a:xfrm>
            <a:off x="5241013" y="5770574"/>
            <a:ext cx="614051" cy="35307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TSV</a:t>
            </a:r>
          </a:p>
        </p:txBody>
      </p:sp>
      <p:sp>
        <p:nvSpPr>
          <p:cNvPr id="87" name="AutoShape 94"/>
          <p:cNvSpPr>
            <a:spLocks noChangeArrowheads="1"/>
          </p:cNvSpPr>
          <p:nvPr/>
        </p:nvSpPr>
        <p:spPr bwMode="auto">
          <a:xfrm>
            <a:off x="4512492" y="4900907"/>
            <a:ext cx="1183789" cy="35307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Back side UBM</a:t>
            </a:r>
          </a:p>
        </p:txBody>
      </p:sp>
      <p:pic>
        <p:nvPicPr>
          <p:cNvPr id="88" name="Picture 5" descr="P01-centre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095" y="2408006"/>
            <a:ext cx="1382805" cy="108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Text Box 8"/>
          <p:cNvSpPr txBox="1">
            <a:spLocks noChangeArrowheads="1"/>
          </p:cNvSpPr>
          <p:nvPr/>
        </p:nvSpPr>
        <p:spPr bwMode="auto">
          <a:xfrm>
            <a:off x="2548583" y="3582654"/>
            <a:ext cx="16512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1200" dirty="0" err="1">
                <a:solidFill>
                  <a:schemeClr val="accent6"/>
                </a:solidFill>
                <a:latin typeface="+mn-lt"/>
              </a:rPr>
              <a:t>Medipix</a:t>
            </a:r>
            <a:r>
              <a:rPr lang="fr-FR" sz="1200" dirty="0">
                <a:solidFill>
                  <a:schemeClr val="accent6"/>
                </a:solidFill>
                <a:latin typeface="+mn-lt"/>
              </a:rPr>
              <a:t> wafer </a:t>
            </a:r>
            <a:r>
              <a:rPr lang="fr-FR" sz="1200" dirty="0" err="1">
                <a:solidFill>
                  <a:schemeClr val="accent6"/>
                </a:solidFill>
                <a:latin typeface="+mn-lt"/>
              </a:rPr>
              <a:t>after</a:t>
            </a:r>
            <a:r>
              <a:rPr lang="fr-FR" sz="1200" dirty="0">
                <a:solidFill>
                  <a:schemeClr val="accent6"/>
                </a:solidFill>
                <a:latin typeface="+mn-lt"/>
              </a:rPr>
              <a:t> front </a:t>
            </a:r>
            <a:r>
              <a:rPr lang="fr-FR" sz="1200" dirty="0" err="1">
                <a:solidFill>
                  <a:schemeClr val="accent6"/>
                </a:solidFill>
                <a:latin typeface="+mn-lt"/>
              </a:rPr>
              <a:t>side</a:t>
            </a:r>
            <a:r>
              <a:rPr lang="fr-FR" sz="1200" dirty="0">
                <a:solidFill>
                  <a:schemeClr val="accent6"/>
                </a:solidFill>
                <a:latin typeface="+mn-lt"/>
              </a:rPr>
              <a:t> UBM</a:t>
            </a:r>
          </a:p>
        </p:txBody>
      </p:sp>
      <p:pic>
        <p:nvPicPr>
          <p:cNvPr id="90" name="Imag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982" y="4929900"/>
            <a:ext cx="1543941" cy="122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AutoShape 76"/>
          <p:cNvSpPr>
            <a:spLocks noChangeArrowheads="1"/>
          </p:cNvSpPr>
          <p:nvPr/>
        </p:nvSpPr>
        <p:spPr bwMode="auto">
          <a:xfrm>
            <a:off x="3479223" y="1909760"/>
            <a:ext cx="1419423" cy="429054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Technology</a:t>
            </a:r>
            <a:endParaRPr lang="en-US" sz="1600" b="1" dirty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92" name="Picture 8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530" y="3706439"/>
            <a:ext cx="1585414" cy="126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552" y="2645380"/>
            <a:ext cx="1365371" cy="102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" name="AutoShape 93"/>
          <p:cNvSpPr>
            <a:spLocks noChangeArrowheads="1"/>
          </p:cNvSpPr>
          <p:nvPr/>
        </p:nvSpPr>
        <p:spPr bwMode="auto">
          <a:xfrm>
            <a:off x="7899549" y="3091924"/>
            <a:ext cx="615950" cy="3349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200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TSV</a:t>
            </a:r>
          </a:p>
        </p:txBody>
      </p:sp>
      <p:sp>
        <p:nvSpPr>
          <p:cNvPr id="97" name="AutoShape 77"/>
          <p:cNvSpPr>
            <a:spLocks noChangeArrowheads="1"/>
          </p:cNvSpPr>
          <p:nvPr/>
        </p:nvSpPr>
        <p:spPr bwMode="auto">
          <a:xfrm>
            <a:off x="6987350" y="2283042"/>
            <a:ext cx="1527175" cy="4175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099FF">
                        <a:alpha val="28999"/>
                      </a:srgbClr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2"/>
                </a:solidFill>
                <a:prstDash val="dash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n-US" sz="1600" b="1" dirty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Electrical Tests</a:t>
            </a:r>
          </a:p>
        </p:txBody>
      </p:sp>
    </p:spTree>
    <p:extLst>
      <p:ext uri="{BB962C8B-B14F-4D97-AF65-F5344CB8AC3E}">
        <p14:creationId xmlns:p14="http://schemas.microsoft.com/office/powerpoint/2010/main" val="264203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1030288"/>
            <a:ext cx="8351837" cy="459433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Conclusions </a:t>
            </a:r>
            <a:r>
              <a:rPr lang="en-US" b="1" dirty="0">
                <a:solidFill>
                  <a:srgbClr val="000066"/>
                </a:solidFill>
              </a:rPr>
              <a:t>/ prospects</a:t>
            </a:r>
          </a:p>
        </p:txBody>
      </p:sp>
      <p:sp>
        <p:nvSpPr>
          <p:cNvPr id="1319940" name="Rectangle 4"/>
          <p:cNvSpPr>
            <a:spLocks noChangeArrowheads="1"/>
          </p:cNvSpPr>
          <p:nvPr/>
        </p:nvSpPr>
        <p:spPr bwMode="auto">
          <a:xfrm>
            <a:off x="257175" y="1889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5831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180" name="AutoShape 4"/>
          <p:cNvSpPr>
            <a:spLocks noChangeArrowheads="1"/>
          </p:cNvSpPr>
          <p:nvPr/>
        </p:nvSpPr>
        <p:spPr bwMode="auto">
          <a:xfrm>
            <a:off x="438553" y="677974"/>
            <a:ext cx="8482163" cy="5573970"/>
          </a:xfrm>
          <a:prstGeom prst="roundRect">
            <a:avLst>
              <a:gd name="adj" fmla="val 4472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>
                  <a:alpha val="28999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endParaRPr lang="en-GB" sz="140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02184" name="Rectangle 8"/>
          <p:cNvSpPr>
            <a:spLocks noChangeArrowheads="1"/>
          </p:cNvSpPr>
          <p:nvPr/>
        </p:nvSpPr>
        <p:spPr bwMode="auto">
          <a:xfrm>
            <a:off x="220844" y="1508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Conclusions / Prospects</a:t>
            </a:r>
          </a:p>
        </p:txBody>
      </p:sp>
      <p:sp>
        <p:nvSpPr>
          <p:cNvPr id="120218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18610" y="789264"/>
            <a:ext cx="8212821" cy="546268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0066"/>
                </a:solidFill>
              </a:rPr>
              <a:t> </a:t>
            </a:r>
            <a:r>
              <a:rPr lang="en-US" sz="2400" dirty="0">
                <a:solidFill>
                  <a:srgbClr val="000066"/>
                </a:solidFill>
              </a:rPr>
              <a:t>Conclusions :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There are 3 TSV families with </a:t>
            </a:r>
            <a:r>
              <a:rPr lang="en-US" sz="1800" dirty="0" err="1" smtClean="0">
                <a:solidFill>
                  <a:srgbClr val="000066"/>
                </a:solidFill>
              </a:rPr>
              <a:t>differents</a:t>
            </a:r>
            <a:r>
              <a:rPr lang="en-US" sz="1800" dirty="0" smtClean="0">
                <a:solidFill>
                  <a:srgbClr val="000066"/>
                </a:solidFill>
              </a:rPr>
              <a:t> properties, applications and maturity levels : 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TSV pre-process : R&amp;D level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TSV Middle : consumer / High end  - pre-industrialization level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TSV last : CIS / Imaging – Mass production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Lot of companies &amp; R&amp;D </a:t>
            </a:r>
            <a:r>
              <a:rPr lang="en-US" sz="1800" dirty="0" err="1" smtClean="0">
                <a:solidFill>
                  <a:srgbClr val="000066"/>
                </a:solidFill>
              </a:rPr>
              <a:t>centres</a:t>
            </a:r>
            <a:r>
              <a:rPr lang="en-US" sz="1800" dirty="0" smtClean="0">
                <a:solidFill>
                  <a:srgbClr val="000066"/>
                </a:solidFill>
              </a:rPr>
              <a:t> are working on TSV developments and industrialization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The 3D &amp; TSV supply chain is starting to be available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Some industrial products have been already achieved with TSV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66"/>
                </a:solidFill>
              </a:rPr>
              <a:t>Prospects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For TSV community : to find the “killer application” for TSV adoption in the consumer market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solidFill>
                  <a:srgbClr val="000066"/>
                </a:solidFill>
              </a:rPr>
              <a:t>To disseminate the TSV technologies on other markets : 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Medical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Spatial / aerospace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HEP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000066"/>
                </a:solidFill>
              </a:rPr>
              <a:t>…</a:t>
            </a:r>
          </a:p>
          <a:p>
            <a:pPr lvl="1">
              <a:lnSpc>
                <a:spcPct val="90000"/>
              </a:lnSpc>
            </a:pPr>
            <a:endParaRPr lang="en-US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626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02" name="Picture 2" descr="slide_conclu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00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19475" y="3287713"/>
            <a:ext cx="5354638" cy="893762"/>
          </a:xfrm>
        </p:spPr>
        <p:txBody>
          <a:bodyPr/>
          <a:lstStyle/>
          <a:p>
            <a:r>
              <a:rPr lang="fr-FR" sz="3200">
                <a:solidFill>
                  <a:srgbClr val="0067A1"/>
                </a:solidFill>
              </a:rPr>
              <a:t>Thank you for your attention</a:t>
            </a:r>
          </a:p>
        </p:txBody>
      </p:sp>
      <p:pic>
        <p:nvPicPr>
          <p:cNvPr id="1280004" name="Picture 4" descr="R qualité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5949950"/>
            <a:ext cx="7683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0006" name="Picture 6" descr="Open3D_final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213" y="4208463"/>
            <a:ext cx="2928937" cy="133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954" name="AutoShape 2"/>
          <p:cNvSpPr>
            <a:spLocks noChangeArrowheads="1"/>
          </p:cNvSpPr>
          <p:nvPr/>
        </p:nvSpPr>
        <p:spPr bwMode="auto">
          <a:xfrm>
            <a:off x="250825" y="755650"/>
            <a:ext cx="8677275" cy="1412875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40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675" y="906463"/>
            <a:ext cx="8351838" cy="1458912"/>
          </a:xfrm>
        </p:spPr>
        <p:txBody>
          <a:bodyPr/>
          <a:lstStyle/>
          <a:p>
            <a:r>
              <a:rPr lang="en-GB" sz="2400">
                <a:solidFill>
                  <a:srgbClr val="000066"/>
                </a:solidFill>
              </a:rPr>
              <a:t>In electronics, a 3D integrated circuit is a chip in which two or more layers of active electronic components are integrated vertically into a single circuit, component or system.</a:t>
            </a: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405956" name="Rectangle 4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>
                <a:solidFill>
                  <a:srgbClr val="0067A1"/>
                </a:solidFill>
                <a:latin typeface="Calibri" pitchFamily="34" charset="0"/>
              </a:rPr>
              <a:t>Introduction : What is 3D Integration ?</a:t>
            </a:r>
          </a:p>
        </p:txBody>
      </p:sp>
      <p:grpSp>
        <p:nvGrpSpPr>
          <p:cNvPr id="1405957" name="Group 5"/>
          <p:cNvGrpSpPr>
            <a:grpSpLocks/>
          </p:cNvGrpSpPr>
          <p:nvPr/>
        </p:nvGrpSpPr>
        <p:grpSpPr bwMode="auto">
          <a:xfrm>
            <a:off x="238125" y="2341563"/>
            <a:ext cx="8677275" cy="2052637"/>
            <a:chOff x="150" y="1640"/>
            <a:chExt cx="5466" cy="1110"/>
          </a:xfrm>
        </p:grpSpPr>
        <p:sp>
          <p:nvSpPr>
            <p:cNvPr id="1405958" name="AutoShape 6"/>
            <p:cNvSpPr>
              <a:spLocks noChangeArrowheads="1"/>
            </p:cNvSpPr>
            <p:nvPr/>
          </p:nvSpPr>
          <p:spPr bwMode="auto">
            <a:xfrm>
              <a:off x="150" y="1660"/>
              <a:ext cx="5466" cy="1090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05959" name="Rectangle 7"/>
            <p:cNvSpPr>
              <a:spLocks noChangeArrowheads="1"/>
            </p:cNvSpPr>
            <p:nvPr/>
          </p:nvSpPr>
          <p:spPr bwMode="auto">
            <a:xfrm>
              <a:off x="166" y="1640"/>
              <a:ext cx="5261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US" sz="2800" dirty="0">
                  <a:solidFill>
                    <a:srgbClr val="000066"/>
                  </a:solidFill>
                  <a:latin typeface="Calibri" pitchFamily="34" charset="0"/>
                </a:rPr>
                <a:t>3D Integration key drivers :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0066"/>
                  </a:solidFill>
                  <a:latin typeface="Calibri" pitchFamily="34" charset="0"/>
                </a:rPr>
                <a:t>Form factor decrease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0066"/>
                  </a:solidFill>
                  <a:latin typeface="Calibri" pitchFamily="34" charset="0"/>
                </a:rPr>
                <a:t>Performances improvement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0066"/>
                  </a:solidFill>
                  <a:latin typeface="Calibri" pitchFamily="34" charset="0"/>
                </a:rPr>
                <a:t>Heterogeneous integration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0066"/>
                  </a:solidFill>
                  <a:latin typeface="Calibri" pitchFamily="34" charset="0"/>
                </a:rPr>
                <a:t>Cost decrease</a:t>
              </a:r>
            </a:p>
          </p:txBody>
        </p:sp>
      </p:grpSp>
      <p:grpSp>
        <p:nvGrpSpPr>
          <p:cNvPr id="1405960" name="Group 8"/>
          <p:cNvGrpSpPr>
            <a:grpSpLocks/>
          </p:cNvGrpSpPr>
          <p:nvPr/>
        </p:nvGrpSpPr>
        <p:grpSpPr bwMode="auto">
          <a:xfrm>
            <a:off x="1376363" y="4679950"/>
            <a:ext cx="6589712" cy="1611313"/>
            <a:chOff x="867" y="2903"/>
            <a:chExt cx="4151" cy="1015"/>
          </a:xfrm>
        </p:grpSpPr>
        <p:pic>
          <p:nvPicPr>
            <p:cNvPr id="1405961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" y="2908"/>
              <a:ext cx="4151" cy="1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05962" name="Text Box 10"/>
            <p:cNvSpPr txBox="1">
              <a:spLocks noChangeArrowheads="1"/>
            </p:cNvSpPr>
            <p:nvPr/>
          </p:nvSpPr>
          <p:spPr bwMode="auto">
            <a:xfrm>
              <a:off x="2211" y="2903"/>
              <a:ext cx="127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>
              <a:lvl1pPr marL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Clr>
                  <a:srgbClr val="663300"/>
                </a:buClr>
                <a:buFont typeface="Wingdings" pitchFamily="2" charset="2"/>
                <a:buNone/>
              </a:pPr>
              <a:r>
                <a:rPr lang="en-US" sz="1200" b="1">
                  <a:cs typeface="Times New Roman" pitchFamily="18" charset="0"/>
                </a:rPr>
                <a:t>Interposer / substrate</a:t>
              </a:r>
            </a:p>
          </p:txBody>
        </p:sp>
        <p:sp>
          <p:nvSpPr>
            <p:cNvPr id="1405963" name="Text Box 11"/>
            <p:cNvSpPr txBox="1">
              <a:spLocks noChangeArrowheads="1"/>
            </p:cNvSpPr>
            <p:nvPr/>
          </p:nvSpPr>
          <p:spPr bwMode="auto">
            <a:xfrm>
              <a:off x="1935" y="3410"/>
              <a:ext cx="58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>
              <a:lvl1pPr marL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Clr>
                  <a:srgbClr val="663300"/>
                </a:buClr>
                <a:buFont typeface="Wingdings" pitchFamily="2" charset="2"/>
                <a:buNone/>
              </a:pPr>
              <a:r>
                <a:rPr lang="en-US" sz="1200" b="1">
                  <a:cs typeface="Times New Roman" pitchFamily="18" charset="0"/>
                </a:rPr>
                <a:t>Logic</a:t>
              </a:r>
            </a:p>
          </p:txBody>
        </p:sp>
        <p:sp>
          <p:nvSpPr>
            <p:cNvPr id="1405964" name="Text Box 12"/>
            <p:cNvSpPr txBox="1">
              <a:spLocks noChangeArrowheads="1"/>
            </p:cNvSpPr>
            <p:nvPr/>
          </p:nvSpPr>
          <p:spPr bwMode="auto">
            <a:xfrm>
              <a:off x="1194" y="3179"/>
              <a:ext cx="67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>
              <a:lvl1pPr marL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Clr>
                  <a:srgbClr val="663300"/>
                </a:buClr>
                <a:buFont typeface="Wingdings" pitchFamily="2" charset="2"/>
                <a:buNone/>
              </a:pPr>
              <a:r>
                <a:rPr lang="en-US" sz="1200" b="1">
                  <a:cs typeface="Times New Roman" pitchFamily="18" charset="0"/>
                </a:rPr>
                <a:t>Memory</a:t>
              </a:r>
            </a:p>
          </p:txBody>
        </p:sp>
        <p:sp>
          <p:nvSpPr>
            <p:cNvPr id="1405965" name="Text Box 13"/>
            <p:cNvSpPr txBox="1">
              <a:spLocks noChangeArrowheads="1"/>
            </p:cNvSpPr>
            <p:nvPr/>
          </p:nvSpPr>
          <p:spPr bwMode="auto">
            <a:xfrm>
              <a:off x="2184" y="3088"/>
              <a:ext cx="75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>
              <a:spAutoFit/>
            </a:bodyPr>
            <a:lstStyle>
              <a:lvl1pPr marL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>
                <a:defRPr>
                  <a:solidFill>
                    <a:schemeClr val="tx1"/>
                  </a:solidFill>
                  <a:latin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Clr>
                  <a:srgbClr val="663300"/>
                </a:buClr>
                <a:buFont typeface="Wingdings" pitchFamily="2" charset="2"/>
                <a:buNone/>
              </a:pPr>
              <a:r>
                <a:rPr lang="en-US" sz="1200" b="1">
                  <a:cs typeface="Times New Roman" pitchFamily="18" charset="0"/>
                </a:rPr>
                <a:t>passives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5954" grpId="0" animBg="1"/>
      <p:bldP spid="14059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6978" name="Rectangle 2"/>
          <p:cNvSpPr>
            <a:spLocks noChangeArrowheads="1"/>
          </p:cNvSpPr>
          <p:nvPr/>
        </p:nvSpPr>
        <p:spPr bwMode="auto">
          <a:xfrm>
            <a:off x="338138" y="0"/>
            <a:ext cx="83518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2400" b="1">
                <a:solidFill>
                  <a:srgbClr val="0067A1"/>
                </a:solidFill>
                <a:latin typeface="Calibri" pitchFamily="34" charset="0"/>
              </a:rPr>
              <a:t>Introduction : </a:t>
            </a:r>
            <a:r>
              <a:rPr lang="en-GB" sz="2400" b="1">
                <a:solidFill>
                  <a:srgbClr val="0067A1"/>
                </a:solidFill>
                <a:latin typeface="Calibri" pitchFamily="34" charset="0"/>
              </a:rPr>
              <a:t>Why do we need 3D Integration ?</a:t>
            </a:r>
            <a:endParaRPr lang="en-US" sz="2400" b="1">
              <a:solidFill>
                <a:srgbClr val="0067A1"/>
              </a:solidFill>
              <a:latin typeface="Calibri" pitchFamily="34" charset="0"/>
            </a:endParaRPr>
          </a:p>
        </p:txBody>
      </p:sp>
      <p:grpSp>
        <p:nvGrpSpPr>
          <p:cNvPr id="1407000" name="Group 24"/>
          <p:cNvGrpSpPr>
            <a:grpSpLocks/>
          </p:cNvGrpSpPr>
          <p:nvPr/>
        </p:nvGrpSpPr>
        <p:grpSpPr bwMode="auto">
          <a:xfrm>
            <a:off x="217488" y="803275"/>
            <a:ext cx="8748712" cy="5541963"/>
            <a:chOff x="137" y="506"/>
            <a:chExt cx="5511" cy="3491"/>
          </a:xfrm>
        </p:grpSpPr>
        <p:sp>
          <p:nvSpPr>
            <p:cNvPr id="1406980" name="AutoShape 4"/>
            <p:cNvSpPr>
              <a:spLocks noChangeArrowheads="1"/>
            </p:cNvSpPr>
            <p:nvPr/>
          </p:nvSpPr>
          <p:spPr bwMode="auto">
            <a:xfrm>
              <a:off x="137" y="506"/>
              <a:ext cx="5511" cy="3491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06981" name="Rectangle 5"/>
            <p:cNvSpPr>
              <a:spLocks noChangeArrowheads="1"/>
            </p:cNvSpPr>
            <p:nvPr/>
          </p:nvSpPr>
          <p:spPr bwMode="auto">
            <a:xfrm>
              <a:off x="257" y="642"/>
              <a:ext cx="5304" cy="30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folHlink"/>
                </a:buClr>
                <a:buFont typeface="Wingdings" pitchFamily="2" charset="2"/>
                <a:buChar char="§"/>
              </a:pPr>
              <a:r>
                <a:rPr lang="en-US" sz="2400" dirty="0">
                  <a:solidFill>
                    <a:srgbClr val="000066"/>
                  </a:solidFill>
                  <a:latin typeface="Calibri" pitchFamily="34" charset="0"/>
                </a:rPr>
                <a:t>To solve the following issues :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0066"/>
                  </a:solidFill>
                  <a:latin typeface="Calibri" pitchFamily="34" charset="0"/>
                </a:rPr>
                <a:t>Form factor decrease :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1600" dirty="0">
                  <a:solidFill>
                    <a:srgbClr val="000066"/>
                  </a:solidFill>
                  <a:latin typeface="Calibri" pitchFamily="34" charset="0"/>
                </a:rPr>
                <a:t>X &amp; Y axis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US" sz="1600" dirty="0">
                  <a:solidFill>
                    <a:srgbClr val="000066"/>
                  </a:solidFill>
                  <a:latin typeface="Calibri" pitchFamily="34" charset="0"/>
                </a:rPr>
                <a:t>Z axis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2000" dirty="0">
                  <a:solidFill>
                    <a:srgbClr val="000066"/>
                  </a:solidFill>
                  <a:latin typeface="Calibri" pitchFamily="34" charset="0"/>
                </a:rPr>
                <a:t>Performances improvement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Decrease R, C, signal delay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Increase device bandwidth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Decrease power consumption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2000" dirty="0">
                  <a:solidFill>
                    <a:srgbClr val="000066"/>
                  </a:solidFill>
                  <a:latin typeface="Calibri" pitchFamily="34" charset="0"/>
                </a:rPr>
                <a:t>Heterogeneous integration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Integration of heterogeneous components 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None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in </a:t>
              </a:r>
              <a:r>
                <a:rPr lang="en-US" sz="1600" dirty="0">
                  <a:solidFill>
                    <a:srgbClr val="000066"/>
                  </a:solidFill>
                  <a:latin typeface="Calibri" pitchFamily="34" charset="0"/>
                </a:rPr>
                <a:t>the same system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2000" dirty="0">
                  <a:solidFill>
                    <a:srgbClr val="000066"/>
                  </a:solidFill>
                  <a:latin typeface="Calibri" pitchFamily="34" charset="0"/>
                </a:rPr>
                <a:t>Cost </a:t>
              </a:r>
              <a:r>
                <a:rPr lang="en-GB" sz="2000" dirty="0" err="1">
                  <a:solidFill>
                    <a:srgbClr val="000066"/>
                  </a:solidFill>
                  <a:latin typeface="Calibri" pitchFamily="34" charset="0"/>
                </a:rPr>
                <a:t>decrese</a:t>
              </a:r>
              <a:endParaRPr lang="en-GB" sz="20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Si surface decrease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Reuse of existing Packaging, </a:t>
              </a:r>
            </a:p>
            <a:p>
              <a:pPr marL="1143000" lvl="2" indent="-22860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None/>
              </a:pPr>
              <a:r>
                <a:rPr lang="en-GB" sz="1600" dirty="0">
                  <a:solidFill>
                    <a:srgbClr val="000066"/>
                  </a:solidFill>
                  <a:latin typeface="Calibri" pitchFamily="34" charset="0"/>
                </a:rPr>
                <a:t>BEOL &amp; FEOL lines</a:t>
              </a:r>
              <a:endParaRPr lang="en-US" sz="1600" dirty="0">
                <a:solidFill>
                  <a:srgbClr val="000066"/>
                </a:solidFill>
                <a:latin typeface="Calibri" pitchFamily="34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67A1"/>
                </a:buClr>
                <a:buFont typeface="Wingdings" pitchFamily="2" charset="2"/>
                <a:buChar char="§"/>
              </a:pPr>
              <a:endParaRPr lang="en-US" sz="2000" dirty="0">
                <a:solidFill>
                  <a:srgbClr val="000066"/>
                </a:solidFill>
                <a:latin typeface="Calibri" pitchFamily="34" charset="0"/>
              </a:endParaRPr>
            </a:p>
          </p:txBody>
        </p:sp>
      </p:grpSp>
      <p:pic>
        <p:nvPicPr>
          <p:cNvPr id="140698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588" y="1298575"/>
            <a:ext cx="2998787" cy="236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6998" name="Picture 2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375" y="4575198"/>
            <a:ext cx="4332288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>
                        <a:alpha val="30000"/>
                      </a:schemeClr>
                    </a:gs>
                    <a:gs pos="100000">
                      <a:schemeClr val="accent1">
                        <a:alpha val="30000"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1685498" y="5883571"/>
            <a:ext cx="6648877" cy="461665"/>
            <a:chOff x="1685498" y="5883571"/>
            <a:chExt cx="6648877" cy="461665"/>
          </a:xfrm>
        </p:grpSpPr>
        <p:sp>
          <p:nvSpPr>
            <p:cNvPr id="2" name="Rectangle 1"/>
            <p:cNvSpPr/>
            <p:nvPr/>
          </p:nvSpPr>
          <p:spPr>
            <a:xfrm>
              <a:off x="2647305" y="5883571"/>
              <a:ext cx="56870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99CC00"/>
                </a:buClr>
              </a:pPr>
              <a:r>
                <a:rPr lang="en-US" sz="2400" b="1" dirty="0" smtClean="0">
                  <a:solidFill>
                    <a:srgbClr val="000066"/>
                  </a:solidFill>
                  <a:latin typeface="Calibri" pitchFamily="34" charset="0"/>
                </a:rPr>
                <a:t>The key technology of 3D integration is TSV</a:t>
              </a:r>
              <a:endParaRPr lang="en-US" sz="2400" b="1" dirty="0">
                <a:solidFill>
                  <a:srgbClr val="000066"/>
                </a:solidFill>
                <a:latin typeface="Calibri" pitchFamily="34" charset="0"/>
              </a:endParaRPr>
            </a:p>
          </p:txBody>
        </p:sp>
        <p:sp>
          <p:nvSpPr>
            <p:cNvPr id="3" name="Flèche droite 2"/>
            <p:cNvSpPr/>
            <p:nvPr/>
          </p:nvSpPr>
          <p:spPr bwMode="auto">
            <a:xfrm>
              <a:off x="1685498" y="5935661"/>
              <a:ext cx="750627" cy="409575"/>
            </a:xfrm>
            <a:prstGeom prst="rightArrow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238" y="1030288"/>
            <a:ext cx="8351837" cy="4594336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Introduction 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rgbClr val="000066"/>
                </a:solidFill>
              </a:rPr>
              <a:t>TSV definitions &amp; process flows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TSV (brief &amp; non-exhaustive) state of the art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Applications examples</a:t>
            </a:r>
          </a:p>
          <a:p>
            <a:pPr>
              <a:lnSpc>
                <a:spcPct val="130000"/>
              </a:lnSpc>
              <a:spcBef>
                <a:spcPct val="40000"/>
              </a:spcBef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Conclusions </a:t>
            </a:r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/ prospects</a:t>
            </a:r>
          </a:p>
        </p:txBody>
      </p:sp>
      <p:sp>
        <p:nvSpPr>
          <p:cNvPr id="1319940" name="Rectangle 4"/>
          <p:cNvSpPr>
            <a:spLocks noChangeArrowheads="1"/>
          </p:cNvSpPr>
          <p:nvPr/>
        </p:nvSpPr>
        <p:spPr bwMode="auto">
          <a:xfrm>
            <a:off x="257175" y="188913"/>
            <a:ext cx="7540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2400" b="1">
                <a:solidFill>
                  <a:srgbClr val="0067A1"/>
                </a:solidFill>
                <a:latin typeface="Calibri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6671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604" name="AutoShape 4"/>
          <p:cNvSpPr>
            <a:spLocks noChangeArrowheads="1"/>
          </p:cNvSpPr>
          <p:nvPr/>
        </p:nvSpPr>
        <p:spPr bwMode="auto">
          <a:xfrm>
            <a:off x="242888" y="612775"/>
            <a:ext cx="8677275" cy="5784850"/>
          </a:xfrm>
          <a:prstGeom prst="roundRect">
            <a:avLst>
              <a:gd name="adj" fmla="val 8204"/>
            </a:avLst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accent1">
                  <a:alpha val="30000"/>
                </a:schemeClr>
              </a:gs>
            </a:gsLst>
            <a:lin ang="0" scaled="1"/>
          </a:gradFill>
          <a:ln w="9525" algn="ctr">
            <a:solidFill>
              <a:srgbClr val="0067A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61605" name="Rectangle 5"/>
          <p:cNvSpPr>
            <a:spLocks noChangeArrowheads="1"/>
          </p:cNvSpPr>
          <p:nvPr/>
        </p:nvSpPr>
        <p:spPr bwMode="auto">
          <a:xfrm>
            <a:off x="542925" y="606425"/>
            <a:ext cx="61753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§"/>
            </a:pPr>
            <a:r>
              <a:rPr lang="en-GB" sz="2000" b="1">
                <a:solidFill>
                  <a:srgbClr val="000066"/>
                </a:solidFill>
                <a:latin typeface="Calibri" pitchFamily="34" charset="0"/>
              </a:rPr>
              <a:t>Two main families : 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GB" sz="1600">
                <a:solidFill>
                  <a:srgbClr val="000066"/>
                </a:solidFill>
                <a:latin typeface="Calibri" pitchFamily="34" charset="0"/>
              </a:rPr>
              <a:t> Vias first : vias done before bonding &amp; thinning</a:t>
            </a:r>
          </a:p>
          <a:p>
            <a:pPr marL="742950" lvl="1" indent="-285750">
              <a:spcBef>
                <a:spcPct val="20000"/>
              </a:spcBef>
              <a:buClr>
                <a:srgbClr val="0067A1"/>
              </a:buClr>
              <a:buFont typeface="Wingdings" pitchFamily="2" charset="2"/>
              <a:buChar char="§"/>
            </a:pPr>
            <a:r>
              <a:rPr lang="en-GB" sz="1600">
                <a:solidFill>
                  <a:srgbClr val="000066"/>
                </a:solidFill>
                <a:latin typeface="Calibri" pitchFamily="34" charset="0"/>
              </a:rPr>
              <a:t> Vias last : vias done after bonding &amp; thinning</a:t>
            </a:r>
          </a:p>
        </p:txBody>
      </p:sp>
      <p:sp>
        <p:nvSpPr>
          <p:cNvPr id="1561609" name="Rectangle 9"/>
          <p:cNvSpPr>
            <a:spLocks noChangeArrowheads="1"/>
          </p:cNvSpPr>
          <p:nvPr/>
        </p:nvSpPr>
        <p:spPr bwMode="auto">
          <a:xfrm>
            <a:off x="269875" y="85725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67A1"/>
                </a:solidFill>
                <a:latin typeface="Calibri" pitchFamily="34" charset="0"/>
              </a:rPr>
              <a:t>TSV definitions</a:t>
            </a:r>
          </a:p>
        </p:txBody>
      </p:sp>
      <p:grpSp>
        <p:nvGrpSpPr>
          <p:cNvPr id="1561610" name="Group 10"/>
          <p:cNvGrpSpPr>
            <a:grpSpLocks/>
          </p:cNvGrpSpPr>
          <p:nvPr/>
        </p:nvGrpSpPr>
        <p:grpSpPr bwMode="auto">
          <a:xfrm>
            <a:off x="641350" y="1549400"/>
            <a:ext cx="7462838" cy="279400"/>
            <a:chOff x="1041" y="1115"/>
            <a:chExt cx="4446" cy="226"/>
          </a:xfrm>
        </p:grpSpPr>
        <p:sp>
          <p:nvSpPr>
            <p:cNvPr id="1561611" name="Line 11"/>
            <p:cNvSpPr>
              <a:spLocks noChangeShapeType="1"/>
            </p:cNvSpPr>
            <p:nvPr/>
          </p:nvSpPr>
          <p:spPr bwMode="auto">
            <a:xfrm>
              <a:off x="1041" y="1322"/>
              <a:ext cx="2868" cy="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1612" name="Rectangle 12"/>
            <p:cNvSpPr>
              <a:spLocks noChangeArrowheads="1"/>
            </p:cNvSpPr>
            <p:nvPr/>
          </p:nvSpPr>
          <p:spPr bwMode="auto">
            <a:xfrm>
              <a:off x="2170" y="1119"/>
              <a:ext cx="493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000066"/>
                  </a:solidFill>
                  <a:cs typeface="Times New Roman" pitchFamily="18" charset="0"/>
                </a:rPr>
                <a:t>Vias first</a:t>
              </a:r>
            </a:p>
          </p:txBody>
        </p:sp>
        <p:sp>
          <p:nvSpPr>
            <p:cNvPr id="1561613" name="Line 13"/>
            <p:cNvSpPr>
              <a:spLocks noChangeShapeType="1"/>
            </p:cNvSpPr>
            <p:nvPr/>
          </p:nvSpPr>
          <p:spPr bwMode="auto">
            <a:xfrm>
              <a:off x="4143" y="1307"/>
              <a:ext cx="1344" cy="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1614" name="Rectangle 14"/>
            <p:cNvSpPr>
              <a:spLocks noChangeArrowheads="1"/>
            </p:cNvSpPr>
            <p:nvPr/>
          </p:nvSpPr>
          <p:spPr bwMode="auto">
            <a:xfrm>
              <a:off x="4483" y="1115"/>
              <a:ext cx="709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000066"/>
                  </a:solidFill>
                  <a:cs typeface="Times New Roman" pitchFamily="18" charset="0"/>
                </a:rPr>
                <a:t>Vias last</a:t>
              </a:r>
            </a:p>
          </p:txBody>
        </p:sp>
      </p:grpSp>
      <p:grpSp>
        <p:nvGrpSpPr>
          <p:cNvPr id="1561615" name="Group 15"/>
          <p:cNvGrpSpPr>
            <a:grpSpLocks/>
          </p:cNvGrpSpPr>
          <p:nvPr/>
        </p:nvGrpSpPr>
        <p:grpSpPr bwMode="auto">
          <a:xfrm>
            <a:off x="611188" y="1966913"/>
            <a:ext cx="2103437" cy="4491037"/>
            <a:chOff x="823" y="709"/>
            <a:chExt cx="1489" cy="3513"/>
          </a:xfrm>
        </p:grpSpPr>
        <p:sp>
          <p:nvSpPr>
            <p:cNvPr id="1561616" name="Rectangle 16"/>
            <p:cNvSpPr>
              <a:spLocks noChangeArrowheads="1"/>
            </p:cNvSpPr>
            <p:nvPr/>
          </p:nvSpPr>
          <p:spPr bwMode="auto">
            <a:xfrm>
              <a:off x="823" y="709"/>
              <a:ext cx="1390" cy="3478"/>
            </a:xfrm>
            <a:prstGeom prst="rect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61617" name="Text Box 17"/>
            <p:cNvSpPr txBox="1">
              <a:spLocks noChangeArrowheads="1"/>
            </p:cNvSpPr>
            <p:nvPr/>
          </p:nvSpPr>
          <p:spPr bwMode="auto">
            <a:xfrm>
              <a:off x="999" y="744"/>
              <a:ext cx="1043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 i="1">
                  <a:solidFill>
                    <a:schemeClr val="bg1"/>
                  </a:solidFill>
                </a:rPr>
                <a:t>Pre process</a:t>
              </a:r>
            </a:p>
          </p:txBody>
        </p:sp>
        <p:sp>
          <p:nvSpPr>
            <p:cNvPr id="1561618" name="AutoShape 18"/>
            <p:cNvSpPr>
              <a:spLocks noChangeArrowheads="1"/>
            </p:cNvSpPr>
            <p:nvPr/>
          </p:nvSpPr>
          <p:spPr bwMode="auto">
            <a:xfrm>
              <a:off x="2207" y="1127"/>
              <a:ext cx="105" cy="977"/>
            </a:xfrm>
            <a:prstGeom prst="downArrow">
              <a:avLst>
                <a:gd name="adj1" fmla="val 50000"/>
                <a:gd name="adj2" fmla="val 232619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1619" name="Group 19"/>
            <p:cNvGrpSpPr>
              <a:grpSpLocks/>
            </p:cNvGrpSpPr>
            <p:nvPr/>
          </p:nvGrpSpPr>
          <p:grpSpPr bwMode="auto">
            <a:xfrm>
              <a:off x="1174" y="976"/>
              <a:ext cx="805" cy="378"/>
              <a:chOff x="884" y="1162"/>
              <a:chExt cx="1920" cy="408"/>
            </a:xfrm>
          </p:grpSpPr>
          <p:sp>
            <p:nvSpPr>
              <p:cNvPr id="1561620" name="Rectangle 20"/>
              <p:cNvSpPr>
                <a:spLocks noChangeArrowheads="1"/>
              </p:cNvSpPr>
              <p:nvPr/>
            </p:nvSpPr>
            <p:spPr bwMode="auto">
              <a:xfrm>
                <a:off x="884" y="1162"/>
                <a:ext cx="1905" cy="40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621" name="Group 21"/>
              <p:cNvGrpSpPr>
                <a:grpSpLocks/>
              </p:cNvGrpSpPr>
              <p:nvPr/>
            </p:nvGrpSpPr>
            <p:grpSpPr bwMode="auto">
              <a:xfrm>
                <a:off x="1035" y="1162"/>
                <a:ext cx="1573" cy="192"/>
                <a:chOff x="941" y="1546"/>
                <a:chExt cx="1573" cy="192"/>
              </a:xfrm>
            </p:grpSpPr>
            <p:sp>
              <p:nvSpPr>
                <p:cNvPr id="1561622" name="Rectangle 22"/>
                <p:cNvSpPr>
                  <a:spLocks noChangeArrowheads="1"/>
                </p:cNvSpPr>
                <p:nvPr/>
              </p:nvSpPr>
              <p:spPr bwMode="auto">
                <a:xfrm>
                  <a:off x="941" y="1546"/>
                  <a:ext cx="83" cy="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23" name="Rectangle 23"/>
                <p:cNvSpPr>
                  <a:spLocks noChangeArrowheads="1"/>
                </p:cNvSpPr>
                <p:nvPr/>
              </p:nvSpPr>
              <p:spPr bwMode="auto">
                <a:xfrm>
                  <a:off x="1135" y="1547"/>
                  <a:ext cx="83" cy="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24" name="Rectangle 24"/>
                <p:cNvSpPr>
                  <a:spLocks noChangeArrowheads="1"/>
                </p:cNvSpPr>
                <p:nvPr/>
              </p:nvSpPr>
              <p:spPr bwMode="auto">
                <a:xfrm>
                  <a:off x="2239" y="1550"/>
                  <a:ext cx="83" cy="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25" name="Rectangle 25"/>
                <p:cNvSpPr>
                  <a:spLocks noChangeArrowheads="1"/>
                </p:cNvSpPr>
                <p:nvPr/>
              </p:nvSpPr>
              <p:spPr bwMode="auto">
                <a:xfrm>
                  <a:off x="2431" y="1550"/>
                  <a:ext cx="83" cy="1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561626" name="Freeform 26"/>
              <p:cNvSpPr>
                <a:spLocks/>
              </p:cNvSpPr>
              <p:nvPr/>
            </p:nvSpPr>
            <p:spPr bwMode="auto">
              <a:xfrm>
                <a:off x="884" y="1162"/>
                <a:ext cx="1920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627" name="Group 27"/>
              <p:cNvGrpSpPr>
                <a:grpSpLocks/>
              </p:cNvGrpSpPr>
              <p:nvPr/>
            </p:nvGrpSpPr>
            <p:grpSpPr bwMode="auto">
              <a:xfrm>
                <a:off x="1035" y="1162"/>
                <a:ext cx="1573" cy="192"/>
                <a:chOff x="941" y="1546"/>
                <a:chExt cx="1573" cy="192"/>
              </a:xfrm>
            </p:grpSpPr>
            <p:sp>
              <p:nvSpPr>
                <p:cNvPr id="1561628" name="Rectangle 28"/>
                <p:cNvSpPr>
                  <a:spLocks noChangeArrowheads="1"/>
                </p:cNvSpPr>
                <p:nvPr/>
              </p:nvSpPr>
              <p:spPr bwMode="auto">
                <a:xfrm>
                  <a:off x="941" y="1546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29" name="Rectangle 29"/>
                <p:cNvSpPr>
                  <a:spLocks noChangeArrowheads="1"/>
                </p:cNvSpPr>
                <p:nvPr/>
              </p:nvSpPr>
              <p:spPr bwMode="auto">
                <a:xfrm>
                  <a:off x="1135" y="1547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0" name="Rectangle 30"/>
                <p:cNvSpPr>
                  <a:spLocks noChangeArrowheads="1"/>
                </p:cNvSpPr>
                <p:nvPr/>
              </p:nvSpPr>
              <p:spPr bwMode="auto">
                <a:xfrm>
                  <a:off x="2239" y="15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1" name="Rectangle 31"/>
                <p:cNvSpPr>
                  <a:spLocks noChangeArrowheads="1"/>
                </p:cNvSpPr>
                <p:nvPr/>
              </p:nvSpPr>
              <p:spPr bwMode="auto">
                <a:xfrm>
                  <a:off x="2431" y="15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61632" name="Group 32"/>
            <p:cNvGrpSpPr>
              <a:grpSpLocks/>
            </p:cNvGrpSpPr>
            <p:nvPr/>
          </p:nvGrpSpPr>
          <p:grpSpPr bwMode="auto">
            <a:xfrm>
              <a:off x="1172" y="1497"/>
              <a:ext cx="798" cy="400"/>
              <a:chOff x="884" y="1969"/>
              <a:chExt cx="1920" cy="412"/>
            </a:xfrm>
          </p:grpSpPr>
          <p:grpSp>
            <p:nvGrpSpPr>
              <p:cNvPr id="1561633" name="Group 33"/>
              <p:cNvGrpSpPr>
                <a:grpSpLocks/>
              </p:cNvGrpSpPr>
              <p:nvPr/>
            </p:nvGrpSpPr>
            <p:grpSpPr bwMode="auto">
              <a:xfrm>
                <a:off x="884" y="1969"/>
                <a:ext cx="1920" cy="412"/>
                <a:chOff x="3369" y="446"/>
                <a:chExt cx="1920" cy="412"/>
              </a:xfrm>
            </p:grpSpPr>
            <p:sp>
              <p:nvSpPr>
                <p:cNvPr id="1561634" name="Rectangle 34"/>
                <p:cNvSpPr>
                  <a:spLocks noChangeArrowheads="1"/>
                </p:cNvSpPr>
                <p:nvPr/>
              </p:nvSpPr>
              <p:spPr bwMode="auto">
                <a:xfrm>
                  <a:off x="3369" y="450"/>
                  <a:ext cx="1905" cy="40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5" name="Freeform 35"/>
                <p:cNvSpPr>
                  <a:spLocks/>
                </p:cNvSpPr>
                <p:nvPr/>
              </p:nvSpPr>
              <p:spPr bwMode="auto">
                <a:xfrm>
                  <a:off x="3369" y="450"/>
                  <a:ext cx="1920" cy="192"/>
                </a:xfrm>
                <a:custGeom>
                  <a:avLst/>
                  <a:gdLst>
                    <a:gd name="T0" fmla="*/ 0 w 1920"/>
                    <a:gd name="T1" fmla="*/ 0 h 192"/>
                    <a:gd name="T2" fmla="*/ 140 w 1920"/>
                    <a:gd name="T3" fmla="*/ 4 h 192"/>
                    <a:gd name="T4" fmla="*/ 140 w 1920"/>
                    <a:gd name="T5" fmla="*/ 192 h 192"/>
                    <a:gd name="T6" fmla="*/ 240 w 1920"/>
                    <a:gd name="T7" fmla="*/ 192 h 192"/>
                    <a:gd name="T8" fmla="*/ 240 w 1920"/>
                    <a:gd name="T9" fmla="*/ 0 h 192"/>
                    <a:gd name="T10" fmla="*/ 336 w 1920"/>
                    <a:gd name="T11" fmla="*/ 0 h 192"/>
                    <a:gd name="T12" fmla="*/ 336 w 1920"/>
                    <a:gd name="T13" fmla="*/ 192 h 192"/>
                    <a:gd name="T14" fmla="*/ 432 w 1920"/>
                    <a:gd name="T15" fmla="*/ 192 h 192"/>
                    <a:gd name="T16" fmla="*/ 432 w 1920"/>
                    <a:gd name="T17" fmla="*/ 0 h 192"/>
                    <a:gd name="T18" fmla="*/ 1440 w 1920"/>
                    <a:gd name="T19" fmla="*/ 0 h 192"/>
                    <a:gd name="T20" fmla="*/ 1440 w 1920"/>
                    <a:gd name="T21" fmla="*/ 192 h 192"/>
                    <a:gd name="T22" fmla="*/ 1536 w 1920"/>
                    <a:gd name="T23" fmla="*/ 192 h 192"/>
                    <a:gd name="T24" fmla="*/ 1536 w 1920"/>
                    <a:gd name="T25" fmla="*/ 0 h 192"/>
                    <a:gd name="T26" fmla="*/ 1632 w 1920"/>
                    <a:gd name="T27" fmla="*/ 0 h 192"/>
                    <a:gd name="T28" fmla="*/ 1632 w 1920"/>
                    <a:gd name="T29" fmla="*/ 192 h 192"/>
                    <a:gd name="T30" fmla="*/ 1728 w 1920"/>
                    <a:gd name="T31" fmla="*/ 192 h 192"/>
                    <a:gd name="T32" fmla="*/ 1728 w 1920"/>
                    <a:gd name="T33" fmla="*/ 0 h 192"/>
                    <a:gd name="T34" fmla="*/ 1920 w 192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28575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636" name="Rectangle 36"/>
                <p:cNvSpPr>
                  <a:spLocks noChangeArrowheads="1"/>
                </p:cNvSpPr>
                <p:nvPr/>
              </p:nvSpPr>
              <p:spPr bwMode="auto">
                <a:xfrm>
                  <a:off x="3517" y="446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7" name="Rectangle 37"/>
                <p:cNvSpPr>
                  <a:spLocks noChangeArrowheads="1"/>
                </p:cNvSpPr>
                <p:nvPr/>
              </p:nvSpPr>
              <p:spPr bwMode="auto">
                <a:xfrm>
                  <a:off x="3711" y="447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8" name="Rectangle 38"/>
                <p:cNvSpPr>
                  <a:spLocks noChangeArrowheads="1"/>
                </p:cNvSpPr>
                <p:nvPr/>
              </p:nvSpPr>
              <p:spPr bwMode="auto">
                <a:xfrm>
                  <a:off x="4815" y="4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39" name="Rectangle 39"/>
                <p:cNvSpPr>
                  <a:spLocks noChangeArrowheads="1"/>
                </p:cNvSpPr>
                <p:nvPr/>
              </p:nvSpPr>
              <p:spPr bwMode="auto">
                <a:xfrm>
                  <a:off x="5007" y="4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561640" name="Line 40"/>
              <p:cNvSpPr>
                <a:spLocks noChangeShapeType="1"/>
              </p:cNvSpPr>
              <p:nvPr/>
            </p:nvSpPr>
            <p:spPr bwMode="auto">
              <a:xfrm>
                <a:off x="1591" y="1973"/>
                <a:ext cx="114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41" name="Line 41"/>
              <p:cNvSpPr>
                <a:spLocks noChangeShapeType="1"/>
              </p:cNvSpPr>
              <p:nvPr/>
            </p:nvSpPr>
            <p:spPr bwMode="auto">
              <a:xfrm>
                <a:off x="1781" y="1973"/>
                <a:ext cx="11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42" name="Line 42"/>
              <p:cNvSpPr>
                <a:spLocks noChangeShapeType="1"/>
              </p:cNvSpPr>
              <p:nvPr/>
            </p:nvSpPr>
            <p:spPr bwMode="auto">
              <a:xfrm>
                <a:off x="1970" y="1973"/>
                <a:ext cx="114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643" name="Group 43"/>
            <p:cNvGrpSpPr>
              <a:grpSpLocks/>
            </p:cNvGrpSpPr>
            <p:nvPr/>
          </p:nvGrpSpPr>
          <p:grpSpPr bwMode="auto">
            <a:xfrm>
              <a:off x="1178" y="2011"/>
              <a:ext cx="798" cy="432"/>
              <a:chOff x="2528" y="1259"/>
              <a:chExt cx="1920" cy="432"/>
            </a:xfrm>
          </p:grpSpPr>
          <p:grpSp>
            <p:nvGrpSpPr>
              <p:cNvPr id="1561644" name="Group 44"/>
              <p:cNvGrpSpPr>
                <a:grpSpLocks/>
              </p:cNvGrpSpPr>
              <p:nvPr/>
            </p:nvGrpSpPr>
            <p:grpSpPr bwMode="auto">
              <a:xfrm>
                <a:off x="2528" y="1279"/>
                <a:ext cx="1920" cy="412"/>
                <a:chOff x="3369" y="446"/>
                <a:chExt cx="1920" cy="412"/>
              </a:xfrm>
            </p:grpSpPr>
            <p:sp>
              <p:nvSpPr>
                <p:cNvPr id="1561645" name="Rectangle 45"/>
                <p:cNvSpPr>
                  <a:spLocks noChangeArrowheads="1"/>
                </p:cNvSpPr>
                <p:nvPr/>
              </p:nvSpPr>
              <p:spPr bwMode="auto">
                <a:xfrm>
                  <a:off x="3369" y="450"/>
                  <a:ext cx="1905" cy="40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46" name="Freeform 46"/>
                <p:cNvSpPr>
                  <a:spLocks/>
                </p:cNvSpPr>
                <p:nvPr/>
              </p:nvSpPr>
              <p:spPr bwMode="auto">
                <a:xfrm>
                  <a:off x="3369" y="450"/>
                  <a:ext cx="1920" cy="192"/>
                </a:xfrm>
                <a:custGeom>
                  <a:avLst/>
                  <a:gdLst>
                    <a:gd name="T0" fmla="*/ 0 w 1920"/>
                    <a:gd name="T1" fmla="*/ 0 h 192"/>
                    <a:gd name="T2" fmla="*/ 140 w 1920"/>
                    <a:gd name="T3" fmla="*/ 4 h 192"/>
                    <a:gd name="T4" fmla="*/ 140 w 1920"/>
                    <a:gd name="T5" fmla="*/ 192 h 192"/>
                    <a:gd name="T6" fmla="*/ 240 w 1920"/>
                    <a:gd name="T7" fmla="*/ 192 h 192"/>
                    <a:gd name="T8" fmla="*/ 240 w 1920"/>
                    <a:gd name="T9" fmla="*/ 0 h 192"/>
                    <a:gd name="T10" fmla="*/ 336 w 1920"/>
                    <a:gd name="T11" fmla="*/ 0 h 192"/>
                    <a:gd name="T12" fmla="*/ 336 w 1920"/>
                    <a:gd name="T13" fmla="*/ 192 h 192"/>
                    <a:gd name="T14" fmla="*/ 432 w 1920"/>
                    <a:gd name="T15" fmla="*/ 192 h 192"/>
                    <a:gd name="T16" fmla="*/ 432 w 1920"/>
                    <a:gd name="T17" fmla="*/ 0 h 192"/>
                    <a:gd name="T18" fmla="*/ 1440 w 1920"/>
                    <a:gd name="T19" fmla="*/ 0 h 192"/>
                    <a:gd name="T20" fmla="*/ 1440 w 1920"/>
                    <a:gd name="T21" fmla="*/ 192 h 192"/>
                    <a:gd name="T22" fmla="*/ 1536 w 1920"/>
                    <a:gd name="T23" fmla="*/ 192 h 192"/>
                    <a:gd name="T24" fmla="*/ 1536 w 1920"/>
                    <a:gd name="T25" fmla="*/ 0 h 192"/>
                    <a:gd name="T26" fmla="*/ 1632 w 1920"/>
                    <a:gd name="T27" fmla="*/ 0 h 192"/>
                    <a:gd name="T28" fmla="*/ 1632 w 1920"/>
                    <a:gd name="T29" fmla="*/ 192 h 192"/>
                    <a:gd name="T30" fmla="*/ 1728 w 1920"/>
                    <a:gd name="T31" fmla="*/ 192 h 192"/>
                    <a:gd name="T32" fmla="*/ 1728 w 1920"/>
                    <a:gd name="T33" fmla="*/ 0 h 192"/>
                    <a:gd name="T34" fmla="*/ 1920 w 192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28575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647" name="Rectangle 47"/>
                <p:cNvSpPr>
                  <a:spLocks noChangeArrowheads="1"/>
                </p:cNvSpPr>
                <p:nvPr/>
              </p:nvSpPr>
              <p:spPr bwMode="auto">
                <a:xfrm>
                  <a:off x="3517" y="446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48" name="Rectangle 48"/>
                <p:cNvSpPr>
                  <a:spLocks noChangeArrowheads="1"/>
                </p:cNvSpPr>
                <p:nvPr/>
              </p:nvSpPr>
              <p:spPr bwMode="auto">
                <a:xfrm>
                  <a:off x="3711" y="447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49" name="Rectangle 49"/>
                <p:cNvSpPr>
                  <a:spLocks noChangeArrowheads="1"/>
                </p:cNvSpPr>
                <p:nvPr/>
              </p:nvSpPr>
              <p:spPr bwMode="auto">
                <a:xfrm>
                  <a:off x="4815" y="4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50" name="Rectangle 50"/>
                <p:cNvSpPr>
                  <a:spLocks noChangeArrowheads="1"/>
                </p:cNvSpPr>
                <p:nvPr/>
              </p:nvSpPr>
              <p:spPr bwMode="auto">
                <a:xfrm>
                  <a:off x="5007" y="450"/>
                  <a:ext cx="83" cy="188"/>
                </a:xfrm>
                <a:prstGeom prst="rect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561651" name="Line 51"/>
              <p:cNvSpPr>
                <a:spLocks noChangeShapeType="1"/>
              </p:cNvSpPr>
              <p:nvPr/>
            </p:nvSpPr>
            <p:spPr bwMode="auto">
              <a:xfrm>
                <a:off x="3235" y="1283"/>
                <a:ext cx="114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52" name="Line 52"/>
              <p:cNvSpPr>
                <a:spLocks noChangeShapeType="1"/>
              </p:cNvSpPr>
              <p:nvPr/>
            </p:nvSpPr>
            <p:spPr bwMode="auto">
              <a:xfrm>
                <a:off x="3425" y="1283"/>
                <a:ext cx="113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53" name="Line 53"/>
              <p:cNvSpPr>
                <a:spLocks noChangeShapeType="1"/>
              </p:cNvSpPr>
              <p:nvPr/>
            </p:nvSpPr>
            <p:spPr bwMode="auto">
              <a:xfrm>
                <a:off x="3614" y="1283"/>
                <a:ext cx="114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54" name="Rectangle 54"/>
              <p:cNvSpPr>
                <a:spLocks noChangeArrowheads="1"/>
              </p:cNvSpPr>
              <p:nvPr/>
            </p:nvSpPr>
            <p:spPr bwMode="auto">
              <a:xfrm>
                <a:off x="2648" y="1259"/>
                <a:ext cx="344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55" name="Rectangle 55"/>
              <p:cNvSpPr>
                <a:spLocks noChangeArrowheads="1"/>
              </p:cNvSpPr>
              <p:nvPr/>
            </p:nvSpPr>
            <p:spPr bwMode="auto">
              <a:xfrm>
                <a:off x="3939" y="1259"/>
                <a:ext cx="344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561656" name="Text Box 56"/>
            <p:cNvSpPr txBox="1">
              <a:spLocks noChangeArrowheads="1"/>
            </p:cNvSpPr>
            <p:nvPr/>
          </p:nvSpPr>
          <p:spPr bwMode="auto">
            <a:xfrm>
              <a:off x="1219" y="1707"/>
              <a:ext cx="672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</a:t>
              </a:r>
            </a:p>
          </p:txBody>
        </p:sp>
        <p:sp>
          <p:nvSpPr>
            <p:cNvPr id="1561657" name="Text Box 57"/>
            <p:cNvSpPr txBox="1">
              <a:spLocks noChangeArrowheads="1"/>
            </p:cNvSpPr>
            <p:nvPr/>
          </p:nvSpPr>
          <p:spPr bwMode="auto">
            <a:xfrm>
              <a:off x="966" y="3807"/>
              <a:ext cx="1284" cy="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Via Exposure</a:t>
              </a:r>
            </a:p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process</a:t>
              </a:r>
            </a:p>
          </p:txBody>
        </p:sp>
        <p:sp>
          <p:nvSpPr>
            <p:cNvPr id="1561658" name="Text Box 58"/>
            <p:cNvSpPr txBox="1">
              <a:spLocks noChangeArrowheads="1"/>
            </p:cNvSpPr>
            <p:nvPr/>
          </p:nvSpPr>
          <p:spPr bwMode="auto">
            <a:xfrm>
              <a:off x="1056" y="1167"/>
              <a:ext cx="983" cy="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Via formation</a:t>
              </a:r>
            </a:p>
          </p:txBody>
        </p:sp>
        <p:sp>
          <p:nvSpPr>
            <p:cNvPr id="1561659" name="Text Box 59"/>
            <p:cNvSpPr txBox="1">
              <a:spLocks noChangeArrowheads="1"/>
            </p:cNvSpPr>
            <p:nvPr/>
          </p:nvSpPr>
          <p:spPr bwMode="auto">
            <a:xfrm>
              <a:off x="1326" y="2217"/>
              <a:ext cx="45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BEOL</a:t>
              </a:r>
            </a:p>
          </p:txBody>
        </p:sp>
        <p:grpSp>
          <p:nvGrpSpPr>
            <p:cNvPr id="1561660" name="Group 60"/>
            <p:cNvGrpSpPr>
              <a:grpSpLocks/>
            </p:cNvGrpSpPr>
            <p:nvPr/>
          </p:nvGrpSpPr>
          <p:grpSpPr bwMode="auto">
            <a:xfrm>
              <a:off x="1173" y="2532"/>
              <a:ext cx="809" cy="637"/>
              <a:chOff x="1173" y="2532"/>
              <a:chExt cx="809" cy="637"/>
            </a:xfrm>
          </p:grpSpPr>
          <p:sp>
            <p:nvSpPr>
              <p:cNvPr id="1561661" name="Rectangle 61"/>
              <p:cNvSpPr>
                <a:spLocks noChangeArrowheads="1"/>
              </p:cNvSpPr>
              <p:nvPr/>
            </p:nvSpPr>
            <p:spPr bwMode="auto">
              <a:xfrm>
                <a:off x="1189" y="2741"/>
                <a:ext cx="786" cy="41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62" name="Freeform 62"/>
              <p:cNvSpPr>
                <a:spLocks/>
              </p:cNvSpPr>
              <p:nvPr/>
            </p:nvSpPr>
            <p:spPr bwMode="auto">
              <a:xfrm>
                <a:off x="1189" y="2739"/>
                <a:ext cx="792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63" name="Rectangle 63"/>
              <p:cNvSpPr>
                <a:spLocks noChangeArrowheads="1"/>
              </p:cNvSpPr>
              <p:nvPr/>
            </p:nvSpPr>
            <p:spPr bwMode="auto">
              <a:xfrm>
                <a:off x="1250" y="2735"/>
                <a:ext cx="34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64" name="Rectangle 64"/>
              <p:cNvSpPr>
                <a:spLocks noChangeArrowheads="1"/>
              </p:cNvSpPr>
              <p:nvPr/>
            </p:nvSpPr>
            <p:spPr bwMode="auto">
              <a:xfrm>
                <a:off x="1330" y="2736"/>
                <a:ext cx="34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65" name="Rectangle 65"/>
              <p:cNvSpPr>
                <a:spLocks noChangeArrowheads="1"/>
              </p:cNvSpPr>
              <p:nvPr/>
            </p:nvSpPr>
            <p:spPr bwMode="auto">
              <a:xfrm>
                <a:off x="1786" y="2739"/>
                <a:ext cx="34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66" name="Rectangle 66"/>
              <p:cNvSpPr>
                <a:spLocks noChangeArrowheads="1"/>
              </p:cNvSpPr>
              <p:nvPr/>
            </p:nvSpPr>
            <p:spPr bwMode="auto">
              <a:xfrm>
                <a:off x="1865" y="2739"/>
                <a:ext cx="34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67" name="Line 67"/>
              <p:cNvSpPr>
                <a:spLocks noChangeShapeType="1"/>
              </p:cNvSpPr>
              <p:nvPr/>
            </p:nvSpPr>
            <p:spPr bwMode="auto">
              <a:xfrm>
                <a:off x="1480" y="2739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68" name="Line 68"/>
              <p:cNvSpPr>
                <a:spLocks noChangeShapeType="1"/>
              </p:cNvSpPr>
              <p:nvPr/>
            </p:nvSpPr>
            <p:spPr bwMode="auto">
              <a:xfrm>
                <a:off x="1559" y="2739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69" name="Line 69"/>
              <p:cNvSpPr>
                <a:spLocks noChangeShapeType="1"/>
              </p:cNvSpPr>
              <p:nvPr/>
            </p:nvSpPr>
            <p:spPr bwMode="auto">
              <a:xfrm>
                <a:off x="1637" y="2739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70" name="Rectangle 70"/>
              <p:cNvSpPr>
                <a:spLocks noChangeArrowheads="1"/>
              </p:cNvSpPr>
              <p:nvPr/>
            </p:nvSpPr>
            <p:spPr bwMode="auto">
              <a:xfrm>
                <a:off x="1238" y="2715"/>
                <a:ext cx="142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1" name="Rectangle 71"/>
              <p:cNvSpPr>
                <a:spLocks noChangeArrowheads="1"/>
              </p:cNvSpPr>
              <p:nvPr/>
            </p:nvSpPr>
            <p:spPr bwMode="auto">
              <a:xfrm>
                <a:off x="1771" y="2715"/>
                <a:ext cx="142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2" name="Rectangle 72"/>
              <p:cNvSpPr>
                <a:spLocks noChangeArrowheads="1"/>
              </p:cNvSpPr>
              <p:nvPr/>
            </p:nvSpPr>
            <p:spPr bwMode="auto">
              <a:xfrm>
                <a:off x="1173" y="2532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3" name="Text Box 73"/>
              <p:cNvSpPr txBox="1">
                <a:spLocks noChangeArrowheads="1"/>
              </p:cNvSpPr>
              <p:nvPr/>
            </p:nvSpPr>
            <p:spPr bwMode="auto">
              <a:xfrm>
                <a:off x="1254" y="2926"/>
                <a:ext cx="624" cy="2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200" b="1">
                    <a:solidFill>
                      <a:schemeClr val="accent2"/>
                    </a:solidFill>
                  </a:rPr>
                  <a:t>Bonding</a:t>
                </a:r>
              </a:p>
            </p:txBody>
          </p:sp>
        </p:grpSp>
        <p:grpSp>
          <p:nvGrpSpPr>
            <p:cNvPr id="1561674" name="Group 74"/>
            <p:cNvGrpSpPr>
              <a:grpSpLocks/>
            </p:cNvGrpSpPr>
            <p:nvPr/>
          </p:nvGrpSpPr>
          <p:grpSpPr bwMode="auto">
            <a:xfrm>
              <a:off x="1159" y="3253"/>
              <a:ext cx="816" cy="601"/>
              <a:chOff x="899" y="3349"/>
              <a:chExt cx="816" cy="601"/>
            </a:xfrm>
          </p:grpSpPr>
          <p:sp>
            <p:nvSpPr>
              <p:cNvPr id="1561675" name="Oval 75"/>
              <p:cNvSpPr>
                <a:spLocks noChangeArrowheads="1"/>
              </p:cNvSpPr>
              <p:nvPr/>
            </p:nvSpPr>
            <p:spPr bwMode="auto">
              <a:xfrm>
                <a:off x="1376" y="3695"/>
                <a:ext cx="152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6" name="Oval 76"/>
              <p:cNvSpPr>
                <a:spLocks noChangeArrowheads="1"/>
              </p:cNvSpPr>
              <p:nvPr/>
            </p:nvSpPr>
            <p:spPr bwMode="auto">
              <a:xfrm>
                <a:off x="1076" y="3701"/>
                <a:ext cx="158" cy="24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7" name="Rectangle 77"/>
              <p:cNvSpPr>
                <a:spLocks noChangeArrowheads="1"/>
              </p:cNvSpPr>
              <p:nvPr/>
            </p:nvSpPr>
            <p:spPr bwMode="auto">
              <a:xfrm>
                <a:off x="901" y="3349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8" name="Rectangle 78"/>
              <p:cNvSpPr>
                <a:spLocks noChangeArrowheads="1"/>
              </p:cNvSpPr>
              <p:nvPr/>
            </p:nvSpPr>
            <p:spPr bwMode="auto">
              <a:xfrm>
                <a:off x="899" y="3552"/>
                <a:ext cx="810" cy="19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79" name="Freeform 79"/>
              <p:cNvSpPr>
                <a:spLocks/>
              </p:cNvSpPr>
              <p:nvPr/>
            </p:nvSpPr>
            <p:spPr bwMode="auto">
              <a:xfrm>
                <a:off x="899" y="3550"/>
                <a:ext cx="816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80" name="Rectangle 80"/>
              <p:cNvSpPr>
                <a:spLocks noChangeArrowheads="1"/>
              </p:cNvSpPr>
              <p:nvPr/>
            </p:nvSpPr>
            <p:spPr bwMode="auto">
              <a:xfrm>
                <a:off x="962" y="3546"/>
                <a:ext cx="35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81" name="Rectangle 81"/>
              <p:cNvSpPr>
                <a:spLocks noChangeArrowheads="1"/>
              </p:cNvSpPr>
              <p:nvPr/>
            </p:nvSpPr>
            <p:spPr bwMode="auto">
              <a:xfrm>
                <a:off x="1044" y="3547"/>
                <a:ext cx="36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82" name="Rectangle 82"/>
              <p:cNvSpPr>
                <a:spLocks noChangeArrowheads="1"/>
              </p:cNvSpPr>
              <p:nvPr/>
            </p:nvSpPr>
            <p:spPr bwMode="auto">
              <a:xfrm>
                <a:off x="1514" y="3550"/>
                <a:ext cx="35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83" name="Rectangle 83"/>
              <p:cNvSpPr>
                <a:spLocks noChangeArrowheads="1"/>
              </p:cNvSpPr>
              <p:nvPr/>
            </p:nvSpPr>
            <p:spPr bwMode="auto">
              <a:xfrm>
                <a:off x="1595" y="3550"/>
                <a:ext cx="35" cy="18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84" name="Line 84"/>
              <p:cNvSpPr>
                <a:spLocks noChangeShapeType="1"/>
              </p:cNvSpPr>
              <p:nvPr/>
            </p:nvSpPr>
            <p:spPr bwMode="auto">
              <a:xfrm>
                <a:off x="1199" y="3550"/>
                <a:ext cx="49" cy="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85" name="Line 85"/>
              <p:cNvSpPr>
                <a:spLocks noChangeShapeType="1"/>
              </p:cNvSpPr>
              <p:nvPr/>
            </p:nvSpPr>
            <p:spPr bwMode="auto">
              <a:xfrm>
                <a:off x="1280" y="3550"/>
                <a:ext cx="48" cy="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86" name="Line 86"/>
              <p:cNvSpPr>
                <a:spLocks noChangeShapeType="1"/>
              </p:cNvSpPr>
              <p:nvPr/>
            </p:nvSpPr>
            <p:spPr bwMode="auto">
              <a:xfrm>
                <a:off x="1360" y="3550"/>
                <a:ext cx="49" cy="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687" name="Rectangle 87"/>
              <p:cNvSpPr>
                <a:spLocks noChangeArrowheads="1"/>
              </p:cNvSpPr>
              <p:nvPr/>
            </p:nvSpPr>
            <p:spPr bwMode="auto">
              <a:xfrm>
                <a:off x="950" y="3526"/>
                <a:ext cx="146" cy="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688" name="Rectangle 88"/>
              <p:cNvSpPr>
                <a:spLocks noChangeArrowheads="1"/>
              </p:cNvSpPr>
              <p:nvPr/>
            </p:nvSpPr>
            <p:spPr bwMode="auto">
              <a:xfrm>
                <a:off x="1499" y="3526"/>
                <a:ext cx="146" cy="2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689" name="Group 89"/>
              <p:cNvGrpSpPr>
                <a:grpSpLocks/>
              </p:cNvGrpSpPr>
              <p:nvPr/>
            </p:nvGrpSpPr>
            <p:grpSpPr bwMode="auto">
              <a:xfrm>
                <a:off x="899" y="3730"/>
                <a:ext cx="808" cy="62"/>
                <a:chOff x="411" y="1985"/>
                <a:chExt cx="1826" cy="62"/>
              </a:xfrm>
            </p:grpSpPr>
            <p:sp>
              <p:nvSpPr>
                <p:cNvPr id="1561690" name="Line 90"/>
                <p:cNvSpPr>
                  <a:spLocks noChangeShapeType="1"/>
                </p:cNvSpPr>
                <p:nvPr/>
              </p:nvSpPr>
              <p:spPr bwMode="auto">
                <a:xfrm>
                  <a:off x="411" y="2007"/>
                  <a:ext cx="1826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691" name="Rectangle 91"/>
                <p:cNvSpPr>
                  <a:spLocks noChangeArrowheads="1"/>
                </p:cNvSpPr>
                <p:nvPr/>
              </p:nvSpPr>
              <p:spPr bwMode="auto">
                <a:xfrm>
                  <a:off x="547" y="1989"/>
                  <a:ext cx="85" cy="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92" name="Rectangle 92"/>
                <p:cNvSpPr>
                  <a:spLocks noChangeArrowheads="1"/>
                </p:cNvSpPr>
                <p:nvPr/>
              </p:nvSpPr>
              <p:spPr bwMode="auto">
                <a:xfrm>
                  <a:off x="735" y="1985"/>
                  <a:ext cx="84" cy="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93" name="Rectangle 93"/>
                <p:cNvSpPr>
                  <a:spLocks noChangeArrowheads="1"/>
                </p:cNvSpPr>
                <p:nvPr/>
              </p:nvSpPr>
              <p:spPr bwMode="auto">
                <a:xfrm>
                  <a:off x="1792" y="1990"/>
                  <a:ext cx="84" cy="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94" name="Rectangle 94"/>
                <p:cNvSpPr>
                  <a:spLocks noChangeArrowheads="1"/>
                </p:cNvSpPr>
                <p:nvPr/>
              </p:nvSpPr>
              <p:spPr bwMode="auto">
                <a:xfrm>
                  <a:off x="1976" y="1989"/>
                  <a:ext cx="84" cy="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561695" name="Group 95"/>
              <p:cNvGrpSpPr>
                <a:grpSpLocks/>
              </p:cNvGrpSpPr>
              <p:nvPr/>
            </p:nvGrpSpPr>
            <p:grpSpPr bwMode="auto">
              <a:xfrm>
                <a:off x="902" y="3723"/>
                <a:ext cx="809" cy="64"/>
                <a:chOff x="892" y="3596"/>
                <a:chExt cx="1921" cy="64"/>
              </a:xfrm>
            </p:grpSpPr>
            <p:sp>
              <p:nvSpPr>
                <p:cNvPr id="1561696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892" y="3651"/>
                  <a:ext cx="1921" cy="6"/>
                </a:xfrm>
                <a:prstGeom prst="line">
                  <a:avLst/>
                </a:prstGeom>
                <a:noFill/>
                <a:ln w="7620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697" name="Rectangle 97"/>
                <p:cNvSpPr>
                  <a:spLocks noChangeArrowheads="1"/>
                </p:cNvSpPr>
                <p:nvPr/>
              </p:nvSpPr>
              <p:spPr bwMode="auto">
                <a:xfrm>
                  <a:off x="1026" y="3596"/>
                  <a:ext cx="97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99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98" name="Rectangle 98"/>
                <p:cNvSpPr>
                  <a:spLocks noChangeArrowheads="1"/>
                </p:cNvSpPr>
                <p:nvPr/>
              </p:nvSpPr>
              <p:spPr bwMode="auto">
                <a:xfrm>
                  <a:off x="1220" y="3599"/>
                  <a:ext cx="97" cy="55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99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699" name="Rectangle 99"/>
                <p:cNvSpPr>
                  <a:spLocks noChangeArrowheads="1"/>
                </p:cNvSpPr>
                <p:nvPr/>
              </p:nvSpPr>
              <p:spPr bwMode="auto">
                <a:xfrm>
                  <a:off x="2333" y="3599"/>
                  <a:ext cx="98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99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00" name="Rectangle 100"/>
                <p:cNvSpPr>
                  <a:spLocks noChangeArrowheads="1"/>
                </p:cNvSpPr>
                <p:nvPr/>
              </p:nvSpPr>
              <p:spPr bwMode="auto">
                <a:xfrm>
                  <a:off x="2523" y="3604"/>
                  <a:ext cx="97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99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01" name="Line 101"/>
                <p:cNvSpPr>
                  <a:spLocks noChangeShapeType="1"/>
                </p:cNvSpPr>
                <p:nvPr/>
              </p:nvSpPr>
              <p:spPr bwMode="auto">
                <a:xfrm>
                  <a:off x="1640" y="3660"/>
                  <a:ext cx="400" cy="0"/>
                </a:xfrm>
                <a:prstGeom prst="line">
                  <a:avLst/>
                </a:prstGeom>
                <a:noFill/>
                <a:ln w="889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561702" name="Line 102"/>
              <p:cNvSpPr>
                <a:spLocks noChangeShapeType="1"/>
              </p:cNvSpPr>
              <p:nvPr/>
            </p:nvSpPr>
            <p:spPr bwMode="auto">
              <a:xfrm>
                <a:off x="1216" y="3782"/>
                <a:ext cx="177" cy="0"/>
              </a:xfrm>
              <a:prstGeom prst="line">
                <a:avLst/>
              </a:prstGeom>
              <a:noFill/>
              <a:ln w="762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703" name="Group 103"/>
              <p:cNvGrpSpPr>
                <a:grpSpLocks/>
              </p:cNvGrpSpPr>
              <p:nvPr/>
            </p:nvGrpSpPr>
            <p:grpSpPr bwMode="auto">
              <a:xfrm>
                <a:off x="902" y="3815"/>
                <a:ext cx="810" cy="56"/>
                <a:chOff x="885" y="3669"/>
                <a:chExt cx="1924" cy="56"/>
              </a:xfrm>
            </p:grpSpPr>
            <p:sp>
              <p:nvSpPr>
                <p:cNvPr id="1561704" name="Line 104"/>
                <p:cNvSpPr>
                  <a:spLocks noChangeShapeType="1"/>
                </p:cNvSpPr>
                <p:nvPr/>
              </p:nvSpPr>
              <p:spPr bwMode="auto">
                <a:xfrm>
                  <a:off x="885" y="3690"/>
                  <a:ext cx="1924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05" name="Rectangle 105"/>
                <p:cNvSpPr>
                  <a:spLocks noChangeArrowheads="1"/>
                </p:cNvSpPr>
                <p:nvPr/>
              </p:nvSpPr>
              <p:spPr bwMode="auto">
                <a:xfrm>
                  <a:off x="1383" y="3669"/>
                  <a:ext cx="227" cy="53"/>
                </a:xfrm>
                <a:prstGeom prst="rect">
                  <a:avLst/>
                </a:prstGeom>
                <a:solidFill>
                  <a:srgbClr val="996633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06" name="Rectangle 106"/>
                <p:cNvSpPr>
                  <a:spLocks noChangeArrowheads="1"/>
                </p:cNvSpPr>
                <p:nvPr/>
              </p:nvSpPr>
              <p:spPr bwMode="auto">
                <a:xfrm>
                  <a:off x="2069" y="3672"/>
                  <a:ext cx="230" cy="53"/>
                </a:xfrm>
                <a:prstGeom prst="rect">
                  <a:avLst/>
                </a:prstGeom>
                <a:solidFill>
                  <a:srgbClr val="996633"/>
                </a:solidFill>
                <a:ln w="762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561707" name="Group 107"/>
              <p:cNvGrpSpPr>
                <a:grpSpLocks/>
              </p:cNvGrpSpPr>
              <p:nvPr/>
            </p:nvGrpSpPr>
            <p:grpSpPr bwMode="auto">
              <a:xfrm>
                <a:off x="1074" y="3799"/>
                <a:ext cx="473" cy="72"/>
                <a:chOff x="1297" y="3648"/>
                <a:chExt cx="1124" cy="72"/>
              </a:xfrm>
            </p:grpSpPr>
            <p:sp>
              <p:nvSpPr>
                <p:cNvPr id="1561708" name="Freeform 108"/>
                <p:cNvSpPr>
                  <a:spLocks/>
                </p:cNvSpPr>
                <p:nvPr/>
              </p:nvSpPr>
              <p:spPr bwMode="auto">
                <a:xfrm>
                  <a:off x="1297" y="3648"/>
                  <a:ext cx="1124" cy="72"/>
                </a:xfrm>
                <a:custGeom>
                  <a:avLst/>
                  <a:gdLst>
                    <a:gd name="T0" fmla="*/ 0 w 1124"/>
                    <a:gd name="T1" fmla="*/ 72 h 72"/>
                    <a:gd name="T2" fmla="*/ 65 w 1124"/>
                    <a:gd name="T3" fmla="*/ 72 h 72"/>
                    <a:gd name="T4" fmla="*/ 68 w 1124"/>
                    <a:gd name="T5" fmla="*/ 0 h 72"/>
                    <a:gd name="T6" fmla="*/ 335 w 1124"/>
                    <a:gd name="T7" fmla="*/ 0 h 72"/>
                    <a:gd name="T8" fmla="*/ 335 w 1124"/>
                    <a:gd name="T9" fmla="*/ 69 h 72"/>
                    <a:gd name="T10" fmla="*/ 751 w 1124"/>
                    <a:gd name="T11" fmla="*/ 72 h 72"/>
                    <a:gd name="T12" fmla="*/ 752 w 1124"/>
                    <a:gd name="T13" fmla="*/ 7 h 72"/>
                    <a:gd name="T14" fmla="*/ 1019 w 1124"/>
                    <a:gd name="T15" fmla="*/ 3 h 72"/>
                    <a:gd name="T16" fmla="*/ 1021 w 1124"/>
                    <a:gd name="T17" fmla="*/ 68 h 72"/>
                    <a:gd name="T18" fmla="*/ 1124 w 1124"/>
                    <a:gd name="T19" fmla="*/ 6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24" h="72">
                      <a:moveTo>
                        <a:pt x="0" y="72"/>
                      </a:moveTo>
                      <a:lnTo>
                        <a:pt x="65" y="72"/>
                      </a:lnTo>
                      <a:lnTo>
                        <a:pt x="68" y="0"/>
                      </a:lnTo>
                      <a:lnTo>
                        <a:pt x="335" y="0"/>
                      </a:lnTo>
                      <a:lnTo>
                        <a:pt x="335" y="69"/>
                      </a:lnTo>
                      <a:lnTo>
                        <a:pt x="751" y="72"/>
                      </a:lnTo>
                      <a:lnTo>
                        <a:pt x="752" y="7"/>
                      </a:lnTo>
                      <a:lnTo>
                        <a:pt x="1019" y="3"/>
                      </a:lnTo>
                      <a:lnTo>
                        <a:pt x="1021" y="68"/>
                      </a:lnTo>
                      <a:lnTo>
                        <a:pt x="1124" y="69"/>
                      </a:lnTo>
                    </a:path>
                  </a:pathLst>
                </a:custGeom>
                <a:noFill/>
                <a:ln w="28575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09" name="Line 109"/>
                <p:cNvSpPr>
                  <a:spLocks noChangeShapeType="1"/>
                </p:cNvSpPr>
                <p:nvPr/>
              </p:nvSpPr>
              <p:spPr bwMode="auto">
                <a:xfrm>
                  <a:off x="1695" y="37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61710" name="Group 110"/>
              <p:cNvGrpSpPr>
                <a:grpSpLocks/>
              </p:cNvGrpSpPr>
              <p:nvPr/>
            </p:nvGrpSpPr>
            <p:grpSpPr bwMode="auto">
              <a:xfrm>
                <a:off x="1090" y="3811"/>
                <a:ext cx="424" cy="87"/>
                <a:chOff x="1341" y="3660"/>
                <a:chExt cx="1008" cy="87"/>
              </a:xfrm>
            </p:grpSpPr>
            <p:grpSp>
              <p:nvGrpSpPr>
                <p:cNvPr id="1561711" name="Group 111"/>
                <p:cNvGrpSpPr>
                  <a:grpSpLocks/>
                </p:cNvGrpSpPr>
                <p:nvPr/>
              </p:nvGrpSpPr>
              <p:grpSpPr bwMode="auto">
                <a:xfrm>
                  <a:off x="134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712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13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61714" name="Group 114"/>
                <p:cNvGrpSpPr>
                  <a:grpSpLocks/>
                </p:cNvGrpSpPr>
                <p:nvPr/>
              </p:nvGrpSpPr>
              <p:grpSpPr bwMode="auto">
                <a:xfrm>
                  <a:off x="203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715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16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</p:grpSp>
      </p:grpSp>
      <p:grpSp>
        <p:nvGrpSpPr>
          <p:cNvPr id="1561717" name="Group 117"/>
          <p:cNvGrpSpPr>
            <a:grpSpLocks/>
          </p:cNvGrpSpPr>
          <p:nvPr/>
        </p:nvGrpSpPr>
        <p:grpSpPr bwMode="auto">
          <a:xfrm>
            <a:off x="3389313" y="1897063"/>
            <a:ext cx="1962150" cy="4519612"/>
            <a:chOff x="2304" y="709"/>
            <a:chExt cx="1442" cy="3524"/>
          </a:xfrm>
        </p:grpSpPr>
        <p:sp>
          <p:nvSpPr>
            <p:cNvPr id="1561718" name="Rectangle 118"/>
            <p:cNvSpPr>
              <a:spLocks noChangeArrowheads="1"/>
            </p:cNvSpPr>
            <p:nvPr/>
          </p:nvSpPr>
          <p:spPr bwMode="auto">
            <a:xfrm>
              <a:off x="2356" y="709"/>
              <a:ext cx="1390" cy="3480"/>
            </a:xfrm>
            <a:prstGeom prst="rect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1561719" name="Text Box 119"/>
            <p:cNvSpPr txBox="1">
              <a:spLocks noChangeArrowheads="1"/>
            </p:cNvSpPr>
            <p:nvPr/>
          </p:nvSpPr>
          <p:spPr bwMode="auto">
            <a:xfrm>
              <a:off x="2460" y="742"/>
              <a:ext cx="1181" cy="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 i="1">
                  <a:solidFill>
                    <a:schemeClr val="bg1"/>
                  </a:solidFill>
                </a:rPr>
                <a:t>Middle process</a:t>
              </a:r>
            </a:p>
          </p:txBody>
        </p:sp>
        <p:grpSp>
          <p:nvGrpSpPr>
            <p:cNvPr id="1561720" name="Group 120"/>
            <p:cNvGrpSpPr>
              <a:grpSpLocks/>
            </p:cNvGrpSpPr>
            <p:nvPr/>
          </p:nvGrpSpPr>
          <p:grpSpPr bwMode="auto">
            <a:xfrm>
              <a:off x="2600" y="991"/>
              <a:ext cx="792" cy="396"/>
              <a:chOff x="2078" y="1141"/>
              <a:chExt cx="792" cy="396"/>
            </a:xfrm>
          </p:grpSpPr>
          <p:sp>
            <p:nvSpPr>
              <p:cNvPr id="1561721" name="Rectangle 121"/>
              <p:cNvSpPr>
                <a:spLocks noChangeArrowheads="1"/>
              </p:cNvSpPr>
              <p:nvPr/>
            </p:nvSpPr>
            <p:spPr bwMode="auto">
              <a:xfrm>
                <a:off x="2078" y="1141"/>
                <a:ext cx="792" cy="3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22" name="Line 122"/>
              <p:cNvSpPr>
                <a:spLocks noChangeShapeType="1"/>
              </p:cNvSpPr>
              <p:nvPr/>
            </p:nvSpPr>
            <p:spPr bwMode="auto">
              <a:xfrm>
                <a:off x="2372" y="1141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23" name="Line 123"/>
              <p:cNvSpPr>
                <a:spLocks noChangeShapeType="1"/>
              </p:cNvSpPr>
              <p:nvPr/>
            </p:nvSpPr>
            <p:spPr bwMode="auto">
              <a:xfrm>
                <a:off x="2451" y="1141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24" name="Line 124"/>
              <p:cNvSpPr>
                <a:spLocks noChangeShapeType="1"/>
              </p:cNvSpPr>
              <p:nvPr/>
            </p:nvSpPr>
            <p:spPr bwMode="auto">
              <a:xfrm>
                <a:off x="2529" y="1141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725" name="Group 125"/>
            <p:cNvGrpSpPr>
              <a:grpSpLocks/>
            </p:cNvGrpSpPr>
            <p:nvPr/>
          </p:nvGrpSpPr>
          <p:grpSpPr bwMode="auto">
            <a:xfrm>
              <a:off x="2600" y="1479"/>
              <a:ext cx="798" cy="412"/>
              <a:chOff x="2078" y="1629"/>
              <a:chExt cx="798" cy="412"/>
            </a:xfrm>
          </p:grpSpPr>
          <p:sp>
            <p:nvSpPr>
              <p:cNvPr id="1561726" name="Rectangle 126"/>
              <p:cNvSpPr>
                <a:spLocks noChangeArrowheads="1"/>
              </p:cNvSpPr>
              <p:nvPr/>
            </p:nvSpPr>
            <p:spPr bwMode="auto">
              <a:xfrm>
                <a:off x="2078" y="1633"/>
                <a:ext cx="792" cy="40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27" name="Freeform 127"/>
              <p:cNvSpPr>
                <a:spLocks/>
              </p:cNvSpPr>
              <p:nvPr/>
            </p:nvSpPr>
            <p:spPr bwMode="auto">
              <a:xfrm>
                <a:off x="2078" y="1633"/>
                <a:ext cx="798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28" name="Rectangle 128"/>
              <p:cNvSpPr>
                <a:spLocks noChangeArrowheads="1"/>
              </p:cNvSpPr>
              <p:nvPr/>
            </p:nvSpPr>
            <p:spPr bwMode="auto">
              <a:xfrm>
                <a:off x="2140" y="1629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29" name="Rectangle 129"/>
              <p:cNvSpPr>
                <a:spLocks noChangeArrowheads="1"/>
              </p:cNvSpPr>
              <p:nvPr/>
            </p:nvSpPr>
            <p:spPr bwMode="auto">
              <a:xfrm>
                <a:off x="2220" y="1630"/>
                <a:ext cx="35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30" name="Rectangle 130"/>
              <p:cNvSpPr>
                <a:spLocks noChangeArrowheads="1"/>
              </p:cNvSpPr>
              <p:nvPr/>
            </p:nvSpPr>
            <p:spPr bwMode="auto">
              <a:xfrm>
                <a:off x="2679" y="16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31" name="Rectangle 131"/>
              <p:cNvSpPr>
                <a:spLocks noChangeArrowheads="1"/>
              </p:cNvSpPr>
              <p:nvPr/>
            </p:nvSpPr>
            <p:spPr bwMode="auto">
              <a:xfrm>
                <a:off x="2759" y="16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32" name="Line 132"/>
              <p:cNvSpPr>
                <a:spLocks noChangeShapeType="1"/>
              </p:cNvSpPr>
              <p:nvPr/>
            </p:nvSpPr>
            <p:spPr bwMode="auto">
              <a:xfrm>
                <a:off x="2372" y="16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33" name="Line 133"/>
              <p:cNvSpPr>
                <a:spLocks noChangeShapeType="1"/>
              </p:cNvSpPr>
              <p:nvPr/>
            </p:nvSpPr>
            <p:spPr bwMode="auto">
              <a:xfrm>
                <a:off x="2451" y="16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34" name="Line 134"/>
              <p:cNvSpPr>
                <a:spLocks noChangeShapeType="1"/>
              </p:cNvSpPr>
              <p:nvPr/>
            </p:nvSpPr>
            <p:spPr bwMode="auto">
              <a:xfrm>
                <a:off x="2529" y="1633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735" name="Group 135"/>
            <p:cNvGrpSpPr>
              <a:grpSpLocks/>
            </p:cNvGrpSpPr>
            <p:nvPr/>
          </p:nvGrpSpPr>
          <p:grpSpPr bwMode="auto">
            <a:xfrm>
              <a:off x="2596" y="1971"/>
              <a:ext cx="798" cy="436"/>
              <a:chOff x="2074" y="2121"/>
              <a:chExt cx="798" cy="436"/>
            </a:xfrm>
          </p:grpSpPr>
          <p:sp>
            <p:nvSpPr>
              <p:cNvPr id="1561736" name="Rectangle 136"/>
              <p:cNvSpPr>
                <a:spLocks noChangeArrowheads="1"/>
              </p:cNvSpPr>
              <p:nvPr/>
            </p:nvSpPr>
            <p:spPr bwMode="auto">
              <a:xfrm>
                <a:off x="2124" y="2121"/>
                <a:ext cx="143" cy="3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37" name="Rectangle 137"/>
              <p:cNvSpPr>
                <a:spLocks noChangeArrowheads="1"/>
              </p:cNvSpPr>
              <p:nvPr/>
            </p:nvSpPr>
            <p:spPr bwMode="auto">
              <a:xfrm>
                <a:off x="2664" y="2121"/>
                <a:ext cx="143" cy="29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738" name="Group 138"/>
              <p:cNvGrpSpPr>
                <a:grpSpLocks/>
              </p:cNvGrpSpPr>
              <p:nvPr/>
            </p:nvGrpSpPr>
            <p:grpSpPr bwMode="auto">
              <a:xfrm>
                <a:off x="2074" y="2145"/>
                <a:ext cx="798" cy="412"/>
                <a:chOff x="2078" y="1629"/>
                <a:chExt cx="798" cy="412"/>
              </a:xfrm>
            </p:grpSpPr>
            <p:sp>
              <p:nvSpPr>
                <p:cNvPr id="1561739" name="Rectangle 139"/>
                <p:cNvSpPr>
                  <a:spLocks noChangeArrowheads="1"/>
                </p:cNvSpPr>
                <p:nvPr/>
              </p:nvSpPr>
              <p:spPr bwMode="auto">
                <a:xfrm>
                  <a:off x="2078" y="1633"/>
                  <a:ext cx="792" cy="40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40" name="Freeform 140"/>
                <p:cNvSpPr>
                  <a:spLocks/>
                </p:cNvSpPr>
                <p:nvPr/>
              </p:nvSpPr>
              <p:spPr bwMode="auto">
                <a:xfrm>
                  <a:off x="2078" y="1633"/>
                  <a:ext cx="798" cy="192"/>
                </a:xfrm>
                <a:custGeom>
                  <a:avLst/>
                  <a:gdLst>
                    <a:gd name="T0" fmla="*/ 0 w 1920"/>
                    <a:gd name="T1" fmla="*/ 0 h 192"/>
                    <a:gd name="T2" fmla="*/ 140 w 1920"/>
                    <a:gd name="T3" fmla="*/ 4 h 192"/>
                    <a:gd name="T4" fmla="*/ 140 w 1920"/>
                    <a:gd name="T5" fmla="*/ 192 h 192"/>
                    <a:gd name="T6" fmla="*/ 240 w 1920"/>
                    <a:gd name="T7" fmla="*/ 192 h 192"/>
                    <a:gd name="T8" fmla="*/ 240 w 1920"/>
                    <a:gd name="T9" fmla="*/ 0 h 192"/>
                    <a:gd name="T10" fmla="*/ 336 w 1920"/>
                    <a:gd name="T11" fmla="*/ 0 h 192"/>
                    <a:gd name="T12" fmla="*/ 336 w 1920"/>
                    <a:gd name="T13" fmla="*/ 192 h 192"/>
                    <a:gd name="T14" fmla="*/ 432 w 1920"/>
                    <a:gd name="T15" fmla="*/ 192 h 192"/>
                    <a:gd name="T16" fmla="*/ 432 w 1920"/>
                    <a:gd name="T17" fmla="*/ 0 h 192"/>
                    <a:gd name="T18" fmla="*/ 1440 w 1920"/>
                    <a:gd name="T19" fmla="*/ 0 h 192"/>
                    <a:gd name="T20" fmla="*/ 1440 w 1920"/>
                    <a:gd name="T21" fmla="*/ 192 h 192"/>
                    <a:gd name="T22" fmla="*/ 1536 w 1920"/>
                    <a:gd name="T23" fmla="*/ 192 h 192"/>
                    <a:gd name="T24" fmla="*/ 1536 w 1920"/>
                    <a:gd name="T25" fmla="*/ 0 h 192"/>
                    <a:gd name="T26" fmla="*/ 1632 w 1920"/>
                    <a:gd name="T27" fmla="*/ 0 h 192"/>
                    <a:gd name="T28" fmla="*/ 1632 w 1920"/>
                    <a:gd name="T29" fmla="*/ 192 h 192"/>
                    <a:gd name="T30" fmla="*/ 1728 w 1920"/>
                    <a:gd name="T31" fmla="*/ 192 h 192"/>
                    <a:gd name="T32" fmla="*/ 1728 w 1920"/>
                    <a:gd name="T33" fmla="*/ 0 h 192"/>
                    <a:gd name="T34" fmla="*/ 1920 w 192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28575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41" name="Rectangle 141"/>
                <p:cNvSpPr>
                  <a:spLocks noChangeArrowheads="1"/>
                </p:cNvSpPr>
                <p:nvPr/>
              </p:nvSpPr>
              <p:spPr bwMode="auto">
                <a:xfrm>
                  <a:off x="2140" y="1629"/>
                  <a:ext cx="34" cy="1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42" name="Rectangle 142"/>
                <p:cNvSpPr>
                  <a:spLocks noChangeArrowheads="1"/>
                </p:cNvSpPr>
                <p:nvPr/>
              </p:nvSpPr>
              <p:spPr bwMode="auto">
                <a:xfrm>
                  <a:off x="2220" y="1630"/>
                  <a:ext cx="35" cy="1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43" name="Rectangle 143"/>
                <p:cNvSpPr>
                  <a:spLocks noChangeArrowheads="1"/>
                </p:cNvSpPr>
                <p:nvPr/>
              </p:nvSpPr>
              <p:spPr bwMode="auto">
                <a:xfrm>
                  <a:off x="2679" y="1633"/>
                  <a:ext cx="34" cy="1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44" name="Rectangle 144"/>
                <p:cNvSpPr>
                  <a:spLocks noChangeArrowheads="1"/>
                </p:cNvSpPr>
                <p:nvPr/>
              </p:nvSpPr>
              <p:spPr bwMode="auto">
                <a:xfrm>
                  <a:off x="2759" y="1633"/>
                  <a:ext cx="34" cy="1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45" name="Line 145"/>
                <p:cNvSpPr>
                  <a:spLocks noChangeShapeType="1"/>
                </p:cNvSpPr>
                <p:nvPr/>
              </p:nvSpPr>
              <p:spPr bwMode="auto">
                <a:xfrm>
                  <a:off x="2372" y="1633"/>
                  <a:ext cx="47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46" name="Line 146"/>
                <p:cNvSpPr>
                  <a:spLocks noChangeShapeType="1"/>
                </p:cNvSpPr>
                <p:nvPr/>
              </p:nvSpPr>
              <p:spPr bwMode="auto">
                <a:xfrm>
                  <a:off x="2451" y="1633"/>
                  <a:ext cx="47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47" name="Line 147"/>
                <p:cNvSpPr>
                  <a:spLocks noChangeShapeType="1"/>
                </p:cNvSpPr>
                <p:nvPr/>
              </p:nvSpPr>
              <p:spPr bwMode="auto">
                <a:xfrm>
                  <a:off x="2529" y="1633"/>
                  <a:ext cx="48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61748" name="Group 148"/>
            <p:cNvGrpSpPr>
              <a:grpSpLocks/>
            </p:cNvGrpSpPr>
            <p:nvPr/>
          </p:nvGrpSpPr>
          <p:grpSpPr bwMode="auto">
            <a:xfrm>
              <a:off x="2567" y="2492"/>
              <a:ext cx="809" cy="615"/>
              <a:chOff x="2045" y="2642"/>
              <a:chExt cx="809" cy="615"/>
            </a:xfrm>
          </p:grpSpPr>
          <p:sp>
            <p:nvSpPr>
              <p:cNvPr id="1561749" name="Rectangle 149"/>
              <p:cNvSpPr>
                <a:spLocks noChangeArrowheads="1"/>
              </p:cNvSpPr>
              <p:nvPr/>
            </p:nvSpPr>
            <p:spPr bwMode="auto">
              <a:xfrm>
                <a:off x="2045" y="2642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750" name="Group 150"/>
              <p:cNvGrpSpPr>
                <a:grpSpLocks/>
              </p:cNvGrpSpPr>
              <p:nvPr/>
            </p:nvGrpSpPr>
            <p:grpSpPr bwMode="auto">
              <a:xfrm>
                <a:off x="2054" y="2821"/>
                <a:ext cx="798" cy="436"/>
                <a:chOff x="2074" y="2121"/>
                <a:chExt cx="798" cy="436"/>
              </a:xfrm>
            </p:grpSpPr>
            <p:sp>
              <p:nvSpPr>
                <p:cNvPr id="1561751" name="Rectangle 151"/>
                <p:cNvSpPr>
                  <a:spLocks noChangeArrowheads="1"/>
                </p:cNvSpPr>
                <p:nvPr/>
              </p:nvSpPr>
              <p:spPr bwMode="auto">
                <a:xfrm>
                  <a:off x="2124" y="2121"/>
                  <a:ext cx="143" cy="3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52" name="Rectangle 152"/>
                <p:cNvSpPr>
                  <a:spLocks noChangeArrowheads="1"/>
                </p:cNvSpPr>
                <p:nvPr/>
              </p:nvSpPr>
              <p:spPr bwMode="auto">
                <a:xfrm>
                  <a:off x="2664" y="2121"/>
                  <a:ext cx="143" cy="29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1561753" name="Group 153"/>
                <p:cNvGrpSpPr>
                  <a:grpSpLocks/>
                </p:cNvGrpSpPr>
                <p:nvPr/>
              </p:nvGrpSpPr>
              <p:grpSpPr bwMode="auto">
                <a:xfrm>
                  <a:off x="2074" y="2145"/>
                  <a:ext cx="798" cy="412"/>
                  <a:chOff x="2078" y="1629"/>
                  <a:chExt cx="798" cy="412"/>
                </a:xfrm>
              </p:grpSpPr>
              <p:sp>
                <p:nvSpPr>
                  <p:cNvPr id="1561754" name="Rectangle 154"/>
                  <p:cNvSpPr>
                    <a:spLocks noChangeArrowheads="1"/>
                  </p:cNvSpPr>
                  <p:nvPr/>
                </p:nvSpPr>
                <p:spPr bwMode="auto">
                  <a:xfrm>
                    <a:off x="2078" y="1633"/>
                    <a:ext cx="792" cy="408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55" name="Freeform 155"/>
                  <p:cNvSpPr>
                    <a:spLocks/>
                  </p:cNvSpPr>
                  <p:nvPr/>
                </p:nvSpPr>
                <p:spPr bwMode="auto">
                  <a:xfrm>
                    <a:off x="2078" y="1633"/>
                    <a:ext cx="798" cy="192"/>
                  </a:xfrm>
                  <a:custGeom>
                    <a:avLst/>
                    <a:gdLst>
                      <a:gd name="T0" fmla="*/ 0 w 1920"/>
                      <a:gd name="T1" fmla="*/ 0 h 192"/>
                      <a:gd name="T2" fmla="*/ 140 w 1920"/>
                      <a:gd name="T3" fmla="*/ 4 h 192"/>
                      <a:gd name="T4" fmla="*/ 140 w 1920"/>
                      <a:gd name="T5" fmla="*/ 192 h 192"/>
                      <a:gd name="T6" fmla="*/ 240 w 1920"/>
                      <a:gd name="T7" fmla="*/ 192 h 192"/>
                      <a:gd name="T8" fmla="*/ 240 w 1920"/>
                      <a:gd name="T9" fmla="*/ 0 h 192"/>
                      <a:gd name="T10" fmla="*/ 336 w 1920"/>
                      <a:gd name="T11" fmla="*/ 0 h 192"/>
                      <a:gd name="T12" fmla="*/ 336 w 1920"/>
                      <a:gd name="T13" fmla="*/ 192 h 192"/>
                      <a:gd name="T14" fmla="*/ 432 w 1920"/>
                      <a:gd name="T15" fmla="*/ 192 h 192"/>
                      <a:gd name="T16" fmla="*/ 432 w 1920"/>
                      <a:gd name="T17" fmla="*/ 0 h 192"/>
                      <a:gd name="T18" fmla="*/ 1440 w 1920"/>
                      <a:gd name="T19" fmla="*/ 0 h 192"/>
                      <a:gd name="T20" fmla="*/ 1440 w 1920"/>
                      <a:gd name="T21" fmla="*/ 192 h 192"/>
                      <a:gd name="T22" fmla="*/ 1536 w 1920"/>
                      <a:gd name="T23" fmla="*/ 192 h 192"/>
                      <a:gd name="T24" fmla="*/ 1536 w 1920"/>
                      <a:gd name="T25" fmla="*/ 0 h 192"/>
                      <a:gd name="T26" fmla="*/ 1632 w 1920"/>
                      <a:gd name="T27" fmla="*/ 0 h 192"/>
                      <a:gd name="T28" fmla="*/ 1632 w 1920"/>
                      <a:gd name="T29" fmla="*/ 192 h 192"/>
                      <a:gd name="T30" fmla="*/ 1728 w 1920"/>
                      <a:gd name="T31" fmla="*/ 192 h 192"/>
                      <a:gd name="T32" fmla="*/ 1728 w 1920"/>
                      <a:gd name="T33" fmla="*/ 0 h 192"/>
                      <a:gd name="T34" fmla="*/ 1920 w 1920"/>
                      <a:gd name="T35" fmla="*/ 0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920" h="192">
                        <a:moveTo>
                          <a:pt x="0" y="0"/>
                        </a:moveTo>
                        <a:cubicBezTo>
                          <a:pt x="137" y="4"/>
                          <a:pt x="91" y="4"/>
                          <a:pt x="140" y="4"/>
                        </a:cubicBezTo>
                        <a:lnTo>
                          <a:pt x="140" y="192"/>
                        </a:lnTo>
                        <a:lnTo>
                          <a:pt x="240" y="192"/>
                        </a:lnTo>
                        <a:lnTo>
                          <a:pt x="240" y="0"/>
                        </a:lnTo>
                        <a:lnTo>
                          <a:pt x="336" y="0"/>
                        </a:lnTo>
                        <a:lnTo>
                          <a:pt x="336" y="192"/>
                        </a:lnTo>
                        <a:lnTo>
                          <a:pt x="432" y="192"/>
                        </a:lnTo>
                        <a:lnTo>
                          <a:pt x="432" y="0"/>
                        </a:lnTo>
                        <a:lnTo>
                          <a:pt x="1440" y="0"/>
                        </a:lnTo>
                        <a:lnTo>
                          <a:pt x="1440" y="192"/>
                        </a:lnTo>
                        <a:lnTo>
                          <a:pt x="1536" y="192"/>
                        </a:lnTo>
                        <a:lnTo>
                          <a:pt x="1536" y="0"/>
                        </a:lnTo>
                        <a:lnTo>
                          <a:pt x="1632" y="0"/>
                        </a:lnTo>
                        <a:lnTo>
                          <a:pt x="1632" y="192"/>
                        </a:lnTo>
                        <a:lnTo>
                          <a:pt x="1728" y="192"/>
                        </a:lnTo>
                        <a:lnTo>
                          <a:pt x="1728" y="0"/>
                        </a:lnTo>
                        <a:lnTo>
                          <a:pt x="1920" y="0"/>
                        </a:lnTo>
                      </a:path>
                    </a:pathLst>
                  </a:custGeom>
                  <a:noFill/>
                  <a:ln w="28575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61756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2140" y="1629"/>
                    <a:ext cx="34" cy="188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57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2220" y="1630"/>
                    <a:ext cx="35" cy="188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58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2679" y="1633"/>
                    <a:ext cx="34" cy="188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59" name="Rectangle 159"/>
                  <p:cNvSpPr>
                    <a:spLocks noChangeArrowheads="1"/>
                  </p:cNvSpPr>
                  <p:nvPr/>
                </p:nvSpPr>
                <p:spPr bwMode="auto">
                  <a:xfrm>
                    <a:off x="2759" y="1633"/>
                    <a:ext cx="34" cy="188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60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2372" y="1633"/>
                    <a:ext cx="47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61761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2451" y="1633"/>
                    <a:ext cx="47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61762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2529" y="1633"/>
                    <a:ext cx="4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</p:grpSp>
        <p:grpSp>
          <p:nvGrpSpPr>
            <p:cNvPr id="1561763" name="Group 163"/>
            <p:cNvGrpSpPr>
              <a:grpSpLocks/>
            </p:cNvGrpSpPr>
            <p:nvPr/>
          </p:nvGrpSpPr>
          <p:grpSpPr bwMode="auto">
            <a:xfrm>
              <a:off x="2547" y="3176"/>
              <a:ext cx="817" cy="598"/>
              <a:chOff x="2025" y="3326"/>
              <a:chExt cx="817" cy="598"/>
            </a:xfrm>
          </p:grpSpPr>
          <p:sp>
            <p:nvSpPr>
              <p:cNvPr id="1561764" name="Oval 164"/>
              <p:cNvSpPr>
                <a:spLocks noChangeArrowheads="1"/>
              </p:cNvSpPr>
              <p:nvPr/>
            </p:nvSpPr>
            <p:spPr bwMode="auto">
              <a:xfrm>
                <a:off x="2510" y="3669"/>
                <a:ext cx="152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65" name="Oval 165"/>
              <p:cNvSpPr>
                <a:spLocks noChangeArrowheads="1"/>
              </p:cNvSpPr>
              <p:nvPr/>
            </p:nvSpPr>
            <p:spPr bwMode="auto">
              <a:xfrm>
                <a:off x="2210" y="3675"/>
                <a:ext cx="158" cy="24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766" name="Group 166"/>
              <p:cNvGrpSpPr>
                <a:grpSpLocks/>
              </p:cNvGrpSpPr>
              <p:nvPr/>
            </p:nvGrpSpPr>
            <p:grpSpPr bwMode="auto">
              <a:xfrm>
                <a:off x="2216" y="3785"/>
                <a:ext cx="424" cy="87"/>
                <a:chOff x="1341" y="3660"/>
                <a:chExt cx="1008" cy="87"/>
              </a:xfrm>
            </p:grpSpPr>
            <p:grpSp>
              <p:nvGrpSpPr>
                <p:cNvPr id="1561767" name="Group 167"/>
                <p:cNvGrpSpPr>
                  <a:grpSpLocks/>
                </p:cNvGrpSpPr>
                <p:nvPr/>
              </p:nvGrpSpPr>
              <p:grpSpPr bwMode="auto">
                <a:xfrm>
                  <a:off x="134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768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6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61770" name="Group 170"/>
                <p:cNvGrpSpPr>
                  <a:grpSpLocks/>
                </p:cNvGrpSpPr>
                <p:nvPr/>
              </p:nvGrpSpPr>
              <p:grpSpPr bwMode="auto">
                <a:xfrm>
                  <a:off x="203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771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772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1561773" name="Rectangle 173"/>
              <p:cNvSpPr>
                <a:spLocks noChangeArrowheads="1"/>
              </p:cNvSpPr>
              <p:nvPr/>
            </p:nvSpPr>
            <p:spPr bwMode="auto">
              <a:xfrm>
                <a:off x="2025" y="3326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74" name="Rectangle 174"/>
              <p:cNvSpPr>
                <a:spLocks noChangeArrowheads="1"/>
              </p:cNvSpPr>
              <p:nvPr/>
            </p:nvSpPr>
            <p:spPr bwMode="auto">
              <a:xfrm>
                <a:off x="2084" y="3505"/>
                <a:ext cx="143" cy="3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75" name="Rectangle 175"/>
              <p:cNvSpPr>
                <a:spLocks noChangeArrowheads="1"/>
              </p:cNvSpPr>
              <p:nvPr/>
            </p:nvSpPr>
            <p:spPr bwMode="auto">
              <a:xfrm>
                <a:off x="2624" y="3505"/>
                <a:ext cx="143" cy="29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76" name="Rectangle 176"/>
              <p:cNvSpPr>
                <a:spLocks noChangeArrowheads="1"/>
              </p:cNvSpPr>
              <p:nvPr/>
            </p:nvSpPr>
            <p:spPr bwMode="auto">
              <a:xfrm>
                <a:off x="2034" y="3533"/>
                <a:ext cx="792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77" name="Freeform 177"/>
              <p:cNvSpPr>
                <a:spLocks/>
              </p:cNvSpPr>
              <p:nvPr/>
            </p:nvSpPr>
            <p:spPr bwMode="auto">
              <a:xfrm>
                <a:off x="2034" y="3533"/>
                <a:ext cx="798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78" name="Rectangle 178"/>
              <p:cNvSpPr>
                <a:spLocks noChangeArrowheads="1"/>
              </p:cNvSpPr>
              <p:nvPr/>
            </p:nvSpPr>
            <p:spPr bwMode="auto">
              <a:xfrm>
                <a:off x="2096" y="3529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79" name="Rectangle 179"/>
              <p:cNvSpPr>
                <a:spLocks noChangeArrowheads="1"/>
              </p:cNvSpPr>
              <p:nvPr/>
            </p:nvSpPr>
            <p:spPr bwMode="auto">
              <a:xfrm>
                <a:off x="2176" y="3530"/>
                <a:ext cx="35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80" name="Rectangle 180"/>
              <p:cNvSpPr>
                <a:spLocks noChangeArrowheads="1"/>
              </p:cNvSpPr>
              <p:nvPr/>
            </p:nvSpPr>
            <p:spPr bwMode="auto">
              <a:xfrm>
                <a:off x="2635" y="35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81" name="Rectangle 181"/>
              <p:cNvSpPr>
                <a:spLocks noChangeArrowheads="1"/>
              </p:cNvSpPr>
              <p:nvPr/>
            </p:nvSpPr>
            <p:spPr bwMode="auto">
              <a:xfrm>
                <a:off x="2715" y="35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782" name="Line 182"/>
              <p:cNvSpPr>
                <a:spLocks noChangeShapeType="1"/>
              </p:cNvSpPr>
              <p:nvPr/>
            </p:nvSpPr>
            <p:spPr bwMode="auto">
              <a:xfrm>
                <a:off x="2328" y="35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83" name="Line 183"/>
              <p:cNvSpPr>
                <a:spLocks noChangeShapeType="1"/>
              </p:cNvSpPr>
              <p:nvPr/>
            </p:nvSpPr>
            <p:spPr bwMode="auto">
              <a:xfrm>
                <a:off x="2407" y="35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84" name="Line 184"/>
              <p:cNvSpPr>
                <a:spLocks noChangeShapeType="1"/>
              </p:cNvSpPr>
              <p:nvPr/>
            </p:nvSpPr>
            <p:spPr bwMode="auto">
              <a:xfrm>
                <a:off x="2485" y="3533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785" name="Group 185"/>
              <p:cNvGrpSpPr>
                <a:grpSpLocks/>
              </p:cNvGrpSpPr>
              <p:nvPr/>
            </p:nvGrpSpPr>
            <p:grpSpPr bwMode="auto">
              <a:xfrm>
                <a:off x="2029" y="3704"/>
                <a:ext cx="808" cy="62"/>
                <a:chOff x="411" y="1985"/>
                <a:chExt cx="1826" cy="62"/>
              </a:xfrm>
            </p:grpSpPr>
            <p:sp>
              <p:nvSpPr>
                <p:cNvPr id="1561786" name="Line 186"/>
                <p:cNvSpPr>
                  <a:spLocks noChangeShapeType="1"/>
                </p:cNvSpPr>
                <p:nvPr/>
              </p:nvSpPr>
              <p:spPr bwMode="auto">
                <a:xfrm>
                  <a:off x="411" y="2007"/>
                  <a:ext cx="1826" cy="0"/>
                </a:xfrm>
                <a:prstGeom prst="line">
                  <a:avLst/>
                </a:prstGeom>
                <a:noFill/>
                <a:ln w="3810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87" name="Rectangle 187"/>
                <p:cNvSpPr>
                  <a:spLocks noChangeArrowheads="1"/>
                </p:cNvSpPr>
                <p:nvPr/>
              </p:nvSpPr>
              <p:spPr bwMode="auto">
                <a:xfrm>
                  <a:off x="547" y="1989"/>
                  <a:ext cx="85" cy="5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88" name="Rectangle 188"/>
                <p:cNvSpPr>
                  <a:spLocks noChangeArrowheads="1"/>
                </p:cNvSpPr>
                <p:nvPr/>
              </p:nvSpPr>
              <p:spPr bwMode="auto">
                <a:xfrm>
                  <a:off x="735" y="1985"/>
                  <a:ext cx="84" cy="6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89" name="Rectangle 189"/>
                <p:cNvSpPr>
                  <a:spLocks noChangeArrowheads="1"/>
                </p:cNvSpPr>
                <p:nvPr/>
              </p:nvSpPr>
              <p:spPr bwMode="auto">
                <a:xfrm>
                  <a:off x="1792" y="1990"/>
                  <a:ext cx="84" cy="53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90" name="Rectangle 190"/>
                <p:cNvSpPr>
                  <a:spLocks noChangeArrowheads="1"/>
                </p:cNvSpPr>
                <p:nvPr/>
              </p:nvSpPr>
              <p:spPr bwMode="auto">
                <a:xfrm>
                  <a:off x="1976" y="1989"/>
                  <a:ext cx="84" cy="5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561791" name="Line 191"/>
              <p:cNvSpPr>
                <a:spLocks noChangeShapeType="1"/>
              </p:cNvSpPr>
              <p:nvPr/>
            </p:nvSpPr>
            <p:spPr bwMode="auto">
              <a:xfrm flipV="1">
                <a:off x="2032" y="3752"/>
                <a:ext cx="809" cy="6"/>
              </a:xfrm>
              <a:prstGeom prst="line">
                <a:avLst/>
              </a:prstGeom>
              <a:noFill/>
              <a:ln w="762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92" name="Line 192"/>
              <p:cNvSpPr>
                <a:spLocks noChangeShapeType="1"/>
              </p:cNvSpPr>
              <p:nvPr/>
            </p:nvSpPr>
            <p:spPr bwMode="auto">
              <a:xfrm>
                <a:off x="2347" y="3761"/>
                <a:ext cx="168" cy="0"/>
              </a:xfrm>
              <a:prstGeom prst="line">
                <a:avLst/>
              </a:prstGeom>
              <a:noFill/>
              <a:ln w="889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793" name="Line 193"/>
              <p:cNvSpPr>
                <a:spLocks noChangeShapeType="1"/>
              </p:cNvSpPr>
              <p:nvPr/>
            </p:nvSpPr>
            <p:spPr bwMode="auto">
              <a:xfrm>
                <a:off x="2346" y="3756"/>
                <a:ext cx="177" cy="0"/>
              </a:xfrm>
              <a:prstGeom prst="line">
                <a:avLst/>
              </a:prstGeom>
              <a:noFill/>
              <a:ln w="762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794" name="Group 194"/>
              <p:cNvGrpSpPr>
                <a:grpSpLocks/>
              </p:cNvGrpSpPr>
              <p:nvPr/>
            </p:nvGrpSpPr>
            <p:grpSpPr bwMode="auto">
              <a:xfrm>
                <a:off x="2032" y="3781"/>
                <a:ext cx="810" cy="64"/>
                <a:chOff x="885" y="3669"/>
                <a:chExt cx="1924" cy="56"/>
              </a:xfrm>
            </p:grpSpPr>
            <p:sp>
              <p:nvSpPr>
                <p:cNvPr id="1561795" name="Line 195"/>
                <p:cNvSpPr>
                  <a:spLocks noChangeShapeType="1"/>
                </p:cNvSpPr>
                <p:nvPr/>
              </p:nvSpPr>
              <p:spPr bwMode="auto">
                <a:xfrm>
                  <a:off x="885" y="3690"/>
                  <a:ext cx="1924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796" name="Rectangle 196"/>
                <p:cNvSpPr>
                  <a:spLocks noChangeArrowheads="1"/>
                </p:cNvSpPr>
                <p:nvPr/>
              </p:nvSpPr>
              <p:spPr bwMode="auto">
                <a:xfrm>
                  <a:off x="1383" y="3669"/>
                  <a:ext cx="227" cy="53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797" name="Rectangle 197"/>
                <p:cNvSpPr>
                  <a:spLocks noChangeArrowheads="1"/>
                </p:cNvSpPr>
                <p:nvPr/>
              </p:nvSpPr>
              <p:spPr bwMode="auto">
                <a:xfrm>
                  <a:off x="2069" y="3672"/>
                  <a:ext cx="230" cy="53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561798" name="Group 198"/>
              <p:cNvGrpSpPr>
                <a:grpSpLocks/>
              </p:cNvGrpSpPr>
              <p:nvPr/>
            </p:nvGrpSpPr>
            <p:grpSpPr bwMode="auto">
              <a:xfrm>
                <a:off x="2204" y="3773"/>
                <a:ext cx="473" cy="72"/>
                <a:chOff x="1297" y="3648"/>
                <a:chExt cx="1124" cy="72"/>
              </a:xfrm>
            </p:grpSpPr>
            <p:sp>
              <p:nvSpPr>
                <p:cNvPr id="1561799" name="Freeform 199"/>
                <p:cNvSpPr>
                  <a:spLocks/>
                </p:cNvSpPr>
                <p:nvPr/>
              </p:nvSpPr>
              <p:spPr bwMode="auto">
                <a:xfrm>
                  <a:off x="1297" y="3648"/>
                  <a:ext cx="1124" cy="72"/>
                </a:xfrm>
                <a:custGeom>
                  <a:avLst/>
                  <a:gdLst>
                    <a:gd name="T0" fmla="*/ 0 w 1124"/>
                    <a:gd name="T1" fmla="*/ 72 h 72"/>
                    <a:gd name="T2" fmla="*/ 65 w 1124"/>
                    <a:gd name="T3" fmla="*/ 72 h 72"/>
                    <a:gd name="T4" fmla="*/ 68 w 1124"/>
                    <a:gd name="T5" fmla="*/ 0 h 72"/>
                    <a:gd name="T6" fmla="*/ 335 w 1124"/>
                    <a:gd name="T7" fmla="*/ 0 h 72"/>
                    <a:gd name="T8" fmla="*/ 335 w 1124"/>
                    <a:gd name="T9" fmla="*/ 69 h 72"/>
                    <a:gd name="T10" fmla="*/ 751 w 1124"/>
                    <a:gd name="T11" fmla="*/ 72 h 72"/>
                    <a:gd name="T12" fmla="*/ 752 w 1124"/>
                    <a:gd name="T13" fmla="*/ 7 h 72"/>
                    <a:gd name="T14" fmla="*/ 1019 w 1124"/>
                    <a:gd name="T15" fmla="*/ 3 h 72"/>
                    <a:gd name="T16" fmla="*/ 1021 w 1124"/>
                    <a:gd name="T17" fmla="*/ 68 h 72"/>
                    <a:gd name="T18" fmla="*/ 1124 w 1124"/>
                    <a:gd name="T19" fmla="*/ 6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24" h="72">
                      <a:moveTo>
                        <a:pt x="0" y="72"/>
                      </a:moveTo>
                      <a:lnTo>
                        <a:pt x="65" y="72"/>
                      </a:lnTo>
                      <a:lnTo>
                        <a:pt x="68" y="0"/>
                      </a:lnTo>
                      <a:lnTo>
                        <a:pt x="335" y="0"/>
                      </a:lnTo>
                      <a:lnTo>
                        <a:pt x="335" y="69"/>
                      </a:lnTo>
                      <a:lnTo>
                        <a:pt x="751" y="72"/>
                      </a:lnTo>
                      <a:lnTo>
                        <a:pt x="752" y="7"/>
                      </a:lnTo>
                      <a:lnTo>
                        <a:pt x="1019" y="3"/>
                      </a:lnTo>
                      <a:lnTo>
                        <a:pt x="1021" y="68"/>
                      </a:lnTo>
                      <a:lnTo>
                        <a:pt x="1124" y="69"/>
                      </a:lnTo>
                    </a:path>
                  </a:pathLst>
                </a:custGeom>
                <a:noFill/>
                <a:ln w="28575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00" name="Line 200"/>
                <p:cNvSpPr>
                  <a:spLocks noChangeShapeType="1"/>
                </p:cNvSpPr>
                <p:nvPr/>
              </p:nvSpPr>
              <p:spPr bwMode="auto">
                <a:xfrm>
                  <a:off x="1695" y="37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61801" name="Group 201"/>
              <p:cNvGrpSpPr>
                <a:grpSpLocks/>
              </p:cNvGrpSpPr>
              <p:nvPr/>
            </p:nvGrpSpPr>
            <p:grpSpPr bwMode="auto">
              <a:xfrm>
                <a:off x="2220" y="3785"/>
                <a:ext cx="424" cy="87"/>
                <a:chOff x="1341" y="3660"/>
                <a:chExt cx="1008" cy="87"/>
              </a:xfrm>
            </p:grpSpPr>
            <p:grpSp>
              <p:nvGrpSpPr>
                <p:cNvPr id="1561802" name="Group 202"/>
                <p:cNvGrpSpPr>
                  <a:grpSpLocks/>
                </p:cNvGrpSpPr>
                <p:nvPr/>
              </p:nvGrpSpPr>
              <p:grpSpPr bwMode="auto">
                <a:xfrm>
                  <a:off x="134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03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04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61805" name="Group 205"/>
                <p:cNvGrpSpPr>
                  <a:grpSpLocks/>
                </p:cNvGrpSpPr>
                <p:nvPr/>
              </p:nvGrpSpPr>
              <p:grpSpPr bwMode="auto">
                <a:xfrm>
                  <a:off x="203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06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07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1561808" name="Line 208"/>
              <p:cNvSpPr>
                <a:spLocks noChangeShapeType="1"/>
              </p:cNvSpPr>
              <p:nvPr/>
            </p:nvSpPr>
            <p:spPr bwMode="auto">
              <a:xfrm>
                <a:off x="2344" y="3746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561809" name="Text Box 209"/>
            <p:cNvSpPr txBox="1">
              <a:spLocks noChangeArrowheads="1"/>
            </p:cNvSpPr>
            <p:nvPr/>
          </p:nvSpPr>
          <p:spPr bwMode="auto">
            <a:xfrm>
              <a:off x="2634" y="1172"/>
              <a:ext cx="672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</a:t>
              </a:r>
            </a:p>
          </p:txBody>
        </p:sp>
        <p:sp>
          <p:nvSpPr>
            <p:cNvPr id="1561810" name="Text Box 210"/>
            <p:cNvSpPr txBox="1">
              <a:spLocks noChangeArrowheads="1"/>
            </p:cNvSpPr>
            <p:nvPr/>
          </p:nvSpPr>
          <p:spPr bwMode="auto">
            <a:xfrm>
              <a:off x="2508" y="1689"/>
              <a:ext cx="984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Via formation</a:t>
              </a:r>
            </a:p>
          </p:txBody>
        </p:sp>
        <p:sp>
          <p:nvSpPr>
            <p:cNvPr id="1561811" name="Text Box 211"/>
            <p:cNvSpPr txBox="1">
              <a:spLocks noChangeArrowheads="1"/>
            </p:cNvSpPr>
            <p:nvPr/>
          </p:nvSpPr>
          <p:spPr bwMode="auto">
            <a:xfrm>
              <a:off x="2743" y="2198"/>
              <a:ext cx="45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BEOL</a:t>
              </a:r>
            </a:p>
          </p:txBody>
        </p:sp>
        <p:sp>
          <p:nvSpPr>
            <p:cNvPr id="1561812" name="Text Box 212"/>
            <p:cNvSpPr txBox="1">
              <a:spLocks noChangeArrowheads="1"/>
            </p:cNvSpPr>
            <p:nvPr/>
          </p:nvSpPr>
          <p:spPr bwMode="auto">
            <a:xfrm>
              <a:off x="2653" y="2901"/>
              <a:ext cx="624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Bonding</a:t>
              </a:r>
            </a:p>
          </p:txBody>
        </p:sp>
        <p:sp>
          <p:nvSpPr>
            <p:cNvPr id="1561813" name="Text Box 213"/>
            <p:cNvSpPr txBox="1">
              <a:spLocks noChangeArrowheads="1"/>
            </p:cNvSpPr>
            <p:nvPr/>
          </p:nvSpPr>
          <p:spPr bwMode="auto">
            <a:xfrm>
              <a:off x="2304" y="3819"/>
              <a:ext cx="1285" cy="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Via Exposure</a:t>
              </a:r>
            </a:p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process</a:t>
              </a:r>
            </a:p>
          </p:txBody>
        </p:sp>
      </p:grpSp>
      <p:grpSp>
        <p:nvGrpSpPr>
          <p:cNvPr id="1561814" name="Group 214"/>
          <p:cNvGrpSpPr>
            <a:grpSpLocks/>
          </p:cNvGrpSpPr>
          <p:nvPr/>
        </p:nvGrpSpPr>
        <p:grpSpPr bwMode="auto">
          <a:xfrm>
            <a:off x="6054725" y="1966913"/>
            <a:ext cx="2024063" cy="4235450"/>
            <a:chOff x="3890" y="709"/>
            <a:chExt cx="1408" cy="3271"/>
          </a:xfrm>
        </p:grpSpPr>
        <p:sp>
          <p:nvSpPr>
            <p:cNvPr id="1561815" name="Rectangle 215"/>
            <p:cNvSpPr>
              <a:spLocks noChangeArrowheads="1"/>
            </p:cNvSpPr>
            <p:nvPr/>
          </p:nvSpPr>
          <p:spPr bwMode="auto">
            <a:xfrm>
              <a:off x="3890" y="709"/>
              <a:ext cx="1390" cy="3271"/>
            </a:xfrm>
            <a:prstGeom prst="rect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grpSp>
          <p:nvGrpSpPr>
            <p:cNvPr id="1561816" name="Group 216"/>
            <p:cNvGrpSpPr>
              <a:grpSpLocks/>
            </p:cNvGrpSpPr>
            <p:nvPr/>
          </p:nvGrpSpPr>
          <p:grpSpPr bwMode="auto">
            <a:xfrm>
              <a:off x="4235" y="961"/>
              <a:ext cx="792" cy="396"/>
              <a:chOff x="2078" y="1141"/>
              <a:chExt cx="792" cy="396"/>
            </a:xfrm>
          </p:grpSpPr>
          <p:sp>
            <p:nvSpPr>
              <p:cNvPr id="1561817" name="Rectangle 217"/>
              <p:cNvSpPr>
                <a:spLocks noChangeArrowheads="1"/>
              </p:cNvSpPr>
              <p:nvPr/>
            </p:nvSpPr>
            <p:spPr bwMode="auto">
              <a:xfrm>
                <a:off x="2078" y="1141"/>
                <a:ext cx="792" cy="3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18" name="Line 218"/>
              <p:cNvSpPr>
                <a:spLocks noChangeShapeType="1"/>
              </p:cNvSpPr>
              <p:nvPr/>
            </p:nvSpPr>
            <p:spPr bwMode="auto">
              <a:xfrm>
                <a:off x="2372" y="1141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19" name="Line 219"/>
              <p:cNvSpPr>
                <a:spLocks noChangeShapeType="1"/>
              </p:cNvSpPr>
              <p:nvPr/>
            </p:nvSpPr>
            <p:spPr bwMode="auto">
              <a:xfrm>
                <a:off x="2451" y="1141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20" name="Line 220"/>
              <p:cNvSpPr>
                <a:spLocks noChangeShapeType="1"/>
              </p:cNvSpPr>
              <p:nvPr/>
            </p:nvSpPr>
            <p:spPr bwMode="auto">
              <a:xfrm>
                <a:off x="2529" y="1141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821" name="Group 221"/>
            <p:cNvGrpSpPr>
              <a:grpSpLocks/>
            </p:cNvGrpSpPr>
            <p:nvPr/>
          </p:nvGrpSpPr>
          <p:grpSpPr bwMode="auto">
            <a:xfrm>
              <a:off x="4232" y="1524"/>
              <a:ext cx="798" cy="436"/>
              <a:chOff x="3394" y="1587"/>
              <a:chExt cx="798" cy="436"/>
            </a:xfrm>
          </p:grpSpPr>
          <p:sp>
            <p:nvSpPr>
              <p:cNvPr id="1561822" name="Freeform 222"/>
              <p:cNvSpPr>
                <a:spLocks/>
              </p:cNvSpPr>
              <p:nvPr/>
            </p:nvSpPr>
            <p:spPr bwMode="auto">
              <a:xfrm>
                <a:off x="3394" y="1607"/>
                <a:ext cx="798" cy="240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57150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23" name="Rectangle 223"/>
              <p:cNvSpPr>
                <a:spLocks noChangeArrowheads="1"/>
              </p:cNvSpPr>
              <p:nvPr/>
            </p:nvSpPr>
            <p:spPr bwMode="auto">
              <a:xfrm>
                <a:off x="3444" y="1587"/>
                <a:ext cx="143" cy="3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24" name="Rectangle 224"/>
              <p:cNvSpPr>
                <a:spLocks noChangeArrowheads="1"/>
              </p:cNvSpPr>
              <p:nvPr/>
            </p:nvSpPr>
            <p:spPr bwMode="auto">
              <a:xfrm>
                <a:off x="3984" y="1587"/>
                <a:ext cx="143" cy="29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25" name="Rectangle 225"/>
              <p:cNvSpPr>
                <a:spLocks noChangeArrowheads="1"/>
              </p:cNvSpPr>
              <p:nvPr/>
            </p:nvSpPr>
            <p:spPr bwMode="auto">
              <a:xfrm>
                <a:off x="3394" y="1615"/>
                <a:ext cx="792" cy="408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26" name="Line 226"/>
              <p:cNvSpPr>
                <a:spLocks noChangeShapeType="1"/>
              </p:cNvSpPr>
              <p:nvPr/>
            </p:nvSpPr>
            <p:spPr bwMode="auto">
              <a:xfrm>
                <a:off x="3688" y="1615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27" name="Line 227"/>
              <p:cNvSpPr>
                <a:spLocks noChangeShapeType="1"/>
              </p:cNvSpPr>
              <p:nvPr/>
            </p:nvSpPr>
            <p:spPr bwMode="auto">
              <a:xfrm>
                <a:off x="3767" y="1615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28" name="Line 228"/>
              <p:cNvSpPr>
                <a:spLocks noChangeShapeType="1"/>
              </p:cNvSpPr>
              <p:nvPr/>
            </p:nvSpPr>
            <p:spPr bwMode="auto">
              <a:xfrm>
                <a:off x="3845" y="1615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829" name="Group 229"/>
            <p:cNvGrpSpPr>
              <a:grpSpLocks/>
            </p:cNvGrpSpPr>
            <p:nvPr/>
          </p:nvGrpSpPr>
          <p:grpSpPr bwMode="auto">
            <a:xfrm>
              <a:off x="4223" y="2930"/>
              <a:ext cx="817" cy="598"/>
              <a:chOff x="2025" y="3326"/>
              <a:chExt cx="817" cy="598"/>
            </a:xfrm>
          </p:grpSpPr>
          <p:sp>
            <p:nvSpPr>
              <p:cNvPr id="1561830" name="Oval 230"/>
              <p:cNvSpPr>
                <a:spLocks noChangeArrowheads="1"/>
              </p:cNvSpPr>
              <p:nvPr/>
            </p:nvSpPr>
            <p:spPr bwMode="auto">
              <a:xfrm>
                <a:off x="2510" y="3669"/>
                <a:ext cx="152" cy="25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31" name="Oval 231"/>
              <p:cNvSpPr>
                <a:spLocks noChangeArrowheads="1"/>
              </p:cNvSpPr>
              <p:nvPr/>
            </p:nvSpPr>
            <p:spPr bwMode="auto">
              <a:xfrm>
                <a:off x="2210" y="3675"/>
                <a:ext cx="158" cy="24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832" name="Group 232"/>
              <p:cNvGrpSpPr>
                <a:grpSpLocks/>
              </p:cNvGrpSpPr>
              <p:nvPr/>
            </p:nvGrpSpPr>
            <p:grpSpPr bwMode="auto">
              <a:xfrm>
                <a:off x="2216" y="3785"/>
                <a:ext cx="424" cy="87"/>
                <a:chOff x="1341" y="3660"/>
                <a:chExt cx="1008" cy="87"/>
              </a:xfrm>
            </p:grpSpPr>
            <p:grpSp>
              <p:nvGrpSpPr>
                <p:cNvPr id="1561833" name="Group 233"/>
                <p:cNvGrpSpPr>
                  <a:grpSpLocks/>
                </p:cNvGrpSpPr>
                <p:nvPr/>
              </p:nvGrpSpPr>
              <p:grpSpPr bwMode="auto">
                <a:xfrm>
                  <a:off x="134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34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35" name="Line 235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61836" name="Group 236"/>
                <p:cNvGrpSpPr>
                  <a:grpSpLocks/>
                </p:cNvGrpSpPr>
                <p:nvPr/>
              </p:nvGrpSpPr>
              <p:grpSpPr bwMode="auto">
                <a:xfrm>
                  <a:off x="203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37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38" name="Line 238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1561839" name="Rectangle 239"/>
              <p:cNvSpPr>
                <a:spLocks noChangeArrowheads="1"/>
              </p:cNvSpPr>
              <p:nvPr/>
            </p:nvSpPr>
            <p:spPr bwMode="auto">
              <a:xfrm>
                <a:off x="2025" y="3326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0" name="Rectangle 240"/>
              <p:cNvSpPr>
                <a:spLocks noChangeArrowheads="1"/>
              </p:cNvSpPr>
              <p:nvPr/>
            </p:nvSpPr>
            <p:spPr bwMode="auto">
              <a:xfrm>
                <a:off x="2084" y="3505"/>
                <a:ext cx="143" cy="3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1" name="Rectangle 241"/>
              <p:cNvSpPr>
                <a:spLocks noChangeArrowheads="1"/>
              </p:cNvSpPr>
              <p:nvPr/>
            </p:nvSpPr>
            <p:spPr bwMode="auto">
              <a:xfrm>
                <a:off x="2624" y="3505"/>
                <a:ext cx="143" cy="29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2" name="Rectangle 242"/>
              <p:cNvSpPr>
                <a:spLocks noChangeArrowheads="1"/>
              </p:cNvSpPr>
              <p:nvPr/>
            </p:nvSpPr>
            <p:spPr bwMode="auto">
              <a:xfrm>
                <a:off x="2034" y="3533"/>
                <a:ext cx="792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3" name="Freeform 243"/>
              <p:cNvSpPr>
                <a:spLocks/>
              </p:cNvSpPr>
              <p:nvPr/>
            </p:nvSpPr>
            <p:spPr bwMode="auto">
              <a:xfrm>
                <a:off x="2034" y="3533"/>
                <a:ext cx="798" cy="192"/>
              </a:xfrm>
              <a:custGeom>
                <a:avLst/>
                <a:gdLst>
                  <a:gd name="T0" fmla="*/ 0 w 1920"/>
                  <a:gd name="T1" fmla="*/ 0 h 192"/>
                  <a:gd name="T2" fmla="*/ 140 w 1920"/>
                  <a:gd name="T3" fmla="*/ 4 h 192"/>
                  <a:gd name="T4" fmla="*/ 140 w 1920"/>
                  <a:gd name="T5" fmla="*/ 192 h 192"/>
                  <a:gd name="T6" fmla="*/ 240 w 1920"/>
                  <a:gd name="T7" fmla="*/ 192 h 192"/>
                  <a:gd name="T8" fmla="*/ 240 w 1920"/>
                  <a:gd name="T9" fmla="*/ 0 h 192"/>
                  <a:gd name="T10" fmla="*/ 336 w 1920"/>
                  <a:gd name="T11" fmla="*/ 0 h 192"/>
                  <a:gd name="T12" fmla="*/ 336 w 1920"/>
                  <a:gd name="T13" fmla="*/ 192 h 192"/>
                  <a:gd name="T14" fmla="*/ 432 w 1920"/>
                  <a:gd name="T15" fmla="*/ 192 h 192"/>
                  <a:gd name="T16" fmla="*/ 432 w 1920"/>
                  <a:gd name="T17" fmla="*/ 0 h 192"/>
                  <a:gd name="T18" fmla="*/ 1440 w 1920"/>
                  <a:gd name="T19" fmla="*/ 0 h 192"/>
                  <a:gd name="T20" fmla="*/ 1440 w 1920"/>
                  <a:gd name="T21" fmla="*/ 192 h 192"/>
                  <a:gd name="T22" fmla="*/ 1536 w 1920"/>
                  <a:gd name="T23" fmla="*/ 192 h 192"/>
                  <a:gd name="T24" fmla="*/ 1536 w 1920"/>
                  <a:gd name="T25" fmla="*/ 0 h 192"/>
                  <a:gd name="T26" fmla="*/ 1632 w 1920"/>
                  <a:gd name="T27" fmla="*/ 0 h 192"/>
                  <a:gd name="T28" fmla="*/ 1632 w 1920"/>
                  <a:gd name="T29" fmla="*/ 192 h 192"/>
                  <a:gd name="T30" fmla="*/ 1728 w 1920"/>
                  <a:gd name="T31" fmla="*/ 192 h 192"/>
                  <a:gd name="T32" fmla="*/ 1728 w 1920"/>
                  <a:gd name="T33" fmla="*/ 0 h 192"/>
                  <a:gd name="T34" fmla="*/ 1920 w 1920"/>
                  <a:gd name="T35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0" h="192">
                    <a:moveTo>
                      <a:pt x="0" y="0"/>
                    </a:moveTo>
                    <a:cubicBezTo>
                      <a:pt x="137" y="4"/>
                      <a:pt x="91" y="4"/>
                      <a:pt x="140" y="4"/>
                    </a:cubicBezTo>
                    <a:lnTo>
                      <a:pt x="140" y="192"/>
                    </a:lnTo>
                    <a:lnTo>
                      <a:pt x="240" y="192"/>
                    </a:lnTo>
                    <a:lnTo>
                      <a:pt x="240" y="0"/>
                    </a:lnTo>
                    <a:lnTo>
                      <a:pt x="336" y="0"/>
                    </a:lnTo>
                    <a:lnTo>
                      <a:pt x="336" y="192"/>
                    </a:lnTo>
                    <a:lnTo>
                      <a:pt x="432" y="192"/>
                    </a:lnTo>
                    <a:lnTo>
                      <a:pt x="432" y="0"/>
                    </a:lnTo>
                    <a:lnTo>
                      <a:pt x="1440" y="0"/>
                    </a:lnTo>
                    <a:lnTo>
                      <a:pt x="1440" y="192"/>
                    </a:lnTo>
                    <a:lnTo>
                      <a:pt x="1536" y="192"/>
                    </a:lnTo>
                    <a:lnTo>
                      <a:pt x="1536" y="0"/>
                    </a:lnTo>
                    <a:lnTo>
                      <a:pt x="1632" y="0"/>
                    </a:lnTo>
                    <a:lnTo>
                      <a:pt x="1632" y="192"/>
                    </a:lnTo>
                    <a:lnTo>
                      <a:pt x="1728" y="192"/>
                    </a:lnTo>
                    <a:lnTo>
                      <a:pt x="1728" y="0"/>
                    </a:lnTo>
                    <a:lnTo>
                      <a:pt x="1920" y="0"/>
                    </a:ln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44" name="Rectangle 244"/>
              <p:cNvSpPr>
                <a:spLocks noChangeArrowheads="1"/>
              </p:cNvSpPr>
              <p:nvPr/>
            </p:nvSpPr>
            <p:spPr bwMode="auto">
              <a:xfrm>
                <a:off x="2096" y="3529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5" name="Rectangle 245"/>
              <p:cNvSpPr>
                <a:spLocks noChangeArrowheads="1"/>
              </p:cNvSpPr>
              <p:nvPr/>
            </p:nvSpPr>
            <p:spPr bwMode="auto">
              <a:xfrm>
                <a:off x="2176" y="3530"/>
                <a:ext cx="35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6" name="Rectangle 246"/>
              <p:cNvSpPr>
                <a:spLocks noChangeArrowheads="1"/>
              </p:cNvSpPr>
              <p:nvPr/>
            </p:nvSpPr>
            <p:spPr bwMode="auto">
              <a:xfrm>
                <a:off x="2635" y="35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7" name="Rectangle 247"/>
              <p:cNvSpPr>
                <a:spLocks noChangeArrowheads="1"/>
              </p:cNvSpPr>
              <p:nvPr/>
            </p:nvSpPr>
            <p:spPr bwMode="auto">
              <a:xfrm>
                <a:off x="2715" y="3533"/>
                <a:ext cx="34" cy="188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1848" name="Line 248"/>
              <p:cNvSpPr>
                <a:spLocks noChangeShapeType="1"/>
              </p:cNvSpPr>
              <p:nvPr/>
            </p:nvSpPr>
            <p:spPr bwMode="auto">
              <a:xfrm>
                <a:off x="2328" y="35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49" name="Line 249"/>
              <p:cNvSpPr>
                <a:spLocks noChangeShapeType="1"/>
              </p:cNvSpPr>
              <p:nvPr/>
            </p:nvSpPr>
            <p:spPr bwMode="auto">
              <a:xfrm>
                <a:off x="2407" y="3533"/>
                <a:ext cx="47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50" name="Line 250"/>
              <p:cNvSpPr>
                <a:spLocks noChangeShapeType="1"/>
              </p:cNvSpPr>
              <p:nvPr/>
            </p:nvSpPr>
            <p:spPr bwMode="auto">
              <a:xfrm>
                <a:off x="2485" y="3533"/>
                <a:ext cx="48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851" name="Group 251"/>
              <p:cNvGrpSpPr>
                <a:grpSpLocks/>
              </p:cNvGrpSpPr>
              <p:nvPr/>
            </p:nvGrpSpPr>
            <p:grpSpPr bwMode="auto">
              <a:xfrm>
                <a:off x="2029" y="3704"/>
                <a:ext cx="808" cy="62"/>
                <a:chOff x="411" y="1985"/>
                <a:chExt cx="1826" cy="62"/>
              </a:xfrm>
            </p:grpSpPr>
            <p:sp>
              <p:nvSpPr>
                <p:cNvPr id="1561852" name="Line 252"/>
                <p:cNvSpPr>
                  <a:spLocks noChangeShapeType="1"/>
                </p:cNvSpPr>
                <p:nvPr/>
              </p:nvSpPr>
              <p:spPr bwMode="auto">
                <a:xfrm>
                  <a:off x="411" y="2007"/>
                  <a:ext cx="1826" cy="0"/>
                </a:xfrm>
                <a:prstGeom prst="line">
                  <a:avLst/>
                </a:prstGeom>
                <a:noFill/>
                <a:ln w="3810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53" name="Rectangle 253"/>
                <p:cNvSpPr>
                  <a:spLocks noChangeArrowheads="1"/>
                </p:cNvSpPr>
                <p:nvPr/>
              </p:nvSpPr>
              <p:spPr bwMode="auto">
                <a:xfrm>
                  <a:off x="547" y="1989"/>
                  <a:ext cx="85" cy="5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54" name="Rectangle 254"/>
                <p:cNvSpPr>
                  <a:spLocks noChangeArrowheads="1"/>
                </p:cNvSpPr>
                <p:nvPr/>
              </p:nvSpPr>
              <p:spPr bwMode="auto">
                <a:xfrm>
                  <a:off x="735" y="1985"/>
                  <a:ext cx="84" cy="6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55" name="Rectangle 255"/>
                <p:cNvSpPr>
                  <a:spLocks noChangeArrowheads="1"/>
                </p:cNvSpPr>
                <p:nvPr/>
              </p:nvSpPr>
              <p:spPr bwMode="auto">
                <a:xfrm>
                  <a:off x="1792" y="1990"/>
                  <a:ext cx="84" cy="53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56" name="Rectangle 256"/>
                <p:cNvSpPr>
                  <a:spLocks noChangeArrowheads="1"/>
                </p:cNvSpPr>
                <p:nvPr/>
              </p:nvSpPr>
              <p:spPr bwMode="auto">
                <a:xfrm>
                  <a:off x="1976" y="1989"/>
                  <a:ext cx="84" cy="5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561857" name="Line 257"/>
              <p:cNvSpPr>
                <a:spLocks noChangeShapeType="1"/>
              </p:cNvSpPr>
              <p:nvPr/>
            </p:nvSpPr>
            <p:spPr bwMode="auto">
              <a:xfrm flipV="1">
                <a:off x="2032" y="3752"/>
                <a:ext cx="809" cy="6"/>
              </a:xfrm>
              <a:prstGeom prst="line">
                <a:avLst/>
              </a:prstGeom>
              <a:noFill/>
              <a:ln w="762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58" name="Line 258"/>
              <p:cNvSpPr>
                <a:spLocks noChangeShapeType="1"/>
              </p:cNvSpPr>
              <p:nvPr/>
            </p:nvSpPr>
            <p:spPr bwMode="auto">
              <a:xfrm>
                <a:off x="2347" y="3761"/>
                <a:ext cx="168" cy="0"/>
              </a:xfrm>
              <a:prstGeom prst="line">
                <a:avLst/>
              </a:prstGeom>
              <a:noFill/>
              <a:ln w="889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1859" name="Line 259"/>
              <p:cNvSpPr>
                <a:spLocks noChangeShapeType="1"/>
              </p:cNvSpPr>
              <p:nvPr/>
            </p:nvSpPr>
            <p:spPr bwMode="auto">
              <a:xfrm>
                <a:off x="2346" y="3756"/>
                <a:ext cx="177" cy="0"/>
              </a:xfrm>
              <a:prstGeom prst="line">
                <a:avLst/>
              </a:prstGeom>
              <a:noFill/>
              <a:ln w="7620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61860" name="Group 260"/>
              <p:cNvGrpSpPr>
                <a:grpSpLocks/>
              </p:cNvGrpSpPr>
              <p:nvPr/>
            </p:nvGrpSpPr>
            <p:grpSpPr bwMode="auto">
              <a:xfrm>
                <a:off x="2032" y="3781"/>
                <a:ext cx="810" cy="64"/>
                <a:chOff x="885" y="3669"/>
                <a:chExt cx="1924" cy="56"/>
              </a:xfrm>
            </p:grpSpPr>
            <p:sp>
              <p:nvSpPr>
                <p:cNvPr id="1561861" name="Line 261"/>
                <p:cNvSpPr>
                  <a:spLocks noChangeShapeType="1"/>
                </p:cNvSpPr>
                <p:nvPr/>
              </p:nvSpPr>
              <p:spPr bwMode="auto">
                <a:xfrm>
                  <a:off x="885" y="3690"/>
                  <a:ext cx="1924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62" name="Rectangle 262"/>
                <p:cNvSpPr>
                  <a:spLocks noChangeArrowheads="1"/>
                </p:cNvSpPr>
                <p:nvPr/>
              </p:nvSpPr>
              <p:spPr bwMode="auto">
                <a:xfrm>
                  <a:off x="1383" y="3669"/>
                  <a:ext cx="227" cy="53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63" name="Rectangle 263"/>
                <p:cNvSpPr>
                  <a:spLocks noChangeArrowheads="1"/>
                </p:cNvSpPr>
                <p:nvPr/>
              </p:nvSpPr>
              <p:spPr bwMode="auto">
                <a:xfrm>
                  <a:off x="2069" y="3672"/>
                  <a:ext cx="230" cy="53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solidFill>
                    <a:srgbClr val="9966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561864" name="Group 264"/>
              <p:cNvGrpSpPr>
                <a:grpSpLocks/>
              </p:cNvGrpSpPr>
              <p:nvPr/>
            </p:nvGrpSpPr>
            <p:grpSpPr bwMode="auto">
              <a:xfrm>
                <a:off x="2204" y="3773"/>
                <a:ext cx="473" cy="72"/>
                <a:chOff x="1297" y="3648"/>
                <a:chExt cx="1124" cy="72"/>
              </a:xfrm>
            </p:grpSpPr>
            <p:sp>
              <p:nvSpPr>
                <p:cNvPr id="1561865" name="Freeform 265"/>
                <p:cNvSpPr>
                  <a:spLocks/>
                </p:cNvSpPr>
                <p:nvPr/>
              </p:nvSpPr>
              <p:spPr bwMode="auto">
                <a:xfrm>
                  <a:off x="1297" y="3648"/>
                  <a:ext cx="1124" cy="72"/>
                </a:xfrm>
                <a:custGeom>
                  <a:avLst/>
                  <a:gdLst>
                    <a:gd name="T0" fmla="*/ 0 w 1124"/>
                    <a:gd name="T1" fmla="*/ 72 h 72"/>
                    <a:gd name="T2" fmla="*/ 65 w 1124"/>
                    <a:gd name="T3" fmla="*/ 72 h 72"/>
                    <a:gd name="T4" fmla="*/ 68 w 1124"/>
                    <a:gd name="T5" fmla="*/ 0 h 72"/>
                    <a:gd name="T6" fmla="*/ 335 w 1124"/>
                    <a:gd name="T7" fmla="*/ 0 h 72"/>
                    <a:gd name="T8" fmla="*/ 335 w 1124"/>
                    <a:gd name="T9" fmla="*/ 69 h 72"/>
                    <a:gd name="T10" fmla="*/ 751 w 1124"/>
                    <a:gd name="T11" fmla="*/ 72 h 72"/>
                    <a:gd name="T12" fmla="*/ 752 w 1124"/>
                    <a:gd name="T13" fmla="*/ 7 h 72"/>
                    <a:gd name="T14" fmla="*/ 1019 w 1124"/>
                    <a:gd name="T15" fmla="*/ 3 h 72"/>
                    <a:gd name="T16" fmla="*/ 1021 w 1124"/>
                    <a:gd name="T17" fmla="*/ 68 h 72"/>
                    <a:gd name="T18" fmla="*/ 1124 w 1124"/>
                    <a:gd name="T19" fmla="*/ 6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24" h="72">
                      <a:moveTo>
                        <a:pt x="0" y="72"/>
                      </a:moveTo>
                      <a:lnTo>
                        <a:pt x="65" y="72"/>
                      </a:lnTo>
                      <a:lnTo>
                        <a:pt x="68" y="0"/>
                      </a:lnTo>
                      <a:lnTo>
                        <a:pt x="335" y="0"/>
                      </a:lnTo>
                      <a:lnTo>
                        <a:pt x="335" y="69"/>
                      </a:lnTo>
                      <a:lnTo>
                        <a:pt x="751" y="72"/>
                      </a:lnTo>
                      <a:lnTo>
                        <a:pt x="752" y="7"/>
                      </a:lnTo>
                      <a:lnTo>
                        <a:pt x="1019" y="3"/>
                      </a:lnTo>
                      <a:lnTo>
                        <a:pt x="1021" y="68"/>
                      </a:lnTo>
                      <a:lnTo>
                        <a:pt x="1124" y="69"/>
                      </a:lnTo>
                    </a:path>
                  </a:pathLst>
                </a:custGeom>
                <a:noFill/>
                <a:ln w="28575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66" name="Line 266"/>
                <p:cNvSpPr>
                  <a:spLocks noChangeShapeType="1"/>
                </p:cNvSpPr>
                <p:nvPr/>
              </p:nvSpPr>
              <p:spPr bwMode="auto">
                <a:xfrm>
                  <a:off x="1695" y="3720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61867" name="Group 267"/>
              <p:cNvGrpSpPr>
                <a:grpSpLocks/>
              </p:cNvGrpSpPr>
              <p:nvPr/>
            </p:nvGrpSpPr>
            <p:grpSpPr bwMode="auto">
              <a:xfrm>
                <a:off x="2220" y="3785"/>
                <a:ext cx="424" cy="87"/>
                <a:chOff x="1341" y="3660"/>
                <a:chExt cx="1008" cy="87"/>
              </a:xfrm>
            </p:grpSpPr>
            <p:grpSp>
              <p:nvGrpSpPr>
                <p:cNvPr id="1561868" name="Group 268"/>
                <p:cNvGrpSpPr>
                  <a:grpSpLocks/>
                </p:cNvGrpSpPr>
                <p:nvPr/>
              </p:nvGrpSpPr>
              <p:grpSpPr bwMode="auto">
                <a:xfrm>
                  <a:off x="134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69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70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61871" name="Group 271"/>
                <p:cNvGrpSpPr>
                  <a:grpSpLocks/>
                </p:cNvGrpSpPr>
                <p:nvPr/>
              </p:nvGrpSpPr>
              <p:grpSpPr bwMode="auto">
                <a:xfrm>
                  <a:off x="2031" y="3660"/>
                  <a:ext cx="318" cy="87"/>
                  <a:chOff x="1341" y="3660"/>
                  <a:chExt cx="318" cy="87"/>
                </a:xfrm>
              </p:grpSpPr>
              <p:sp>
                <p:nvSpPr>
                  <p:cNvPr id="1561872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3660"/>
                    <a:ext cx="249" cy="87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61873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1341" y="3741"/>
                    <a:ext cx="31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sp>
            <p:nvSpPr>
              <p:cNvPr id="1561874" name="Line 274"/>
              <p:cNvSpPr>
                <a:spLocks noChangeShapeType="1"/>
              </p:cNvSpPr>
              <p:nvPr/>
            </p:nvSpPr>
            <p:spPr bwMode="auto">
              <a:xfrm>
                <a:off x="2344" y="3746"/>
                <a:ext cx="177" cy="0"/>
              </a:xfrm>
              <a:prstGeom prst="line">
                <a:avLst/>
              </a:prstGeom>
              <a:noFill/>
              <a:ln w="101600">
                <a:solidFill>
                  <a:srgbClr val="9966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1561875" name="Group 275"/>
            <p:cNvGrpSpPr>
              <a:grpSpLocks/>
            </p:cNvGrpSpPr>
            <p:nvPr/>
          </p:nvGrpSpPr>
          <p:grpSpPr bwMode="auto">
            <a:xfrm>
              <a:off x="4224" y="2127"/>
              <a:ext cx="815" cy="635"/>
              <a:chOff x="3385" y="2220"/>
              <a:chExt cx="815" cy="635"/>
            </a:xfrm>
          </p:grpSpPr>
          <p:sp>
            <p:nvSpPr>
              <p:cNvPr id="1561876" name="Rectangle 276"/>
              <p:cNvSpPr>
                <a:spLocks noChangeArrowheads="1"/>
              </p:cNvSpPr>
              <p:nvPr/>
            </p:nvSpPr>
            <p:spPr bwMode="auto">
              <a:xfrm>
                <a:off x="3385" y="2220"/>
                <a:ext cx="809" cy="19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1877" name="Group 277"/>
              <p:cNvGrpSpPr>
                <a:grpSpLocks/>
              </p:cNvGrpSpPr>
              <p:nvPr/>
            </p:nvGrpSpPr>
            <p:grpSpPr bwMode="auto">
              <a:xfrm>
                <a:off x="3402" y="2419"/>
                <a:ext cx="798" cy="436"/>
                <a:chOff x="3394" y="1587"/>
                <a:chExt cx="798" cy="436"/>
              </a:xfrm>
            </p:grpSpPr>
            <p:sp>
              <p:nvSpPr>
                <p:cNvPr id="1561878" name="Freeform 278"/>
                <p:cNvSpPr>
                  <a:spLocks/>
                </p:cNvSpPr>
                <p:nvPr/>
              </p:nvSpPr>
              <p:spPr bwMode="auto">
                <a:xfrm>
                  <a:off x="3394" y="1607"/>
                  <a:ext cx="798" cy="240"/>
                </a:xfrm>
                <a:custGeom>
                  <a:avLst/>
                  <a:gdLst>
                    <a:gd name="T0" fmla="*/ 0 w 1920"/>
                    <a:gd name="T1" fmla="*/ 0 h 192"/>
                    <a:gd name="T2" fmla="*/ 140 w 1920"/>
                    <a:gd name="T3" fmla="*/ 4 h 192"/>
                    <a:gd name="T4" fmla="*/ 140 w 1920"/>
                    <a:gd name="T5" fmla="*/ 192 h 192"/>
                    <a:gd name="T6" fmla="*/ 240 w 1920"/>
                    <a:gd name="T7" fmla="*/ 192 h 192"/>
                    <a:gd name="T8" fmla="*/ 240 w 1920"/>
                    <a:gd name="T9" fmla="*/ 0 h 192"/>
                    <a:gd name="T10" fmla="*/ 336 w 1920"/>
                    <a:gd name="T11" fmla="*/ 0 h 192"/>
                    <a:gd name="T12" fmla="*/ 336 w 1920"/>
                    <a:gd name="T13" fmla="*/ 192 h 192"/>
                    <a:gd name="T14" fmla="*/ 432 w 1920"/>
                    <a:gd name="T15" fmla="*/ 192 h 192"/>
                    <a:gd name="T16" fmla="*/ 432 w 1920"/>
                    <a:gd name="T17" fmla="*/ 0 h 192"/>
                    <a:gd name="T18" fmla="*/ 1440 w 1920"/>
                    <a:gd name="T19" fmla="*/ 0 h 192"/>
                    <a:gd name="T20" fmla="*/ 1440 w 1920"/>
                    <a:gd name="T21" fmla="*/ 192 h 192"/>
                    <a:gd name="T22" fmla="*/ 1536 w 1920"/>
                    <a:gd name="T23" fmla="*/ 192 h 192"/>
                    <a:gd name="T24" fmla="*/ 1536 w 1920"/>
                    <a:gd name="T25" fmla="*/ 0 h 192"/>
                    <a:gd name="T26" fmla="*/ 1632 w 1920"/>
                    <a:gd name="T27" fmla="*/ 0 h 192"/>
                    <a:gd name="T28" fmla="*/ 1632 w 1920"/>
                    <a:gd name="T29" fmla="*/ 192 h 192"/>
                    <a:gd name="T30" fmla="*/ 1728 w 1920"/>
                    <a:gd name="T31" fmla="*/ 192 h 192"/>
                    <a:gd name="T32" fmla="*/ 1728 w 1920"/>
                    <a:gd name="T33" fmla="*/ 0 h 192"/>
                    <a:gd name="T34" fmla="*/ 1920 w 192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57150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79" name="Rectangle 279"/>
                <p:cNvSpPr>
                  <a:spLocks noChangeArrowheads="1"/>
                </p:cNvSpPr>
                <p:nvPr/>
              </p:nvSpPr>
              <p:spPr bwMode="auto">
                <a:xfrm>
                  <a:off x="3444" y="1587"/>
                  <a:ext cx="143" cy="3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80" name="Rectangle 280"/>
                <p:cNvSpPr>
                  <a:spLocks noChangeArrowheads="1"/>
                </p:cNvSpPr>
                <p:nvPr/>
              </p:nvSpPr>
              <p:spPr bwMode="auto">
                <a:xfrm>
                  <a:off x="3984" y="1587"/>
                  <a:ext cx="143" cy="29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81" name="Rectangle 281"/>
                <p:cNvSpPr>
                  <a:spLocks noChangeArrowheads="1"/>
                </p:cNvSpPr>
                <p:nvPr/>
              </p:nvSpPr>
              <p:spPr bwMode="auto">
                <a:xfrm>
                  <a:off x="3394" y="1615"/>
                  <a:ext cx="792" cy="408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1882" name="Line 282"/>
                <p:cNvSpPr>
                  <a:spLocks noChangeShapeType="1"/>
                </p:cNvSpPr>
                <p:nvPr/>
              </p:nvSpPr>
              <p:spPr bwMode="auto">
                <a:xfrm>
                  <a:off x="3688" y="1615"/>
                  <a:ext cx="47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83" name="Line 283"/>
                <p:cNvSpPr>
                  <a:spLocks noChangeShapeType="1"/>
                </p:cNvSpPr>
                <p:nvPr/>
              </p:nvSpPr>
              <p:spPr bwMode="auto">
                <a:xfrm>
                  <a:off x="3767" y="1615"/>
                  <a:ext cx="47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1884" name="Line 284"/>
                <p:cNvSpPr>
                  <a:spLocks noChangeShapeType="1"/>
                </p:cNvSpPr>
                <p:nvPr/>
              </p:nvSpPr>
              <p:spPr bwMode="auto">
                <a:xfrm>
                  <a:off x="3845" y="1615"/>
                  <a:ext cx="48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sp>
          <p:nvSpPr>
            <p:cNvPr id="1561885" name="Text Box 285"/>
            <p:cNvSpPr txBox="1">
              <a:spLocks noChangeArrowheads="1"/>
            </p:cNvSpPr>
            <p:nvPr/>
          </p:nvSpPr>
          <p:spPr bwMode="auto">
            <a:xfrm>
              <a:off x="4283" y="1143"/>
              <a:ext cx="673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</a:t>
              </a:r>
            </a:p>
          </p:txBody>
        </p:sp>
        <p:sp>
          <p:nvSpPr>
            <p:cNvPr id="1561886" name="Text Box 286"/>
            <p:cNvSpPr txBox="1">
              <a:spLocks noChangeArrowheads="1"/>
            </p:cNvSpPr>
            <p:nvPr/>
          </p:nvSpPr>
          <p:spPr bwMode="auto">
            <a:xfrm>
              <a:off x="4416" y="1743"/>
              <a:ext cx="45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BEOL</a:t>
              </a:r>
            </a:p>
          </p:txBody>
        </p:sp>
        <p:sp>
          <p:nvSpPr>
            <p:cNvPr id="1561887" name="Text Box 287"/>
            <p:cNvSpPr txBox="1">
              <a:spLocks noChangeArrowheads="1"/>
            </p:cNvSpPr>
            <p:nvPr/>
          </p:nvSpPr>
          <p:spPr bwMode="auto">
            <a:xfrm>
              <a:off x="4143" y="2337"/>
              <a:ext cx="968" cy="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accent2"/>
                  </a:solidFill>
                </a:rPr>
                <a:t>Bonding perm. or Temporary</a:t>
              </a:r>
            </a:p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accent2"/>
                  </a:solidFill>
                </a:rPr>
                <a:t>(C2W or W2W)</a:t>
              </a:r>
            </a:p>
          </p:txBody>
        </p:sp>
        <p:sp>
          <p:nvSpPr>
            <p:cNvPr id="1561888" name="Text Box 288"/>
            <p:cNvSpPr txBox="1">
              <a:spLocks noChangeArrowheads="1"/>
            </p:cNvSpPr>
            <p:nvPr/>
          </p:nvSpPr>
          <p:spPr bwMode="auto">
            <a:xfrm>
              <a:off x="4013" y="3555"/>
              <a:ext cx="1285" cy="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Via formation</a:t>
              </a:r>
            </a:p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process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058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82" name="Rectangle 2"/>
          <p:cNvSpPr>
            <a:spLocks noChangeArrowheads="1"/>
          </p:cNvSpPr>
          <p:nvPr/>
        </p:nvSpPr>
        <p:spPr bwMode="auto">
          <a:xfrm>
            <a:off x="328613" y="171450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67A1"/>
                </a:solidFill>
                <a:latin typeface="Calibri" pitchFamily="34" charset="0"/>
              </a:rPr>
              <a:t>TSV families</a:t>
            </a:r>
          </a:p>
        </p:txBody>
      </p:sp>
      <p:grpSp>
        <p:nvGrpSpPr>
          <p:cNvPr id="1556483" name="Group 3"/>
          <p:cNvGrpSpPr>
            <a:grpSpLocks/>
          </p:cNvGrpSpPr>
          <p:nvPr/>
        </p:nvGrpSpPr>
        <p:grpSpPr bwMode="auto">
          <a:xfrm>
            <a:off x="555625" y="781050"/>
            <a:ext cx="8385175" cy="1730375"/>
            <a:chOff x="350" y="588"/>
            <a:chExt cx="5282" cy="1090"/>
          </a:xfrm>
        </p:grpSpPr>
        <p:sp>
          <p:nvSpPr>
            <p:cNvPr id="1556484" name="AutoShape 4"/>
            <p:cNvSpPr>
              <a:spLocks noChangeArrowheads="1"/>
            </p:cNvSpPr>
            <p:nvPr/>
          </p:nvSpPr>
          <p:spPr bwMode="auto">
            <a:xfrm>
              <a:off x="350" y="588"/>
              <a:ext cx="5282" cy="1090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6485" name="Group 5"/>
            <p:cNvGrpSpPr>
              <a:grpSpLocks/>
            </p:cNvGrpSpPr>
            <p:nvPr/>
          </p:nvGrpSpPr>
          <p:grpSpPr bwMode="auto">
            <a:xfrm>
              <a:off x="513" y="667"/>
              <a:ext cx="4968" cy="901"/>
              <a:chOff x="537" y="795"/>
              <a:chExt cx="4968" cy="901"/>
            </a:xfrm>
          </p:grpSpPr>
          <p:sp>
            <p:nvSpPr>
              <p:cNvPr id="1556486" name="Rectangle 6"/>
              <p:cNvSpPr>
                <a:spLocks noChangeArrowheads="1"/>
              </p:cNvSpPr>
              <p:nvPr/>
            </p:nvSpPr>
            <p:spPr bwMode="auto">
              <a:xfrm>
                <a:off x="537" y="795"/>
                <a:ext cx="137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66"/>
                    </a:solidFill>
                    <a:latin typeface="Calibri" pitchFamily="34" charset="0"/>
                    <a:cs typeface="Times New Roman" pitchFamily="18" charset="0"/>
                  </a:rPr>
                  <a:t>TSV First (Polysilicon filled)</a:t>
                </a:r>
              </a:p>
            </p:txBody>
          </p:sp>
          <p:grpSp>
            <p:nvGrpSpPr>
              <p:cNvPr id="1556487" name="Group 7"/>
              <p:cNvGrpSpPr>
                <a:grpSpLocks/>
              </p:cNvGrpSpPr>
              <p:nvPr/>
            </p:nvGrpSpPr>
            <p:grpSpPr bwMode="auto">
              <a:xfrm>
                <a:off x="913" y="1042"/>
                <a:ext cx="886" cy="654"/>
                <a:chOff x="1071" y="1215"/>
                <a:chExt cx="843" cy="747"/>
              </a:xfrm>
            </p:grpSpPr>
            <p:sp>
              <p:nvSpPr>
                <p:cNvPr id="1556488" name="Oval 8"/>
                <p:cNvSpPr>
                  <a:spLocks noChangeArrowheads="1"/>
                </p:cNvSpPr>
                <p:nvPr/>
              </p:nvSpPr>
              <p:spPr bwMode="auto">
                <a:xfrm>
                  <a:off x="1533" y="1781"/>
                  <a:ext cx="144" cy="18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489" name="Oval 9"/>
                <p:cNvSpPr>
                  <a:spLocks noChangeArrowheads="1"/>
                </p:cNvSpPr>
                <p:nvPr/>
              </p:nvSpPr>
              <p:spPr bwMode="auto">
                <a:xfrm>
                  <a:off x="1289" y="1778"/>
                  <a:ext cx="132" cy="181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1556490" name="Group 10"/>
                <p:cNvGrpSpPr>
                  <a:grpSpLocks/>
                </p:cNvGrpSpPr>
                <p:nvPr/>
              </p:nvGrpSpPr>
              <p:grpSpPr bwMode="auto">
                <a:xfrm>
                  <a:off x="1071" y="1215"/>
                  <a:ext cx="843" cy="685"/>
                  <a:chOff x="1071" y="1215"/>
                  <a:chExt cx="843" cy="685"/>
                </a:xfrm>
              </p:grpSpPr>
              <p:sp>
                <p:nvSpPr>
                  <p:cNvPr id="155649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071" y="1831"/>
                    <a:ext cx="837" cy="0"/>
                  </a:xfrm>
                  <a:prstGeom prst="line">
                    <a:avLst/>
                  </a:prstGeom>
                  <a:noFill/>
                  <a:ln w="101600">
                    <a:solidFill>
                      <a:srgbClr val="996633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49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311" y="1811"/>
                    <a:ext cx="81" cy="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76200">
                        <a:solidFill>
                          <a:srgbClr val="9966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49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414" y="1827"/>
                    <a:ext cx="140" cy="0"/>
                  </a:xfrm>
                  <a:prstGeom prst="line">
                    <a:avLst/>
                  </a:prstGeom>
                  <a:noFill/>
                  <a:ln w="101600">
                    <a:solidFill>
                      <a:srgbClr val="9966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494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077" y="1493"/>
                    <a:ext cx="834" cy="0"/>
                  </a:xfrm>
                  <a:prstGeom prst="line">
                    <a:avLst/>
                  </a:prstGeom>
                  <a:noFill/>
                  <a:ln w="152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49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076" y="1539"/>
                    <a:ext cx="831" cy="235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496" name="Freeform 16"/>
                  <p:cNvSpPr>
                    <a:spLocks/>
                  </p:cNvSpPr>
                  <p:nvPr/>
                </p:nvSpPr>
                <p:spPr bwMode="auto">
                  <a:xfrm>
                    <a:off x="1076" y="1539"/>
                    <a:ext cx="838" cy="244"/>
                  </a:xfrm>
                  <a:custGeom>
                    <a:avLst/>
                    <a:gdLst>
                      <a:gd name="T0" fmla="*/ 0 w 1920"/>
                      <a:gd name="T1" fmla="*/ 0 h 192"/>
                      <a:gd name="T2" fmla="*/ 140 w 1920"/>
                      <a:gd name="T3" fmla="*/ 4 h 192"/>
                      <a:gd name="T4" fmla="*/ 140 w 1920"/>
                      <a:gd name="T5" fmla="*/ 192 h 192"/>
                      <a:gd name="T6" fmla="*/ 240 w 1920"/>
                      <a:gd name="T7" fmla="*/ 192 h 192"/>
                      <a:gd name="T8" fmla="*/ 240 w 1920"/>
                      <a:gd name="T9" fmla="*/ 0 h 192"/>
                      <a:gd name="T10" fmla="*/ 336 w 1920"/>
                      <a:gd name="T11" fmla="*/ 0 h 192"/>
                      <a:gd name="T12" fmla="*/ 336 w 1920"/>
                      <a:gd name="T13" fmla="*/ 192 h 192"/>
                      <a:gd name="T14" fmla="*/ 432 w 1920"/>
                      <a:gd name="T15" fmla="*/ 192 h 192"/>
                      <a:gd name="T16" fmla="*/ 432 w 1920"/>
                      <a:gd name="T17" fmla="*/ 0 h 192"/>
                      <a:gd name="T18" fmla="*/ 1440 w 1920"/>
                      <a:gd name="T19" fmla="*/ 0 h 192"/>
                      <a:gd name="T20" fmla="*/ 1440 w 1920"/>
                      <a:gd name="T21" fmla="*/ 192 h 192"/>
                      <a:gd name="T22" fmla="*/ 1536 w 1920"/>
                      <a:gd name="T23" fmla="*/ 192 h 192"/>
                      <a:gd name="T24" fmla="*/ 1536 w 1920"/>
                      <a:gd name="T25" fmla="*/ 0 h 192"/>
                      <a:gd name="T26" fmla="*/ 1632 w 1920"/>
                      <a:gd name="T27" fmla="*/ 0 h 192"/>
                      <a:gd name="T28" fmla="*/ 1632 w 1920"/>
                      <a:gd name="T29" fmla="*/ 192 h 192"/>
                      <a:gd name="T30" fmla="*/ 1728 w 1920"/>
                      <a:gd name="T31" fmla="*/ 192 h 192"/>
                      <a:gd name="T32" fmla="*/ 1728 w 1920"/>
                      <a:gd name="T33" fmla="*/ 0 h 192"/>
                      <a:gd name="T34" fmla="*/ 1920 w 1920"/>
                      <a:gd name="T35" fmla="*/ 0 h 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920" h="192">
                        <a:moveTo>
                          <a:pt x="0" y="0"/>
                        </a:moveTo>
                        <a:cubicBezTo>
                          <a:pt x="137" y="4"/>
                          <a:pt x="91" y="4"/>
                          <a:pt x="140" y="4"/>
                        </a:cubicBezTo>
                        <a:lnTo>
                          <a:pt x="140" y="192"/>
                        </a:lnTo>
                        <a:lnTo>
                          <a:pt x="240" y="192"/>
                        </a:lnTo>
                        <a:lnTo>
                          <a:pt x="240" y="0"/>
                        </a:lnTo>
                        <a:lnTo>
                          <a:pt x="336" y="0"/>
                        </a:lnTo>
                        <a:lnTo>
                          <a:pt x="336" y="192"/>
                        </a:lnTo>
                        <a:lnTo>
                          <a:pt x="432" y="192"/>
                        </a:lnTo>
                        <a:lnTo>
                          <a:pt x="432" y="0"/>
                        </a:lnTo>
                        <a:lnTo>
                          <a:pt x="1440" y="0"/>
                        </a:lnTo>
                        <a:lnTo>
                          <a:pt x="1440" y="192"/>
                        </a:lnTo>
                        <a:lnTo>
                          <a:pt x="1536" y="192"/>
                        </a:lnTo>
                        <a:lnTo>
                          <a:pt x="1536" y="0"/>
                        </a:lnTo>
                        <a:lnTo>
                          <a:pt x="1632" y="0"/>
                        </a:lnTo>
                        <a:lnTo>
                          <a:pt x="1632" y="192"/>
                        </a:lnTo>
                        <a:lnTo>
                          <a:pt x="1728" y="192"/>
                        </a:lnTo>
                        <a:lnTo>
                          <a:pt x="1728" y="0"/>
                        </a:lnTo>
                        <a:lnTo>
                          <a:pt x="1920" y="0"/>
                        </a:lnTo>
                      </a:path>
                    </a:pathLst>
                  </a:custGeom>
                  <a:noFill/>
                  <a:ln w="28575" cmpd="sng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49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141" y="1534"/>
                    <a:ext cx="36" cy="258"/>
                  </a:xfrm>
                  <a:prstGeom prst="rect">
                    <a:avLst/>
                  </a:prstGeom>
                  <a:solidFill>
                    <a:srgbClr val="0099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49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225" y="1535"/>
                    <a:ext cx="37" cy="253"/>
                  </a:xfrm>
                  <a:prstGeom prst="rect">
                    <a:avLst/>
                  </a:prstGeom>
                  <a:solidFill>
                    <a:srgbClr val="0099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49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707" y="1539"/>
                    <a:ext cx="36" cy="249"/>
                  </a:xfrm>
                  <a:prstGeom prst="rect">
                    <a:avLst/>
                  </a:prstGeom>
                  <a:solidFill>
                    <a:srgbClr val="0099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00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1791" y="1539"/>
                    <a:ext cx="36" cy="253"/>
                  </a:xfrm>
                  <a:prstGeom prst="rect">
                    <a:avLst/>
                  </a:prstGeom>
                  <a:solidFill>
                    <a:srgbClr val="0099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01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85" y="1539"/>
                    <a:ext cx="49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50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468" y="1539"/>
                    <a:ext cx="49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50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550" y="1539"/>
                    <a:ext cx="5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50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133" y="1527"/>
                    <a:ext cx="29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0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551" y="1530"/>
                    <a:ext cx="29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556506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300" y="1505"/>
                    <a:ext cx="52" cy="15"/>
                    <a:chOff x="2614" y="505"/>
                    <a:chExt cx="65" cy="18"/>
                  </a:xfrm>
                </p:grpSpPr>
                <p:sp>
                  <p:nvSpPr>
                    <p:cNvPr id="155650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14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0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5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09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7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1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79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5651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623" y="1506"/>
                    <a:ext cx="52" cy="16"/>
                    <a:chOff x="2614" y="505"/>
                    <a:chExt cx="65" cy="18"/>
                  </a:xfrm>
                </p:grpSpPr>
                <p:sp>
                  <p:nvSpPr>
                    <p:cNvPr id="155651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14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1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5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1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7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15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79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155651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297" y="1499"/>
                    <a:ext cx="38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556517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1461" y="1479"/>
                    <a:ext cx="51" cy="15"/>
                    <a:chOff x="2614" y="505"/>
                    <a:chExt cx="65" cy="18"/>
                  </a:xfrm>
                </p:grpSpPr>
                <p:sp>
                  <p:nvSpPr>
                    <p:cNvPr id="1556518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14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19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5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20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57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521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79" y="505"/>
                      <a:ext cx="0" cy="1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66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155652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299" y="1473"/>
                    <a:ext cx="386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2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299" y="1458"/>
                    <a:ext cx="9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24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91" y="1459"/>
                    <a:ext cx="9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25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395" y="1458"/>
                    <a:ext cx="19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26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1078" y="1215"/>
                    <a:ext cx="835" cy="239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27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1075" y="1788"/>
                    <a:ext cx="834" cy="0"/>
                  </a:xfrm>
                  <a:prstGeom prst="line">
                    <a:avLst/>
                  </a:prstGeom>
                  <a:noFill/>
                  <a:ln w="571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28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1144" y="1767"/>
                    <a:ext cx="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29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1229" y="1767"/>
                    <a:ext cx="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0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1711" y="1770"/>
                    <a:ext cx="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1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1797" y="1767"/>
                    <a:ext cx="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2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143" y="1807"/>
                    <a:ext cx="27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33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553" y="1807"/>
                    <a:ext cx="27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34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568" y="1809"/>
                    <a:ext cx="81" cy="6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76200">
                        <a:solidFill>
                          <a:srgbClr val="9966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5" name="Freeform 55"/>
                  <p:cNvSpPr>
                    <a:spLocks/>
                  </p:cNvSpPr>
                  <p:nvPr/>
                </p:nvSpPr>
                <p:spPr bwMode="auto">
                  <a:xfrm>
                    <a:off x="1288" y="1817"/>
                    <a:ext cx="394" cy="52"/>
                  </a:xfrm>
                  <a:custGeom>
                    <a:avLst/>
                    <a:gdLst>
                      <a:gd name="T0" fmla="*/ 0 w 498"/>
                      <a:gd name="T1" fmla="*/ 60 h 60"/>
                      <a:gd name="T2" fmla="*/ 26 w 498"/>
                      <a:gd name="T3" fmla="*/ 60 h 60"/>
                      <a:gd name="T4" fmla="*/ 26 w 498"/>
                      <a:gd name="T5" fmla="*/ 0 h 60"/>
                      <a:gd name="T6" fmla="*/ 132 w 498"/>
                      <a:gd name="T7" fmla="*/ 0 h 60"/>
                      <a:gd name="T8" fmla="*/ 130 w 498"/>
                      <a:gd name="T9" fmla="*/ 58 h 60"/>
                      <a:gd name="T10" fmla="*/ 350 w 498"/>
                      <a:gd name="T11" fmla="*/ 58 h 60"/>
                      <a:gd name="T12" fmla="*/ 350 w 498"/>
                      <a:gd name="T13" fmla="*/ 0 h 60"/>
                      <a:gd name="T14" fmla="*/ 450 w 498"/>
                      <a:gd name="T15" fmla="*/ 0 h 60"/>
                      <a:gd name="T16" fmla="*/ 448 w 498"/>
                      <a:gd name="T17" fmla="*/ 56 h 60"/>
                      <a:gd name="T18" fmla="*/ 498 w 498"/>
                      <a:gd name="T19" fmla="*/ 56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98" h="60">
                        <a:moveTo>
                          <a:pt x="0" y="60"/>
                        </a:moveTo>
                        <a:lnTo>
                          <a:pt x="26" y="60"/>
                        </a:lnTo>
                        <a:lnTo>
                          <a:pt x="26" y="0"/>
                        </a:lnTo>
                        <a:lnTo>
                          <a:pt x="132" y="0"/>
                        </a:lnTo>
                        <a:lnTo>
                          <a:pt x="130" y="58"/>
                        </a:lnTo>
                        <a:lnTo>
                          <a:pt x="350" y="58"/>
                        </a:lnTo>
                        <a:lnTo>
                          <a:pt x="350" y="0"/>
                        </a:lnTo>
                        <a:lnTo>
                          <a:pt x="450" y="0"/>
                        </a:lnTo>
                        <a:lnTo>
                          <a:pt x="448" y="56"/>
                        </a:lnTo>
                        <a:lnTo>
                          <a:pt x="498" y="56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536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1318" y="1825"/>
                    <a:ext cx="70" cy="75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574" y="1825"/>
                    <a:ext cx="61" cy="75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solidFill>
                      <a:srgbClr val="969696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538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1426" y="1869"/>
                    <a:ext cx="101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1556539" name="Group 59"/>
              <p:cNvGrpSpPr>
                <a:grpSpLocks/>
              </p:cNvGrpSpPr>
              <p:nvPr/>
            </p:nvGrpSpPr>
            <p:grpSpPr bwMode="auto">
              <a:xfrm>
                <a:off x="2553" y="936"/>
                <a:ext cx="2952" cy="653"/>
                <a:chOff x="2553" y="810"/>
                <a:chExt cx="2952" cy="653"/>
              </a:xfrm>
            </p:grpSpPr>
            <p:sp>
              <p:nvSpPr>
                <p:cNvPr id="1556540" name="Line 60"/>
                <p:cNvSpPr>
                  <a:spLocks noChangeShapeType="1"/>
                </p:cNvSpPr>
                <p:nvPr/>
              </p:nvSpPr>
              <p:spPr bwMode="auto">
                <a:xfrm>
                  <a:off x="2553" y="1146"/>
                  <a:ext cx="2549" cy="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pic>
              <p:nvPicPr>
                <p:cNvPr id="1556541" name="Picture 6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3" y="869"/>
                  <a:ext cx="777" cy="54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556542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4768" y="1171"/>
                  <a:ext cx="737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1200">
                      <a:solidFill>
                        <a:srgbClr val="002B48"/>
                      </a:solidFill>
                      <a:latin typeface="Calibri" pitchFamily="34" charset="0"/>
                      <a:cs typeface="Times New Roman" pitchFamily="18" charset="0"/>
                    </a:rPr>
                    <a:t>Trench AR 20,  5x100µm</a:t>
                  </a:r>
                </a:p>
              </p:txBody>
            </p:sp>
            <p:pic>
              <p:nvPicPr>
                <p:cNvPr id="1556543" name="Picture 6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18" y="810"/>
                  <a:ext cx="663" cy="6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556544" name="Group 64"/>
          <p:cNvGrpSpPr>
            <a:grpSpLocks/>
          </p:cNvGrpSpPr>
          <p:nvPr/>
        </p:nvGrpSpPr>
        <p:grpSpPr bwMode="auto">
          <a:xfrm>
            <a:off x="581025" y="2647950"/>
            <a:ext cx="8385175" cy="1617663"/>
            <a:chOff x="366" y="1740"/>
            <a:chExt cx="5282" cy="1019"/>
          </a:xfrm>
        </p:grpSpPr>
        <p:sp>
          <p:nvSpPr>
            <p:cNvPr id="1556545" name="AutoShape 65"/>
            <p:cNvSpPr>
              <a:spLocks noChangeArrowheads="1"/>
            </p:cNvSpPr>
            <p:nvPr/>
          </p:nvSpPr>
          <p:spPr bwMode="auto">
            <a:xfrm>
              <a:off x="366" y="1740"/>
              <a:ext cx="5282" cy="1018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6546" name="Group 66"/>
            <p:cNvGrpSpPr>
              <a:grpSpLocks/>
            </p:cNvGrpSpPr>
            <p:nvPr/>
          </p:nvGrpSpPr>
          <p:grpSpPr bwMode="auto">
            <a:xfrm>
              <a:off x="409" y="1761"/>
              <a:ext cx="5185" cy="998"/>
              <a:chOff x="481" y="1873"/>
              <a:chExt cx="5185" cy="998"/>
            </a:xfrm>
          </p:grpSpPr>
          <p:sp>
            <p:nvSpPr>
              <p:cNvPr id="1556547" name="Rectangle 67"/>
              <p:cNvSpPr>
                <a:spLocks noChangeArrowheads="1"/>
              </p:cNvSpPr>
              <p:nvPr/>
            </p:nvSpPr>
            <p:spPr bwMode="auto">
              <a:xfrm>
                <a:off x="481" y="1873"/>
                <a:ext cx="161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solidFill>
                      <a:srgbClr val="000066"/>
                    </a:solidFill>
                    <a:latin typeface="Calibri" pitchFamily="34" charset="0"/>
                    <a:cs typeface="Times New Roman" pitchFamily="18" charset="0"/>
                  </a:rPr>
                  <a:t>TSV Middle  (Copper or W filled)</a:t>
                </a:r>
              </a:p>
            </p:txBody>
          </p:sp>
          <p:grpSp>
            <p:nvGrpSpPr>
              <p:cNvPr id="1556548" name="Group 68"/>
              <p:cNvGrpSpPr>
                <a:grpSpLocks/>
              </p:cNvGrpSpPr>
              <p:nvPr/>
            </p:nvGrpSpPr>
            <p:grpSpPr bwMode="auto">
              <a:xfrm>
                <a:off x="949" y="2120"/>
                <a:ext cx="892" cy="626"/>
                <a:chOff x="956" y="2240"/>
                <a:chExt cx="1065" cy="864"/>
              </a:xfrm>
            </p:grpSpPr>
            <p:sp>
              <p:nvSpPr>
                <p:cNvPr id="1556549" name="Oval 69"/>
                <p:cNvSpPr>
                  <a:spLocks noChangeArrowheads="1"/>
                </p:cNvSpPr>
                <p:nvPr/>
              </p:nvSpPr>
              <p:spPr bwMode="auto">
                <a:xfrm>
                  <a:off x="1540" y="2895"/>
                  <a:ext cx="182" cy="209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0" name="Oval 70"/>
                <p:cNvSpPr>
                  <a:spLocks noChangeArrowheads="1"/>
                </p:cNvSpPr>
                <p:nvPr/>
              </p:nvSpPr>
              <p:spPr bwMode="auto">
                <a:xfrm>
                  <a:off x="1232" y="2891"/>
                  <a:ext cx="166" cy="209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1" name="Line 71"/>
                <p:cNvSpPr>
                  <a:spLocks noChangeShapeType="1"/>
                </p:cNvSpPr>
                <p:nvPr/>
              </p:nvSpPr>
              <p:spPr bwMode="auto">
                <a:xfrm>
                  <a:off x="956" y="2953"/>
                  <a:ext cx="1058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52" name="Rectangle 72"/>
                <p:cNvSpPr>
                  <a:spLocks noChangeArrowheads="1"/>
                </p:cNvSpPr>
                <p:nvPr/>
              </p:nvSpPr>
              <p:spPr bwMode="auto">
                <a:xfrm>
                  <a:off x="1260" y="2929"/>
                  <a:ext cx="102" cy="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9966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3" name="Line 73"/>
                <p:cNvSpPr>
                  <a:spLocks noChangeShapeType="1"/>
                </p:cNvSpPr>
                <p:nvPr/>
              </p:nvSpPr>
              <p:spPr bwMode="auto">
                <a:xfrm>
                  <a:off x="1390" y="2948"/>
                  <a:ext cx="177" cy="0"/>
                </a:xfrm>
                <a:prstGeom prst="line">
                  <a:avLst/>
                </a:prstGeom>
                <a:noFill/>
                <a:ln w="101600">
                  <a:solidFill>
                    <a:srgbClr val="9966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54" name="Line 74"/>
                <p:cNvSpPr>
                  <a:spLocks noChangeShapeType="1"/>
                </p:cNvSpPr>
                <p:nvPr/>
              </p:nvSpPr>
              <p:spPr bwMode="auto">
                <a:xfrm>
                  <a:off x="964" y="2561"/>
                  <a:ext cx="1054" cy="0"/>
                </a:xfrm>
                <a:prstGeom prst="line">
                  <a:avLst/>
                </a:prstGeom>
                <a:noFill/>
                <a:ln w="152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55" name="Rectangle 75"/>
                <p:cNvSpPr>
                  <a:spLocks noChangeArrowheads="1"/>
                </p:cNvSpPr>
                <p:nvPr/>
              </p:nvSpPr>
              <p:spPr bwMode="auto">
                <a:xfrm>
                  <a:off x="963" y="2615"/>
                  <a:ext cx="1050" cy="27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6" name="Freeform 76"/>
                <p:cNvSpPr>
                  <a:spLocks/>
                </p:cNvSpPr>
                <p:nvPr/>
              </p:nvSpPr>
              <p:spPr bwMode="auto">
                <a:xfrm>
                  <a:off x="963" y="2615"/>
                  <a:ext cx="1058" cy="282"/>
                </a:xfrm>
                <a:custGeom>
                  <a:avLst/>
                  <a:gdLst>
                    <a:gd name="T0" fmla="*/ 0 w 1920"/>
                    <a:gd name="T1" fmla="*/ 0 h 192"/>
                    <a:gd name="T2" fmla="*/ 140 w 1920"/>
                    <a:gd name="T3" fmla="*/ 4 h 192"/>
                    <a:gd name="T4" fmla="*/ 140 w 1920"/>
                    <a:gd name="T5" fmla="*/ 192 h 192"/>
                    <a:gd name="T6" fmla="*/ 240 w 1920"/>
                    <a:gd name="T7" fmla="*/ 192 h 192"/>
                    <a:gd name="T8" fmla="*/ 240 w 1920"/>
                    <a:gd name="T9" fmla="*/ 0 h 192"/>
                    <a:gd name="T10" fmla="*/ 336 w 1920"/>
                    <a:gd name="T11" fmla="*/ 0 h 192"/>
                    <a:gd name="T12" fmla="*/ 336 w 1920"/>
                    <a:gd name="T13" fmla="*/ 192 h 192"/>
                    <a:gd name="T14" fmla="*/ 432 w 1920"/>
                    <a:gd name="T15" fmla="*/ 192 h 192"/>
                    <a:gd name="T16" fmla="*/ 432 w 1920"/>
                    <a:gd name="T17" fmla="*/ 0 h 192"/>
                    <a:gd name="T18" fmla="*/ 1440 w 1920"/>
                    <a:gd name="T19" fmla="*/ 0 h 192"/>
                    <a:gd name="T20" fmla="*/ 1440 w 1920"/>
                    <a:gd name="T21" fmla="*/ 192 h 192"/>
                    <a:gd name="T22" fmla="*/ 1536 w 1920"/>
                    <a:gd name="T23" fmla="*/ 192 h 192"/>
                    <a:gd name="T24" fmla="*/ 1536 w 1920"/>
                    <a:gd name="T25" fmla="*/ 0 h 192"/>
                    <a:gd name="T26" fmla="*/ 1632 w 1920"/>
                    <a:gd name="T27" fmla="*/ 0 h 192"/>
                    <a:gd name="T28" fmla="*/ 1632 w 1920"/>
                    <a:gd name="T29" fmla="*/ 192 h 192"/>
                    <a:gd name="T30" fmla="*/ 1728 w 1920"/>
                    <a:gd name="T31" fmla="*/ 192 h 192"/>
                    <a:gd name="T32" fmla="*/ 1728 w 1920"/>
                    <a:gd name="T33" fmla="*/ 0 h 192"/>
                    <a:gd name="T34" fmla="*/ 1920 w 1920"/>
                    <a:gd name="T3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0" h="192">
                      <a:moveTo>
                        <a:pt x="0" y="0"/>
                      </a:moveTo>
                      <a:cubicBezTo>
                        <a:pt x="137" y="4"/>
                        <a:pt x="91" y="4"/>
                        <a:pt x="140" y="4"/>
                      </a:cubicBezTo>
                      <a:lnTo>
                        <a:pt x="140" y="192"/>
                      </a:lnTo>
                      <a:lnTo>
                        <a:pt x="240" y="192"/>
                      </a:lnTo>
                      <a:lnTo>
                        <a:pt x="240" y="0"/>
                      </a:lnTo>
                      <a:lnTo>
                        <a:pt x="336" y="0"/>
                      </a:lnTo>
                      <a:lnTo>
                        <a:pt x="336" y="192"/>
                      </a:lnTo>
                      <a:lnTo>
                        <a:pt x="432" y="192"/>
                      </a:lnTo>
                      <a:lnTo>
                        <a:pt x="432" y="0"/>
                      </a:lnTo>
                      <a:lnTo>
                        <a:pt x="1440" y="0"/>
                      </a:lnTo>
                      <a:lnTo>
                        <a:pt x="1440" y="192"/>
                      </a:lnTo>
                      <a:lnTo>
                        <a:pt x="1536" y="192"/>
                      </a:lnTo>
                      <a:lnTo>
                        <a:pt x="1536" y="0"/>
                      </a:lnTo>
                      <a:lnTo>
                        <a:pt x="1632" y="0"/>
                      </a:lnTo>
                      <a:lnTo>
                        <a:pt x="1632" y="192"/>
                      </a:lnTo>
                      <a:lnTo>
                        <a:pt x="1728" y="192"/>
                      </a:lnTo>
                      <a:lnTo>
                        <a:pt x="1728" y="0"/>
                      </a:lnTo>
                      <a:lnTo>
                        <a:pt x="1920" y="0"/>
                      </a:lnTo>
                    </a:path>
                  </a:pathLst>
                </a:custGeom>
                <a:noFill/>
                <a:ln w="28575" cmpd="sng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57" name="Rectangle 77"/>
                <p:cNvSpPr>
                  <a:spLocks noChangeArrowheads="1"/>
                </p:cNvSpPr>
                <p:nvPr/>
              </p:nvSpPr>
              <p:spPr bwMode="auto">
                <a:xfrm>
                  <a:off x="1045" y="2609"/>
                  <a:ext cx="45" cy="29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8" name="Rectangle 78"/>
                <p:cNvSpPr>
                  <a:spLocks noChangeArrowheads="1"/>
                </p:cNvSpPr>
                <p:nvPr/>
              </p:nvSpPr>
              <p:spPr bwMode="auto">
                <a:xfrm>
                  <a:off x="1151" y="2610"/>
                  <a:ext cx="47" cy="293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59" name="Rectangle 79"/>
                <p:cNvSpPr>
                  <a:spLocks noChangeArrowheads="1"/>
                </p:cNvSpPr>
                <p:nvPr/>
              </p:nvSpPr>
              <p:spPr bwMode="auto">
                <a:xfrm>
                  <a:off x="1760" y="2615"/>
                  <a:ext cx="45" cy="288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60" name="Rectangle 80"/>
                <p:cNvSpPr>
                  <a:spLocks noChangeArrowheads="1"/>
                </p:cNvSpPr>
                <p:nvPr/>
              </p:nvSpPr>
              <p:spPr bwMode="auto">
                <a:xfrm>
                  <a:off x="1866" y="2615"/>
                  <a:ext cx="45" cy="29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61" name="Line 81"/>
                <p:cNvSpPr>
                  <a:spLocks noChangeShapeType="1"/>
                </p:cNvSpPr>
                <p:nvPr/>
              </p:nvSpPr>
              <p:spPr bwMode="auto">
                <a:xfrm>
                  <a:off x="1353" y="2615"/>
                  <a:ext cx="62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62" name="Line 82"/>
                <p:cNvSpPr>
                  <a:spLocks noChangeShapeType="1"/>
                </p:cNvSpPr>
                <p:nvPr/>
              </p:nvSpPr>
              <p:spPr bwMode="auto">
                <a:xfrm>
                  <a:off x="1458" y="2615"/>
                  <a:ext cx="62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63" name="Line 83"/>
                <p:cNvSpPr>
                  <a:spLocks noChangeShapeType="1"/>
                </p:cNvSpPr>
                <p:nvPr/>
              </p:nvSpPr>
              <p:spPr bwMode="auto">
                <a:xfrm>
                  <a:off x="1561" y="2615"/>
                  <a:ext cx="64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64" name="Line 84"/>
                <p:cNvSpPr>
                  <a:spLocks noChangeShapeType="1"/>
                </p:cNvSpPr>
                <p:nvPr/>
              </p:nvSpPr>
              <p:spPr bwMode="auto">
                <a:xfrm>
                  <a:off x="1035" y="2601"/>
                  <a:ext cx="36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65" name="Line 85"/>
                <p:cNvSpPr>
                  <a:spLocks noChangeShapeType="1"/>
                </p:cNvSpPr>
                <p:nvPr/>
              </p:nvSpPr>
              <p:spPr bwMode="auto">
                <a:xfrm>
                  <a:off x="1563" y="2604"/>
                  <a:ext cx="366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1556566" name="Group 86"/>
                <p:cNvGrpSpPr>
                  <a:grpSpLocks/>
                </p:cNvGrpSpPr>
                <p:nvPr/>
              </p:nvGrpSpPr>
              <p:grpSpPr bwMode="auto">
                <a:xfrm>
                  <a:off x="1246" y="2575"/>
                  <a:ext cx="65" cy="18"/>
                  <a:chOff x="2614" y="505"/>
                  <a:chExt cx="65" cy="18"/>
                </a:xfrm>
              </p:grpSpPr>
              <p:sp>
                <p:nvSpPr>
                  <p:cNvPr id="1556567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68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69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70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2679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556571" name="Group 91"/>
                <p:cNvGrpSpPr>
                  <a:grpSpLocks/>
                </p:cNvGrpSpPr>
                <p:nvPr/>
              </p:nvGrpSpPr>
              <p:grpSpPr bwMode="auto">
                <a:xfrm>
                  <a:off x="1654" y="2577"/>
                  <a:ext cx="65" cy="18"/>
                  <a:chOff x="2614" y="505"/>
                  <a:chExt cx="65" cy="18"/>
                </a:xfrm>
              </p:grpSpPr>
              <p:sp>
                <p:nvSpPr>
                  <p:cNvPr id="1556572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73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74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75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2679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1556576" name="Line 96"/>
                <p:cNvSpPr>
                  <a:spLocks noChangeShapeType="1"/>
                </p:cNvSpPr>
                <p:nvPr/>
              </p:nvSpPr>
              <p:spPr bwMode="auto">
                <a:xfrm>
                  <a:off x="1242" y="2569"/>
                  <a:ext cx="488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grpSp>
              <p:nvGrpSpPr>
                <p:cNvPr id="1556577" name="Group 97"/>
                <p:cNvGrpSpPr>
                  <a:grpSpLocks/>
                </p:cNvGrpSpPr>
                <p:nvPr/>
              </p:nvGrpSpPr>
              <p:grpSpPr bwMode="auto">
                <a:xfrm>
                  <a:off x="1449" y="2545"/>
                  <a:ext cx="65" cy="18"/>
                  <a:chOff x="2614" y="505"/>
                  <a:chExt cx="65" cy="18"/>
                </a:xfrm>
              </p:grpSpPr>
              <p:sp>
                <p:nvSpPr>
                  <p:cNvPr id="1556578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2614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79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2635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80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556581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2679" y="505"/>
                    <a:ext cx="0" cy="18"/>
                  </a:xfrm>
                  <a:prstGeom prst="line">
                    <a:avLst/>
                  </a:prstGeom>
                  <a:noFill/>
                  <a:ln w="19050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fr-FR"/>
                  </a:p>
                </p:txBody>
              </p:sp>
            </p:grpSp>
            <p:sp>
              <p:nvSpPr>
                <p:cNvPr id="1556582" name="Line 102"/>
                <p:cNvSpPr>
                  <a:spLocks noChangeShapeType="1"/>
                </p:cNvSpPr>
                <p:nvPr/>
              </p:nvSpPr>
              <p:spPr bwMode="auto">
                <a:xfrm>
                  <a:off x="1244" y="2538"/>
                  <a:ext cx="488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83" name="Line 103"/>
                <p:cNvSpPr>
                  <a:spLocks noChangeShapeType="1"/>
                </p:cNvSpPr>
                <p:nvPr/>
              </p:nvSpPr>
              <p:spPr bwMode="auto">
                <a:xfrm>
                  <a:off x="1244" y="2521"/>
                  <a:ext cx="119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84" name="Line 104"/>
                <p:cNvSpPr>
                  <a:spLocks noChangeShapeType="1"/>
                </p:cNvSpPr>
                <p:nvPr/>
              </p:nvSpPr>
              <p:spPr bwMode="auto">
                <a:xfrm>
                  <a:off x="1613" y="2522"/>
                  <a:ext cx="119" cy="0"/>
                </a:xfrm>
                <a:prstGeom prst="line">
                  <a:avLst/>
                </a:prstGeom>
                <a:noFill/>
                <a:ln w="2857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85" name="Line 105"/>
                <p:cNvSpPr>
                  <a:spLocks noChangeShapeType="1"/>
                </p:cNvSpPr>
                <p:nvPr/>
              </p:nvSpPr>
              <p:spPr bwMode="auto">
                <a:xfrm>
                  <a:off x="1365" y="2521"/>
                  <a:ext cx="246" cy="0"/>
                </a:xfrm>
                <a:prstGeom prst="line">
                  <a:avLst/>
                </a:prstGeom>
                <a:noFill/>
                <a:ln w="2857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86" name="Rectangle 106"/>
                <p:cNvSpPr>
                  <a:spLocks noChangeArrowheads="1"/>
                </p:cNvSpPr>
                <p:nvPr/>
              </p:nvSpPr>
              <p:spPr bwMode="auto">
                <a:xfrm>
                  <a:off x="965" y="2240"/>
                  <a:ext cx="1055" cy="27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87" name="Line 107"/>
                <p:cNvSpPr>
                  <a:spLocks noChangeShapeType="1"/>
                </p:cNvSpPr>
                <p:nvPr/>
              </p:nvSpPr>
              <p:spPr bwMode="auto">
                <a:xfrm>
                  <a:off x="961" y="2903"/>
                  <a:ext cx="1054" cy="0"/>
                </a:xfrm>
                <a:prstGeom prst="line">
                  <a:avLst/>
                </a:prstGeom>
                <a:noFill/>
                <a:ln w="571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88" name="Rectangle 108"/>
                <p:cNvSpPr>
                  <a:spLocks noChangeArrowheads="1"/>
                </p:cNvSpPr>
                <p:nvPr/>
              </p:nvSpPr>
              <p:spPr bwMode="auto">
                <a:xfrm>
                  <a:off x="1048" y="2879"/>
                  <a:ext cx="33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89" name="Rectangle 109"/>
                <p:cNvSpPr>
                  <a:spLocks noChangeArrowheads="1"/>
                </p:cNvSpPr>
                <p:nvPr/>
              </p:nvSpPr>
              <p:spPr bwMode="auto">
                <a:xfrm>
                  <a:off x="1156" y="2879"/>
                  <a:ext cx="33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0" name="Rectangle 110"/>
                <p:cNvSpPr>
                  <a:spLocks noChangeArrowheads="1"/>
                </p:cNvSpPr>
                <p:nvPr/>
              </p:nvSpPr>
              <p:spPr bwMode="auto">
                <a:xfrm>
                  <a:off x="1765" y="2882"/>
                  <a:ext cx="33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1" name="Rectangle 111"/>
                <p:cNvSpPr>
                  <a:spLocks noChangeArrowheads="1"/>
                </p:cNvSpPr>
                <p:nvPr/>
              </p:nvSpPr>
              <p:spPr bwMode="auto">
                <a:xfrm>
                  <a:off x="1873" y="2879"/>
                  <a:ext cx="33" cy="52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2" name="Line 112"/>
                <p:cNvSpPr>
                  <a:spLocks noChangeShapeType="1"/>
                </p:cNvSpPr>
                <p:nvPr/>
              </p:nvSpPr>
              <p:spPr bwMode="auto">
                <a:xfrm>
                  <a:off x="1047" y="2925"/>
                  <a:ext cx="342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93" name="Line 113"/>
                <p:cNvSpPr>
                  <a:spLocks noChangeShapeType="1"/>
                </p:cNvSpPr>
                <p:nvPr/>
              </p:nvSpPr>
              <p:spPr bwMode="auto">
                <a:xfrm>
                  <a:off x="1565" y="2925"/>
                  <a:ext cx="342" cy="0"/>
                </a:xfrm>
                <a:prstGeom prst="line">
                  <a:avLst/>
                </a:prstGeom>
                <a:noFill/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594" name="Rectangle 114"/>
                <p:cNvSpPr>
                  <a:spLocks noChangeArrowheads="1"/>
                </p:cNvSpPr>
                <p:nvPr/>
              </p:nvSpPr>
              <p:spPr bwMode="auto">
                <a:xfrm>
                  <a:off x="1584" y="2927"/>
                  <a:ext cx="102" cy="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76200">
                      <a:solidFill>
                        <a:srgbClr val="9966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5" name="Freeform 115"/>
                <p:cNvSpPr>
                  <a:spLocks/>
                </p:cNvSpPr>
                <p:nvPr/>
              </p:nvSpPr>
              <p:spPr bwMode="auto">
                <a:xfrm>
                  <a:off x="1230" y="2936"/>
                  <a:ext cx="498" cy="60"/>
                </a:xfrm>
                <a:custGeom>
                  <a:avLst/>
                  <a:gdLst>
                    <a:gd name="T0" fmla="*/ 0 w 498"/>
                    <a:gd name="T1" fmla="*/ 60 h 60"/>
                    <a:gd name="T2" fmla="*/ 26 w 498"/>
                    <a:gd name="T3" fmla="*/ 60 h 60"/>
                    <a:gd name="T4" fmla="*/ 26 w 498"/>
                    <a:gd name="T5" fmla="*/ 0 h 60"/>
                    <a:gd name="T6" fmla="*/ 132 w 498"/>
                    <a:gd name="T7" fmla="*/ 0 h 60"/>
                    <a:gd name="T8" fmla="*/ 130 w 498"/>
                    <a:gd name="T9" fmla="*/ 58 h 60"/>
                    <a:gd name="T10" fmla="*/ 350 w 498"/>
                    <a:gd name="T11" fmla="*/ 58 h 60"/>
                    <a:gd name="T12" fmla="*/ 350 w 498"/>
                    <a:gd name="T13" fmla="*/ 0 h 60"/>
                    <a:gd name="T14" fmla="*/ 450 w 498"/>
                    <a:gd name="T15" fmla="*/ 0 h 60"/>
                    <a:gd name="T16" fmla="*/ 448 w 498"/>
                    <a:gd name="T17" fmla="*/ 56 h 60"/>
                    <a:gd name="T18" fmla="*/ 498 w 498"/>
                    <a:gd name="T19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8" h="60">
                      <a:moveTo>
                        <a:pt x="0" y="60"/>
                      </a:moveTo>
                      <a:lnTo>
                        <a:pt x="26" y="60"/>
                      </a:lnTo>
                      <a:lnTo>
                        <a:pt x="26" y="0"/>
                      </a:lnTo>
                      <a:lnTo>
                        <a:pt x="132" y="0"/>
                      </a:lnTo>
                      <a:lnTo>
                        <a:pt x="130" y="58"/>
                      </a:lnTo>
                      <a:lnTo>
                        <a:pt x="350" y="58"/>
                      </a:lnTo>
                      <a:lnTo>
                        <a:pt x="350" y="0"/>
                      </a:lnTo>
                      <a:lnTo>
                        <a:pt x="450" y="0"/>
                      </a:lnTo>
                      <a:lnTo>
                        <a:pt x="448" y="56"/>
                      </a:lnTo>
                      <a:lnTo>
                        <a:pt x="498" y="56"/>
                      </a:lnTo>
                    </a:path>
                  </a:pathLst>
                </a:custGeom>
                <a:noFill/>
                <a:ln w="28575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596" name="Rectangle 116"/>
                <p:cNvSpPr>
                  <a:spLocks noChangeArrowheads="1"/>
                </p:cNvSpPr>
                <p:nvPr/>
              </p:nvSpPr>
              <p:spPr bwMode="auto">
                <a:xfrm>
                  <a:off x="1268" y="2945"/>
                  <a:ext cx="89" cy="87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7" name="Rectangle 117"/>
                <p:cNvSpPr>
                  <a:spLocks noChangeArrowheads="1"/>
                </p:cNvSpPr>
                <p:nvPr/>
              </p:nvSpPr>
              <p:spPr bwMode="auto">
                <a:xfrm>
                  <a:off x="1592" y="2945"/>
                  <a:ext cx="77" cy="87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598" name="Line 118"/>
                <p:cNvSpPr>
                  <a:spLocks noChangeShapeType="1"/>
                </p:cNvSpPr>
                <p:nvPr/>
              </p:nvSpPr>
              <p:spPr bwMode="auto">
                <a:xfrm>
                  <a:off x="1405" y="2997"/>
                  <a:ext cx="128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56599" name="Group 119"/>
              <p:cNvGrpSpPr>
                <a:grpSpLocks/>
              </p:cNvGrpSpPr>
              <p:nvPr/>
            </p:nvGrpSpPr>
            <p:grpSpPr bwMode="auto">
              <a:xfrm>
                <a:off x="2474" y="1897"/>
                <a:ext cx="3192" cy="974"/>
                <a:chOff x="2474" y="1722"/>
                <a:chExt cx="3192" cy="974"/>
              </a:xfrm>
            </p:grpSpPr>
            <p:sp>
              <p:nvSpPr>
                <p:cNvPr id="1556600" name="Line 120"/>
                <p:cNvSpPr>
                  <a:spLocks noChangeShapeType="1"/>
                </p:cNvSpPr>
                <p:nvPr/>
              </p:nvSpPr>
              <p:spPr bwMode="auto">
                <a:xfrm>
                  <a:off x="2474" y="2114"/>
                  <a:ext cx="3192" cy="0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556601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2578" y="2523"/>
                  <a:ext cx="839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fr-FR" sz="1200">
                      <a:solidFill>
                        <a:srgbClr val="002B48"/>
                      </a:solidFill>
                      <a:latin typeface="Calibri" pitchFamily="34" charset="0"/>
                      <a:cs typeface="Times New Roman" pitchFamily="18" charset="0"/>
                    </a:rPr>
                    <a:t>AR 7 , 2 x 15µm</a:t>
                  </a:r>
                </a:p>
              </p:txBody>
            </p:sp>
            <p:pic>
              <p:nvPicPr>
                <p:cNvPr id="1556602" name="Picture 122" descr="10"/>
                <p:cNvPicPr>
                  <a:picLocks noChangeAspect="1" noChangeArrowheads="1"/>
                </p:cNvPicPr>
                <p:nvPr/>
              </p:nvPicPr>
              <p:blipFill>
                <a:blip r:embed="rId4">
                  <a:lum bright="20000" contrast="2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55" y="1722"/>
                  <a:ext cx="459" cy="779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56603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3424" y="2520"/>
                  <a:ext cx="1040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1200">
                      <a:solidFill>
                        <a:srgbClr val="002B48"/>
                      </a:solidFill>
                      <a:latin typeface="Calibri" pitchFamily="34" charset="0"/>
                      <a:cs typeface="Times New Roman" pitchFamily="18" charset="0"/>
                    </a:rPr>
                    <a:t>AR 10,  10x100µm</a:t>
                  </a:r>
                </a:p>
              </p:txBody>
            </p:sp>
            <p:pic>
              <p:nvPicPr>
                <p:cNvPr id="1556604" name="Picture 12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41" y="1727"/>
                  <a:ext cx="672" cy="75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1">
                        <a:gsLst>
                          <a:gs pos="0">
                            <a:srgbClr val="666699"/>
                          </a:gs>
                          <a:gs pos="100000">
                            <a:srgbClr val="C0C0C0"/>
                          </a:gs>
                        </a:gsLst>
                        <a:lin ang="0" scaled="1"/>
                      </a:gra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56605" name="Picture 125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46" y="1739"/>
                  <a:ext cx="1246" cy="70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556606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4742" y="2506"/>
                  <a:ext cx="550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B8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1200">
                      <a:solidFill>
                        <a:srgbClr val="002B48"/>
                      </a:solidFill>
                      <a:latin typeface="Calibri" pitchFamily="34" charset="0"/>
                      <a:cs typeface="Times New Roman" pitchFamily="18" charset="0"/>
                    </a:rPr>
                    <a:t>W filled</a:t>
                  </a:r>
                </a:p>
              </p:txBody>
            </p:sp>
          </p:grpSp>
        </p:grpSp>
      </p:grpSp>
      <p:grpSp>
        <p:nvGrpSpPr>
          <p:cNvPr id="1556607" name="Group 127"/>
          <p:cNvGrpSpPr>
            <a:grpSpLocks/>
          </p:cNvGrpSpPr>
          <p:nvPr/>
        </p:nvGrpSpPr>
        <p:grpSpPr bwMode="auto">
          <a:xfrm>
            <a:off x="606425" y="4476750"/>
            <a:ext cx="8537575" cy="1730375"/>
            <a:chOff x="382" y="2820"/>
            <a:chExt cx="5378" cy="1090"/>
          </a:xfrm>
        </p:grpSpPr>
        <p:sp>
          <p:nvSpPr>
            <p:cNvPr id="1556608" name="AutoShape 128"/>
            <p:cNvSpPr>
              <a:spLocks noChangeArrowheads="1"/>
            </p:cNvSpPr>
            <p:nvPr/>
          </p:nvSpPr>
          <p:spPr bwMode="auto">
            <a:xfrm>
              <a:off x="382" y="2820"/>
              <a:ext cx="5282" cy="1082"/>
            </a:xfrm>
            <a:prstGeom prst="roundRect">
              <a:avLst>
                <a:gd name="adj" fmla="val 8204"/>
              </a:avLst>
            </a:prstGeom>
            <a:gradFill rotWithShape="1">
              <a:gsLst>
                <a:gs pos="0">
                  <a:schemeClr val="bg1">
                    <a:alpha val="30000"/>
                  </a:schemeClr>
                </a:gs>
                <a:gs pos="100000">
                  <a:schemeClr val="accent1">
                    <a:alpha val="30000"/>
                  </a:schemeClr>
                </a:gs>
              </a:gsLst>
              <a:lin ang="0" scaled="1"/>
            </a:gradFill>
            <a:ln w="9525" algn="ctr">
              <a:solidFill>
                <a:srgbClr val="0067A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6609" name="Group 129"/>
            <p:cNvGrpSpPr>
              <a:grpSpLocks/>
            </p:cNvGrpSpPr>
            <p:nvPr/>
          </p:nvGrpSpPr>
          <p:grpSpPr bwMode="auto">
            <a:xfrm>
              <a:off x="624" y="2867"/>
              <a:ext cx="5136" cy="1043"/>
              <a:chOff x="624" y="2867"/>
              <a:chExt cx="5136" cy="1043"/>
            </a:xfrm>
          </p:grpSpPr>
          <p:sp>
            <p:nvSpPr>
              <p:cNvPr id="1556610" name="Rectangle 130"/>
              <p:cNvSpPr>
                <a:spLocks noChangeArrowheads="1"/>
              </p:cNvSpPr>
              <p:nvPr/>
            </p:nvSpPr>
            <p:spPr bwMode="auto">
              <a:xfrm>
                <a:off x="624" y="2867"/>
                <a:ext cx="1582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66"/>
                    </a:solidFill>
                    <a:latin typeface="Calibri" pitchFamily="34" charset="0"/>
                    <a:cs typeface="Times New Roman" pitchFamily="18" charset="0"/>
                  </a:rPr>
                  <a:t>TSV Last  (Copper liner or filled)</a:t>
                </a:r>
              </a:p>
            </p:txBody>
          </p:sp>
          <p:sp>
            <p:nvSpPr>
              <p:cNvPr id="1556611" name="Line 131"/>
              <p:cNvSpPr>
                <a:spLocks noChangeShapeType="1"/>
              </p:cNvSpPr>
              <p:nvPr/>
            </p:nvSpPr>
            <p:spPr bwMode="auto">
              <a:xfrm>
                <a:off x="2321" y="3292"/>
                <a:ext cx="3439" cy="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56612" name="Text Box 132"/>
              <p:cNvSpPr txBox="1">
                <a:spLocks noChangeArrowheads="1"/>
              </p:cNvSpPr>
              <p:nvPr/>
            </p:nvSpPr>
            <p:spPr bwMode="auto">
              <a:xfrm>
                <a:off x="2488" y="3579"/>
                <a:ext cx="687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  <a:latin typeface="Calibri" pitchFamily="34" charset="0"/>
                    <a:cs typeface="Times New Roman" pitchFamily="18" charset="0"/>
                  </a:rPr>
                  <a:t>AR 1 80x80µm</a:t>
                </a:r>
              </a:p>
            </p:txBody>
          </p:sp>
          <p:sp>
            <p:nvSpPr>
              <p:cNvPr id="1556613" name="Text Box 133"/>
              <p:cNvSpPr txBox="1">
                <a:spLocks noChangeArrowheads="1"/>
              </p:cNvSpPr>
              <p:nvPr/>
            </p:nvSpPr>
            <p:spPr bwMode="auto">
              <a:xfrm>
                <a:off x="3380" y="3588"/>
                <a:ext cx="70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  <a:latin typeface="Calibri" pitchFamily="34" charset="0"/>
                    <a:cs typeface="Times New Roman" pitchFamily="18" charset="0"/>
                  </a:rPr>
                  <a:t>AR 2, 60x120µm</a:t>
                </a:r>
              </a:p>
            </p:txBody>
          </p:sp>
          <p:pic>
            <p:nvPicPr>
              <p:cNvPr id="1556614" name="Picture 134" descr="µS3237 P23 centre-2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04" y="2967"/>
                <a:ext cx="510" cy="6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556615" name="Group 135"/>
              <p:cNvGrpSpPr>
                <a:grpSpLocks/>
              </p:cNvGrpSpPr>
              <p:nvPr/>
            </p:nvGrpSpPr>
            <p:grpSpPr bwMode="auto">
              <a:xfrm>
                <a:off x="2482" y="3054"/>
                <a:ext cx="651" cy="478"/>
                <a:chOff x="2644" y="1500"/>
                <a:chExt cx="841" cy="464"/>
              </a:xfrm>
            </p:grpSpPr>
            <p:pic>
              <p:nvPicPr>
                <p:cNvPr id="1556616" name="Picture 136" descr="Ion_Miller(WSP) coupe MEB retouchée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44" y="1500"/>
                  <a:ext cx="841" cy="4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56617" name="Line 137"/>
                <p:cNvSpPr>
                  <a:spLocks noChangeShapeType="1"/>
                </p:cNvSpPr>
                <p:nvPr/>
              </p:nvSpPr>
              <p:spPr bwMode="auto">
                <a:xfrm>
                  <a:off x="2811" y="1702"/>
                  <a:ext cx="64" cy="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618" name="Text Box 138"/>
                <p:cNvSpPr txBox="1">
                  <a:spLocks noChangeArrowheads="1"/>
                </p:cNvSpPr>
                <p:nvPr/>
              </p:nvSpPr>
              <p:spPr bwMode="auto">
                <a:xfrm>
                  <a:off x="2655" y="1678"/>
                  <a:ext cx="173" cy="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 altLang="zh-TW" sz="400">
                      <a:latin typeface="Calibri" pitchFamily="34" charset="0"/>
                      <a:ea typeface="PMingLiU" pitchFamily="18" charset="-120"/>
                    </a:rPr>
                    <a:t>SiO2 flanc</a:t>
                  </a:r>
                  <a:endParaRPr lang="fr-FR" sz="900">
                    <a:latin typeface="Calibri" pitchFamily="34" charset="0"/>
                  </a:endParaRPr>
                </a:p>
              </p:txBody>
            </p:sp>
            <p:sp>
              <p:nvSpPr>
                <p:cNvPr id="1556619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2679" y="1538"/>
                  <a:ext cx="221" cy="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 altLang="zh-TW" sz="400">
                      <a:latin typeface="Calibri" pitchFamily="34" charset="0"/>
                      <a:ea typeface="PMingLiU" pitchFamily="18" charset="-120"/>
                    </a:rPr>
                    <a:t>métal RDL</a:t>
                  </a:r>
                  <a:endParaRPr lang="fr-FR" sz="900">
                    <a:latin typeface="Calibri" pitchFamily="34" charset="0"/>
                  </a:endParaRPr>
                </a:p>
              </p:txBody>
            </p:sp>
            <p:sp>
              <p:nvSpPr>
                <p:cNvPr id="1556620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3015" y="1545"/>
                  <a:ext cx="174" cy="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rgbClr val="FFFFFF"/>
                      </a:solidFill>
                      <a:latin typeface="Calibri" pitchFamily="34" charset="0"/>
                      <a:ea typeface="PMingLiU" pitchFamily="18" charset="-120"/>
                    </a:rPr>
                    <a:t>BCB</a:t>
                  </a:r>
                  <a:endParaRPr lang="fr-FR" sz="900">
                    <a:latin typeface="Calibri" pitchFamily="34" charset="0"/>
                  </a:endParaRPr>
                </a:p>
              </p:txBody>
            </p:sp>
            <p:sp>
              <p:nvSpPr>
                <p:cNvPr id="1556621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2928" y="1646"/>
                  <a:ext cx="279" cy="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fr-FR" altLang="zh-TW" sz="400">
                      <a:solidFill>
                        <a:srgbClr val="FFFFFF"/>
                      </a:solidFill>
                      <a:latin typeface="Calibri" pitchFamily="34" charset="0"/>
                      <a:ea typeface="PMingLiU" pitchFamily="18" charset="-120"/>
                    </a:rPr>
                    <a:t>bulle air sous BCB</a:t>
                  </a:r>
                  <a:endParaRPr lang="fr-FR" sz="900">
                    <a:latin typeface="Calibri" pitchFamily="34" charset="0"/>
                  </a:endParaRPr>
                </a:p>
              </p:txBody>
            </p:sp>
            <p:sp>
              <p:nvSpPr>
                <p:cNvPr id="1556622" name="Line 142"/>
                <p:cNvSpPr>
                  <a:spLocks noChangeShapeType="1"/>
                </p:cNvSpPr>
                <p:nvPr/>
              </p:nvSpPr>
              <p:spPr bwMode="auto">
                <a:xfrm>
                  <a:off x="3347" y="1587"/>
                  <a:ext cx="0" cy="33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623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3338" y="1680"/>
                  <a:ext cx="78" cy="1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/>
                <a:lstStyle/>
                <a:p>
                  <a:pPr algn="ctr"/>
                  <a:r>
                    <a:rPr lang="fr-FR" altLang="zh-TW" sz="400">
                      <a:latin typeface="Calibri" pitchFamily="34" charset="0"/>
                      <a:ea typeface="PMingLiU" pitchFamily="18" charset="-120"/>
                    </a:rPr>
                    <a:t>60µm</a:t>
                  </a:r>
                  <a:endParaRPr lang="fr-FR" sz="900">
                    <a:latin typeface="Calibri" pitchFamily="34" charset="0"/>
                  </a:endParaRPr>
                </a:p>
              </p:txBody>
            </p:sp>
            <p:sp>
              <p:nvSpPr>
                <p:cNvPr id="1556624" name="Freeform 144"/>
                <p:cNvSpPr>
                  <a:spLocks/>
                </p:cNvSpPr>
                <p:nvPr/>
              </p:nvSpPr>
              <p:spPr bwMode="auto">
                <a:xfrm>
                  <a:off x="2655" y="1520"/>
                  <a:ext cx="830" cy="16"/>
                </a:xfrm>
                <a:custGeom>
                  <a:avLst/>
                  <a:gdLst>
                    <a:gd name="T0" fmla="*/ 0 w 5595"/>
                    <a:gd name="T1" fmla="*/ 85 h 147"/>
                    <a:gd name="T2" fmla="*/ 990 w 5595"/>
                    <a:gd name="T3" fmla="*/ 10 h 147"/>
                    <a:gd name="T4" fmla="*/ 2835 w 5595"/>
                    <a:gd name="T5" fmla="*/ 145 h 147"/>
                    <a:gd name="T6" fmla="*/ 5040 w 5595"/>
                    <a:gd name="T7" fmla="*/ 25 h 147"/>
                    <a:gd name="T8" fmla="*/ 5595 w 5595"/>
                    <a:gd name="T9" fmla="*/ 145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95" h="147">
                      <a:moveTo>
                        <a:pt x="0" y="85"/>
                      </a:moveTo>
                      <a:cubicBezTo>
                        <a:pt x="165" y="73"/>
                        <a:pt x="518" y="0"/>
                        <a:pt x="990" y="10"/>
                      </a:cubicBezTo>
                      <a:cubicBezTo>
                        <a:pt x="1462" y="20"/>
                        <a:pt x="2160" y="143"/>
                        <a:pt x="2835" y="145"/>
                      </a:cubicBezTo>
                      <a:cubicBezTo>
                        <a:pt x="3510" y="147"/>
                        <a:pt x="4580" y="25"/>
                        <a:pt x="5040" y="25"/>
                      </a:cubicBezTo>
                      <a:cubicBezTo>
                        <a:pt x="5500" y="25"/>
                        <a:pt x="5480" y="120"/>
                        <a:pt x="5595" y="145"/>
                      </a:cubicBezTo>
                    </a:path>
                  </a:pathLst>
                </a:custGeom>
                <a:noFill/>
                <a:ln w="9525" cap="rnd">
                  <a:solidFill>
                    <a:srgbClr val="FFFFFF"/>
                  </a:solidFill>
                  <a:prstDash val="sysDot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pic>
            <p:nvPicPr>
              <p:cNvPr id="1556625" name="Picture 145" descr="µS3382B P24 via 40_0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3048"/>
                <a:ext cx="654" cy="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56626" name="Text Box 146"/>
              <p:cNvSpPr txBox="1">
                <a:spLocks noChangeArrowheads="1"/>
              </p:cNvSpPr>
              <p:nvPr/>
            </p:nvSpPr>
            <p:spPr bwMode="auto">
              <a:xfrm>
                <a:off x="4222" y="3601"/>
                <a:ext cx="70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  <a:latin typeface="Calibri" pitchFamily="34" charset="0"/>
                    <a:cs typeface="Times New Roman" pitchFamily="18" charset="0"/>
                  </a:rPr>
                  <a:t>AR 3, 40x120µm</a:t>
                </a:r>
              </a:p>
            </p:txBody>
          </p:sp>
          <p:grpSp>
            <p:nvGrpSpPr>
              <p:cNvPr id="1556627" name="Group 147"/>
              <p:cNvGrpSpPr>
                <a:grpSpLocks/>
              </p:cNvGrpSpPr>
              <p:nvPr/>
            </p:nvGrpSpPr>
            <p:grpSpPr bwMode="auto">
              <a:xfrm>
                <a:off x="889" y="3183"/>
                <a:ext cx="1003" cy="571"/>
                <a:chOff x="657" y="845"/>
                <a:chExt cx="1911" cy="945"/>
              </a:xfrm>
            </p:grpSpPr>
            <p:sp>
              <p:nvSpPr>
                <p:cNvPr id="1556628" name="Oval 148"/>
                <p:cNvSpPr>
                  <a:spLocks noChangeArrowheads="1"/>
                </p:cNvSpPr>
                <p:nvPr/>
              </p:nvSpPr>
              <p:spPr bwMode="auto">
                <a:xfrm>
                  <a:off x="1892" y="1607"/>
                  <a:ext cx="248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29" name="Oval 149"/>
                <p:cNvSpPr>
                  <a:spLocks noChangeArrowheads="1"/>
                </p:cNvSpPr>
                <p:nvPr/>
              </p:nvSpPr>
              <p:spPr bwMode="auto">
                <a:xfrm>
                  <a:off x="1071" y="1608"/>
                  <a:ext cx="248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30" name="Rectangle 150"/>
                <p:cNvSpPr>
                  <a:spLocks noChangeArrowheads="1"/>
                </p:cNvSpPr>
                <p:nvPr/>
              </p:nvSpPr>
              <p:spPr bwMode="auto">
                <a:xfrm>
                  <a:off x="1896" y="1512"/>
                  <a:ext cx="245" cy="176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31" name="Rectangle 151"/>
                <p:cNvSpPr>
                  <a:spLocks noChangeArrowheads="1"/>
                </p:cNvSpPr>
                <p:nvPr/>
              </p:nvSpPr>
              <p:spPr bwMode="auto">
                <a:xfrm>
                  <a:off x="1073" y="1515"/>
                  <a:ext cx="245" cy="176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32" name="Rectangle 152"/>
                <p:cNvSpPr>
                  <a:spLocks noChangeArrowheads="1"/>
                </p:cNvSpPr>
                <p:nvPr/>
              </p:nvSpPr>
              <p:spPr bwMode="auto">
                <a:xfrm>
                  <a:off x="688" y="1480"/>
                  <a:ext cx="1841" cy="77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1556633" name="Group 153"/>
                <p:cNvGrpSpPr>
                  <a:grpSpLocks/>
                </p:cNvGrpSpPr>
                <p:nvPr/>
              </p:nvGrpSpPr>
              <p:grpSpPr bwMode="auto">
                <a:xfrm>
                  <a:off x="657" y="845"/>
                  <a:ext cx="1911" cy="665"/>
                  <a:chOff x="657" y="527"/>
                  <a:chExt cx="1911" cy="665"/>
                </a:xfrm>
              </p:grpSpPr>
              <p:grpSp>
                <p:nvGrpSpPr>
                  <p:cNvPr id="1556634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657" y="527"/>
                    <a:ext cx="1911" cy="635"/>
                    <a:chOff x="2608" y="2614"/>
                    <a:chExt cx="1911" cy="635"/>
                  </a:xfrm>
                </p:grpSpPr>
                <p:sp>
                  <p:nvSpPr>
                    <p:cNvPr id="1556635" name="Rectangle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08" y="2931"/>
                      <a:ext cx="1911" cy="45"/>
                    </a:xfrm>
                    <a:prstGeom prst="rect">
                      <a:avLst/>
                    </a:prstGeom>
                    <a:solidFill>
                      <a:schemeClr val="hlink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636" name="Rectangle 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1" y="2614"/>
                      <a:ext cx="1904" cy="317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637" name="Rectangl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41" y="3050"/>
                      <a:ext cx="1845" cy="199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638" name="Rectangl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11" y="2977"/>
                      <a:ext cx="1904" cy="120"/>
                    </a:xfrm>
                    <a:prstGeom prst="rec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grpSp>
                  <p:nvGrpSpPr>
                    <p:cNvPr id="1556639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03" y="2978"/>
                      <a:ext cx="1721" cy="145"/>
                      <a:chOff x="2743" y="2978"/>
                      <a:chExt cx="1721" cy="145"/>
                    </a:xfrm>
                  </p:grpSpPr>
                  <p:sp>
                    <p:nvSpPr>
                      <p:cNvPr id="1556640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52" y="3081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41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530" y="3081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42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08" y="3081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grpSp>
                    <p:nvGrpSpPr>
                      <p:cNvPr id="1556643" name="Group 1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73" y="3082"/>
                        <a:ext cx="337" cy="41"/>
                        <a:chOff x="819" y="1733"/>
                        <a:chExt cx="337" cy="41"/>
                      </a:xfrm>
                    </p:grpSpPr>
                    <p:sp>
                      <p:nvSpPr>
                        <p:cNvPr id="1556644" name="Line 1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4" y="1733"/>
                          <a:ext cx="332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FF66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fr-FR"/>
                        </a:p>
                      </p:txBody>
                    </p:sp>
                    <p:grpSp>
                      <p:nvGrpSpPr>
                        <p:cNvPr id="1556645" name="Group 16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19" y="1740"/>
                          <a:ext cx="157" cy="34"/>
                          <a:chOff x="819" y="1740"/>
                          <a:chExt cx="157" cy="34"/>
                        </a:xfrm>
                      </p:grpSpPr>
                      <p:sp>
                        <p:nvSpPr>
                          <p:cNvPr id="1556646" name="Line 166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30" y="1773"/>
                            <a:ext cx="46" cy="0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bg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556647" name="Line 167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19" y="1773"/>
                            <a:ext cx="46" cy="0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bg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556648" name="Rectangle 1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51" y="1740"/>
                            <a:ext cx="90" cy="34"/>
                          </a:xfrm>
                          <a:prstGeom prst="rect">
                            <a:avLst/>
                          </a:prstGeom>
                          <a:solidFill>
                            <a:srgbClr val="CC0000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fr-FR"/>
                          </a:p>
                        </p:txBody>
                      </p:sp>
                    </p:grpSp>
                  </p:grpSp>
                  <p:grpSp>
                    <p:nvGrpSpPr>
                      <p:cNvPr id="1556649" name="Group 169"/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4086" y="3082"/>
                        <a:ext cx="337" cy="41"/>
                        <a:chOff x="819" y="1733"/>
                        <a:chExt cx="337" cy="41"/>
                      </a:xfrm>
                    </p:grpSpPr>
                    <p:sp>
                      <p:nvSpPr>
                        <p:cNvPr id="1556650" name="Line 1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24" y="1733"/>
                          <a:ext cx="332" cy="0"/>
                        </a:xfrm>
                        <a:prstGeom prst="line">
                          <a:avLst/>
                        </a:prstGeom>
                        <a:noFill/>
                        <a:ln w="28575">
                          <a:solidFill>
                            <a:srgbClr val="FF66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fr-FR"/>
                        </a:p>
                      </p:txBody>
                    </p:sp>
                    <p:grpSp>
                      <p:nvGrpSpPr>
                        <p:cNvPr id="1556651" name="Group 17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19" y="1740"/>
                          <a:ext cx="157" cy="34"/>
                          <a:chOff x="819" y="1740"/>
                          <a:chExt cx="157" cy="34"/>
                        </a:xfrm>
                      </p:grpSpPr>
                      <p:sp>
                        <p:nvSpPr>
                          <p:cNvPr id="1556652" name="Line 17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930" y="1773"/>
                            <a:ext cx="46" cy="0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bg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556653" name="Line 173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819" y="1773"/>
                            <a:ext cx="46" cy="0"/>
                          </a:xfrm>
                          <a:prstGeom prst="line">
                            <a:avLst/>
                          </a:prstGeom>
                          <a:noFill/>
                          <a:ln w="28575">
                            <a:solidFill>
                              <a:schemeClr val="bg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556654" name="Rectangle 1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51" y="1740"/>
                            <a:ext cx="90" cy="34"/>
                          </a:xfrm>
                          <a:prstGeom prst="rect">
                            <a:avLst/>
                          </a:prstGeom>
                          <a:solidFill>
                            <a:srgbClr val="CC0000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fr-FR"/>
                          </a:p>
                        </p:txBody>
                      </p:sp>
                    </p:grpSp>
                  </p:grpSp>
                  <p:sp>
                    <p:nvSpPr>
                      <p:cNvPr id="1556655" name="Line 1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93" y="3034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56" name="Line 17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4" y="3034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57" name="Line 1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91" y="3034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58" name="Line 1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671" y="3031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59" name="Line 1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094" y="3034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0" name="Line 1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275" y="3034"/>
                        <a:ext cx="136" cy="0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rgbClr val="FF66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1" name="Rectangle 1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743" y="2979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2" name="Rectangle 1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024" y="2979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3" name="Rectangle 1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42" y="2979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4" name="Rectangle 1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23" y="2979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5" name="Rectangle 1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29" y="2979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1556666" name="Rectangle 18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728" y="2978"/>
                        <a:ext cx="141" cy="4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  <p:sp>
                <p:nvSpPr>
                  <p:cNvPr id="1556667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689" y="1169"/>
                    <a:ext cx="18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668" name="Rectangle 1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001"/>
                    <a:ext cx="98" cy="19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1556669" name="Line 189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08" y="1090"/>
                    <a:ext cx="17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670" name="Line 19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97" y="1090"/>
                    <a:ext cx="177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1556671" name="Group 191"/>
                  <p:cNvGrpSpPr>
                    <a:grpSpLocks/>
                  </p:cNvGrpSpPr>
                  <p:nvPr/>
                </p:nvGrpSpPr>
                <p:grpSpPr bwMode="auto">
                  <a:xfrm>
                    <a:off x="2129" y="1000"/>
                    <a:ext cx="98" cy="191"/>
                    <a:chOff x="2125" y="992"/>
                    <a:chExt cx="98" cy="191"/>
                  </a:xfrm>
                </p:grpSpPr>
                <p:sp>
                  <p:nvSpPr>
                    <p:cNvPr id="1556672" name="Rectangle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25" y="992"/>
                      <a:ext cx="98" cy="1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673" name="Line 193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2039" y="1081"/>
                      <a:ext cx="177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556674" name="Line 194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2128" y="1081"/>
                      <a:ext cx="177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accent2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1556675" name="Freeform 195"/>
                  <p:cNvSpPr>
                    <a:spLocks/>
                  </p:cNvSpPr>
                  <p:nvPr/>
                </p:nvSpPr>
                <p:spPr bwMode="auto">
                  <a:xfrm>
                    <a:off x="918" y="1002"/>
                    <a:ext cx="370" cy="184"/>
                  </a:xfrm>
                  <a:custGeom>
                    <a:avLst/>
                    <a:gdLst>
                      <a:gd name="T0" fmla="*/ 0 w 370"/>
                      <a:gd name="T1" fmla="*/ 177 h 177"/>
                      <a:gd name="T2" fmla="*/ 89 w 370"/>
                      <a:gd name="T3" fmla="*/ 176 h 177"/>
                      <a:gd name="T4" fmla="*/ 88 w 370"/>
                      <a:gd name="T5" fmla="*/ 0 h 177"/>
                      <a:gd name="T6" fmla="*/ 160 w 370"/>
                      <a:gd name="T7" fmla="*/ 0 h 177"/>
                      <a:gd name="T8" fmla="*/ 159 w 370"/>
                      <a:gd name="T9" fmla="*/ 175 h 177"/>
                      <a:gd name="T10" fmla="*/ 370 w 370"/>
                      <a:gd name="T11" fmla="*/ 175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0" h="177">
                        <a:moveTo>
                          <a:pt x="0" y="177"/>
                        </a:moveTo>
                        <a:lnTo>
                          <a:pt x="89" y="176"/>
                        </a:lnTo>
                        <a:lnTo>
                          <a:pt x="88" y="0"/>
                        </a:lnTo>
                        <a:lnTo>
                          <a:pt x="160" y="0"/>
                        </a:lnTo>
                        <a:lnTo>
                          <a:pt x="159" y="175"/>
                        </a:lnTo>
                        <a:lnTo>
                          <a:pt x="370" y="175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556676" name="Freeform 196"/>
                  <p:cNvSpPr>
                    <a:spLocks/>
                  </p:cNvSpPr>
                  <p:nvPr/>
                </p:nvSpPr>
                <p:spPr bwMode="auto">
                  <a:xfrm flipH="1">
                    <a:off x="1933" y="1003"/>
                    <a:ext cx="370" cy="184"/>
                  </a:xfrm>
                  <a:custGeom>
                    <a:avLst/>
                    <a:gdLst>
                      <a:gd name="T0" fmla="*/ 0 w 370"/>
                      <a:gd name="T1" fmla="*/ 177 h 177"/>
                      <a:gd name="T2" fmla="*/ 89 w 370"/>
                      <a:gd name="T3" fmla="*/ 176 h 177"/>
                      <a:gd name="T4" fmla="*/ 88 w 370"/>
                      <a:gd name="T5" fmla="*/ 0 h 177"/>
                      <a:gd name="T6" fmla="*/ 160 w 370"/>
                      <a:gd name="T7" fmla="*/ 0 h 177"/>
                      <a:gd name="T8" fmla="*/ 159 w 370"/>
                      <a:gd name="T9" fmla="*/ 175 h 177"/>
                      <a:gd name="T10" fmla="*/ 370 w 370"/>
                      <a:gd name="T11" fmla="*/ 175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70" h="177">
                        <a:moveTo>
                          <a:pt x="0" y="177"/>
                        </a:moveTo>
                        <a:lnTo>
                          <a:pt x="89" y="176"/>
                        </a:lnTo>
                        <a:lnTo>
                          <a:pt x="88" y="0"/>
                        </a:lnTo>
                        <a:lnTo>
                          <a:pt x="160" y="0"/>
                        </a:lnTo>
                        <a:lnTo>
                          <a:pt x="159" y="175"/>
                        </a:lnTo>
                        <a:lnTo>
                          <a:pt x="370" y="175"/>
                        </a:lnTo>
                      </a:path>
                    </a:pathLst>
                  </a:custGeom>
                  <a:noFill/>
                  <a:ln w="28575" cmpd="sng">
                    <a:solidFill>
                      <a:srgbClr val="FF66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556677" name="AutoShape 197"/>
                <p:cNvSpPr>
                  <a:spLocks noChangeArrowheads="1"/>
                </p:cNvSpPr>
                <p:nvPr/>
              </p:nvSpPr>
              <p:spPr bwMode="auto">
                <a:xfrm flipV="1">
                  <a:off x="1109" y="1508"/>
                  <a:ext cx="181" cy="58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78" name="AutoShape 198"/>
                <p:cNvSpPr>
                  <a:spLocks noChangeArrowheads="1"/>
                </p:cNvSpPr>
                <p:nvPr/>
              </p:nvSpPr>
              <p:spPr bwMode="auto">
                <a:xfrm flipV="1">
                  <a:off x="1933" y="1508"/>
                  <a:ext cx="181" cy="58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56679" name="Freeform 199"/>
                <p:cNvSpPr>
                  <a:spLocks/>
                </p:cNvSpPr>
                <p:nvPr/>
              </p:nvSpPr>
              <p:spPr bwMode="auto">
                <a:xfrm>
                  <a:off x="1071" y="1510"/>
                  <a:ext cx="248" cy="48"/>
                </a:xfrm>
                <a:custGeom>
                  <a:avLst/>
                  <a:gdLst>
                    <a:gd name="T0" fmla="*/ 0 w 248"/>
                    <a:gd name="T1" fmla="*/ 48 h 48"/>
                    <a:gd name="T2" fmla="*/ 44 w 248"/>
                    <a:gd name="T3" fmla="*/ 48 h 48"/>
                    <a:gd name="T4" fmla="*/ 83 w 248"/>
                    <a:gd name="T5" fmla="*/ 0 h 48"/>
                    <a:gd name="T6" fmla="*/ 176 w 248"/>
                    <a:gd name="T7" fmla="*/ 0 h 48"/>
                    <a:gd name="T8" fmla="*/ 212 w 248"/>
                    <a:gd name="T9" fmla="*/ 46 h 48"/>
                    <a:gd name="T10" fmla="*/ 248 w 248"/>
                    <a:gd name="T1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8" h="48">
                      <a:moveTo>
                        <a:pt x="0" y="48"/>
                      </a:moveTo>
                      <a:lnTo>
                        <a:pt x="44" y="48"/>
                      </a:lnTo>
                      <a:lnTo>
                        <a:pt x="83" y="0"/>
                      </a:lnTo>
                      <a:lnTo>
                        <a:pt x="176" y="0"/>
                      </a:lnTo>
                      <a:lnTo>
                        <a:pt x="212" y="46"/>
                      </a:lnTo>
                      <a:lnTo>
                        <a:pt x="248" y="48"/>
                      </a:lnTo>
                    </a:path>
                  </a:pathLst>
                </a:custGeom>
                <a:noFill/>
                <a:ln w="19050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6680" name="Freeform 200"/>
                <p:cNvSpPr>
                  <a:spLocks/>
                </p:cNvSpPr>
                <p:nvPr/>
              </p:nvSpPr>
              <p:spPr bwMode="auto">
                <a:xfrm>
                  <a:off x="1894" y="1509"/>
                  <a:ext cx="248" cy="48"/>
                </a:xfrm>
                <a:custGeom>
                  <a:avLst/>
                  <a:gdLst>
                    <a:gd name="T0" fmla="*/ 0 w 248"/>
                    <a:gd name="T1" fmla="*/ 48 h 48"/>
                    <a:gd name="T2" fmla="*/ 44 w 248"/>
                    <a:gd name="T3" fmla="*/ 48 h 48"/>
                    <a:gd name="T4" fmla="*/ 83 w 248"/>
                    <a:gd name="T5" fmla="*/ 0 h 48"/>
                    <a:gd name="T6" fmla="*/ 176 w 248"/>
                    <a:gd name="T7" fmla="*/ 0 h 48"/>
                    <a:gd name="T8" fmla="*/ 212 w 248"/>
                    <a:gd name="T9" fmla="*/ 46 h 48"/>
                    <a:gd name="T10" fmla="*/ 248 w 248"/>
                    <a:gd name="T1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8" h="48">
                      <a:moveTo>
                        <a:pt x="0" y="48"/>
                      </a:moveTo>
                      <a:lnTo>
                        <a:pt x="44" y="48"/>
                      </a:lnTo>
                      <a:lnTo>
                        <a:pt x="83" y="0"/>
                      </a:lnTo>
                      <a:lnTo>
                        <a:pt x="176" y="0"/>
                      </a:lnTo>
                      <a:lnTo>
                        <a:pt x="212" y="46"/>
                      </a:lnTo>
                      <a:lnTo>
                        <a:pt x="248" y="48"/>
                      </a:lnTo>
                    </a:path>
                  </a:pathLst>
                </a:custGeom>
                <a:noFill/>
                <a:ln w="19050" cmpd="sng">
                  <a:solidFill>
                    <a:srgbClr val="FFFF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556681" name="Text Box 201"/>
              <p:cNvSpPr txBox="1">
                <a:spLocks noChangeArrowheads="1"/>
              </p:cNvSpPr>
              <p:nvPr/>
            </p:nvSpPr>
            <p:spPr bwMode="auto">
              <a:xfrm>
                <a:off x="4921" y="3737"/>
                <a:ext cx="83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fr-FR" sz="1200">
                    <a:solidFill>
                      <a:srgbClr val="002B48"/>
                    </a:solidFill>
                    <a:cs typeface="Times New Roman" pitchFamily="18" charset="0"/>
                  </a:rPr>
                  <a:t>AR 7 , 2 x 15µm</a:t>
                </a:r>
              </a:p>
            </p:txBody>
          </p:sp>
          <p:pic>
            <p:nvPicPr>
              <p:cNvPr id="1556682" name="Picture 202" descr="10"/>
              <p:cNvPicPr>
                <a:picLocks noChangeAspect="1" noChangeArrowheads="1"/>
              </p:cNvPicPr>
              <p:nvPr/>
            </p:nvPicPr>
            <p:blipFill>
              <a:blip r:embed="rId4">
                <a:lum bright="20000" contrast="2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75" y="2880"/>
                <a:ext cx="459" cy="779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78792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3651" name="Group 3"/>
          <p:cNvGrpSpPr>
            <a:grpSpLocks/>
          </p:cNvGrpSpPr>
          <p:nvPr/>
        </p:nvGrpSpPr>
        <p:grpSpPr bwMode="auto">
          <a:xfrm>
            <a:off x="1219200" y="960438"/>
            <a:ext cx="1668463" cy="973137"/>
            <a:chOff x="762" y="614"/>
            <a:chExt cx="1051" cy="613"/>
          </a:xfrm>
        </p:grpSpPr>
        <p:sp>
          <p:nvSpPr>
            <p:cNvPr id="1563652" name="Rectangle 4"/>
            <p:cNvSpPr>
              <a:spLocks noChangeArrowheads="1"/>
            </p:cNvSpPr>
            <p:nvPr/>
          </p:nvSpPr>
          <p:spPr bwMode="auto">
            <a:xfrm>
              <a:off x="764" y="620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53" name="Rectangle 5"/>
            <p:cNvSpPr>
              <a:spLocks noChangeArrowheads="1"/>
            </p:cNvSpPr>
            <p:nvPr/>
          </p:nvSpPr>
          <p:spPr bwMode="auto">
            <a:xfrm>
              <a:off x="846" y="614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54" name="Rectangle 6"/>
            <p:cNvSpPr>
              <a:spLocks noChangeArrowheads="1"/>
            </p:cNvSpPr>
            <p:nvPr/>
          </p:nvSpPr>
          <p:spPr bwMode="auto">
            <a:xfrm>
              <a:off x="952" y="615"/>
              <a:ext cx="46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55" name="Rectangle 7"/>
            <p:cNvSpPr>
              <a:spLocks noChangeArrowheads="1"/>
            </p:cNvSpPr>
            <p:nvPr/>
          </p:nvSpPr>
          <p:spPr bwMode="auto">
            <a:xfrm>
              <a:off x="1560" y="620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56" name="Rectangle 8"/>
            <p:cNvSpPr>
              <a:spLocks noChangeArrowheads="1"/>
            </p:cNvSpPr>
            <p:nvPr/>
          </p:nvSpPr>
          <p:spPr bwMode="auto">
            <a:xfrm>
              <a:off x="1666" y="620"/>
              <a:ext cx="45" cy="2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57" name="Text Box 9"/>
            <p:cNvSpPr txBox="1">
              <a:spLocks noChangeArrowheads="1"/>
            </p:cNvSpPr>
            <p:nvPr/>
          </p:nvSpPr>
          <p:spPr bwMode="auto">
            <a:xfrm>
              <a:off x="762" y="926"/>
              <a:ext cx="1032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etching</a:t>
              </a:r>
            </a:p>
          </p:txBody>
        </p:sp>
      </p:grpSp>
      <p:grpSp>
        <p:nvGrpSpPr>
          <p:cNvPr id="1563658" name="Group 10"/>
          <p:cNvGrpSpPr>
            <a:grpSpLocks/>
          </p:cNvGrpSpPr>
          <p:nvPr/>
        </p:nvGrpSpPr>
        <p:grpSpPr bwMode="auto">
          <a:xfrm>
            <a:off x="1209675" y="2287588"/>
            <a:ext cx="1687513" cy="973137"/>
            <a:chOff x="756" y="1488"/>
            <a:chExt cx="1063" cy="613"/>
          </a:xfrm>
        </p:grpSpPr>
        <p:sp>
          <p:nvSpPr>
            <p:cNvPr id="1563659" name="Rectangle 11"/>
            <p:cNvSpPr>
              <a:spLocks noChangeArrowheads="1"/>
            </p:cNvSpPr>
            <p:nvPr/>
          </p:nvSpPr>
          <p:spPr bwMode="auto">
            <a:xfrm>
              <a:off x="762" y="1494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0" name="Freeform 12"/>
            <p:cNvSpPr>
              <a:spLocks/>
            </p:cNvSpPr>
            <p:nvPr/>
          </p:nvSpPr>
          <p:spPr bwMode="auto">
            <a:xfrm>
              <a:off x="762" y="1494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61" name="Rectangle 13"/>
            <p:cNvSpPr>
              <a:spLocks noChangeArrowheads="1"/>
            </p:cNvSpPr>
            <p:nvPr/>
          </p:nvSpPr>
          <p:spPr bwMode="auto">
            <a:xfrm>
              <a:off x="844" y="1488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2" name="Rectangle 14"/>
            <p:cNvSpPr>
              <a:spLocks noChangeArrowheads="1"/>
            </p:cNvSpPr>
            <p:nvPr/>
          </p:nvSpPr>
          <p:spPr bwMode="auto">
            <a:xfrm>
              <a:off x="950" y="1489"/>
              <a:ext cx="46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3" name="Rectangle 15"/>
            <p:cNvSpPr>
              <a:spLocks noChangeArrowheads="1"/>
            </p:cNvSpPr>
            <p:nvPr/>
          </p:nvSpPr>
          <p:spPr bwMode="auto">
            <a:xfrm>
              <a:off x="1558" y="1494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4" name="Rectangle 16"/>
            <p:cNvSpPr>
              <a:spLocks noChangeArrowheads="1"/>
            </p:cNvSpPr>
            <p:nvPr/>
          </p:nvSpPr>
          <p:spPr bwMode="auto">
            <a:xfrm>
              <a:off x="1664" y="1494"/>
              <a:ext cx="45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5" name="Text Box 17"/>
            <p:cNvSpPr txBox="1">
              <a:spLocks noChangeArrowheads="1"/>
            </p:cNvSpPr>
            <p:nvPr/>
          </p:nvSpPr>
          <p:spPr bwMode="auto">
            <a:xfrm>
              <a:off x="756" y="1800"/>
              <a:ext cx="1036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insulation</a:t>
              </a:r>
            </a:p>
          </p:txBody>
        </p:sp>
      </p:grpSp>
      <p:grpSp>
        <p:nvGrpSpPr>
          <p:cNvPr id="1563666" name="Group 18"/>
          <p:cNvGrpSpPr>
            <a:grpSpLocks/>
          </p:cNvGrpSpPr>
          <p:nvPr/>
        </p:nvGrpSpPr>
        <p:grpSpPr bwMode="auto">
          <a:xfrm>
            <a:off x="1019175" y="4997450"/>
            <a:ext cx="2070100" cy="973138"/>
            <a:chOff x="642" y="3148"/>
            <a:chExt cx="1304" cy="613"/>
          </a:xfrm>
        </p:grpSpPr>
        <p:sp>
          <p:nvSpPr>
            <p:cNvPr id="1563667" name="Rectangle 19"/>
            <p:cNvSpPr>
              <a:spLocks noChangeArrowheads="1"/>
            </p:cNvSpPr>
            <p:nvPr/>
          </p:nvSpPr>
          <p:spPr bwMode="auto">
            <a:xfrm>
              <a:off x="764" y="3154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68" name="Freeform 20"/>
            <p:cNvSpPr>
              <a:spLocks/>
            </p:cNvSpPr>
            <p:nvPr/>
          </p:nvSpPr>
          <p:spPr bwMode="auto">
            <a:xfrm>
              <a:off x="764" y="3154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69" name="Rectangle 21"/>
            <p:cNvSpPr>
              <a:spLocks noChangeArrowheads="1"/>
            </p:cNvSpPr>
            <p:nvPr/>
          </p:nvSpPr>
          <p:spPr bwMode="auto">
            <a:xfrm>
              <a:off x="846" y="3148"/>
              <a:ext cx="45" cy="280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0" name="Rectangle 22"/>
            <p:cNvSpPr>
              <a:spLocks noChangeArrowheads="1"/>
            </p:cNvSpPr>
            <p:nvPr/>
          </p:nvSpPr>
          <p:spPr bwMode="auto">
            <a:xfrm>
              <a:off x="952" y="3149"/>
              <a:ext cx="46" cy="280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1" name="Rectangle 23"/>
            <p:cNvSpPr>
              <a:spLocks noChangeArrowheads="1"/>
            </p:cNvSpPr>
            <p:nvPr/>
          </p:nvSpPr>
          <p:spPr bwMode="auto">
            <a:xfrm>
              <a:off x="1560" y="3154"/>
              <a:ext cx="45" cy="280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2" name="Rectangle 24"/>
            <p:cNvSpPr>
              <a:spLocks noChangeArrowheads="1"/>
            </p:cNvSpPr>
            <p:nvPr/>
          </p:nvSpPr>
          <p:spPr bwMode="auto">
            <a:xfrm>
              <a:off x="1666" y="3154"/>
              <a:ext cx="45" cy="280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3" name="Text Box 25"/>
            <p:cNvSpPr txBox="1">
              <a:spLocks noChangeArrowheads="1"/>
            </p:cNvSpPr>
            <p:nvPr/>
          </p:nvSpPr>
          <p:spPr bwMode="auto">
            <a:xfrm>
              <a:off x="642" y="3460"/>
              <a:ext cx="130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planarization</a:t>
              </a:r>
            </a:p>
          </p:txBody>
        </p:sp>
      </p:grpSp>
      <p:grpSp>
        <p:nvGrpSpPr>
          <p:cNvPr id="1563674" name="Group 26"/>
          <p:cNvGrpSpPr>
            <a:grpSpLocks/>
          </p:cNvGrpSpPr>
          <p:nvPr/>
        </p:nvGrpSpPr>
        <p:grpSpPr bwMode="auto">
          <a:xfrm>
            <a:off x="4116388" y="957263"/>
            <a:ext cx="1679575" cy="1100137"/>
            <a:chOff x="2649" y="1163"/>
            <a:chExt cx="1058" cy="693"/>
          </a:xfrm>
        </p:grpSpPr>
        <p:sp>
          <p:nvSpPr>
            <p:cNvPr id="1563675" name="Line 27"/>
            <p:cNvSpPr>
              <a:spLocks noChangeShapeType="1"/>
            </p:cNvSpPr>
            <p:nvPr/>
          </p:nvSpPr>
          <p:spPr bwMode="auto">
            <a:xfrm>
              <a:off x="2650" y="1203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676" name="Rectangle 28"/>
            <p:cNvSpPr>
              <a:spLocks noChangeArrowheads="1"/>
            </p:cNvSpPr>
            <p:nvPr/>
          </p:nvSpPr>
          <p:spPr bwMode="auto">
            <a:xfrm>
              <a:off x="2649" y="1257"/>
              <a:ext cx="1050" cy="5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7" name="Freeform 29"/>
            <p:cNvSpPr>
              <a:spLocks/>
            </p:cNvSpPr>
            <p:nvPr/>
          </p:nvSpPr>
          <p:spPr bwMode="auto">
            <a:xfrm>
              <a:off x="2649" y="1257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78" name="Rectangle 30"/>
            <p:cNvSpPr>
              <a:spLocks noChangeArrowheads="1"/>
            </p:cNvSpPr>
            <p:nvPr/>
          </p:nvSpPr>
          <p:spPr bwMode="auto">
            <a:xfrm>
              <a:off x="2731" y="1251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79" name="Rectangle 31"/>
            <p:cNvSpPr>
              <a:spLocks noChangeArrowheads="1"/>
            </p:cNvSpPr>
            <p:nvPr/>
          </p:nvSpPr>
          <p:spPr bwMode="auto">
            <a:xfrm>
              <a:off x="2837" y="1252"/>
              <a:ext cx="47" cy="277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80" name="Rectangle 32"/>
            <p:cNvSpPr>
              <a:spLocks noChangeArrowheads="1"/>
            </p:cNvSpPr>
            <p:nvPr/>
          </p:nvSpPr>
          <p:spPr bwMode="auto">
            <a:xfrm>
              <a:off x="3446" y="1257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81" name="Rectangle 33"/>
            <p:cNvSpPr>
              <a:spLocks noChangeArrowheads="1"/>
            </p:cNvSpPr>
            <p:nvPr/>
          </p:nvSpPr>
          <p:spPr bwMode="auto">
            <a:xfrm>
              <a:off x="3552" y="1257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682" name="Line 34"/>
            <p:cNvSpPr>
              <a:spLocks noChangeShapeType="1"/>
            </p:cNvSpPr>
            <p:nvPr/>
          </p:nvSpPr>
          <p:spPr bwMode="auto">
            <a:xfrm>
              <a:off x="3039" y="1257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83" name="Line 35"/>
            <p:cNvSpPr>
              <a:spLocks noChangeShapeType="1"/>
            </p:cNvSpPr>
            <p:nvPr/>
          </p:nvSpPr>
          <p:spPr bwMode="auto">
            <a:xfrm>
              <a:off x="3144" y="1257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84" name="Line 36"/>
            <p:cNvSpPr>
              <a:spLocks noChangeShapeType="1"/>
            </p:cNvSpPr>
            <p:nvPr/>
          </p:nvSpPr>
          <p:spPr bwMode="auto">
            <a:xfrm>
              <a:off x="3247" y="1257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685" name="Text Box 37"/>
            <p:cNvSpPr txBox="1">
              <a:spLocks noChangeArrowheads="1"/>
            </p:cNvSpPr>
            <p:nvPr/>
          </p:nvSpPr>
          <p:spPr bwMode="auto">
            <a:xfrm>
              <a:off x="2655" y="1544"/>
              <a:ext cx="100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FEOL + BEOL</a:t>
              </a:r>
            </a:p>
          </p:txBody>
        </p:sp>
        <p:sp>
          <p:nvSpPr>
            <p:cNvPr id="1563686" name="Line 38"/>
            <p:cNvSpPr>
              <a:spLocks noChangeShapeType="1"/>
            </p:cNvSpPr>
            <p:nvPr/>
          </p:nvSpPr>
          <p:spPr bwMode="auto">
            <a:xfrm>
              <a:off x="2721" y="1243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687" name="Line 39"/>
            <p:cNvSpPr>
              <a:spLocks noChangeShapeType="1"/>
            </p:cNvSpPr>
            <p:nvPr/>
          </p:nvSpPr>
          <p:spPr bwMode="auto">
            <a:xfrm>
              <a:off x="3249" y="124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688" name="Group 40"/>
            <p:cNvGrpSpPr>
              <a:grpSpLocks/>
            </p:cNvGrpSpPr>
            <p:nvPr/>
          </p:nvGrpSpPr>
          <p:grpSpPr bwMode="auto">
            <a:xfrm>
              <a:off x="2932" y="1217"/>
              <a:ext cx="65" cy="18"/>
              <a:chOff x="2614" y="505"/>
              <a:chExt cx="65" cy="18"/>
            </a:xfrm>
          </p:grpSpPr>
          <p:sp>
            <p:nvSpPr>
              <p:cNvPr id="1563689" name="Line 41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0" name="Line 42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1" name="Line 43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2" name="Line 44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693" name="Group 45"/>
            <p:cNvGrpSpPr>
              <a:grpSpLocks/>
            </p:cNvGrpSpPr>
            <p:nvPr/>
          </p:nvGrpSpPr>
          <p:grpSpPr bwMode="auto">
            <a:xfrm>
              <a:off x="3340" y="1219"/>
              <a:ext cx="65" cy="18"/>
              <a:chOff x="2614" y="505"/>
              <a:chExt cx="65" cy="18"/>
            </a:xfrm>
          </p:grpSpPr>
          <p:sp>
            <p:nvSpPr>
              <p:cNvPr id="1563694" name="Line 46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5" name="Line 47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6" name="Line 48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697" name="Line 49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698" name="Line 50"/>
            <p:cNvSpPr>
              <a:spLocks noChangeShapeType="1"/>
            </p:cNvSpPr>
            <p:nvPr/>
          </p:nvSpPr>
          <p:spPr bwMode="auto">
            <a:xfrm>
              <a:off x="2928" y="1211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699" name="Group 51"/>
            <p:cNvGrpSpPr>
              <a:grpSpLocks/>
            </p:cNvGrpSpPr>
            <p:nvPr/>
          </p:nvGrpSpPr>
          <p:grpSpPr bwMode="auto">
            <a:xfrm>
              <a:off x="3135" y="1187"/>
              <a:ext cx="65" cy="18"/>
              <a:chOff x="2614" y="505"/>
              <a:chExt cx="65" cy="18"/>
            </a:xfrm>
          </p:grpSpPr>
          <p:sp>
            <p:nvSpPr>
              <p:cNvPr id="1563700" name="Line 5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01" name="Line 5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02" name="Line 5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03" name="Line 5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704" name="Line 56"/>
            <p:cNvSpPr>
              <a:spLocks noChangeShapeType="1"/>
            </p:cNvSpPr>
            <p:nvPr/>
          </p:nvSpPr>
          <p:spPr bwMode="auto">
            <a:xfrm>
              <a:off x="2930" y="1180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05" name="Line 57"/>
            <p:cNvSpPr>
              <a:spLocks noChangeShapeType="1"/>
            </p:cNvSpPr>
            <p:nvPr/>
          </p:nvSpPr>
          <p:spPr bwMode="auto">
            <a:xfrm>
              <a:off x="2930" y="1163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06" name="Line 58"/>
            <p:cNvSpPr>
              <a:spLocks noChangeShapeType="1"/>
            </p:cNvSpPr>
            <p:nvPr/>
          </p:nvSpPr>
          <p:spPr bwMode="auto">
            <a:xfrm>
              <a:off x="3299" y="1164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07" name="Line 59"/>
            <p:cNvSpPr>
              <a:spLocks noChangeShapeType="1"/>
            </p:cNvSpPr>
            <p:nvPr/>
          </p:nvSpPr>
          <p:spPr bwMode="auto">
            <a:xfrm>
              <a:off x="3051" y="1163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1563708" name="Group 60"/>
          <p:cNvGrpSpPr>
            <a:grpSpLocks/>
          </p:cNvGrpSpPr>
          <p:nvPr/>
        </p:nvGrpSpPr>
        <p:grpSpPr bwMode="auto">
          <a:xfrm>
            <a:off x="4116388" y="2641600"/>
            <a:ext cx="1679575" cy="1546225"/>
            <a:chOff x="2649" y="1964"/>
            <a:chExt cx="1058" cy="974"/>
          </a:xfrm>
        </p:grpSpPr>
        <p:sp>
          <p:nvSpPr>
            <p:cNvPr id="1563709" name="Line 61"/>
            <p:cNvSpPr>
              <a:spLocks noChangeShapeType="1"/>
            </p:cNvSpPr>
            <p:nvPr/>
          </p:nvSpPr>
          <p:spPr bwMode="auto">
            <a:xfrm>
              <a:off x="2650" y="2285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10" name="Rectangle 62"/>
            <p:cNvSpPr>
              <a:spLocks noChangeArrowheads="1"/>
            </p:cNvSpPr>
            <p:nvPr/>
          </p:nvSpPr>
          <p:spPr bwMode="auto">
            <a:xfrm>
              <a:off x="2649" y="2339"/>
              <a:ext cx="1050" cy="59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11" name="Freeform 63"/>
            <p:cNvSpPr>
              <a:spLocks/>
            </p:cNvSpPr>
            <p:nvPr/>
          </p:nvSpPr>
          <p:spPr bwMode="auto">
            <a:xfrm>
              <a:off x="2649" y="2339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12" name="Rectangle 64"/>
            <p:cNvSpPr>
              <a:spLocks noChangeArrowheads="1"/>
            </p:cNvSpPr>
            <p:nvPr/>
          </p:nvSpPr>
          <p:spPr bwMode="auto">
            <a:xfrm>
              <a:off x="2731" y="2333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13" name="Rectangle 65"/>
            <p:cNvSpPr>
              <a:spLocks noChangeArrowheads="1"/>
            </p:cNvSpPr>
            <p:nvPr/>
          </p:nvSpPr>
          <p:spPr bwMode="auto">
            <a:xfrm>
              <a:off x="2837" y="2334"/>
              <a:ext cx="47" cy="277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14" name="Rectangle 66"/>
            <p:cNvSpPr>
              <a:spLocks noChangeArrowheads="1"/>
            </p:cNvSpPr>
            <p:nvPr/>
          </p:nvSpPr>
          <p:spPr bwMode="auto">
            <a:xfrm>
              <a:off x="3446" y="2339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15" name="Rectangle 67"/>
            <p:cNvSpPr>
              <a:spLocks noChangeArrowheads="1"/>
            </p:cNvSpPr>
            <p:nvPr/>
          </p:nvSpPr>
          <p:spPr bwMode="auto">
            <a:xfrm>
              <a:off x="3552" y="2339"/>
              <a:ext cx="45" cy="276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16" name="Line 68"/>
            <p:cNvSpPr>
              <a:spLocks noChangeShapeType="1"/>
            </p:cNvSpPr>
            <p:nvPr/>
          </p:nvSpPr>
          <p:spPr bwMode="auto">
            <a:xfrm>
              <a:off x="3039" y="233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17" name="Line 69"/>
            <p:cNvSpPr>
              <a:spLocks noChangeShapeType="1"/>
            </p:cNvSpPr>
            <p:nvPr/>
          </p:nvSpPr>
          <p:spPr bwMode="auto">
            <a:xfrm>
              <a:off x="3144" y="2339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18" name="Line 70"/>
            <p:cNvSpPr>
              <a:spLocks noChangeShapeType="1"/>
            </p:cNvSpPr>
            <p:nvPr/>
          </p:nvSpPr>
          <p:spPr bwMode="auto">
            <a:xfrm>
              <a:off x="3247" y="2339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19" name="Line 71"/>
            <p:cNvSpPr>
              <a:spLocks noChangeShapeType="1"/>
            </p:cNvSpPr>
            <p:nvPr/>
          </p:nvSpPr>
          <p:spPr bwMode="auto">
            <a:xfrm>
              <a:off x="2721" y="2325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20" name="Line 72"/>
            <p:cNvSpPr>
              <a:spLocks noChangeShapeType="1"/>
            </p:cNvSpPr>
            <p:nvPr/>
          </p:nvSpPr>
          <p:spPr bwMode="auto">
            <a:xfrm>
              <a:off x="3249" y="232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721" name="Group 73"/>
            <p:cNvGrpSpPr>
              <a:grpSpLocks/>
            </p:cNvGrpSpPr>
            <p:nvPr/>
          </p:nvGrpSpPr>
          <p:grpSpPr bwMode="auto">
            <a:xfrm>
              <a:off x="2932" y="2299"/>
              <a:ext cx="65" cy="18"/>
              <a:chOff x="2614" y="505"/>
              <a:chExt cx="65" cy="18"/>
            </a:xfrm>
          </p:grpSpPr>
          <p:sp>
            <p:nvSpPr>
              <p:cNvPr id="1563722" name="Line 7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23" name="Line 7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24" name="Line 7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25" name="Line 7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726" name="Group 78"/>
            <p:cNvGrpSpPr>
              <a:grpSpLocks/>
            </p:cNvGrpSpPr>
            <p:nvPr/>
          </p:nvGrpSpPr>
          <p:grpSpPr bwMode="auto">
            <a:xfrm>
              <a:off x="3340" y="2301"/>
              <a:ext cx="65" cy="18"/>
              <a:chOff x="2614" y="505"/>
              <a:chExt cx="65" cy="18"/>
            </a:xfrm>
          </p:grpSpPr>
          <p:sp>
            <p:nvSpPr>
              <p:cNvPr id="1563727" name="Line 7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28" name="Line 8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29" name="Line 8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30" name="Line 8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731" name="Line 83"/>
            <p:cNvSpPr>
              <a:spLocks noChangeShapeType="1"/>
            </p:cNvSpPr>
            <p:nvPr/>
          </p:nvSpPr>
          <p:spPr bwMode="auto">
            <a:xfrm>
              <a:off x="2928" y="2293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732" name="Group 84"/>
            <p:cNvGrpSpPr>
              <a:grpSpLocks/>
            </p:cNvGrpSpPr>
            <p:nvPr/>
          </p:nvGrpSpPr>
          <p:grpSpPr bwMode="auto">
            <a:xfrm>
              <a:off x="3135" y="2269"/>
              <a:ext cx="65" cy="18"/>
              <a:chOff x="2614" y="505"/>
              <a:chExt cx="65" cy="18"/>
            </a:xfrm>
          </p:grpSpPr>
          <p:sp>
            <p:nvSpPr>
              <p:cNvPr id="1563733" name="Line 8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34" name="Line 8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35" name="Line 8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36" name="Line 8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737" name="Line 89"/>
            <p:cNvSpPr>
              <a:spLocks noChangeShapeType="1"/>
            </p:cNvSpPr>
            <p:nvPr/>
          </p:nvSpPr>
          <p:spPr bwMode="auto">
            <a:xfrm>
              <a:off x="2930" y="2262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38" name="Line 90"/>
            <p:cNvSpPr>
              <a:spLocks noChangeShapeType="1"/>
            </p:cNvSpPr>
            <p:nvPr/>
          </p:nvSpPr>
          <p:spPr bwMode="auto">
            <a:xfrm>
              <a:off x="2930" y="2245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39" name="Line 91"/>
            <p:cNvSpPr>
              <a:spLocks noChangeShapeType="1"/>
            </p:cNvSpPr>
            <p:nvPr/>
          </p:nvSpPr>
          <p:spPr bwMode="auto">
            <a:xfrm>
              <a:off x="3299" y="224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40" name="Line 92"/>
            <p:cNvSpPr>
              <a:spLocks noChangeShapeType="1"/>
            </p:cNvSpPr>
            <p:nvPr/>
          </p:nvSpPr>
          <p:spPr bwMode="auto">
            <a:xfrm>
              <a:off x="3051" y="2245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41" name="Text Box 93"/>
            <p:cNvSpPr txBox="1">
              <a:spLocks noChangeArrowheads="1"/>
            </p:cNvSpPr>
            <p:nvPr/>
          </p:nvSpPr>
          <p:spPr bwMode="auto">
            <a:xfrm>
              <a:off x="2880" y="2661"/>
              <a:ext cx="62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Bonding</a:t>
              </a:r>
            </a:p>
          </p:txBody>
        </p:sp>
        <p:sp>
          <p:nvSpPr>
            <p:cNvPr id="1563742" name="Rectangle 94"/>
            <p:cNvSpPr>
              <a:spLocks noChangeArrowheads="1"/>
            </p:cNvSpPr>
            <p:nvPr/>
          </p:nvSpPr>
          <p:spPr bwMode="auto">
            <a:xfrm>
              <a:off x="2651" y="1964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63743" name="Group 95"/>
          <p:cNvGrpSpPr>
            <a:grpSpLocks/>
          </p:cNvGrpSpPr>
          <p:nvPr/>
        </p:nvGrpSpPr>
        <p:grpSpPr bwMode="auto">
          <a:xfrm>
            <a:off x="4116388" y="4773613"/>
            <a:ext cx="1679575" cy="1408112"/>
            <a:chOff x="2649" y="3047"/>
            <a:chExt cx="1058" cy="887"/>
          </a:xfrm>
        </p:grpSpPr>
        <p:sp>
          <p:nvSpPr>
            <p:cNvPr id="1563744" name="Line 96"/>
            <p:cNvSpPr>
              <a:spLocks noChangeShapeType="1"/>
            </p:cNvSpPr>
            <p:nvPr/>
          </p:nvSpPr>
          <p:spPr bwMode="auto">
            <a:xfrm>
              <a:off x="2650" y="3368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45" name="Rectangle 97"/>
            <p:cNvSpPr>
              <a:spLocks noChangeArrowheads="1"/>
            </p:cNvSpPr>
            <p:nvPr/>
          </p:nvSpPr>
          <p:spPr bwMode="auto">
            <a:xfrm>
              <a:off x="2649" y="3422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46" name="Freeform 98"/>
            <p:cNvSpPr>
              <a:spLocks/>
            </p:cNvSpPr>
            <p:nvPr/>
          </p:nvSpPr>
          <p:spPr bwMode="auto">
            <a:xfrm>
              <a:off x="2649" y="3422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47" name="Rectangle 99"/>
            <p:cNvSpPr>
              <a:spLocks noChangeArrowheads="1"/>
            </p:cNvSpPr>
            <p:nvPr/>
          </p:nvSpPr>
          <p:spPr bwMode="auto">
            <a:xfrm>
              <a:off x="2731" y="3416"/>
              <a:ext cx="45" cy="29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48" name="Rectangle 100"/>
            <p:cNvSpPr>
              <a:spLocks noChangeArrowheads="1"/>
            </p:cNvSpPr>
            <p:nvPr/>
          </p:nvSpPr>
          <p:spPr bwMode="auto">
            <a:xfrm>
              <a:off x="2837" y="3417"/>
              <a:ext cx="47" cy="293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49" name="Rectangle 101"/>
            <p:cNvSpPr>
              <a:spLocks noChangeArrowheads="1"/>
            </p:cNvSpPr>
            <p:nvPr/>
          </p:nvSpPr>
          <p:spPr bwMode="auto">
            <a:xfrm>
              <a:off x="3446" y="3422"/>
              <a:ext cx="45" cy="28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50" name="Rectangle 102"/>
            <p:cNvSpPr>
              <a:spLocks noChangeArrowheads="1"/>
            </p:cNvSpPr>
            <p:nvPr/>
          </p:nvSpPr>
          <p:spPr bwMode="auto">
            <a:xfrm>
              <a:off x="3552" y="3422"/>
              <a:ext cx="45" cy="29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51" name="Line 103"/>
            <p:cNvSpPr>
              <a:spLocks noChangeShapeType="1"/>
            </p:cNvSpPr>
            <p:nvPr/>
          </p:nvSpPr>
          <p:spPr bwMode="auto">
            <a:xfrm>
              <a:off x="3039" y="342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52" name="Line 104"/>
            <p:cNvSpPr>
              <a:spLocks noChangeShapeType="1"/>
            </p:cNvSpPr>
            <p:nvPr/>
          </p:nvSpPr>
          <p:spPr bwMode="auto">
            <a:xfrm>
              <a:off x="3144" y="342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53" name="Line 105"/>
            <p:cNvSpPr>
              <a:spLocks noChangeShapeType="1"/>
            </p:cNvSpPr>
            <p:nvPr/>
          </p:nvSpPr>
          <p:spPr bwMode="auto">
            <a:xfrm>
              <a:off x="3247" y="3422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54" name="Line 106"/>
            <p:cNvSpPr>
              <a:spLocks noChangeShapeType="1"/>
            </p:cNvSpPr>
            <p:nvPr/>
          </p:nvSpPr>
          <p:spPr bwMode="auto">
            <a:xfrm>
              <a:off x="2721" y="340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55" name="Line 107"/>
            <p:cNvSpPr>
              <a:spLocks noChangeShapeType="1"/>
            </p:cNvSpPr>
            <p:nvPr/>
          </p:nvSpPr>
          <p:spPr bwMode="auto">
            <a:xfrm>
              <a:off x="3249" y="3411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756" name="Group 108"/>
            <p:cNvGrpSpPr>
              <a:grpSpLocks/>
            </p:cNvGrpSpPr>
            <p:nvPr/>
          </p:nvGrpSpPr>
          <p:grpSpPr bwMode="auto">
            <a:xfrm>
              <a:off x="2932" y="3382"/>
              <a:ext cx="65" cy="18"/>
              <a:chOff x="2614" y="505"/>
              <a:chExt cx="65" cy="18"/>
            </a:xfrm>
          </p:grpSpPr>
          <p:sp>
            <p:nvSpPr>
              <p:cNvPr id="1563757" name="Line 10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58" name="Line 11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59" name="Line 11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60" name="Line 11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761" name="Group 113"/>
            <p:cNvGrpSpPr>
              <a:grpSpLocks/>
            </p:cNvGrpSpPr>
            <p:nvPr/>
          </p:nvGrpSpPr>
          <p:grpSpPr bwMode="auto">
            <a:xfrm>
              <a:off x="3340" y="3384"/>
              <a:ext cx="65" cy="18"/>
              <a:chOff x="2614" y="505"/>
              <a:chExt cx="65" cy="18"/>
            </a:xfrm>
          </p:grpSpPr>
          <p:sp>
            <p:nvSpPr>
              <p:cNvPr id="1563762" name="Line 11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63" name="Line 11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64" name="Line 11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65" name="Line 11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766" name="Line 118"/>
            <p:cNvSpPr>
              <a:spLocks noChangeShapeType="1"/>
            </p:cNvSpPr>
            <p:nvPr/>
          </p:nvSpPr>
          <p:spPr bwMode="auto">
            <a:xfrm>
              <a:off x="2928" y="3376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767" name="Group 119"/>
            <p:cNvGrpSpPr>
              <a:grpSpLocks/>
            </p:cNvGrpSpPr>
            <p:nvPr/>
          </p:nvGrpSpPr>
          <p:grpSpPr bwMode="auto">
            <a:xfrm>
              <a:off x="3135" y="3352"/>
              <a:ext cx="65" cy="18"/>
              <a:chOff x="2614" y="505"/>
              <a:chExt cx="65" cy="18"/>
            </a:xfrm>
          </p:grpSpPr>
          <p:sp>
            <p:nvSpPr>
              <p:cNvPr id="1563768" name="Line 120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69" name="Line 121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70" name="Line 122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71" name="Line 123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772" name="Line 124"/>
            <p:cNvSpPr>
              <a:spLocks noChangeShapeType="1"/>
            </p:cNvSpPr>
            <p:nvPr/>
          </p:nvSpPr>
          <p:spPr bwMode="auto">
            <a:xfrm>
              <a:off x="2930" y="3345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73" name="Line 125"/>
            <p:cNvSpPr>
              <a:spLocks noChangeShapeType="1"/>
            </p:cNvSpPr>
            <p:nvPr/>
          </p:nvSpPr>
          <p:spPr bwMode="auto">
            <a:xfrm>
              <a:off x="2930" y="3328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74" name="Line 126"/>
            <p:cNvSpPr>
              <a:spLocks noChangeShapeType="1"/>
            </p:cNvSpPr>
            <p:nvPr/>
          </p:nvSpPr>
          <p:spPr bwMode="auto">
            <a:xfrm>
              <a:off x="3299" y="3329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75" name="Line 127"/>
            <p:cNvSpPr>
              <a:spLocks noChangeShapeType="1"/>
            </p:cNvSpPr>
            <p:nvPr/>
          </p:nvSpPr>
          <p:spPr bwMode="auto">
            <a:xfrm>
              <a:off x="3051" y="3328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76" name="Text Box 128"/>
            <p:cNvSpPr txBox="1">
              <a:spLocks noChangeArrowheads="1"/>
            </p:cNvSpPr>
            <p:nvPr/>
          </p:nvSpPr>
          <p:spPr bwMode="auto">
            <a:xfrm>
              <a:off x="2718" y="3738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Via Exposure</a:t>
              </a:r>
            </a:p>
          </p:txBody>
        </p:sp>
        <p:sp>
          <p:nvSpPr>
            <p:cNvPr id="1563777" name="Rectangle 129"/>
            <p:cNvSpPr>
              <a:spLocks noChangeArrowheads="1"/>
            </p:cNvSpPr>
            <p:nvPr/>
          </p:nvSpPr>
          <p:spPr bwMode="auto">
            <a:xfrm>
              <a:off x="2651" y="3047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63778" name="Group 130"/>
          <p:cNvGrpSpPr>
            <a:grpSpLocks/>
          </p:cNvGrpSpPr>
          <p:nvPr/>
        </p:nvGrpSpPr>
        <p:grpSpPr bwMode="auto">
          <a:xfrm>
            <a:off x="6831013" y="938213"/>
            <a:ext cx="1682750" cy="1412875"/>
            <a:chOff x="4303" y="735"/>
            <a:chExt cx="1060" cy="890"/>
          </a:xfrm>
        </p:grpSpPr>
        <p:sp>
          <p:nvSpPr>
            <p:cNvPr id="1563779" name="Line 131"/>
            <p:cNvSpPr>
              <a:spLocks noChangeShapeType="1"/>
            </p:cNvSpPr>
            <p:nvPr/>
          </p:nvSpPr>
          <p:spPr bwMode="auto">
            <a:xfrm>
              <a:off x="4306" y="1056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80" name="Rectangle 132"/>
            <p:cNvSpPr>
              <a:spLocks noChangeArrowheads="1"/>
            </p:cNvSpPr>
            <p:nvPr/>
          </p:nvSpPr>
          <p:spPr bwMode="auto">
            <a:xfrm>
              <a:off x="4305" y="1110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81" name="Freeform 133"/>
            <p:cNvSpPr>
              <a:spLocks/>
            </p:cNvSpPr>
            <p:nvPr/>
          </p:nvSpPr>
          <p:spPr bwMode="auto">
            <a:xfrm>
              <a:off x="4305" y="1110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82" name="Rectangle 134"/>
            <p:cNvSpPr>
              <a:spLocks noChangeArrowheads="1"/>
            </p:cNvSpPr>
            <p:nvPr/>
          </p:nvSpPr>
          <p:spPr bwMode="auto">
            <a:xfrm>
              <a:off x="4387" y="1104"/>
              <a:ext cx="45" cy="29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83" name="Rectangle 135"/>
            <p:cNvSpPr>
              <a:spLocks noChangeArrowheads="1"/>
            </p:cNvSpPr>
            <p:nvPr/>
          </p:nvSpPr>
          <p:spPr bwMode="auto">
            <a:xfrm>
              <a:off x="4493" y="1105"/>
              <a:ext cx="47" cy="293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84" name="Rectangle 136"/>
            <p:cNvSpPr>
              <a:spLocks noChangeArrowheads="1"/>
            </p:cNvSpPr>
            <p:nvPr/>
          </p:nvSpPr>
          <p:spPr bwMode="auto">
            <a:xfrm>
              <a:off x="5102" y="1110"/>
              <a:ext cx="45" cy="28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85" name="Rectangle 137"/>
            <p:cNvSpPr>
              <a:spLocks noChangeArrowheads="1"/>
            </p:cNvSpPr>
            <p:nvPr/>
          </p:nvSpPr>
          <p:spPr bwMode="auto">
            <a:xfrm>
              <a:off x="5208" y="1110"/>
              <a:ext cx="45" cy="29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786" name="Line 138"/>
            <p:cNvSpPr>
              <a:spLocks noChangeShapeType="1"/>
            </p:cNvSpPr>
            <p:nvPr/>
          </p:nvSpPr>
          <p:spPr bwMode="auto">
            <a:xfrm>
              <a:off x="4695" y="111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87" name="Line 139"/>
            <p:cNvSpPr>
              <a:spLocks noChangeShapeType="1"/>
            </p:cNvSpPr>
            <p:nvPr/>
          </p:nvSpPr>
          <p:spPr bwMode="auto">
            <a:xfrm>
              <a:off x="4800" y="1110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88" name="Line 140"/>
            <p:cNvSpPr>
              <a:spLocks noChangeShapeType="1"/>
            </p:cNvSpPr>
            <p:nvPr/>
          </p:nvSpPr>
          <p:spPr bwMode="auto">
            <a:xfrm>
              <a:off x="4903" y="1110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789" name="Line 141"/>
            <p:cNvSpPr>
              <a:spLocks noChangeShapeType="1"/>
            </p:cNvSpPr>
            <p:nvPr/>
          </p:nvSpPr>
          <p:spPr bwMode="auto">
            <a:xfrm>
              <a:off x="4377" y="1096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790" name="Line 142"/>
            <p:cNvSpPr>
              <a:spLocks noChangeShapeType="1"/>
            </p:cNvSpPr>
            <p:nvPr/>
          </p:nvSpPr>
          <p:spPr bwMode="auto">
            <a:xfrm>
              <a:off x="4905" y="1099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791" name="Group 143"/>
            <p:cNvGrpSpPr>
              <a:grpSpLocks/>
            </p:cNvGrpSpPr>
            <p:nvPr/>
          </p:nvGrpSpPr>
          <p:grpSpPr bwMode="auto">
            <a:xfrm>
              <a:off x="4588" y="1070"/>
              <a:ext cx="65" cy="18"/>
              <a:chOff x="2614" y="505"/>
              <a:chExt cx="65" cy="18"/>
            </a:xfrm>
          </p:grpSpPr>
          <p:sp>
            <p:nvSpPr>
              <p:cNvPr id="1563792" name="Line 144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93" name="Line 145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94" name="Line 146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95" name="Line 147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796" name="Group 148"/>
            <p:cNvGrpSpPr>
              <a:grpSpLocks/>
            </p:cNvGrpSpPr>
            <p:nvPr/>
          </p:nvGrpSpPr>
          <p:grpSpPr bwMode="auto">
            <a:xfrm>
              <a:off x="4996" y="1072"/>
              <a:ext cx="65" cy="18"/>
              <a:chOff x="2614" y="505"/>
              <a:chExt cx="65" cy="18"/>
            </a:xfrm>
          </p:grpSpPr>
          <p:sp>
            <p:nvSpPr>
              <p:cNvPr id="1563797" name="Line 149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98" name="Line 150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799" name="Line 151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00" name="Line 152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01" name="Line 153"/>
            <p:cNvSpPr>
              <a:spLocks noChangeShapeType="1"/>
            </p:cNvSpPr>
            <p:nvPr/>
          </p:nvSpPr>
          <p:spPr bwMode="auto">
            <a:xfrm>
              <a:off x="4584" y="1064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802" name="Group 154"/>
            <p:cNvGrpSpPr>
              <a:grpSpLocks/>
            </p:cNvGrpSpPr>
            <p:nvPr/>
          </p:nvGrpSpPr>
          <p:grpSpPr bwMode="auto">
            <a:xfrm>
              <a:off x="4791" y="1040"/>
              <a:ext cx="65" cy="18"/>
              <a:chOff x="2614" y="505"/>
              <a:chExt cx="65" cy="18"/>
            </a:xfrm>
          </p:grpSpPr>
          <p:sp>
            <p:nvSpPr>
              <p:cNvPr id="1563803" name="Line 15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04" name="Line 15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05" name="Line 15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06" name="Line 15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07" name="Line 159"/>
            <p:cNvSpPr>
              <a:spLocks noChangeShapeType="1"/>
            </p:cNvSpPr>
            <p:nvPr/>
          </p:nvSpPr>
          <p:spPr bwMode="auto">
            <a:xfrm>
              <a:off x="4586" y="1033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08" name="Line 160"/>
            <p:cNvSpPr>
              <a:spLocks noChangeShapeType="1"/>
            </p:cNvSpPr>
            <p:nvPr/>
          </p:nvSpPr>
          <p:spPr bwMode="auto">
            <a:xfrm>
              <a:off x="4586" y="1016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09" name="Line 161"/>
            <p:cNvSpPr>
              <a:spLocks noChangeShapeType="1"/>
            </p:cNvSpPr>
            <p:nvPr/>
          </p:nvSpPr>
          <p:spPr bwMode="auto">
            <a:xfrm>
              <a:off x="4955" y="1017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10" name="Line 162"/>
            <p:cNvSpPr>
              <a:spLocks noChangeShapeType="1"/>
            </p:cNvSpPr>
            <p:nvPr/>
          </p:nvSpPr>
          <p:spPr bwMode="auto">
            <a:xfrm>
              <a:off x="4707" y="1016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11" name="Text Box 163"/>
            <p:cNvSpPr txBox="1">
              <a:spLocks noChangeArrowheads="1"/>
            </p:cNvSpPr>
            <p:nvPr/>
          </p:nvSpPr>
          <p:spPr bwMode="auto">
            <a:xfrm>
              <a:off x="4368" y="1429"/>
              <a:ext cx="954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Insulation</a:t>
              </a:r>
            </a:p>
          </p:txBody>
        </p:sp>
        <p:sp>
          <p:nvSpPr>
            <p:cNvPr id="1563812" name="Rectangle 164"/>
            <p:cNvSpPr>
              <a:spLocks noChangeArrowheads="1"/>
            </p:cNvSpPr>
            <p:nvPr/>
          </p:nvSpPr>
          <p:spPr bwMode="auto">
            <a:xfrm>
              <a:off x="4307" y="735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13" name="Line 165"/>
            <p:cNvSpPr>
              <a:spLocks noChangeShapeType="1"/>
            </p:cNvSpPr>
            <p:nvPr/>
          </p:nvSpPr>
          <p:spPr bwMode="auto">
            <a:xfrm>
              <a:off x="4303" y="1398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14" name="Rectangle 166"/>
            <p:cNvSpPr>
              <a:spLocks noChangeArrowheads="1"/>
            </p:cNvSpPr>
            <p:nvPr/>
          </p:nvSpPr>
          <p:spPr bwMode="auto">
            <a:xfrm>
              <a:off x="4390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15" name="Rectangle 167"/>
            <p:cNvSpPr>
              <a:spLocks noChangeArrowheads="1"/>
            </p:cNvSpPr>
            <p:nvPr/>
          </p:nvSpPr>
          <p:spPr bwMode="auto">
            <a:xfrm>
              <a:off x="4498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16" name="Rectangle 168"/>
            <p:cNvSpPr>
              <a:spLocks noChangeArrowheads="1"/>
            </p:cNvSpPr>
            <p:nvPr/>
          </p:nvSpPr>
          <p:spPr bwMode="auto">
            <a:xfrm>
              <a:off x="5107" y="1377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17" name="Rectangle 169"/>
            <p:cNvSpPr>
              <a:spLocks noChangeArrowheads="1"/>
            </p:cNvSpPr>
            <p:nvPr/>
          </p:nvSpPr>
          <p:spPr bwMode="auto">
            <a:xfrm>
              <a:off x="5215" y="1374"/>
              <a:ext cx="33" cy="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63818" name="Group 170"/>
          <p:cNvGrpSpPr>
            <a:grpSpLocks/>
          </p:cNvGrpSpPr>
          <p:nvPr/>
        </p:nvGrpSpPr>
        <p:grpSpPr bwMode="auto">
          <a:xfrm>
            <a:off x="6743700" y="2674938"/>
            <a:ext cx="1857375" cy="1546225"/>
            <a:chOff x="4248" y="1729"/>
            <a:chExt cx="1170" cy="974"/>
          </a:xfrm>
        </p:grpSpPr>
        <p:sp>
          <p:nvSpPr>
            <p:cNvPr id="1563819" name="Line 171"/>
            <p:cNvSpPr>
              <a:spLocks noChangeShapeType="1"/>
            </p:cNvSpPr>
            <p:nvPr/>
          </p:nvSpPr>
          <p:spPr bwMode="auto">
            <a:xfrm>
              <a:off x="4270" y="2440"/>
              <a:ext cx="1040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20" name="Rectangle 172"/>
            <p:cNvSpPr>
              <a:spLocks noChangeArrowheads="1"/>
            </p:cNvSpPr>
            <p:nvPr/>
          </p:nvSpPr>
          <p:spPr bwMode="auto">
            <a:xfrm>
              <a:off x="4566" y="2418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1" name="Line 173"/>
            <p:cNvSpPr>
              <a:spLocks noChangeShapeType="1"/>
            </p:cNvSpPr>
            <p:nvPr/>
          </p:nvSpPr>
          <p:spPr bwMode="auto">
            <a:xfrm>
              <a:off x="4696" y="2437"/>
              <a:ext cx="177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22" name="Line 174"/>
            <p:cNvSpPr>
              <a:spLocks noChangeShapeType="1"/>
            </p:cNvSpPr>
            <p:nvPr/>
          </p:nvSpPr>
          <p:spPr bwMode="auto">
            <a:xfrm>
              <a:off x="4270" y="2050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23" name="Rectangle 175"/>
            <p:cNvSpPr>
              <a:spLocks noChangeArrowheads="1"/>
            </p:cNvSpPr>
            <p:nvPr/>
          </p:nvSpPr>
          <p:spPr bwMode="auto">
            <a:xfrm>
              <a:off x="4269" y="2104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4" name="Freeform 176"/>
            <p:cNvSpPr>
              <a:spLocks/>
            </p:cNvSpPr>
            <p:nvPr/>
          </p:nvSpPr>
          <p:spPr bwMode="auto">
            <a:xfrm>
              <a:off x="4269" y="2104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25" name="Rectangle 177"/>
            <p:cNvSpPr>
              <a:spLocks noChangeArrowheads="1"/>
            </p:cNvSpPr>
            <p:nvPr/>
          </p:nvSpPr>
          <p:spPr bwMode="auto">
            <a:xfrm>
              <a:off x="4351" y="2098"/>
              <a:ext cx="45" cy="29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6" name="Rectangle 178"/>
            <p:cNvSpPr>
              <a:spLocks noChangeArrowheads="1"/>
            </p:cNvSpPr>
            <p:nvPr/>
          </p:nvSpPr>
          <p:spPr bwMode="auto">
            <a:xfrm>
              <a:off x="4457" y="2099"/>
              <a:ext cx="47" cy="293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7" name="Rectangle 179"/>
            <p:cNvSpPr>
              <a:spLocks noChangeArrowheads="1"/>
            </p:cNvSpPr>
            <p:nvPr/>
          </p:nvSpPr>
          <p:spPr bwMode="auto">
            <a:xfrm>
              <a:off x="5066" y="2104"/>
              <a:ext cx="45" cy="28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8" name="Rectangle 180"/>
            <p:cNvSpPr>
              <a:spLocks noChangeArrowheads="1"/>
            </p:cNvSpPr>
            <p:nvPr/>
          </p:nvSpPr>
          <p:spPr bwMode="auto">
            <a:xfrm>
              <a:off x="5172" y="2104"/>
              <a:ext cx="45" cy="29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29" name="Line 181"/>
            <p:cNvSpPr>
              <a:spLocks noChangeShapeType="1"/>
            </p:cNvSpPr>
            <p:nvPr/>
          </p:nvSpPr>
          <p:spPr bwMode="auto">
            <a:xfrm>
              <a:off x="4659" y="210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30" name="Line 182"/>
            <p:cNvSpPr>
              <a:spLocks noChangeShapeType="1"/>
            </p:cNvSpPr>
            <p:nvPr/>
          </p:nvSpPr>
          <p:spPr bwMode="auto">
            <a:xfrm>
              <a:off x="4764" y="2104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31" name="Line 183"/>
            <p:cNvSpPr>
              <a:spLocks noChangeShapeType="1"/>
            </p:cNvSpPr>
            <p:nvPr/>
          </p:nvSpPr>
          <p:spPr bwMode="auto">
            <a:xfrm>
              <a:off x="4867" y="2104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32" name="Line 184"/>
            <p:cNvSpPr>
              <a:spLocks noChangeShapeType="1"/>
            </p:cNvSpPr>
            <p:nvPr/>
          </p:nvSpPr>
          <p:spPr bwMode="auto">
            <a:xfrm>
              <a:off x="4341" y="2090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33" name="Line 185"/>
            <p:cNvSpPr>
              <a:spLocks noChangeShapeType="1"/>
            </p:cNvSpPr>
            <p:nvPr/>
          </p:nvSpPr>
          <p:spPr bwMode="auto">
            <a:xfrm>
              <a:off x="4869" y="2093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834" name="Group 186"/>
            <p:cNvGrpSpPr>
              <a:grpSpLocks/>
            </p:cNvGrpSpPr>
            <p:nvPr/>
          </p:nvGrpSpPr>
          <p:grpSpPr bwMode="auto">
            <a:xfrm>
              <a:off x="4552" y="2064"/>
              <a:ext cx="65" cy="18"/>
              <a:chOff x="2614" y="505"/>
              <a:chExt cx="65" cy="18"/>
            </a:xfrm>
          </p:grpSpPr>
          <p:sp>
            <p:nvSpPr>
              <p:cNvPr id="1563835" name="Line 187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36" name="Line 188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37" name="Line 189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38" name="Line 190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839" name="Group 191"/>
            <p:cNvGrpSpPr>
              <a:grpSpLocks/>
            </p:cNvGrpSpPr>
            <p:nvPr/>
          </p:nvGrpSpPr>
          <p:grpSpPr bwMode="auto">
            <a:xfrm>
              <a:off x="4960" y="2066"/>
              <a:ext cx="65" cy="18"/>
              <a:chOff x="2614" y="505"/>
              <a:chExt cx="65" cy="18"/>
            </a:xfrm>
          </p:grpSpPr>
          <p:sp>
            <p:nvSpPr>
              <p:cNvPr id="1563840" name="Line 192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1" name="Line 193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2" name="Line 194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3" name="Line 195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44" name="Line 196"/>
            <p:cNvSpPr>
              <a:spLocks noChangeShapeType="1"/>
            </p:cNvSpPr>
            <p:nvPr/>
          </p:nvSpPr>
          <p:spPr bwMode="auto">
            <a:xfrm>
              <a:off x="4548" y="2058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845" name="Group 197"/>
            <p:cNvGrpSpPr>
              <a:grpSpLocks/>
            </p:cNvGrpSpPr>
            <p:nvPr/>
          </p:nvGrpSpPr>
          <p:grpSpPr bwMode="auto">
            <a:xfrm>
              <a:off x="4755" y="2034"/>
              <a:ext cx="65" cy="18"/>
              <a:chOff x="2614" y="505"/>
              <a:chExt cx="65" cy="18"/>
            </a:xfrm>
          </p:grpSpPr>
          <p:sp>
            <p:nvSpPr>
              <p:cNvPr id="1563846" name="Line 198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7" name="Line 199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8" name="Line 200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49" name="Line 201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50" name="Line 202"/>
            <p:cNvSpPr>
              <a:spLocks noChangeShapeType="1"/>
            </p:cNvSpPr>
            <p:nvPr/>
          </p:nvSpPr>
          <p:spPr bwMode="auto">
            <a:xfrm>
              <a:off x="4550" y="2027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51" name="Line 203"/>
            <p:cNvSpPr>
              <a:spLocks noChangeShapeType="1"/>
            </p:cNvSpPr>
            <p:nvPr/>
          </p:nvSpPr>
          <p:spPr bwMode="auto">
            <a:xfrm>
              <a:off x="4550" y="2010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52" name="Line 204"/>
            <p:cNvSpPr>
              <a:spLocks noChangeShapeType="1"/>
            </p:cNvSpPr>
            <p:nvPr/>
          </p:nvSpPr>
          <p:spPr bwMode="auto">
            <a:xfrm>
              <a:off x="4919" y="2011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53" name="Line 205"/>
            <p:cNvSpPr>
              <a:spLocks noChangeShapeType="1"/>
            </p:cNvSpPr>
            <p:nvPr/>
          </p:nvSpPr>
          <p:spPr bwMode="auto">
            <a:xfrm>
              <a:off x="4671" y="2010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54" name="Text Box 206"/>
            <p:cNvSpPr txBox="1">
              <a:spLocks noChangeArrowheads="1"/>
            </p:cNvSpPr>
            <p:nvPr/>
          </p:nvSpPr>
          <p:spPr bwMode="auto">
            <a:xfrm>
              <a:off x="4248" y="2507"/>
              <a:ext cx="1170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RDL &amp; Passivation</a:t>
              </a:r>
            </a:p>
          </p:txBody>
        </p:sp>
        <p:sp>
          <p:nvSpPr>
            <p:cNvPr id="1563855" name="Rectangle 207"/>
            <p:cNvSpPr>
              <a:spLocks noChangeArrowheads="1"/>
            </p:cNvSpPr>
            <p:nvPr/>
          </p:nvSpPr>
          <p:spPr bwMode="auto">
            <a:xfrm>
              <a:off x="4271" y="1729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56" name="Line 208"/>
            <p:cNvSpPr>
              <a:spLocks noChangeShapeType="1"/>
            </p:cNvSpPr>
            <p:nvPr/>
          </p:nvSpPr>
          <p:spPr bwMode="auto">
            <a:xfrm>
              <a:off x="4267" y="2392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57" name="Rectangle 209"/>
            <p:cNvSpPr>
              <a:spLocks noChangeArrowheads="1"/>
            </p:cNvSpPr>
            <p:nvPr/>
          </p:nvSpPr>
          <p:spPr bwMode="auto">
            <a:xfrm>
              <a:off x="4354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58" name="Rectangle 210"/>
            <p:cNvSpPr>
              <a:spLocks noChangeArrowheads="1"/>
            </p:cNvSpPr>
            <p:nvPr/>
          </p:nvSpPr>
          <p:spPr bwMode="auto">
            <a:xfrm>
              <a:off x="4462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59" name="Rectangle 211"/>
            <p:cNvSpPr>
              <a:spLocks noChangeArrowheads="1"/>
            </p:cNvSpPr>
            <p:nvPr/>
          </p:nvSpPr>
          <p:spPr bwMode="auto">
            <a:xfrm>
              <a:off x="5071" y="2371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60" name="Rectangle 212"/>
            <p:cNvSpPr>
              <a:spLocks noChangeArrowheads="1"/>
            </p:cNvSpPr>
            <p:nvPr/>
          </p:nvSpPr>
          <p:spPr bwMode="auto">
            <a:xfrm>
              <a:off x="5179" y="2368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61" name="Line 213"/>
            <p:cNvSpPr>
              <a:spLocks noChangeShapeType="1"/>
            </p:cNvSpPr>
            <p:nvPr/>
          </p:nvSpPr>
          <p:spPr bwMode="auto">
            <a:xfrm>
              <a:off x="4353" y="2414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62" name="Line 214"/>
            <p:cNvSpPr>
              <a:spLocks noChangeShapeType="1"/>
            </p:cNvSpPr>
            <p:nvPr/>
          </p:nvSpPr>
          <p:spPr bwMode="auto">
            <a:xfrm>
              <a:off x="4871" y="2414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63" name="Rectangle 215"/>
            <p:cNvSpPr>
              <a:spLocks noChangeArrowheads="1"/>
            </p:cNvSpPr>
            <p:nvPr/>
          </p:nvSpPr>
          <p:spPr bwMode="auto">
            <a:xfrm>
              <a:off x="4890" y="2416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63864" name="Group 216"/>
          <p:cNvGrpSpPr>
            <a:grpSpLocks/>
          </p:cNvGrpSpPr>
          <p:nvPr/>
        </p:nvGrpSpPr>
        <p:grpSpPr bwMode="auto">
          <a:xfrm>
            <a:off x="6743700" y="4545013"/>
            <a:ext cx="1857375" cy="1685925"/>
            <a:chOff x="4248" y="2807"/>
            <a:chExt cx="1170" cy="1062"/>
          </a:xfrm>
        </p:grpSpPr>
        <p:sp>
          <p:nvSpPr>
            <p:cNvPr id="1563865" name="Oval 217"/>
            <p:cNvSpPr>
              <a:spLocks noChangeArrowheads="1"/>
            </p:cNvSpPr>
            <p:nvPr/>
          </p:nvSpPr>
          <p:spPr bwMode="auto">
            <a:xfrm>
              <a:off x="4876" y="3462"/>
              <a:ext cx="182" cy="20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66" name="Oval 218"/>
            <p:cNvSpPr>
              <a:spLocks noChangeArrowheads="1"/>
            </p:cNvSpPr>
            <p:nvPr/>
          </p:nvSpPr>
          <p:spPr bwMode="auto">
            <a:xfrm>
              <a:off x="4568" y="3458"/>
              <a:ext cx="166" cy="209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67" name="Line 219"/>
            <p:cNvSpPr>
              <a:spLocks noChangeShapeType="1"/>
            </p:cNvSpPr>
            <p:nvPr/>
          </p:nvSpPr>
          <p:spPr bwMode="auto">
            <a:xfrm>
              <a:off x="4292" y="3520"/>
              <a:ext cx="1058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68" name="Rectangle 220"/>
            <p:cNvSpPr>
              <a:spLocks noChangeArrowheads="1"/>
            </p:cNvSpPr>
            <p:nvPr/>
          </p:nvSpPr>
          <p:spPr bwMode="auto">
            <a:xfrm>
              <a:off x="4596" y="3496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69" name="Line 221"/>
            <p:cNvSpPr>
              <a:spLocks noChangeShapeType="1"/>
            </p:cNvSpPr>
            <p:nvPr/>
          </p:nvSpPr>
          <p:spPr bwMode="auto">
            <a:xfrm>
              <a:off x="4726" y="3515"/>
              <a:ext cx="177" cy="0"/>
            </a:xfrm>
            <a:prstGeom prst="line">
              <a:avLst/>
            </a:prstGeom>
            <a:noFill/>
            <a:ln w="101600">
              <a:solidFill>
                <a:srgbClr val="9966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70" name="Line 222"/>
            <p:cNvSpPr>
              <a:spLocks noChangeShapeType="1"/>
            </p:cNvSpPr>
            <p:nvPr/>
          </p:nvSpPr>
          <p:spPr bwMode="auto">
            <a:xfrm>
              <a:off x="4300" y="3128"/>
              <a:ext cx="1054" cy="0"/>
            </a:xfrm>
            <a:prstGeom prst="line">
              <a:avLst/>
            </a:pr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71" name="Rectangle 223"/>
            <p:cNvSpPr>
              <a:spLocks noChangeArrowheads="1"/>
            </p:cNvSpPr>
            <p:nvPr/>
          </p:nvSpPr>
          <p:spPr bwMode="auto">
            <a:xfrm>
              <a:off x="4299" y="3182"/>
              <a:ext cx="1050" cy="27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72" name="Freeform 224"/>
            <p:cNvSpPr>
              <a:spLocks/>
            </p:cNvSpPr>
            <p:nvPr/>
          </p:nvSpPr>
          <p:spPr bwMode="auto">
            <a:xfrm>
              <a:off x="4299" y="3182"/>
              <a:ext cx="1058" cy="282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73" name="Rectangle 225"/>
            <p:cNvSpPr>
              <a:spLocks noChangeArrowheads="1"/>
            </p:cNvSpPr>
            <p:nvPr/>
          </p:nvSpPr>
          <p:spPr bwMode="auto">
            <a:xfrm>
              <a:off x="4381" y="3176"/>
              <a:ext cx="45" cy="29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74" name="Rectangle 226"/>
            <p:cNvSpPr>
              <a:spLocks noChangeArrowheads="1"/>
            </p:cNvSpPr>
            <p:nvPr/>
          </p:nvSpPr>
          <p:spPr bwMode="auto">
            <a:xfrm>
              <a:off x="4487" y="3177"/>
              <a:ext cx="47" cy="293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75" name="Rectangle 227"/>
            <p:cNvSpPr>
              <a:spLocks noChangeArrowheads="1"/>
            </p:cNvSpPr>
            <p:nvPr/>
          </p:nvSpPr>
          <p:spPr bwMode="auto">
            <a:xfrm>
              <a:off x="5096" y="3182"/>
              <a:ext cx="45" cy="288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76" name="Rectangle 228"/>
            <p:cNvSpPr>
              <a:spLocks noChangeArrowheads="1"/>
            </p:cNvSpPr>
            <p:nvPr/>
          </p:nvSpPr>
          <p:spPr bwMode="auto">
            <a:xfrm>
              <a:off x="5202" y="3182"/>
              <a:ext cx="45" cy="292"/>
            </a:xfrm>
            <a:prstGeom prst="rect">
              <a:avLst/>
            </a:prstGeom>
            <a:solidFill>
              <a:srgbClr val="00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877" name="Line 229"/>
            <p:cNvSpPr>
              <a:spLocks noChangeShapeType="1"/>
            </p:cNvSpPr>
            <p:nvPr/>
          </p:nvSpPr>
          <p:spPr bwMode="auto">
            <a:xfrm>
              <a:off x="4689" y="318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78" name="Line 230"/>
            <p:cNvSpPr>
              <a:spLocks noChangeShapeType="1"/>
            </p:cNvSpPr>
            <p:nvPr/>
          </p:nvSpPr>
          <p:spPr bwMode="auto">
            <a:xfrm>
              <a:off x="4794" y="3182"/>
              <a:ext cx="6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79" name="Line 231"/>
            <p:cNvSpPr>
              <a:spLocks noChangeShapeType="1"/>
            </p:cNvSpPr>
            <p:nvPr/>
          </p:nvSpPr>
          <p:spPr bwMode="auto">
            <a:xfrm>
              <a:off x="4897" y="3182"/>
              <a:ext cx="6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880" name="Line 232"/>
            <p:cNvSpPr>
              <a:spLocks noChangeShapeType="1"/>
            </p:cNvSpPr>
            <p:nvPr/>
          </p:nvSpPr>
          <p:spPr bwMode="auto">
            <a:xfrm>
              <a:off x="4371" y="3168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81" name="Line 233"/>
            <p:cNvSpPr>
              <a:spLocks noChangeShapeType="1"/>
            </p:cNvSpPr>
            <p:nvPr/>
          </p:nvSpPr>
          <p:spPr bwMode="auto">
            <a:xfrm>
              <a:off x="4899" y="3171"/>
              <a:ext cx="36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882" name="Group 234"/>
            <p:cNvGrpSpPr>
              <a:grpSpLocks/>
            </p:cNvGrpSpPr>
            <p:nvPr/>
          </p:nvGrpSpPr>
          <p:grpSpPr bwMode="auto">
            <a:xfrm>
              <a:off x="4582" y="3142"/>
              <a:ext cx="65" cy="18"/>
              <a:chOff x="2614" y="505"/>
              <a:chExt cx="65" cy="18"/>
            </a:xfrm>
          </p:grpSpPr>
          <p:sp>
            <p:nvSpPr>
              <p:cNvPr id="1563883" name="Line 235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84" name="Line 236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85" name="Line 237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86" name="Line 238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1563887" name="Group 239"/>
            <p:cNvGrpSpPr>
              <a:grpSpLocks/>
            </p:cNvGrpSpPr>
            <p:nvPr/>
          </p:nvGrpSpPr>
          <p:grpSpPr bwMode="auto">
            <a:xfrm>
              <a:off x="4990" y="3144"/>
              <a:ext cx="65" cy="18"/>
              <a:chOff x="2614" y="505"/>
              <a:chExt cx="65" cy="18"/>
            </a:xfrm>
          </p:grpSpPr>
          <p:sp>
            <p:nvSpPr>
              <p:cNvPr id="1563888" name="Line 240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89" name="Line 241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90" name="Line 242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91" name="Line 243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92" name="Line 244"/>
            <p:cNvSpPr>
              <a:spLocks noChangeShapeType="1"/>
            </p:cNvSpPr>
            <p:nvPr/>
          </p:nvSpPr>
          <p:spPr bwMode="auto">
            <a:xfrm>
              <a:off x="4578" y="3136"/>
              <a:ext cx="488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1563893" name="Group 245"/>
            <p:cNvGrpSpPr>
              <a:grpSpLocks/>
            </p:cNvGrpSpPr>
            <p:nvPr/>
          </p:nvGrpSpPr>
          <p:grpSpPr bwMode="auto">
            <a:xfrm>
              <a:off x="4785" y="3112"/>
              <a:ext cx="65" cy="18"/>
              <a:chOff x="2614" y="505"/>
              <a:chExt cx="65" cy="18"/>
            </a:xfrm>
          </p:grpSpPr>
          <p:sp>
            <p:nvSpPr>
              <p:cNvPr id="1563894" name="Line 246"/>
              <p:cNvSpPr>
                <a:spLocks noChangeShapeType="1"/>
              </p:cNvSpPr>
              <p:nvPr/>
            </p:nvSpPr>
            <p:spPr bwMode="auto">
              <a:xfrm>
                <a:off x="2614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95" name="Line 247"/>
              <p:cNvSpPr>
                <a:spLocks noChangeShapeType="1"/>
              </p:cNvSpPr>
              <p:nvPr/>
            </p:nvSpPr>
            <p:spPr bwMode="auto">
              <a:xfrm>
                <a:off x="2635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96" name="Line 248"/>
              <p:cNvSpPr>
                <a:spLocks noChangeShapeType="1"/>
              </p:cNvSpPr>
              <p:nvPr/>
            </p:nvSpPr>
            <p:spPr bwMode="auto">
              <a:xfrm>
                <a:off x="2657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1563897" name="Line 249"/>
              <p:cNvSpPr>
                <a:spLocks noChangeShapeType="1"/>
              </p:cNvSpPr>
              <p:nvPr/>
            </p:nvSpPr>
            <p:spPr bwMode="auto">
              <a:xfrm>
                <a:off x="2679" y="505"/>
                <a:ext cx="0" cy="18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1563898" name="Line 250"/>
            <p:cNvSpPr>
              <a:spLocks noChangeShapeType="1"/>
            </p:cNvSpPr>
            <p:nvPr/>
          </p:nvSpPr>
          <p:spPr bwMode="auto">
            <a:xfrm>
              <a:off x="4580" y="3105"/>
              <a:ext cx="48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899" name="Line 251"/>
            <p:cNvSpPr>
              <a:spLocks noChangeShapeType="1"/>
            </p:cNvSpPr>
            <p:nvPr/>
          </p:nvSpPr>
          <p:spPr bwMode="auto">
            <a:xfrm>
              <a:off x="4580" y="3088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00" name="Line 252"/>
            <p:cNvSpPr>
              <a:spLocks noChangeShapeType="1"/>
            </p:cNvSpPr>
            <p:nvPr/>
          </p:nvSpPr>
          <p:spPr bwMode="auto">
            <a:xfrm>
              <a:off x="4949" y="3089"/>
              <a:ext cx="119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01" name="Line 253"/>
            <p:cNvSpPr>
              <a:spLocks noChangeShapeType="1"/>
            </p:cNvSpPr>
            <p:nvPr/>
          </p:nvSpPr>
          <p:spPr bwMode="auto">
            <a:xfrm>
              <a:off x="4701" y="3088"/>
              <a:ext cx="24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02" name="Text Box 254"/>
            <p:cNvSpPr txBox="1">
              <a:spLocks noChangeArrowheads="1"/>
            </p:cNvSpPr>
            <p:nvPr/>
          </p:nvSpPr>
          <p:spPr bwMode="auto">
            <a:xfrm>
              <a:off x="4248" y="3673"/>
              <a:ext cx="1170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BS Bumping</a:t>
              </a:r>
            </a:p>
          </p:txBody>
        </p:sp>
        <p:sp>
          <p:nvSpPr>
            <p:cNvPr id="1563903" name="Rectangle 255"/>
            <p:cNvSpPr>
              <a:spLocks noChangeArrowheads="1"/>
            </p:cNvSpPr>
            <p:nvPr/>
          </p:nvSpPr>
          <p:spPr bwMode="auto">
            <a:xfrm>
              <a:off x="4301" y="2807"/>
              <a:ext cx="1055" cy="2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04" name="Line 256"/>
            <p:cNvSpPr>
              <a:spLocks noChangeShapeType="1"/>
            </p:cNvSpPr>
            <p:nvPr/>
          </p:nvSpPr>
          <p:spPr bwMode="auto">
            <a:xfrm>
              <a:off x="4297" y="3470"/>
              <a:ext cx="1054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05" name="Rectangle 257"/>
            <p:cNvSpPr>
              <a:spLocks noChangeArrowheads="1"/>
            </p:cNvSpPr>
            <p:nvPr/>
          </p:nvSpPr>
          <p:spPr bwMode="auto">
            <a:xfrm>
              <a:off x="4384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06" name="Rectangle 258"/>
            <p:cNvSpPr>
              <a:spLocks noChangeArrowheads="1"/>
            </p:cNvSpPr>
            <p:nvPr/>
          </p:nvSpPr>
          <p:spPr bwMode="auto">
            <a:xfrm>
              <a:off x="4492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07" name="Rectangle 259"/>
            <p:cNvSpPr>
              <a:spLocks noChangeArrowheads="1"/>
            </p:cNvSpPr>
            <p:nvPr/>
          </p:nvSpPr>
          <p:spPr bwMode="auto">
            <a:xfrm>
              <a:off x="5101" y="3449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08" name="Rectangle 260"/>
            <p:cNvSpPr>
              <a:spLocks noChangeArrowheads="1"/>
            </p:cNvSpPr>
            <p:nvPr/>
          </p:nvSpPr>
          <p:spPr bwMode="auto">
            <a:xfrm>
              <a:off x="5209" y="3446"/>
              <a:ext cx="33" cy="52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09" name="Line 261"/>
            <p:cNvSpPr>
              <a:spLocks noChangeShapeType="1"/>
            </p:cNvSpPr>
            <p:nvPr/>
          </p:nvSpPr>
          <p:spPr bwMode="auto">
            <a:xfrm>
              <a:off x="4383" y="3492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10" name="Line 262"/>
            <p:cNvSpPr>
              <a:spLocks noChangeShapeType="1"/>
            </p:cNvSpPr>
            <p:nvPr/>
          </p:nvSpPr>
          <p:spPr bwMode="auto">
            <a:xfrm>
              <a:off x="4901" y="3492"/>
              <a:ext cx="342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11" name="Rectangle 263"/>
            <p:cNvSpPr>
              <a:spLocks noChangeArrowheads="1"/>
            </p:cNvSpPr>
            <p:nvPr/>
          </p:nvSpPr>
          <p:spPr bwMode="auto">
            <a:xfrm>
              <a:off x="4920" y="3494"/>
              <a:ext cx="102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>
                  <a:solidFill>
                    <a:srgbClr val="9966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12" name="Freeform 264"/>
            <p:cNvSpPr>
              <a:spLocks/>
            </p:cNvSpPr>
            <p:nvPr/>
          </p:nvSpPr>
          <p:spPr bwMode="auto">
            <a:xfrm>
              <a:off x="4566" y="3503"/>
              <a:ext cx="498" cy="60"/>
            </a:xfrm>
            <a:custGeom>
              <a:avLst/>
              <a:gdLst>
                <a:gd name="T0" fmla="*/ 0 w 498"/>
                <a:gd name="T1" fmla="*/ 60 h 60"/>
                <a:gd name="T2" fmla="*/ 26 w 498"/>
                <a:gd name="T3" fmla="*/ 60 h 60"/>
                <a:gd name="T4" fmla="*/ 26 w 498"/>
                <a:gd name="T5" fmla="*/ 0 h 60"/>
                <a:gd name="T6" fmla="*/ 132 w 498"/>
                <a:gd name="T7" fmla="*/ 0 h 60"/>
                <a:gd name="T8" fmla="*/ 130 w 498"/>
                <a:gd name="T9" fmla="*/ 58 h 60"/>
                <a:gd name="T10" fmla="*/ 350 w 498"/>
                <a:gd name="T11" fmla="*/ 58 h 60"/>
                <a:gd name="T12" fmla="*/ 350 w 498"/>
                <a:gd name="T13" fmla="*/ 0 h 60"/>
                <a:gd name="T14" fmla="*/ 450 w 498"/>
                <a:gd name="T15" fmla="*/ 0 h 60"/>
                <a:gd name="T16" fmla="*/ 448 w 498"/>
                <a:gd name="T17" fmla="*/ 56 h 60"/>
                <a:gd name="T18" fmla="*/ 498 w 498"/>
                <a:gd name="T19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60">
                  <a:moveTo>
                    <a:pt x="0" y="60"/>
                  </a:moveTo>
                  <a:lnTo>
                    <a:pt x="26" y="60"/>
                  </a:lnTo>
                  <a:lnTo>
                    <a:pt x="26" y="0"/>
                  </a:lnTo>
                  <a:lnTo>
                    <a:pt x="132" y="0"/>
                  </a:lnTo>
                  <a:lnTo>
                    <a:pt x="130" y="58"/>
                  </a:lnTo>
                  <a:lnTo>
                    <a:pt x="350" y="58"/>
                  </a:lnTo>
                  <a:lnTo>
                    <a:pt x="350" y="0"/>
                  </a:lnTo>
                  <a:lnTo>
                    <a:pt x="450" y="0"/>
                  </a:lnTo>
                  <a:lnTo>
                    <a:pt x="448" y="56"/>
                  </a:lnTo>
                  <a:lnTo>
                    <a:pt x="498" y="56"/>
                  </a:lnTo>
                </a:path>
              </a:pathLst>
            </a:custGeom>
            <a:noFill/>
            <a:ln w="28575" cmpd="sng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913" name="Rectangle 265"/>
            <p:cNvSpPr>
              <a:spLocks noChangeArrowheads="1"/>
            </p:cNvSpPr>
            <p:nvPr/>
          </p:nvSpPr>
          <p:spPr bwMode="auto">
            <a:xfrm>
              <a:off x="4604" y="3512"/>
              <a:ext cx="89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14" name="Rectangle 266"/>
            <p:cNvSpPr>
              <a:spLocks noChangeArrowheads="1"/>
            </p:cNvSpPr>
            <p:nvPr/>
          </p:nvSpPr>
          <p:spPr bwMode="auto">
            <a:xfrm>
              <a:off x="4928" y="3512"/>
              <a:ext cx="77" cy="87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15" name="Line 267"/>
            <p:cNvSpPr>
              <a:spLocks noChangeShapeType="1"/>
            </p:cNvSpPr>
            <p:nvPr/>
          </p:nvSpPr>
          <p:spPr bwMode="auto">
            <a:xfrm>
              <a:off x="4741" y="3564"/>
              <a:ext cx="12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563916" name="Group 268"/>
          <p:cNvGrpSpPr>
            <a:grpSpLocks/>
          </p:cNvGrpSpPr>
          <p:nvPr/>
        </p:nvGrpSpPr>
        <p:grpSpPr bwMode="auto">
          <a:xfrm>
            <a:off x="1204913" y="3614738"/>
            <a:ext cx="1698625" cy="1028700"/>
            <a:chOff x="750" y="2362"/>
            <a:chExt cx="1070" cy="648"/>
          </a:xfrm>
        </p:grpSpPr>
        <p:sp>
          <p:nvSpPr>
            <p:cNvPr id="1563917" name="Rectangle 269"/>
            <p:cNvSpPr>
              <a:spLocks noChangeArrowheads="1"/>
            </p:cNvSpPr>
            <p:nvPr/>
          </p:nvSpPr>
          <p:spPr bwMode="auto">
            <a:xfrm>
              <a:off x="758" y="2384"/>
              <a:ext cx="1049" cy="60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18" name="Freeform 270"/>
            <p:cNvSpPr>
              <a:spLocks/>
            </p:cNvSpPr>
            <p:nvPr/>
          </p:nvSpPr>
          <p:spPr bwMode="auto">
            <a:xfrm>
              <a:off x="758" y="2384"/>
              <a:ext cx="1057" cy="286"/>
            </a:xfrm>
            <a:custGeom>
              <a:avLst/>
              <a:gdLst>
                <a:gd name="T0" fmla="*/ 0 w 1920"/>
                <a:gd name="T1" fmla="*/ 0 h 192"/>
                <a:gd name="T2" fmla="*/ 140 w 1920"/>
                <a:gd name="T3" fmla="*/ 4 h 192"/>
                <a:gd name="T4" fmla="*/ 140 w 1920"/>
                <a:gd name="T5" fmla="*/ 192 h 192"/>
                <a:gd name="T6" fmla="*/ 240 w 1920"/>
                <a:gd name="T7" fmla="*/ 192 h 192"/>
                <a:gd name="T8" fmla="*/ 240 w 1920"/>
                <a:gd name="T9" fmla="*/ 0 h 192"/>
                <a:gd name="T10" fmla="*/ 336 w 1920"/>
                <a:gd name="T11" fmla="*/ 0 h 192"/>
                <a:gd name="T12" fmla="*/ 336 w 1920"/>
                <a:gd name="T13" fmla="*/ 192 h 192"/>
                <a:gd name="T14" fmla="*/ 432 w 1920"/>
                <a:gd name="T15" fmla="*/ 192 h 192"/>
                <a:gd name="T16" fmla="*/ 432 w 1920"/>
                <a:gd name="T17" fmla="*/ 0 h 192"/>
                <a:gd name="T18" fmla="*/ 1440 w 1920"/>
                <a:gd name="T19" fmla="*/ 0 h 192"/>
                <a:gd name="T20" fmla="*/ 1440 w 1920"/>
                <a:gd name="T21" fmla="*/ 192 h 192"/>
                <a:gd name="T22" fmla="*/ 1536 w 1920"/>
                <a:gd name="T23" fmla="*/ 192 h 192"/>
                <a:gd name="T24" fmla="*/ 1536 w 1920"/>
                <a:gd name="T25" fmla="*/ 0 h 192"/>
                <a:gd name="T26" fmla="*/ 1632 w 1920"/>
                <a:gd name="T27" fmla="*/ 0 h 192"/>
                <a:gd name="T28" fmla="*/ 1632 w 1920"/>
                <a:gd name="T29" fmla="*/ 192 h 192"/>
                <a:gd name="T30" fmla="*/ 1728 w 1920"/>
                <a:gd name="T31" fmla="*/ 192 h 192"/>
                <a:gd name="T32" fmla="*/ 1728 w 1920"/>
                <a:gd name="T33" fmla="*/ 0 h 192"/>
                <a:gd name="T34" fmla="*/ 1920 w 1920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0" h="192">
                  <a:moveTo>
                    <a:pt x="0" y="0"/>
                  </a:moveTo>
                  <a:cubicBezTo>
                    <a:pt x="137" y="4"/>
                    <a:pt x="91" y="4"/>
                    <a:pt x="140" y="4"/>
                  </a:cubicBezTo>
                  <a:lnTo>
                    <a:pt x="140" y="192"/>
                  </a:lnTo>
                  <a:lnTo>
                    <a:pt x="240" y="192"/>
                  </a:lnTo>
                  <a:lnTo>
                    <a:pt x="240" y="0"/>
                  </a:lnTo>
                  <a:lnTo>
                    <a:pt x="336" y="0"/>
                  </a:lnTo>
                  <a:lnTo>
                    <a:pt x="336" y="192"/>
                  </a:lnTo>
                  <a:lnTo>
                    <a:pt x="432" y="192"/>
                  </a:lnTo>
                  <a:lnTo>
                    <a:pt x="432" y="0"/>
                  </a:lnTo>
                  <a:lnTo>
                    <a:pt x="1440" y="0"/>
                  </a:lnTo>
                  <a:lnTo>
                    <a:pt x="1440" y="192"/>
                  </a:lnTo>
                  <a:lnTo>
                    <a:pt x="1536" y="192"/>
                  </a:lnTo>
                  <a:lnTo>
                    <a:pt x="1536" y="0"/>
                  </a:lnTo>
                  <a:lnTo>
                    <a:pt x="1632" y="0"/>
                  </a:lnTo>
                  <a:lnTo>
                    <a:pt x="1632" y="192"/>
                  </a:lnTo>
                  <a:lnTo>
                    <a:pt x="1728" y="192"/>
                  </a:lnTo>
                  <a:lnTo>
                    <a:pt x="1728" y="0"/>
                  </a:lnTo>
                  <a:lnTo>
                    <a:pt x="1920" y="0"/>
                  </a:lnTo>
                </a:path>
              </a:pathLst>
            </a:custGeom>
            <a:noFill/>
            <a:ln w="28575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63919" name="Rectangle 271"/>
            <p:cNvSpPr>
              <a:spLocks noChangeArrowheads="1"/>
            </p:cNvSpPr>
            <p:nvPr/>
          </p:nvSpPr>
          <p:spPr bwMode="auto">
            <a:xfrm>
              <a:off x="840" y="2378"/>
              <a:ext cx="45" cy="280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20" name="Rectangle 272"/>
            <p:cNvSpPr>
              <a:spLocks noChangeArrowheads="1"/>
            </p:cNvSpPr>
            <p:nvPr/>
          </p:nvSpPr>
          <p:spPr bwMode="auto">
            <a:xfrm>
              <a:off x="946" y="2379"/>
              <a:ext cx="46" cy="280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21" name="Rectangle 273"/>
            <p:cNvSpPr>
              <a:spLocks noChangeArrowheads="1"/>
            </p:cNvSpPr>
            <p:nvPr/>
          </p:nvSpPr>
          <p:spPr bwMode="auto">
            <a:xfrm>
              <a:off x="1554" y="2384"/>
              <a:ext cx="45" cy="280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22" name="Rectangle 274"/>
            <p:cNvSpPr>
              <a:spLocks noChangeArrowheads="1"/>
            </p:cNvSpPr>
            <p:nvPr/>
          </p:nvSpPr>
          <p:spPr bwMode="auto">
            <a:xfrm>
              <a:off x="1660" y="2384"/>
              <a:ext cx="45" cy="280"/>
            </a:xfrm>
            <a:prstGeom prst="rect">
              <a:avLst/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63923" name="Text Box 275"/>
            <p:cNvSpPr txBox="1">
              <a:spLocks noChangeArrowheads="1"/>
            </p:cNvSpPr>
            <p:nvPr/>
          </p:nvSpPr>
          <p:spPr bwMode="auto">
            <a:xfrm>
              <a:off x="777" y="2690"/>
              <a:ext cx="1025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>
                  <a:solidFill>
                    <a:schemeClr val="accent2"/>
                  </a:solidFill>
                </a:rPr>
                <a:t>TSV filling</a:t>
              </a:r>
            </a:p>
          </p:txBody>
        </p:sp>
        <p:sp>
          <p:nvSpPr>
            <p:cNvPr id="1563924" name="Line 276"/>
            <p:cNvSpPr>
              <a:spLocks noChangeShapeType="1"/>
            </p:cNvSpPr>
            <p:nvPr/>
          </p:nvSpPr>
          <p:spPr bwMode="auto">
            <a:xfrm>
              <a:off x="750" y="2362"/>
              <a:ext cx="1064" cy="0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1563925" name="Line 277"/>
            <p:cNvSpPr>
              <a:spLocks noChangeShapeType="1"/>
            </p:cNvSpPr>
            <p:nvPr/>
          </p:nvSpPr>
          <p:spPr bwMode="auto">
            <a:xfrm>
              <a:off x="756" y="3010"/>
              <a:ext cx="1064" cy="0"/>
            </a:xfrm>
            <a:prstGeom prst="line">
              <a:avLst/>
            </a:prstGeom>
            <a:noFill/>
            <a:ln w="57150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1563926" name="Rectangle 278"/>
          <p:cNvSpPr>
            <a:spLocks noChangeArrowheads="1"/>
          </p:cNvSpPr>
          <p:nvPr/>
        </p:nvSpPr>
        <p:spPr bwMode="auto">
          <a:xfrm>
            <a:off x="328613" y="171450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666699"/>
                    </a:gs>
                    <a:gs pos="100000">
                      <a:srgbClr val="C0C0C0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TSV first / pre process – </a:t>
            </a:r>
            <a:r>
              <a:rPr lang="en-US" sz="2400" b="1" dirty="0" err="1">
                <a:solidFill>
                  <a:srgbClr val="0067A1"/>
                </a:solidFill>
                <a:latin typeface="Calibri" pitchFamily="34" charset="0"/>
              </a:rPr>
              <a:t>Detailled</a:t>
            </a:r>
            <a:r>
              <a:rPr lang="en-US" sz="2400" b="1" dirty="0">
                <a:solidFill>
                  <a:srgbClr val="0067A1"/>
                </a:solidFill>
                <a:latin typeface="Calibri" pitchFamily="34" charset="0"/>
              </a:rPr>
              <a:t> process flow</a:t>
            </a:r>
          </a:p>
        </p:txBody>
      </p:sp>
    </p:spTree>
    <p:extLst>
      <p:ext uri="{BB962C8B-B14F-4D97-AF65-F5344CB8AC3E}">
        <p14:creationId xmlns:p14="http://schemas.microsoft.com/office/powerpoint/2010/main" val="380141786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modele2011">
  <a:themeElements>
    <a:clrScheme name="2_modele201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modele201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30000"/>
              </a:schemeClr>
            </a:gs>
            <a:gs pos="100000">
              <a:schemeClr val="accent1">
                <a:alpha val="30000"/>
              </a:schemeClr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30000"/>
              </a:schemeClr>
            </a:gs>
            <a:gs pos="100000">
              <a:schemeClr val="accent1">
                <a:alpha val="30000"/>
              </a:schemeClr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modele201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e201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e201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e201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e201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ele201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ele201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36740</TotalTime>
  <Words>1647</Words>
  <Application>Microsoft Office PowerPoint</Application>
  <PresentationFormat>Affichage à l'écran (4:3)</PresentationFormat>
  <Paragraphs>396</Paragraphs>
  <Slides>33</Slides>
  <Notes>26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2_modele2011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for your attention</vt:lpstr>
    </vt:vector>
  </TitlesOfParts>
  <Company>CEA-GRENOBLE-Léti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Léti 2006</dc:title>
  <dc:creator>D Duret</dc:creator>
  <cp:lastModifiedBy>HENRY David 136461</cp:lastModifiedBy>
  <cp:revision>2723</cp:revision>
  <dcterms:created xsi:type="dcterms:W3CDTF">2004-12-14T12:39:22Z</dcterms:created>
  <dcterms:modified xsi:type="dcterms:W3CDTF">2013-04-07T16:25:16Z</dcterms:modified>
</cp:coreProperties>
</file>