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1"/>
  </p:notesMasterIdLst>
  <p:sldIdLst>
    <p:sldId id="256" r:id="rId5"/>
    <p:sldId id="307" r:id="rId6"/>
    <p:sldId id="323" r:id="rId7"/>
    <p:sldId id="324" r:id="rId8"/>
    <p:sldId id="284" r:id="rId9"/>
    <p:sldId id="328" r:id="rId10"/>
    <p:sldId id="327" r:id="rId11"/>
    <p:sldId id="302" r:id="rId12"/>
    <p:sldId id="316" r:id="rId13"/>
    <p:sldId id="293" r:id="rId14"/>
    <p:sldId id="318" r:id="rId15"/>
    <p:sldId id="294" r:id="rId16"/>
    <p:sldId id="329" r:id="rId17"/>
    <p:sldId id="259" r:id="rId18"/>
    <p:sldId id="330" r:id="rId19"/>
    <p:sldId id="326" r:id="rId20"/>
    <p:sldId id="312" r:id="rId21"/>
    <p:sldId id="325" r:id="rId22"/>
    <p:sldId id="320" r:id="rId23"/>
    <p:sldId id="296" r:id="rId24"/>
    <p:sldId id="308" r:id="rId25"/>
    <p:sldId id="319" r:id="rId26"/>
    <p:sldId id="321" r:id="rId27"/>
    <p:sldId id="322" r:id="rId28"/>
    <p:sldId id="292" r:id="rId29"/>
    <p:sldId id="303" r:id="rId30"/>
    <p:sldId id="304" r:id="rId31"/>
    <p:sldId id="276" r:id="rId32"/>
    <p:sldId id="295" r:id="rId33"/>
    <p:sldId id="297" r:id="rId34"/>
    <p:sldId id="309" r:id="rId35"/>
    <p:sldId id="305" r:id="rId36"/>
    <p:sldId id="313" r:id="rId37"/>
    <p:sldId id="314" r:id="rId38"/>
    <p:sldId id="299" r:id="rId39"/>
    <p:sldId id="331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93"/>
    <a:srgbClr val="A50021"/>
    <a:srgbClr val="002060"/>
    <a:srgbClr val="99FF66"/>
    <a:srgbClr val="376092"/>
    <a:srgbClr val="558ED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93299" autoAdjust="0"/>
  </p:normalViewPr>
  <p:slideViewPr>
    <p:cSldViewPr>
      <p:cViewPr>
        <p:scale>
          <a:sx n="69" d="100"/>
          <a:sy n="69" d="100"/>
        </p:scale>
        <p:origin x="-1116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D8410E-D6FE-47D3-BDE7-D606F8DAB45F}" type="datetimeFigureOut">
              <a:rPr lang="en-US"/>
              <a:pPr>
                <a:defRPr/>
              </a:pPr>
              <a:t>10/28/2012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A087D9-0AC3-4735-92F6-08A1C8B0A6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A087D9-0AC3-4735-92F6-08A1C8B0A68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2E1E776E-F628-48F1-9A01-C8EF42E031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92858-73D0-47BB-B400-F3651D6365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8670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0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15972-DC85-461F-BDAB-E030F8F682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29156"/>
          </a:xfrm>
        </p:spPr>
        <p:txBody>
          <a:bodyPr/>
          <a:lstStyle>
            <a:lvl1pPr marL="266700" indent="-266700">
              <a:defRPr/>
            </a:lvl1pPr>
          </a:lstStyle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Wolfgang von Rüden, CERN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8006-7770-4D45-9D4A-81F15BF3CA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303BD-BD49-4D02-9B51-3A9B34D4DE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75F1-AE64-433C-9DBC-C6C6772B8B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A2D00-62CD-42EE-B50B-C6FE2EF7DD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AF3DC-CE3D-4814-B1B2-5DBC885FC2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73E1-B036-487A-BAD2-25FC400E32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28670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FFBA9-C65A-4EE4-94A0-035773613F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Wolfgang von Rüden,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31DB0-6CE7-4BBE-9818-D4957734AE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75"/>
            <a:ext cx="8229600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19 Septembre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Wolfgang von Rüden,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ECBC3A-DD8A-49D8-9B5F-FE4C3AEC74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37609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13" Type="http://schemas.openxmlformats.org/officeDocument/2006/relationships/image" Target="../media/image36.gif"/><Relationship Id="rId18" Type="http://schemas.openxmlformats.org/officeDocument/2006/relationships/image" Target="../media/image4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12" Type="http://schemas.openxmlformats.org/officeDocument/2006/relationships/image" Target="../media/image35.gif"/><Relationship Id="rId17" Type="http://schemas.openxmlformats.org/officeDocument/2006/relationships/image" Target="../media/image40.gif"/><Relationship Id="rId2" Type="http://schemas.openxmlformats.org/officeDocument/2006/relationships/image" Target="../media/image25.gif"/><Relationship Id="rId16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11" Type="http://schemas.openxmlformats.org/officeDocument/2006/relationships/image" Target="../media/image34.gif"/><Relationship Id="rId5" Type="http://schemas.openxmlformats.org/officeDocument/2006/relationships/image" Target="../media/image28.gif"/><Relationship Id="rId15" Type="http://schemas.openxmlformats.org/officeDocument/2006/relationships/image" Target="../media/image38.gif"/><Relationship Id="rId10" Type="http://schemas.openxmlformats.org/officeDocument/2006/relationships/image" Target="../media/image33.gif"/><Relationship Id="rId19" Type="http://schemas.openxmlformats.org/officeDocument/2006/relationships/image" Target="../media/image42.jpeg"/><Relationship Id="rId4" Type="http://schemas.openxmlformats.org/officeDocument/2006/relationships/image" Target="../media/image27.gif"/><Relationship Id="rId9" Type="http://schemas.openxmlformats.org/officeDocument/2006/relationships/image" Target="../media/image32.gif"/><Relationship Id="rId14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collisionb.wmv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hyperlink" Target="http://en.wikipedia.org/wiki/Image:PET-MIPS-anim.gi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History1.wmv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hyperlink" Target="http://www.youtube.com/watch?v=KfmpxaLl6c4&amp;feature=youtube_gdata_player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History2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03648" y="5373216"/>
            <a:ext cx="6400800" cy="8524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Lennart Jirden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/>
              <a:t>CERN PH </a:t>
            </a:r>
            <a:r>
              <a:rPr lang="fr-FR" dirty="0" err="1" smtClean="0"/>
              <a:t>Department</a:t>
            </a:r>
            <a:endParaRPr lang="fr-FR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290911"/>
            <a:ext cx="9201150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8000" dirty="0" err="1" smtClean="0">
                <a:solidFill>
                  <a:srgbClr val="376092"/>
                </a:solidFill>
                <a:latin typeface="+mj-lt"/>
                <a:ea typeface="+mj-ea"/>
                <a:cs typeface="+mj-cs"/>
              </a:rPr>
              <a:t>Välkommen</a:t>
            </a:r>
            <a:r>
              <a:rPr lang="fr-FR" sz="8000" dirty="0" smtClean="0">
                <a:solidFill>
                  <a:srgbClr val="376092"/>
                </a:solidFill>
                <a:latin typeface="+mj-lt"/>
                <a:ea typeface="+mj-ea"/>
                <a:cs typeface="+mj-cs"/>
              </a:rPr>
              <a:t> till</a:t>
            </a:r>
            <a:r>
              <a:rPr lang="fr-FR" sz="80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CERN</a:t>
            </a:r>
            <a:endParaRPr lang="fr-FR" sz="80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tter_step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2132857"/>
            <a:ext cx="2376263" cy="158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atter_step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3528392" cy="1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atter_step_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060848"/>
            <a:ext cx="50953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atter_step_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060849"/>
            <a:ext cx="6624736" cy="174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atter_step_5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105146"/>
            <a:ext cx="8208912" cy="173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itle 7"/>
          <p:cNvSpPr>
            <a:spLocks noGrp="1"/>
          </p:cNvSpPr>
          <p:nvPr>
            <p:ph type="title"/>
          </p:nvPr>
        </p:nvSpPr>
        <p:spPr>
          <a:xfrm>
            <a:off x="142875" y="928688"/>
            <a:ext cx="8543925" cy="642937"/>
          </a:xfrm>
        </p:spPr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FF0000"/>
                </a:solidFill>
              </a:rPr>
              <a:t>Grund</a:t>
            </a:r>
            <a:r>
              <a:rPr lang="fr-FR" dirty="0" smtClean="0">
                <a:solidFill>
                  <a:srgbClr val="FF0000"/>
                </a:solidFill>
              </a:rPr>
              <a:t>-</a:t>
            </a:r>
            <a:r>
              <a:rPr lang="fr-FR" dirty="0" err="1" smtClean="0">
                <a:solidFill>
                  <a:schemeClr val="tx2"/>
                </a:solidFill>
              </a:rPr>
              <a:t>forskning</a:t>
            </a: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556792"/>
            <a:ext cx="8173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+mn-lt"/>
              </a:rPr>
              <a:t>Svara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på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frågor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om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materias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beståndsdelar</a:t>
            </a:r>
            <a:r>
              <a:rPr lang="en-US" sz="2800" dirty="0" smtClean="0">
                <a:latin typeface="+mn-lt"/>
              </a:rPr>
              <a:t>…</a:t>
            </a:r>
            <a:endParaRPr lang="en-US" sz="28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3717032"/>
            <a:ext cx="9961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- 5</a:t>
            </a:r>
            <a:r>
              <a:rPr lang="en-US" baseline="30000" dirty="0" smtClean="0"/>
              <a:t>th</a:t>
            </a:r>
          </a:p>
          <a:p>
            <a:pPr algn="ctr"/>
            <a:r>
              <a:rPr lang="en-US" sz="1200" dirty="0" smtClean="0"/>
              <a:t>century</a:t>
            </a:r>
          </a:p>
          <a:p>
            <a:pPr algn="ctr"/>
            <a:r>
              <a:rPr lang="en-US" sz="1200" dirty="0" smtClean="0"/>
              <a:t>BC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3717032"/>
            <a:ext cx="8068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End of  </a:t>
            </a:r>
            <a:br>
              <a:rPr lang="en-US" sz="1200" dirty="0" smtClean="0"/>
            </a:b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br>
              <a:rPr lang="en-US" baseline="30000" dirty="0" smtClean="0"/>
            </a:br>
            <a:r>
              <a:rPr lang="en-US" sz="1200" dirty="0" smtClean="0"/>
              <a:t> century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3717032"/>
            <a:ext cx="11429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Beginning of</a:t>
            </a:r>
            <a:br>
              <a:rPr lang="en-US" sz="1200" dirty="0" smtClean="0"/>
            </a:b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br>
              <a:rPr lang="en-US" baseline="30000" dirty="0" smtClean="0"/>
            </a:br>
            <a:r>
              <a:rPr lang="en-US" sz="1200" dirty="0" smtClean="0"/>
              <a:t>century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64288" y="3717032"/>
            <a:ext cx="8970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 smtClean="0"/>
          </a:p>
          <a:p>
            <a:pPr algn="ctr"/>
            <a:r>
              <a:rPr lang="en-US" dirty="0" smtClean="0"/>
              <a:t>1960s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3920" y="4345940"/>
            <a:ext cx="8173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… </a:t>
            </a:r>
            <a:r>
              <a:rPr lang="en-US" sz="2800" dirty="0" err="1" smtClean="0">
                <a:latin typeface="+mn-lt"/>
              </a:rPr>
              <a:t>och</a:t>
            </a:r>
            <a:r>
              <a:rPr lang="en-US" sz="2800" dirty="0" smtClean="0">
                <a:latin typeface="+mn-lt"/>
              </a:rPr>
              <a:t> de </a:t>
            </a:r>
            <a:r>
              <a:rPr lang="en-US" sz="2800" dirty="0" err="1" smtClean="0">
                <a:latin typeface="+mn-lt"/>
              </a:rPr>
              <a:t>krafter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som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styr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dom</a:t>
            </a:r>
            <a:r>
              <a:rPr lang="en-US" sz="2800" dirty="0" smtClean="0">
                <a:latin typeface="+mn-lt"/>
              </a:rPr>
              <a:t>…</a:t>
            </a:r>
            <a:endParaRPr lang="en-US" sz="28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5877272"/>
            <a:ext cx="8173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… </a:t>
            </a:r>
            <a:r>
              <a:rPr lang="en-US" sz="2800" dirty="0" err="1" smtClean="0">
                <a:latin typeface="+mn-lt"/>
              </a:rPr>
              <a:t>och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att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utforska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universums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ursprung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och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err="1" smtClean="0">
                <a:latin typeface="+mn-lt"/>
              </a:rPr>
              <a:t>struktur</a:t>
            </a:r>
            <a:endParaRPr lang="en-US" sz="2800" dirty="0">
              <a:latin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39552" y="4941168"/>
            <a:ext cx="7992888" cy="523220"/>
            <a:chOff x="539552" y="4941168"/>
            <a:chExt cx="7992888" cy="523220"/>
          </a:xfrm>
        </p:grpSpPr>
        <p:sp>
          <p:nvSpPr>
            <p:cNvPr id="14" name="Rectangle 13"/>
            <p:cNvSpPr/>
            <p:nvPr/>
          </p:nvSpPr>
          <p:spPr>
            <a:xfrm>
              <a:off x="539552" y="4941168"/>
              <a:ext cx="1584176" cy="5040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1560" y="4941168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STARKA </a:t>
              </a:r>
            </a:p>
            <a:p>
              <a:pPr algn="ctr"/>
              <a:r>
                <a:rPr lang="en-GB" sz="1400" dirty="0" smtClean="0"/>
                <a:t>KRAFTEN</a:t>
              </a:r>
              <a:endParaRPr lang="en-GB" sz="1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788024" y="4941168"/>
              <a:ext cx="1584176" cy="5040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948264" y="4941168"/>
              <a:ext cx="1584176" cy="5040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04048" y="4941168"/>
              <a:ext cx="1224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SVAGA</a:t>
              </a:r>
            </a:p>
            <a:p>
              <a:pPr algn="ctr"/>
              <a:r>
                <a:rPr lang="en-GB" sz="1400" dirty="0" smtClean="0"/>
                <a:t>KRAFTEN</a:t>
              </a:r>
              <a:endParaRPr lang="en-GB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92280" y="4941168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TYNGD-</a:t>
              </a:r>
            </a:p>
            <a:p>
              <a:pPr algn="ctr"/>
              <a:r>
                <a:rPr lang="en-GB" sz="1400" dirty="0" smtClean="0"/>
                <a:t>KRAFTEN</a:t>
              </a:r>
              <a:endParaRPr lang="en-GB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699792" y="4941168"/>
              <a:ext cx="1584176" cy="5040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  <a:p>
              <a:pPr algn="ctr"/>
              <a:r>
                <a:rPr lang="en-GB" sz="1200" dirty="0" smtClean="0"/>
                <a:t/>
              </a:r>
              <a:br>
                <a:rPr lang="en-GB" sz="1200" dirty="0" smtClean="0"/>
              </a:b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71800" y="4941168"/>
              <a:ext cx="13681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ELEKTRO- MAGNETISKA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infini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3854"/>
          <a:stretch>
            <a:fillRect/>
          </a:stretch>
        </p:blipFill>
        <p:spPr bwMode="auto">
          <a:xfrm>
            <a:off x="228600" y="2060847"/>
            <a:ext cx="8458200" cy="417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951384"/>
            <a:ext cx="9144000" cy="67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de-DE" sz="4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Dimensioner</a:t>
            </a:r>
            <a:endParaRPr lang="de-DE" sz="44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827584" y="1700808"/>
            <a:ext cx="273630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E3202"/>
                </a:solidFill>
                <a:latin typeface="Comic Sans MS" pitchFamily="66" charset="0"/>
              </a:rPr>
              <a:t>Particle Physics</a:t>
            </a:r>
            <a:endParaRPr lang="de-DE" sz="2000" dirty="0">
              <a:latin typeface="Comic Sans MS" pitchFamily="66" charset="0"/>
            </a:endParaRPr>
          </a:p>
        </p:txBody>
      </p:sp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5220072" y="1700808"/>
            <a:ext cx="2308448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E3202"/>
                </a:solidFill>
                <a:latin typeface="Comic Sans MS" pitchFamily="66" charset="0"/>
              </a:rPr>
              <a:t>Astro Physics</a:t>
            </a:r>
            <a:endParaRPr lang="de-DE" sz="2000" dirty="0">
              <a:latin typeface="Comic Sans MS" pitchFamily="66" charset="0"/>
            </a:endParaRP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0" y="6150114"/>
            <a:ext cx="2555776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latin typeface="Comic Sans MS" pitchFamily="66" charset="0"/>
              </a:rPr>
              <a:t>Accelerators &amp;</a:t>
            </a:r>
            <a:br>
              <a:rPr lang="de-DE" sz="2000" dirty="0" smtClean="0">
                <a:latin typeface="Comic Sans MS" pitchFamily="66" charset="0"/>
              </a:rPr>
            </a:br>
            <a:r>
              <a:rPr lang="de-DE" sz="2000" dirty="0" smtClean="0">
                <a:latin typeface="Comic Sans MS" pitchFamily="66" charset="0"/>
              </a:rPr>
              <a:t>experiments</a:t>
            </a:r>
            <a:endParaRPr lang="de-DE" sz="2000" dirty="0">
              <a:latin typeface="Comic Sans MS" pitchFamily="66" charset="0"/>
            </a:endParaRPr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6019800" y="6324600"/>
            <a:ext cx="287268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>
                <a:latin typeface="Comic Sans MS" pitchFamily="66" charset="0"/>
              </a:rPr>
              <a:t>	</a:t>
            </a:r>
            <a:r>
              <a:rPr lang="de-DE" sz="2000" dirty="0" smtClean="0">
                <a:latin typeface="Comic Sans MS" pitchFamily="66" charset="0"/>
              </a:rPr>
              <a:t>Telescopes</a:t>
            </a:r>
            <a:endParaRPr lang="de-DE" sz="2000" dirty="0"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99792" y="6597352"/>
            <a:ext cx="4114800" cy="158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7"/>
          <p:cNvSpPr>
            <a:spLocks noGrp="1"/>
          </p:cNvSpPr>
          <p:nvPr>
            <p:ph type="title"/>
          </p:nvPr>
        </p:nvSpPr>
        <p:spPr>
          <a:xfrm>
            <a:off x="0" y="928688"/>
            <a:ext cx="9396535" cy="642937"/>
          </a:xfrm>
        </p:spPr>
        <p:txBody>
          <a:bodyPr/>
          <a:lstStyle/>
          <a:p>
            <a:pPr eaLnBrk="1" hangingPunct="1"/>
            <a:r>
              <a:rPr lang="fr-FR" sz="3600" dirty="0" err="1" smtClean="0">
                <a:solidFill>
                  <a:srgbClr val="FF0000"/>
                </a:solidFill>
              </a:rPr>
              <a:t>Verifiera</a:t>
            </a:r>
            <a:r>
              <a:rPr lang="fr-FR" sz="3600" dirty="0" smtClean="0">
                <a:solidFill>
                  <a:srgbClr val="FF0000"/>
                </a:solidFill>
              </a:rPr>
              <a:t> </a:t>
            </a:r>
            <a:r>
              <a:rPr lang="fr-FR" sz="3600" dirty="0" err="1" smtClean="0"/>
              <a:t>existerande</a:t>
            </a:r>
            <a:r>
              <a:rPr lang="fr-FR" sz="3600" dirty="0" smtClean="0"/>
              <a:t> </a:t>
            </a:r>
            <a:r>
              <a:rPr lang="fr-FR" sz="3600" dirty="0" err="1" smtClean="0"/>
              <a:t>teorier</a:t>
            </a:r>
            <a:r>
              <a:rPr lang="fr-FR" sz="3600" dirty="0" smtClean="0"/>
              <a:t>: </a:t>
            </a:r>
            <a:r>
              <a:rPr lang="fr-FR" sz="3600" dirty="0" err="1" smtClean="0"/>
              <a:t>standardmodellen</a:t>
            </a:r>
            <a:endParaRPr lang="fr-FR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4891" y="1700808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LEPTONS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000628" y="1714488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QUARKS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1406" y="2071678"/>
            <a:ext cx="8929750" cy="785818"/>
          </a:xfrm>
          <a:prstGeom prst="rect">
            <a:avLst/>
          </a:prstGeom>
          <a:solidFill>
            <a:schemeClr val="lt1">
              <a:alpha val="26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b="1" i="1" dirty="0" smtClean="0">
                <a:solidFill>
                  <a:schemeClr val="accent2"/>
                </a:solidFill>
              </a:rPr>
              <a:t>VANLIG</a:t>
            </a:r>
            <a:br>
              <a:rPr lang="en-GB" sz="1400" b="1" i="1" dirty="0" smtClean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MATERIA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3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/>
              <a:t>GLUONS</a:t>
            </a:r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/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/>
          </a:p>
          <a:p>
            <a:pPr algn="ctr"/>
            <a:r>
              <a:rPr lang="en-GB" sz="1200" i="1" dirty="0" err="1" smtClean="0"/>
              <a:t>Starka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Kraften</a:t>
            </a:r>
            <a:endParaRPr lang="en-GB" sz="1200" i="1" dirty="0"/>
          </a:p>
        </p:txBody>
      </p:sp>
      <p:sp>
        <p:nvSpPr>
          <p:cNvPr id="16" name="Rectangle 15"/>
          <p:cNvSpPr/>
          <p:nvPr/>
        </p:nvSpPr>
        <p:spPr>
          <a:xfrm>
            <a:off x="307180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/>
              <a:t>PHOTONS</a:t>
            </a:r>
            <a:endParaRPr lang="en-GB" b="1" dirty="0" smtClean="0"/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/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/>
          </a:p>
          <a:p>
            <a:pPr algn="ctr"/>
            <a:r>
              <a:rPr lang="en-GB" sz="1200" i="1" dirty="0" smtClean="0"/>
              <a:t>Electro-</a:t>
            </a:r>
            <a:r>
              <a:rPr lang="en-GB" sz="1200" i="1" dirty="0" err="1" smtClean="0"/>
              <a:t>Magnetiska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Kraften</a:t>
            </a:r>
            <a:endParaRPr lang="en-GB" sz="1200" i="1" dirty="0"/>
          </a:p>
        </p:txBody>
      </p:sp>
      <p:sp>
        <p:nvSpPr>
          <p:cNvPr id="17" name="Rectangle 16"/>
          <p:cNvSpPr/>
          <p:nvPr/>
        </p:nvSpPr>
        <p:spPr>
          <a:xfrm>
            <a:off x="500062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/>
              <a:t>BOSONS</a:t>
            </a:r>
            <a:endParaRPr lang="en-GB" b="1" dirty="0" smtClean="0"/>
          </a:p>
          <a:p>
            <a:pPr algn="ctr"/>
            <a:endParaRPr lang="en-GB" sz="1200" dirty="0"/>
          </a:p>
          <a:p>
            <a:pPr algn="ctr"/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i="1" dirty="0" err="1" smtClean="0"/>
              <a:t>Svaga</a:t>
            </a:r>
            <a:r>
              <a:rPr lang="en-GB" sz="1200" i="1" dirty="0" smtClean="0"/>
              <a:t> </a:t>
            </a:r>
            <a:r>
              <a:rPr lang="en-GB" sz="1200" i="1" dirty="0" err="1" smtClean="0"/>
              <a:t>Kraften</a:t>
            </a:r>
            <a:endParaRPr lang="en-GB" sz="1200" i="1" dirty="0"/>
          </a:p>
        </p:txBody>
      </p:sp>
      <p:sp>
        <p:nvSpPr>
          <p:cNvPr id="18" name="Rectangle 17"/>
          <p:cNvSpPr/>
          <p:nvPr/>
        </p:nvSpPr>
        <p:spPr>
          <a:xfrm>
            <a:off x="700089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/>
              <a:t>GRAVITONS</a:t>
            </a:r>
            <a:endParaRPr lang="en-GB" b="1" dirty="0" smtClean="0"/>
          </a:p>
          <a:p>
            <a:pPr algn="ctr"/>
            <a:endParaRPr lang="en-GB" sz="1200" dirty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r>
              <a:rPr lang="en-GB" sz="1200" i="1" dirty="0" err="1" smtClean="0"/>
              <a:t>Tyngdkraften</a:t>
            </a:r>
            <a:endParaRPr lang="en-GB" sz="12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42844" y="6429396"/>
            <a:ext cx="2463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bg1">
                    <a:lumMod val="65000"/>
                  </a:schemeClr>
                </a:solidFill>
              </a:rPr>
              <a:t>Images: www.particlezoo.net</a:t>
            </a:r>
            <a:endParaRPr lang="en-GB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093055" y="2285992"/>
            <a:ext cx="1426214" cy="285752"/>
            <a:chOff x="1093055" y="2285992"/>
            <a:chExt cx="1426214" cy="285752"/>
          </a:xfrm>
        </p:grpSpPr>
        <p:sp>
          <p:nvSpPr>
            <p:cNvPr id="29" name="TextBox 28"/>
            <p:cNvSpPr txBox="1"/>
            <p:nvPr/>
          </p:nvSpPr>
          <p:spPr>
            <a:xfrm>
              <a:off x="1093055" y="2285992"/>
              <a:ext cx="10310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ELECTRON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39" name="Picture 38" descr="electron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4546" y="2285992"/>
              <a:ext cx="304723" cy="285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2" name="Group 61"/>
          <p:cNvGrpSpPr/>
          <p:nvPr/>
        </p:nvGrpSpPr>
        <p:grpSpPr>
          <a:xfrm>
            <a:off x="2736129" y="2191400"/>
            <a:ext cx="1737445" cy="461665"/>
            <a:chOff x="2736129" y="2191400"/>
            <a:chExt cx="1737445" cy="461665"/>
          </a:xfrm>
        </p:grpSpPr>
        <p:sp>
          <p:nvSpPr>
            <p:cNvPr id="30" name="TextBox 29"/>
            <p:cNvSpPr txBox="1"/>
            <p:nvPr/>
          </p:nvSpPr>
          <p:spPr>
            <a:xfrm>
              <a:off x="2736129" y="219140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ELECTRON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0" name="Picture 39" descr="electron-neutrino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0496" y="2214554"/>
              <a:ext cx="473078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4" name="Group 63"/>
          <p:cNvGrpSpPr/>
          <p:nvPr/>
        </p:nvGrpSpPr>
        <p:grpSpPr>
          <a:xfrm>
            <a:off x="1093055" y="3000372"/>
            <a:ext cx="1478681" cy="428628"/>
            <a:chOff x="1093055" y="3000372"/>
            <a:chExt cx="1478681" cy="428628"/>
          </a:xfrm>
        </p:grpSpPr>
        <p:sp>
          <p:nvSpPr>
            <p:cNvPr id="31" name="TextBox 30"/>
            <p:cNvSpPr txBox="1"/>
            <p:nvPr/>
          </p:nvSpPr>
          <p:spPr>
            <a:xfrm>
              <a:off x="1093055" y="3071810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MUON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1" name="Picture 40" descr="muon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8509" y="3000372"/>
              <a:ext cx="403227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5" name="Group 64"/>
          <p:cNvGrpSpPr/>
          <p:nvPr/>
        </p:nvGrpSpPr>
        <p:grpSpPr>
          <a:xfrm>
            <a:off x="2736129" y="2977218"/>
            <a:ext cx="1723047" cy="461665"/>
            <a:chOff x="2736129" y="2977218"/>
            <a:chExt cx="1723047" cy="461665"/>
          </a:xfrm>
        </p:grpSpPr>
        <p:sp>
          <p:nvSpPr>
            <p:cNvPr id="32" name="TextBox 31"/>
            <p:cNvSpPr txBox="1"/>
            <p:nvPr/>
          </p:nvSpPr>
          <p:spPr>
            <a:xfrm>
              <a:off x="2736129" y="2977218"/>
              <a:ext cx="987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MUON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2" name="Picture 41" descr="muon-neutrino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00496" y="3000372"/>
              <a:ext cx="458680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6" name="Group 65"/>
          <p:cNvGrpSpPr/>
          <p:nvPr/>
        </p:nvGrpSpPr>
        <p:grpSpPr>
          <a:xfrm>
            <a:off x="1093055" y="3571876"/>
            <a:ext cx="1634679" cy="642942"/>
            <a:chOff x="1093055" y="3571876"/>
            <a:chExt cx="1634679" cy="642942"/>
          </a:xfrm>
        </p:grpSpPr>
        <p:sp>
          <p:nvSpPr>
            <p:cNvPr id="33" name="TextBox 32"/>
            <p:cNvSpPr txBox="1"/>
            <p:nvPr/>
          </p:nvSpPr>
          <p:spPr>
            <a:xfrm>
              <a:off x="1093055" y="3786190"/>
              <a:ext cx="4890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TAU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3" name="Picture 42" descr="tau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71670" y="3571876"/>
              <a:ext cx="656064" cy="6429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7" name="Group 66"/>
          <p:cNvGrpSpPr/>
          <p:nvPr/>
        </p:nvGrpSpPr>
        <p:grpSpPr>
          <a:xfrm>
            <a:off x="2736129" y="3691598"/>
            <a:ext cx="1726794" cy="461665"/>
            <a:chOff x="2736129" y="3691598"/>
            <a:chExt cx="1726794" cy="461665"/>
          </a:xfrm>
        </p:grpSpPr>
        <p:sp>
          <p:nvSpPr>
            <p:cNvPr id="34" name="TextBox 33"/>
            <p:cNvSpPr txBox="1"/>
            <p:nvPr/>
          </p:nvSpPr>
          <p:spPr>
            <a:xfrm>
              <a:off x="2736129" y="3691598"/>
              <a:ext cx="987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TAU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44" name="Picture 43" descr="tau-neutrino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00496" y="3714752"/>
              <a:ext cx="462427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8" name="Group 67"/>
          <p:cNvGrpSpPr/>
          <p:nvPr/>
        </p:nvGrpSpPr>
        <p:grpSpPr>
          <a:xfrm>
            <a:off x="5072066" y="2214554"/>
            <a:ext cx="1199138" cy="357190"/>
            <a:chOff x="5072066" y="2214554"/>
            <a:chExt cx="1199138" cy="357190"/>
          </a:xfrm>
        </p:grpSpPr>
        <p:sp>
          <p:nvSpPr>
            <p:cNvPr id="25" name="TextBox 24"/>
            <p:cNvSpPr txBox="1"/>
            <p:nvPr/>
          </p:nvSpPr>
          <p:spPr>
            <a:xfrm>
              <a:off x="5072066" y="228599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UP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45" name="Picture 44" descr="up_quark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00760" y="2214554"/>
              <a:ext cx="270444" cy="3571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69" name="Group 68"/>
          <p:cNvGrpSpPr/>
          <p:nvPr/>
        </p:nvGrpSpPr>
        <p:grpSpPr>
          <a:xfrm>
            <a:off x="6795036" y="2214554"/>
            <a:ext cx="1491740" cy="348437"/>
            <a:chOff x="6795036" y="2214554"/>
            <a:chExt cx="1491740" cy="348437"/>
          </a:xfrm>
        </p:grpSpPr>
        <p:sp>
          <p:nvSpPr>
            <p:cNvPr id="28" name="TextBox 27"/>
            <p:cNvSpPr txBox="1"/>
            <p:nvPr/>
          </p:nvSpPr>
          <p:spPr>
            <a:xfrm>
              <a:off x="6795036" y="2285992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DOWN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47" name="Picture 46" descr="down_quark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27369" y="2214554"/>
              <a:ext cx="259407" cy="3374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0" name="Group 69"/>
          <p:cNvGrpSpPr/>
          <p:nvPr/>
        </p:nvGrpSpPr>
        <p:grpSpPr>
          <a:xfrm>
            <a:off x="5072066" y="2928934"/>
            <a:ext cx="1355549" cy="500066"/>
            <a:chOff x="5072066" y="2928934"/>
            <a:chExt cx="1355549" cy="500066"/>
          </a:xfrm>
        </p:grpSpPr>
        <p:sp>
          <p:nvSpPr>
            <p:cNvPr id="35" name="TextBox 34"/>
            <p:cNvSpPr txBox="1"/>
            <p:nvPr/>
          </p:nvSpPr>
          <p:spPr>
            <a:xfrm>
              <a:off x="5072066" y="3071810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CHARM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48" name="Picture 47" descr="charm_quark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29322" y="2928934"/>
              <a:ext cx="498293" cy="500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1" name="Group 70"/>
          <p:cNvGrpSpPr/>
          <p:nvPr/>
        </p:nvGrpSpPr>
        <p:grpSpPr>
          <a:xfrm>
            <a:off x="6795036" y="2919419"/>
            <a:ext cx="1611932" cy="581019"/>
            <a:chOff x="6795036" y="2919419"/>
            <a:chExt cx="1611932" cy="581019"/>
          </a:xfrm>
        </p:grpSpPr>
        <p:sp>
          <p:nvSpPr>
            <p:cNvPr id="36" name="TextBox 35"/>
            <p:cNvSpPr txBox="1"/>
            <p:nvPr/>
          </p:nvSpPr>
          <p:spPr>
            <a:xfrm>
              <a:off x="6795036" y="3071810"/>
              <a:ext cx="9364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STRANGE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49" name="Picture 48" descr="strange_quark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01024" y="2919419"/>
              <a:ext cx="405944" cy="5810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2" name="Group 71"/>
          <p:cNvGrpSpPr/>
          <p:nvPr/>
        </p:nvGrpSpPr>
        <p:grpSpPr>
          <a:xfrm>
            <a:off x="5072066" y="3574876"/>
            <a:ext cx="1538289" cy="711380"/>
            <a:chOff x="5072066" y="3574876"/>
            <a:chExt cx="1538289" cy="711380"/>
          </a:xfrm>
        </p:grpSpPr>
        <p:sp>
          <p:nvSpPr>
            <p:cNvPr id="37" name="TextBox 36"/>
            <p:cNvSpPr txBox="1"/>
            <p:nvPr/>
          </p:nvSpPr>
          <p:spPr>
            <a:xfrm>
              <a:off x="5072066" y="3786190"/>
              <a:ext cx="499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TOP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50" name="Picture 49" descr="top_quark.g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57884" y="3574876"/>
              <a:ext cx="752471" cy="711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3" name="Group 72"/>
          <p:cNvGrpSpPr/>
          <p:nvPr/>
        </p:nvGrpSpPr>
        <p:grpSpPr>
          <a:xfrm>
            <a:off x="6795036" y="3571876"/>
            <a:ext cx="1826760" cy="714380"/>
            <a:chOff x="6795036" y="3571876"/>
            <a:chExt cx="1826760" cy="714380"/>
          </a:xfrm>
        </p:grpSpPr>
        <p:sp>
          <p:nvSpPr>
            <p:cNvPr id="38" name="TextBox 37"/>
            <p:cNvSpPr txBox="1"/>
            <p:nvPr/>
          </p:nvSpPr>
          <p:spPr>
            <a:xfrm>
              <a:off x="6795036" y="3786190"/>
              <a:ext cx="850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BOTTOM</a:t>
              </a:r>
              <a:endParaRPr lang="en-GB" sz="12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54" name="Picture 53" descr="bottom_quark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858148" y="3571876"/>
              <a:ext cx="763648" cy="714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5" name="Picture 54" descr="gluon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500166" y="4857760"/>
            <a:ext cx="863024" cy="673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photon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4857760"/>
            <a:ext cx="642942" cy="64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57" descr="W-boson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089710" y="4857760"/>
            <a:ext cx="783421" cy="711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58" descr="Z-boson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053426" y="4929198"/>
            <a:ext cx="661714" cy="642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59" descr="graviton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572396" y="4929198"/>
            <a:ext cx="577917" cy="605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TextBox 60"/>
          <p:cNvSpPr txBox="1"/>
          <p:nvPr/>
        </p:nvSpPr>
        <p:spPr>
          <a:xfrm>
            <a:off x="130021" y="4929198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accent2"/>
                </a:solidFill>
              </a:rPr>
              <a:t>4</a:t>
            </a:r>
            <a:br>
              <a:rPr lang="en-GB" b="1" i="1" dirty="0" smtClean="0">
                <a:solidFill>
                  <a:schemeClr val="accent2"/>
                </a:solidFill>
              </a:rPr>
            </a:br>
            <a:r>
              <a:rPr lang="en-GB" b="1" i="1" dirty="0" err="1" smtClean="0">
                <a:solidFill>
                  <a:schemeClr val="accent2"/>
                </a:solidFill>
              </a:rPr>
              <a:t>krafter</a:t>
            </a:r>
            <a:endParaRPr lang="en-GB" b="1" i="1" dirty="0">
              <a:solidFill>
                <a:schemeClr val="accent2"/>
              </a:solidFill>
            </a:endParaRPr>
          </a:p>
        </p:txBody>
      </p:sp>
      <p:pic>
        <p:nvPicPr>
          <p:cNvPr id="74" name="Picture 73" descr="antiparticle_annex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1428728" y="1556792"/>
            <a:ext cx="6819900" cy="309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Septembre 2007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Wolfgang von Rüden,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AF3DC-CE3D-4814-B1B2-5DBC885FC25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6" name="Picture 3" descr="fo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" y="908720"/>
            <a:ext cx="9144000" cy="5949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7"/>
          <p:cNvSpPr>
            <a:spLocks noGrp="1"/>
          </p:cNvSpPr>
          <p:nvPr>
            <p:ph type="title"/>
          </p:nvPr>
        </p:nvSpPr>
        <p:spPr>
          <a:xfrm>
            <a:off x="142875" y="928688"/>
            <a:ext cx="8543925" cy="642937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solidFill>
                  <a:srgbClr val="FF0000"/>
                </a:solidFill>
              </a:rPr>
              <a:t>Svara</a:t>
            </a:r>
            <a:r>
              <a:rPr lang="fr-FR" sz="4000" dirty="0" smtClean="0">
                <a:solidFill>
                  <a:srgbClr val="FF0000"/>
                </a:solidFill>
              </a:rPr>
              <a:t> </a:t>
            </a:r>
            <a:r>
              <a:rPr lang="fr-FR" sz="4000" dirty="0" err="1" smtClean="0">
                <a:solidFill>
                  <a:srgbClr val="FF0000"/>
                </a:solidFill>
              </a:rPr>
              <a:t>på</a:t>
            </a:r>
            <a:r>
              <a:rPr lang="fr-FR" sz="4000" dirty="0" smtClean="0"/>
              <a:t> </a:t>
            </a:r>
            <a:r>
              <a:rPr lang="fr-FR" sz="4000" dirty="0" err="1" smtClean="0"/>
              <a:t>grundläggande</a:t>
            </a:r>
            <a:r>
              <a:rPr lang="fr-FR" sz="4000" dirty="0" smtClean="0"/>
              <a:t> </a:t>
            </a:r>
            <a:r>
              <a:rPr lang="fr-FR" sz="4000" dirty="0" err="1" smtClean="0"/>
              <a:t>frågor</a:t>
            </a:r>
            <a:r>
              <a:rPr lang="fr-FR" sz="4000" dirty="0" smtClean="0"/>
              <a:t>…</a:t>
            </a:r>
          </a:p>
        </p:txBody>
      </p:sp>
      <p:pic>
        <p:nvPicPr>
          <p:cNvPr id="10" name="Picture 9" descr="Couri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071834"/>
            <a:ext cx="4898554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43063"/>
            <a:ext cx="5400675" cy="4714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chemeClr val="tx1"/>
                </a:solidFill>
              </a:rPr>
              <a:t>Hur </a:t>
            </a:r>
            <a:r>
              <a:rPr lang="fr-FR" sz="2000" dirty="0" err="1" smtClean="0">
                <a:solidFill>
                  <a:schemeClr val="tx1"/>
                </a:solidFill>
              </a:rPr>
              <a:t>förklara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partiklar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har</a:t>
            </a:r>
            <a:r>
              <a:rPr lang="fr-FR" sz="2000" dirty="0" smtClean="0">
                <a:solidFill>
                  <a:schemeClr val="tx1"/>
                </a:solidFill>
              </a:rPr>
              <a:t> massa?</a:t>
            </a:r>
          </a:p>
          <a:p>
            <a:pPr marL="2667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Newton </a:t>
            </a:r>
            <a:r>
              <a:rPr lang="fr-FR" dirty="0" err="1" smtClean="0">
                <a:solidFill>
                  <a:schemeClr val="tx1"/>
                </a:solidFill>
              </a:rPr>
              <a:t>kunde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inte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förklara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och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inte</a:t>
            </a:r>
            <a:r>
              <a:rPr lang="fr-FR" dirty="0" smtClean="0">
                <a:solidFill>
                  <a:schemeClr val="tx1"/>
                </a:solidFill>
              </a:rPr>
              <a:t> vi </a:t>
            </a:r>
            <a:r>
              <a:rPr lang="fr-FR" dirty="0" err="1" smtClean="0">
                <a:solidFill>
                  <a:schemeClr val="tx1"/>
                </a:solidFill>
              </a:rPr>
              <a:t>än</a:t>
            </a:r>
            <a:r>
              <a:rPr lang="fr-FR" dirty="0" smtClean="0">
                <a:solidFill>
                  <a:schemeClr val="tx1"/>
                </a:solidFill>
              </a:rPr>
              <a:t>…</a:t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err="1" smtClean="0">
                <a:solidFill>
                  <a:schemeClr val="tx1"/>
                </a:solidFill>
              </a:rPr>
              <a:t>Varav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består</a:t>
            </a:r>
            <a:r>
              <a:rPr lang="fr-FR" sz="2000" dirty="0" smtClean="0">
                <a:solidFill>
                  <a:schemeClr val="tx1"/>
                </a:solidFill>
              </a:rPr>
              <a:t> 96% av </a:t>
            </a:r>
            <a:r>
              <a:rPr lang="fr-FR" sz="2000" dirty="0" err="1" smtClean="0">
                <a:solidFill>
                  <a:schemeClr val="tx1"/>
                </a:solidFill>
              </a:rPr>
              <a:t>Universum</a:t>
            </a:r>
            <a:r>
              <a:rPr lang="fr-FR" sz="2000" dirty="0" smtClean="0">
                <a:solidFill>
                  <a:schemeClr val="tx1"/>
                </a:solidFill>
              </a:rPr>
              <a:t>?</a:t>
            </a:r>
          </a:p>
          <a:p>
            <a:pPr marL="2667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Vi kan </a:t>
            </a:r>
            <a:r>
              <a:rPr lang="fr-FR" dirty="0" err="1" smtClean="0">
                <a:solidFill>
                  <a:schemeClr val="tx1"/>
                </a:solidFill>
              </a:rPr>
              <a:t>bara</a:t>
            </a:r>
            <a:r>
              <a:rPr lang="fr-FR" dirty="0" smtClean="0">
                <a:solidFill>
                  <a:schemeClr val="tx1"/>
                </a:solidFill>
              </a:rPr>
              <a:t> se 4% av </a:t>
            </a:r>
            <a:r>
              <a:rPr lang="fr-FR" dirty="0" err="1" smtClean="0">
                <a:solidFill>
                  <a:schemeClr val="tx1"/>
                </a:solidFill>
              </a:rPr>
              <a:t>dess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err="1" smtClean="0">
                <a:solidFill>
                  <a:schemeClr val="tx1"/>
                </a:solidFill>
              </a:rPr>
              <a:t>beräknade</a:t>
            </a:r>
            <a:r>
              <a:rPr lang="fr-FR" dirty="0" smtClean="0">
                <a:solidFill>
                  <a:schemeClr val="tx1"/>
                </a:solidFill>
              </a:rPr>
              <a:t> massa</a:t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err="1" smtClean="0">
                <a:solidFill>
                  <a:schemeClr val="tx1"/>
                </a:solidFill>
              </a:rPr>
              <a:t>Varför</a:t>
            </a:r>
            <a:r>
              <a:rPr lang="fr-FR" sz="2000" dirty="0" smtClean="0">
                <a:solidFill>
                  <a:schemeClr val="tx1"/>
                </a:solidFill>
              </a:rPr>
              <a:t> finns </a:t>
            </a:r>
            <a:r>
              <a:rPr lang="fr-FR" sz="2000" dirty="0" err="1" smtClean="0">
                <a:solidFill>
                  <a:schemeClr val="tx1"/>
                </a:solidFill>
              </a:rPr>
              <a:t>det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ingen</a:t>
            </a:r>
            <a:r>
              <a:rPr lang="fr-FR" sz="2000" dirty="0" smtClean="0">
                <a:solidFill>
                  <a:schemeClr val="tx1"/>
                </a:solidFill>
              </a:rPr>
              <a:t/>
            </a:r>
            <a:br>
              <a:rPr lang="fr-FR" sz="2000" dirty="0" smtClean="0">
                <a:solidFill>
                  <a:schemeClr val="tx1"/>
                </a:solidFill>
              </a:rPr>
            </a:br>
            <a:r>
              <a:rPr lang="fr-FR" sz="2000" dirty="0" smtClean="0">
                <a:solidFill>
                  <a:schemeClr val="tx1"/>
                </a:solidFill>
              </a:rPr>
              <a:t>anti-</a:t>
            </a:r>
            <a:r>
              <a:rPr lang="fr-FR" sz="2000" dirty="0" err="1" smtClean="0">
                <a:solidFill>
                  <a:schemeClr val="tx1"/>
                </a:solidFill>
              </a:rPr>
              <a:t>materia</a:t>
            </a:r>
            <a:r>
              <a:rPr lang="fr-FR" sz="2000" dirty="0" smtClean="0">
                <a:solidFill>
                  <a:schemeClr val="tx1"/>
                </a:solidFill>
              </a:rPr>
              <a:t> i </a:t>
            </a:r>
            <a:r>
              <a:rPr lang="fr-FR" sz="2000" dirty="0" err="1" smtClean="0">
                <a:solidFill>
                  <a:schemeClr val="tx1"/>
                </a:solidFill>
              </a:rPr>
              <a:t>Universum</a:t>
            </a:r>
            <a:r>
              <a:rPr lang="fr-FR" sz="2000" dirty="0" smtClean="0">
                <a:solidFill>
                  <a:schemeClr val="tx1"/>
                </a:solidFill>
              </a:rPr>
              <a:t>?</a:t>
            </a:r>
          </a:p>
          <a:p>
            <a:pPr marL="2667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Naturen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är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normalt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symmetrisk</a:t>
            </a:r>
            <a:r>
              <a:rPr lang="fr-FR" dirty="0" smtClean="0">
                <a:solidFill>
                  <a:schemeClr val="tx1"/>
                </a:solidFill>
              </a:rPr>
              <a:t>…</a:t>
            </a:r>
            <a:br>
              <a:rPr lang="fr-FR" dirty="0" smtClean="0">
                <a:solidFill>
                  <a:schemeClr val="tx1"/>
                </a:solidFill>
              </a:rPr>
            </a:br>
            <a:endParaRPr lang="fr-FR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chemeClr val="tx1"/>
                </a:solidFill>
              </a:rPr>
              <a:t>Hur </a:t>
            </a:r>
            <a:r>
              <a:rPr lang="fr-FR" sz="2000" dirty="0" err="1" smtClean="0">
                <a:solidFill>
                  <a:schemeClr val="tx1"/>
                </a:solidFill>
              </a:rPr>
              <a:t>såg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materia</a:t>
            </a:r>
            <a:r>
              <a:rPr lang="fr-FR" sz="2000" dirty="0" smtClean="0">
                <a:solidFill>
                  <a:schemeClr val="tx1"/>
                </a:solidFill>
              </a:rPr>
              <a:t> ut </a:t>
            </a:r>
            <a:r>
              <a:rPr lang="fr-FR" sz="2000" dirty="0" err="1" smtClean="0">
                <a:solidFill>
                  <a:schemeClr val="tx1"/>
                </a:solidFill>
              </a:rPr>
              <a:t>strax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efter</a:t>
            </a:r>
            <a:r>
              <a:rPr lang="fr-FR" sz="2000" dirty="0" smtClean="0">
                <a:solidFill>
                  <a:schemeClr val="tx1"/>
                </a:solidFill>
              </a:rPr>
              <a:t/>
            </a:r>
            <a:br>
              <a:rPr lang="fr-FR" sz="2000" dirty="0" smtClean="0">
                <a:solidFill>
                  <a:schemeClr val="tx1"/>
                </a:solidFill>
              </a:rPr>
            </a:br>
            <a:r>
              <a:rPr lang="fr-FR" sz="2000" dirty="0" smtClean="0">
                <a:solidFill>
                  <a:schemeClr val="tx1"/>
                </a:solidFill>
              </a:rPr>
              <a:t> « </a:t>
            </a:r>
            <a:r>
              <a:rPr lang="fr-FR" sz="2000" dirty="0" err="1" smtClean="0">
                <a:solidFill>
                  <a:schemeClr val="tx1"/>
                </a:solidFill>
              </a:rPr>
              <a:t>Big</a:t>
            </a:r>
            <a:r>
              <a:rPr lang="fr-FR" sz="2000" dirty="0" smtClean="0">
                <a:solidFill>
                  <a:schemeClr val="tx1"/>
                </a:solidFill>
              </a:rPr>
              <a:t> Bang » ?</a:t>
            </a:r>
          </a:p>
          <a:p>
            <a:pPr marL="2667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En </a:t>
            </a:r>
            <a:r>
              <a:rPr lang="fr-FR" dirty="0" err="1" smtClean="0">
                <a:solidFill>
                  <a:schemeClr val="tx1"/>
                </a:solidFill>
              </a:rPr>
              <a:t>resa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tillbaka</a:t>
            </a:r>
            <a:r>
              <a:rPr lang="fr-FR" dirty="0" smtClean="0">
                <a:solidFill>
                  <a:schemeClr val="tx1"/>
                </a:solidFill>
              </a:rPr>
              <a:t> till </a:t>
            </a:r>
            <a:r>
              <a:rPr lang="fr-FR" dirty="0" err="1" smtClean="0">
                <a:solidFill>
                  <a:schemeClr val="tx1"/>
                </a:solidFill>
              </a:rPr>
              <a:t>allra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tidigaste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tiden</a:t>
            </a: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err="1" smtClean="0">
                <a:solidFill>
                  <a:schemeClr val="tx1"/>
                </a:solidFill>
              </a:rPr>
              <a:t>efter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Universums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födelse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skulle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hjälpa</a:t>
            </a:r>
            <a:r>
              <a:rPr lang="fr-FR" dirty="0" smtClean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786446" y="1571612"/>
            <a:ext cx="2481765" cy="1035851"/>
            <a:chOff x="5786446" y="1571612"/>
            <a:chExt cx="2481765" cy="1035851"/>
          </a:xfrm>
        </p:grpSpPr>
        <p:pic>
          <p:nvPicPr>
            <p:cNvPr id="5" name="Picture 4" descr="higgs_boson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86446" y="1571612"/>
              <a:ext cx="1143008" cy="103585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429520" y="1785926"/>
              <a:ext cx="838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Higgs</a:t>
              </a:r>
              <a:br>
                <a:rPr lang="en-GB" i="1" dirty="0" smtClean="0"/>
              </a:br>
              <a:r>
                <a:rPr lang="en-GB" i="1" dirty="0" smtClean="0"/>
                <a:t>Boson</a:t>
              </a:r>
              <a:endParaRPr lang="en-GB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Septembre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98006-7770-4D45-9D4A-81F15BF3CA96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14375" y="2928938"/>
            <a:ext cx="7715250" cy="2000250"/>
          </a:xfrm>
        </p:spPr>
        <p:txBody>
          <a:bodyPr anchor="t"/>
          <a:lstStyle/>
          <a:p>
            <a:pPr algn="ctr" eaLnBrk="1" hangingPunct="1"/>
            <a:r>
              <a:rPr lang="fr-FR" sz="8800" dirty="0" smtClean="0"/>
              <a:t>Hur</a:t>
            </a:r>
            <a:endParaRPr lang="fr-FR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dirty="0" err="1" smtClean="0"/>
              <a:t>Genom</a:t>
            </a:r>
            <a:r>
              <a:rPr lang="fr-FR" dirty="0" smtClean="0"/>
              <a:t> </a:t>
            </a:r>
            <a:r>
              <a:rPr lang="fr-FR" dirty="0" err="1" smtClean="0"/>
              <a:t>att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accelerera</a:t>
            </a:r>
            <a:r>
              <a:rPr lang="fr-FR" dirty="0" smtClean="0"/>
              <a:t> </a:t>
            </a:r>
            <a:r>
              <a:rPr lang="fr-FR" dirty="0" err="1" smtClean="0"/>
              <a:t>och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kollidera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/>
              <a:t>objekt</a:t>
            </a:r>
            <a:r>
              <a:rPr lang="fr-FR" dirty="0" smtClean="0"/>
              <a:t>…</a:t>
            </a:r>
          </a:p>
        </p:txBody>
      </p:sp>
      <p:pic>
        <p:nvPicPr>
          <p:cNvPr id="13314" name="Picture 2" descr="http://www.testadaz.com/blog/images/admintdz/2007-10/deux_pommes_2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5651508" cy="4474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dirty="0" err="1" smtClean="0"/>
              <a:t>Vid</a:t>
            </a:r>
            <a:r>
              <a:rPr lang="fr-FR" dirty="0" smtClean="0"/>
              <a:t> </a:t>
            </a:r>
            <a:r>
              <a:rPr lang="fr-FR" dirty="0" err="1" smtClean="0"/>
              <a:t>ofantliga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energinivåer</a:t>
            </a:r>
            <a:r>
              <a:rPr lang="fr-FR" dirty="0" smtClean="0"/>
              <a:t>!</a:t>
            </a:r>
          </a:p>
        </p:txBody>
      </p:sp>
      <p:sp>
        <p:nvSpPr>
          <p:cNvPr id="4" name="Rectangle 3"/>
          <p:cNvSpPr/>
          <p:nvPr/>
        </p:nvSpPr>
        <p:spPr>
          <a:xfrm>
            <a:off x="7000892" y="1785926"/>
            <a:ext cx="1821332" cy="86177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lvl="1"/>
            <a:r>
              <a:rPr lang="fr-FR" sz="5000" b="1" dirty="0" smtClean="0">
                <a:solidFill>
                  <a:srgbClr val="FF0000"/>
                </a:solidFill>
                <a:latin typeface="Calibri" pitchFamily="34" charset="0"/>
              </a:rPr>
              <a:t>E=mc</a:t>
            </a:r>
            <a:r>
              <a:rPr lang="fr-FR" sz="5000" b="1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fr-FR" sz="5000" b="1" baseline="30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collisionb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6624736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4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rrowheads="1"/>
          </p:cNvPicPr>
          <p:nvPr/>
        </p:nvPicPr>
        <p:blipFill>
          <a:blip r:embed="rId2" cstate="print"/>
          <a:srcRect t="6383" r="238" b="4256"/>
          <a:stretch>
            <a:fillRect/>
          </a:stretch>
        </p:blipFill>
        <p:spPr bwMode="auto">
          <a:xfrm>
            <a:off x="-36512" y="2067272"/>
            <a:ext cx="5562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5220072" y="2420888"/>
            <a:ext cx="3923928" cy="4228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Clr>
                <a:schemeClr val="accent2"/>
              </a:buClr>
              <a:buSzPct val="75000"/>
              <a:buFont typeface="Wingdings" pitchFamily="2" charset="2"/>
              <a:buNone/>
            </a:pPr>
            <a:r>
              <a:rPr lang="de-DE" sz="2800" dirty="0">
                <a:latin typeface="+mn-lt"/>
              </a:rPr>
              <a:t>(1) </a:t>
            </a:r>
            <a:r>
              <a:rPr lang="de-DE" sz="2800" dirty="0" smtClean="0">
                <a:latin typeface="+mn-lt"/>
              </a:rPr>
              <a:t>Partiklar accelereras up nästintill ljushastighet</a:t>
            </a:r>
            <a:br>
              <a:rPr lang="de-DE" sz="2800" dirty="0" smtClean="0">
                <a:latin typeface="+mn-lt"/>
              </a:rPr>
            </a:br>
            <a:endParaRPr lang="de-DE" sz="2800" dirty="0">
              <a:latin typeface="+mn-lt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Pct val="75000"/>
              <a:buFont typeface="Wingdings" pitchFamily="2" charset="2"/>
              <a:buNone/>
            </a:pPr>
            <a:r>
              <a:rPr lang="de-DE" sz="2800" dirty="0">
                <a:latin typeface="+mn-lt"/>
              </a:rPr>
              <a:t>(</a:t>
            </a:r>
            <a:r>
              <a:rPr lang="de-DE" sz="2800" dirty="0" smtClean="0">
                <a:latin typeface="+mn-lt"/>
              </a:rPr>
              <a:t>2) Bringas till kollision vid experimenten</a:t>
            </a:r>
            <a:br>
              <a:rPr lang="de-DE" sz="2800" dirty="0" smtClean="0">
                <a:latin typeface="+mn-lt"/>
              </a:rPr>
            </a:br>
            <a:endParaRPr lang="de-DE" sz="2800" dirty="0">
              <a:latin typeface="+mn-lt"/>
            </a:endParaRPr>
          </a:p>
          <a:p>
            <a:pPr>
              <a:spcBef>
                <a:spcPct val="30000"/>
              </a:spcBef>
              <a:buClr>
                <a:schemeClr val="accent2"/>
              </a:buClr>
              <a:buSzPct val="75000"/>
              <a:buFont typeface="Wingdings" pitchFamily="2" charset="2"/>
              <a:buNone/>
            </a:pPr>
            <a:r>
              <a:rPr lang="de-DE" sz="2800" dirty="0">
                <a:latin typeface="+mn-lt"/>
              </a:rPr>
              <a:t>(</a:t>
            </a:r>
            <a:r>
              <a:rPr lang="de-DE" sz="2800" dirty="0" smtClean="0">
                <a:latin typeface="+mn-lt"/>
              </a:rPr>
              <a:t>3)Dom resulterande partiklarna fångas upp av detektorerna</a:t>
            </a:r>
            <a:endParaRPr lang="de-DE" sz="2800" dirty="0">
              <a:latin typeface="+mn-lt"/>
            </a:endParaRP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62068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de-DE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Dom huvudsakliga verktygen</a:t>
            </a:r>
          </a:p>
        </p:txBody>
      </p:sp>
      <p:pic>
        <p:nvPicPr>
          <p:cNvPr id="28677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7088" y="4290740"/>
            <a:ext cx="11557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42875" y="1052736"/>
            <a:ext cx="9001125" cy="916136"/>
          </a:xfrm>
        </p:spPr>
        <p:txBody>
          <a:bodyPr anchor="t"/>
          <a:lstStyle/>
          <a:p>
            <a:pPr eaLnBrk="1" hangingPunct="1"/>
            <a:r>
              <a:rPr lang="fr-FR" sz="4400" dirty="0" smtClean="0"/>
              <a:t>En </a:t>
            </a:r>
            <a:r>
              <a:rPr lang="fr-FR" sz="4400" dirty="0" err="1" smtClean="0"/>
              <a:t>introduktion</a:t>
            </a:r>
            <a:r>
              <a:rPr lang="fr-FR" sz="4400" dirty="0" smtClean="0"/>
              <a:t> till CERN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59832" y="2204864"/>
            <a:ext cx="3456384" cy="36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4400" dirty="0" err="1" smtClean="0">
                <a:solidFill>
                  <a:schemeClr val="tx2"/>
                </a:solidFill>
                <a:latin typeface="+mj-lt"/>
                <a:cs typeface="+mn-cs"/>
              </a:rPr>
              <a:t>Vad</a:t>
            </a:r>
            <a:endParaRPr lang="fr-FR" sz="4400" dirty="0" smtClean="0">
              <a:solidFill>
                <a:schemeClr val="tx2"/>
              </a:solidFill>
              <a:latin typeface="+mj-lt"/>
              <a:cs typeface="+mn-cs"/>
            </a:endParaRPr>
          </a:p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4400" dirty="0" err="1" smtClean="0">
                <a:solidFill>
                  <a:schemeClr val="tx2"/>
                </a:solidFill>
                <a:latin typeface="+mj-lt"/>
                <a:cs typeface="+mn-cs"/>
              </a:rPr>
              <a:t>Varför</a:t>
            </a:r>
            <a:endParaRPr lang="fr-FR" sz="4400" dirty="0" smtClean="0">
              <a:solidFill>
                <a:schemeClr val="tx2"/>
              </a:solidFill>
              <a:latin typeface="+mj-lt"/>
              <a:cs typeface="+mn-cs"/>
            </a:endParaRPr>
          </a:p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4400" dirty="0" smtClean="0">
                <a:solidFill>
                  <a:schemeClr val="tx2"/>
                </a:solidFill>
                <a:latin typeface="+mj-lt"/>
                <a:cs typeface="+mn-cs"/>
              </a:rPr>
              <a:t>Hur</a:t>
            </a:r>
          </a:p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4400" dirty="0" smtClean="0">
                <a:solidFill>
                  <a:schemeClr val="tx2"/>
                </a:solidFill>
                <a:latin typeface="+mj-lt"/>
                <a:cs typeface="+mn-cs"/>
              </a:rPr>
              <a:t>Spin-off</a:t>
            </a:r>
          </a:p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4400" dirty="0" err="1" smtClean="0">
                <a:solidFill>
                  <a:schemeClr val="tx2"/>
                </a:solidFill>
                <a:latin typeface="+mj-lt"/>
                <a:cs typeface="+mn-cs"/>
              </a:rPr>
              <a:t>Senaste</a:t>
            </a:r>
            <a:r>
              <a:rPr lang="fr-FR" sz="4400" dirty="0" smtClean="0">
                <a:solidFill>
                  <a:schemeClr val="tx2"/>
                </a:solidFill>
                <a:latin typeface="+mj-lt"/>
                <a:cs typeface="+mn-cs"/>
              </a:rPr>
              <a:t> </a:t>
            </a:r>
            <a:r>
              <a:rPr lang="fr-FR" sz="4400" dirty="0" err="1" smtClean="0">
                <a:solidFill>
                  <a:schemeClr val="tx2"/>
                </a:solidFill>
                <a:latin typeface="+mj-lt"/>
                <a:cs typeface="+mn-cs"/>
              </a:rPr>
              <a:t>nytt</a:t>
            </a:r>
            <a:r>
              <a:rPr lang="fr-FR" sz="4400" dirty="0" smtClean="0">
                <a:solidFill>
                  <a:schemeClr val="tx2"/>
                </a:solidFill>
                <a:latin typeface="+mj-lt"/>
                <a:cs typeface="+mn-cs"/>
              </a:rPr>
              <a:t> </a:t>
            </a:r>
          </a:p>
          <a:p>
            <a:pPr marL="180000" indent="-2667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endParaRPr lang="fr-FR" sz="3200" dirty="0">
              <a:solidFill>
                <a:schemeClr val="tx2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dirty="0" err="1" smtClean="0"/>
              <a:t>Världens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största</a:t>
            </a:r>
            <a:r>
              <a:rPr lang="fr-FR" dirty="0" smtClean="0"/>
              <a:t> </a:t>
            </a:r>
            <a:r>
              <a:rPr lang="fr-FR" dirty="0" err="1" smtClean="0"/>
              <a:t>partikelaccelerator</a:t>
            </a:r>
            <a:endParaRPr lang="fr-FR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00875" y="1500188"/>
            <a:ext cx="1928813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 dirty="0" smtClean="0">
                <a:latin typeface="Calibri" pitchFamily="34" charset="0"/>
              </a:rPr>
              <a:t>27km</a:t>
            </a:r>
            <a:r>
              <a:rPr lang="fr-FR" dirty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lång</a:t>
            </a:r>
            <a:r>
              <a:rPr lang="fr-FR" dirty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tunnel</a:t>
            </a:r>
            <a:endParaRPr lang="fr-FR" dirty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 err="1" smtClean="0">
                <a:latin typeface="Calibri" pitchFamily="34" charset="0"/>
              </a:rPr>
              <a:t>Tusentals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supraledande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magneter</a:t>
            </a:r>
            <a:r>
              <a:rPr lang="fr-FR" dirty="0" smtClean="0">
                <a:latin typeface="Calibri" pitchFamily="34" charset="0"/>
              </a:rPr>
              <a:t> </a:t>
            </a:r>
            <a:endParaRPr lang="fr-FR" dirty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>
                <a:latin typeface="Calibri" pitchFamily="34" charset="0"/>
              </a:rPr>
              <a:t>Ultra </a:t>
            </a:r>
            <a:r>
              <a:rPr lang="fr-FR" dirty="0" err="1" smtClean="0">
                <a:latin typeface="Calibri" pitchFamily="34" charset="0"/>
              </a:rPr>
              <a:t>vakum</a:t>
            </a:r>
            <a:r>
              <a:rPr lang="fr-FR" dirty="0" smtClean="0">
                <a:latin typeface="Calibri" pitchFamily="34" charset="0"/>
              </a:rPr>
              <a:t>:</a:t>
            </a:r>
          </a:p>
          <a:p>
            <a:pPr marL="0" lvl="1"/>
            <a:r>
              <a:rPr lang="fr-FR" i="1" dirty="0" smtClean="0">
                <a:latin typeface="Calibri" pitchFamily="34" charset="0"/>
              </a:rPr>
              <a:t>10x </a:t>
            </a:r>
            <a:r>
              <a:rPr lang="fr-FR" i="1" dirty="0" err="1" smtClean="0">
                <a:latin typeface="Calibri" pitchFamily="34" charset="0"/>
              </a:rPr>
              <a:t>högre</a:t>
            </a:r>
            <a:r>
              <a:rPr lang="fr-FR" i="1" dirty="0" smtClean="0">
                <a:latin typeface="Calibri" pitchFamily="34" charset="0"/>
              </a:rPr>
              <a:t> </a:t>
            </a:r>
            <a:br>
              <a:rPr lang="fr-FR" i="1" dirty="0" smtClean="0">
                <a:latin typeface="Calibri" pitchFamily="34" charset="0"/>
              </a:rPr>
            </a:br>
            <a:r>
              <a:rPr lang="fr-FR" i="1" dirty="0" err="1" smtClean="0">
                <a:latin typeface="Calibri" pitchFamily="34" charset="0"/>
              </a:rPr>
              <a:t>än</a:t>
            </a:r>
            <a:r>
              <a:rPr lang="fr-FR" i="1" dirty="0" smtClean="0">
                <a:latin typeface="Calibri" pitchFamily="34" charset="0"/>
              </a:rPr>
              <a:t> </a:t>
            </a:r>
            <a:r>
              <a:rPr lang="fr-FR" i="1" dirty="0" err="1" smtClean="0">
                <a:latin typeface="Calibri" pitchFamily="34" charset="0"/>
              </a:rPr>
              <a:t>på</a:t>
            </a:r>
            <a:r>
              <a:rPr lang="fr-FR" i="1" dirty="0" smtClean="0">
                <a:latin typeface="Calibri" pitchFamily="34" charset="0"/>
              </a:rPr>
              <a:t> </a:t>
            </a:r>
            <a:r>
              <a:rPr lang="fr-FR" i="1" dirty="0" err="1" smtClean="0">
                <a:latin typeface="Calibri" pitchFamily="34" charset="0"/>
              </a:rPr>
              <a:t>månen</a:t>
            </a:r>
            <a:endParaRPr lang="fr-FR" i="1" dirty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 err="1" smtClean="0">
                <a:latin typeface="Calibri" pitchFamily="34" charset="0"/>
              </a:rPr>
              <a:t>Kallaste</a:t>
            </a:r>
            <a:r>
              <a:rPr lang="fr-FR" dirty="0" smtClean="0">
                <a:latin typeface="Calibri" pitchFamily="34" charset="0"/>
              </a:rPr>
              <a:t> plats i </a:t>
            </a:r>
            <a:r>
              <a:rPr lang="fr-FR" dirty="0" err="1" smtClean="0">
                <a:latin typeface="Calibri" pitchFamily="34" charset="0"/>
              </a:rPr>
              <a:t>Universum</a:t>
            </a:r>
            <a:r>
              <a:rPr lang="fr-FR" dirty="0" smtClean="0">
                <a:latin typeface="Calibri" pitchFamily="34" charset="0"/>
              </a:rPr>
              <a:t>:</a:t>
            </a:r>
            <a:br>
              <a:rPr lang="fr-FR" dirty="0" smtClean="0">
                <a:latin typeface="Calibri" pitchFamily="34" charset="0"/>
              </a:rPr>
            </a:br>
            <a:r>
              <a:rPr lang="fr-FR" i="1" dirty="0" smtClean="0">
                <a:latin typeface="Calibri" pitchFamily="34" charset="0"/>
              </a:rPr>
              <a:t> -271° C</a:t>
            </a:r>
            <a:endParaRPr lang="fr-FR" dirty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 smtClean="0">
                <a:latin typeface="Calibri" pitchFamily="34" charset="0"/>
              </a:rPr>
              <a:t>	</a:t>
            </a:r>
            <a:endParaRPr lang="fr-FR" dirty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Under </a:t>
            </a:r>
            <a:r>
              <a:rPr lang="fr-FR" b="1" u="sng" dirty="0" err="1" smtClean="0">
                <a:solidFill>
                  <a:srgbClr val="FF0000"/>
                </a:solidFill>
                <a:latin typeface="Calibri" pitchFamily="34" charset="0"/>
              </a:rPr>
              <a:t>säkra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förhållanden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!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8" name="Picture 7" descr="AerialLHC.jpg"/>
          <p:cNvPicPr>
            <a:picLocks noChangeAspect="1"/>
          </p:cNvPicPr>
          <p:nvPr/>
        </p:nvPicPr>
        <p:blipFill>
          <a:blip r:embed="rId2" cstate="print"/>
          <a:srcRect t="3914"/>
          <a:stretch>
            <a:fillRect/>
          </a:stretch>
        </p:blipFill>
        <p:spPr>
          <a:xfrm>
            <a:off x="-571536" y="2000240"/>
            <a:ext cx="6715172" cy="4414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29" name="Group 28"/>
          <p:cNvGrpSpPr/>
          <p:nvPr/>
        </p:nvGrpSpPr>
        <p:grpSpPr>
          <a:xfrm>
            <a:off x="858837" y="3568700"/>
            <a:ext cx="1970088" cy="458788"/>
            <a:chOff x="858837" y="3568700"/>
            <a:chExt cx="1970088" cy="458788"/>
          </a:xfrm>
        </p:grpSpPr>
        <p:sp>
          <p:nvSpPr>
            <p:cNvPr id="25" name="Freeform 24"/>
            <p:cNvSpPr/>
            <p:nvPr/>
          </p:nvSpPr>
          <p:spPr>
            <a:xfrm>
              <a:off x="858837" y="3638550"/>
              <a:ext cx="444500" cy="388938"/>
            </a:xfrm>
            <a:custGeom>
              <a:avLst/>
              <a:gdLst>
                <a:gd name="connsiteX0" fmla="*/ 407988 w 444500"/>
                <a:gd name="connsiteY0" fmla="*/ 9525 h 388938"/>
                <a:gd name="connsiteX1" fmla="*/ 246063 w 444500"/>
                <a:gd name="connsiteY1" fmla="*/ 285750 h 388938"/>
                <a:gd name="connsiteX2" fmla="*/ 26988 w 444500"/>
                <a:gd name="connsiteY2" fmla="*/ 342900 h 388938"/>
                <a:gd name="connsiteX3" fmla="*/ 407988 w 444500"/>
                <a:gd name="connsiteY3" fmla="*/ 9525 h 38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88938">
                  <a:moveTo>
                    <a:pt x="407988" y="9525"/>
                  </a:moveTo>
                  <a:cubicBezTo>
                    <a:pt x="444500" y="0"/>
                    <a:pt x="309563" y="230188"/>
                    <a:pt x="246063" y="285750"/>
                  </a:cubicBezTo>
                  <a:cubicBezTo>
                    <a:pt x="182563" y="341312"/>
                    <a:pt x="0" y="388938"/>
                    <a:pt x="26988" y="342900"/>
                  </a:cubicBezTo>
                  <a:cubicBezTo>
                    <a:pt x="53976" y="296862"/>
                    <a:pt x="371476" y="19050"/>
                    <a:pt x="407988" y="95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41538" y="3568700"/>
              <a:ext cx="687387" cy="177800"/>
            </a:xfrm>
            <a:custGeom>
              <a:avLst/>
              <a:gdLst>
                <a:gd name="connsiteX0" fmla="*/ 68262 w 687387"/>
                <a:gd name="connsiteY0" fmla="*/ 22225 h 177800"/>
                <a:gd name="connsiteX1" fmla="*/ 611187 w 687387"/>
                <a:gd name="connsiteY1" fmla="*/ 22225 h 177800"/>
                <a:gd name="connsiteX2" fmla="*/ 525462 w 687387"/>
                <a:gd name="connsiteY2" fmla="*/ 155575 h 177800"/>
                <a:gd name="connsiteX3" fmla="*/ 354012 w 687387"/>
                <a:gd name="connsiteY3" fmla="*/ 155575 h 177800"/>
                <a:gd name="connsiteX4" fmla="*/ 201612 w 687387"/>
                <a:gd name="connsiteY4" fmla="*/ 136525 h 177800"/>
                <a:gd name="connsiteX5" fmla="*/ 201612 w 687387"/>
                <a:gd name="connsiteY5" fmla="*/ 69850 h 177800"/>
                <a:gd name="connsiteX6" fmla="*/ 68262 w 687387"/>
                <a:gd name="connsiteY6" fmla="*/ 22225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387" h="177800">
                  <a:moveTo>
                    <a:pt x="68262" y="22225"/>
                  </a:moveTo>
                  <a:cubicBezTo>
                    <a:pt x="136525" y="14288"/>
                    <a:pt x="534987" y="0"/>
                    <a:pt x="611187" y="22225"/>
                  </a:cubicBezTo>
                  <a:cubicBezTo>
                    <a:pt x="687387" y="44450"/>
                    <a:pt x="568324" y="133350"/>
                    <a:pt x="525462" y="155575"/>
                  </a:cubicBezTo>
                  <a:cubicBezTo>
                    <a:pt x="482600" y="177800"/>
                    <a:pt x="407987" y="158750"/>
                    <a:pt x="354012" y="155575"/>
                  </a:cubicBezTo>
                  <a:cubicBezTo>
                    <a:pt x="300037" y="152400"/>
                    <a:pt x="227012" y="150812"/>
                    <a:pt x="201612" y="136525"/>
                  </a:cubicBezTo>
                  <a:cubicBezTo>
                    <a:pt x="176212" y="122238"/>
                    <a:pt x="222249" y="82550"/>
                    <a:pt x="201612" y="69850"/>
                  </a:cubicBezTo>
                  <a:cubicBezTo>
                    <a:pt x="180975" y="57150"/>
                    <a:pt x="0" y="30163"/>
                    <a:pt x="68262" y="222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Freeform 26"/>
          <p:cNvSpPr/>
          <p:nvPr/>
        </p:nvSpPr>
        <p:spPr>
          <a:xfrm>
            <a:off x="1149350" y="3617912"/>
            <a:ext cx="1227137" cy="481013"/>
          </a:xfrm>
          <a:custGeom>
            <a:avLst/>
            <a:gdLst>
              <a:gd name="connsiteX0" fmla="*/ 88900 w 1227137"/>
              <a:gd name="connsiteY0" fmla="*/ 220663 h 481013"/>
              <a:gd name="connsiteX1" fmla="*/ 384175 w 1227137"/>
              <a:gd name="connsiteY1" fmla="*/ 87313 h 481013"/>
              <a:gd name="connsiteX2" fmla="*/ 717550 w 1227137"/>
              <a:gd name="connsiteY2" fmla="*/ 11113 h 481013"/>
              <a:gd name="connsiteX3" fmla="*/ 1012825 w 1227137"/>
              <a:gd name="connsiteY3" fmla="*/ 20638 h 481013"/>
              <a:gd name="connsiteX4" fmla="*/ 1203325 w 1227137"/>
              <a:gd name="connsiteY4" fmla="*/ 87313 h 481013"/>
              <a:gd name="connsiteX5" fmla="*/ 1155700 w 1227137"/>
              <a:gd name="connsiteY5" fmla="*/ 211138 h 481013"/>
              <a:gd name="connsiteX6" fmla="*/ 917575 w 1227137"/>
              <a:gd name="connsiteY6" fmla="*/ 354013 h 481013"/>
              <a:gd name="connsiteX7" fmla="*/ 603250 w 1227137"/>
              <a:gd name="connsiteY7" fmla="*/ 449263 h 481013"/>
              <a:gd name="connsiteX8" fmla="*/ 336550 w 1227137"/>
              <a:gd name="connsiteY8" fmla="*/ 477838 h 481013"/>
              <a:gd name="connsiteX9" fmla="*/ 98425 w 1227137"/>
              <a:gd name="connsiteY9" fmla="*/ 430213 h 481013"/>
              <a:gd name="connsiteX10" fmla="*/ 3175 w 1227137"/>
              <a:gd name="connsiteY10" fmla="*/ 354013 h 481013"/>
              <a:gd name="connsiteX11" fmla="*/ 88900 w 1227137"/>
              <a:gd name="connsiteY11" fmla="*/ 220663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137" h="481013">
                <a:moveTo>
                  <a:pt x="88900" y="220663"/>
                </a:moveTo>
                <a:cubicBezTo>
                  <a:pt x="152400" y="176213"/>
                  <a:pt x="279400" y="122238"/>
                  <a:pt x="384175" y="87313"/>
                </a:cubicBezTo>
                <a:cubicBezTo>
                  <a:pt x="488950" y="52388"/>
                  <a:pt x="612775" y="22226"/>
                  <a:pt x="717550" y="11113"/>
                </a:cubicBezTo>
                <a:cubicBezTo>
                  <a:pt x="822325" y="0"/>
                  <a:pt x="931862" y="7938"/>
                  <a:pt x="1012825" y="20638"/>
                </a:cubicBezTo>
                <a:cubicBezTo>
                  <a:pt x="1093788" y="33338"/>
                  <a:pt x="1179513" y="55563"/>
                  <a:pt x="1203325" y="87313"/>
                </a:cubicBezTo>
                <a:cubicBezTo>
                  <a:pt x="1227137" y="119063"/>
                  <a:pt x="1203325" y="166688"/>
                  <a:pt x="1155700" y="211138"/>
                </a:cubicBezTo>
                <a:cubicBezTo>
                  <a:pt x="1108075" y="255588"/>
                  <a:pt x="1009650" y="314326"/>
                  <a:pt x="917575" y="354013"/>
                </a:cubicBezTo>
                <a:cubicBezTo>
                  <a:pt x="825500" y="393701"/>
                  <a:pt x="700087" y="428626"/>
                  <a:pt x="603250" y="449263"/>
                </a:cubicBezTo>
                <a:cubicBezTo>
                  <a:pt x="506413" y="469900"/>
                  <a:pt x="420687" y="481013"/>
                  <a:pt x="336550" y="477838"/>
                </a:cubicBezTo>
                <a:cubicBezTo>
                  <a:pt x="252413" y="474663"/>
                  <a:pt x="153988" y="450851"/>
                  <a:pt x="98425" y="430213"/>
                </a:cubicBezTo>
                <a:cubicBezTo>
                  <a:pt x="42863" y="409576"/>
                  <a:pt x="6350" y="388938"/>
                  <a:pt x="3175" y="354013"/>
                </a:cubicBezTo>
                <a:cubicBezTo>
                  <a:pt x="0" y="319088"/>
                  <a:pt x="25400" y="265113"/>
                  <a:pt x="88900" y="220663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1157288" y="2938463"/>
            <a:ext cx="4860925" cy="1835150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1071538" y="3286124"/>
            <a:ext cx="4857784" cy="1428760"/>
            <a:chOff x="1071538" y="3286124"/>
            <a:chExt cx="4857784" cy="1428760"/>
          </a:xfrm>
        </p:grpSpPr>
        <p:sp>
          <p:nvSpPr>
            <p:cNvPr id="21" name="Oval 20"/>
            <p:cNvSpPr/>
            <p:nvPr/>
          </p:nvSpPr>
          <p:spPr>
            <a:xfrm>
              <a:off x="1714480" y="3357562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1071538" y="3929066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1928794" y="4643446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715008" y="3286124"/>
              <a:ext cx="214314" cy="7143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5" descr="interconn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3039">
            <a:off x="-61966" y="2206939"/>
            <a:ext cx="5887244" cy="3840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6" descr="beampi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17647">
            <a:off x="343009" y="2690275"/>
            <a:ext cx="595508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13750">
            <a:off x="318460" y="2201504"/>
            <a:ext cx="6185378" cy="4140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oc.cern.ch/archive/electronic/cern/others/PHO/photo-cms/gen/gen-2007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98972">
            <a:off x="2895537" y="1995671"/>
            <a:ext cx="6143636" cy="4218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Atlas_Toroid_high_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42499">
            <a:off x="2803273" y="2108233"/>
            <a:ext cx="6516563" cy="4246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686800" cy="642937"/>
          </a:xfrm>
        </p:spPr>
        <p:txBody>
          <a:bodyPr/>
          <a:lstStyle/>
          <a:p>
            <a:pPr eaLnBrk="1" hangingPunct="1"/>
            <a:r>
              <a:rPr lang="fr-FR" dirty="0" err="1" smtClean="0"/>
              <a:t>Världens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största</a:t>
            </a:r>
            <a:r>
              <a:rPr lang="fr-FR" dirty="0" smtClean="0"/>
              <a:t> </a:t>
            </a:r>
            <a:r>
              <a:rPr lang="fr-FR" dirty="0" err="1" smtClean="0"/>
              <a:t>och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mest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sofistikerade</a:t>
            </a:r>
            <a:r>
              <a:rPr lang="fr-FR" dirty="0" smtClean="0"/>
              <a:t> </a:t>
            </a:r>
            <a:r>
              <a:rPr lang="fr-FR" dirty="0" err="1" smtClean="0"/>
              <a:t>detektorer</a:t>
            </a:r>
            <a:endParaRPr lang="fr-FR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EAEBF-638C-40C1-A714-6D21DD20A195}" type="slidenum">
              <a:rPr lang="fr-FR"/>
              <a:pPr>
                <a:defRPr/>
              </a:pPr>
              <a:t>21</a:t>
            </a:fld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857375"/>
            <a:ext cx="235743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 dirty="0" err="1" smtClean="0">
                <a:latin typeface="Calibri" pitchFamily="34" charset="0"/>
              </a:rPr>
              <a:t>Vetenskapliga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katedraler</a:t>
            </a:r>
            <a:r>
              <a:rPr lang="fr-FR" dirty="0" smtClean="0">
                <a:latin typeface="Calibri" pitchFamily="34" charset="0"/>
              </a:rPr>
              <a:t> 100 m </a:t>
            </a:r>
            <a:r>
              <a:rPr lang="fr-FR" dirty="0" err="1" smtClean="0">
                <a:latin typeface="Calibri" pitchFamily="34" charset="0"/>
              </a:rPr>
              <a:t>under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jordytan</a:t>
            </a:r>
            <a:endParaRPr lang="fr-FR" dirty="0" smtClean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>
                <a:latin typeface="Calibri" pitchFamily="34" charset="0"/>
              </a:rPr>
              <a:t>600 </a:t>
            </a:r>
            <a:r>
              <a:rPr lang="fr-FR" dirty="0" err="1" smtClean="0">
                <a:latin typeface="Calibri" pitchFamily="34" charset="0"/>
              </a:rPr>
              <a:t>millioner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kollisioner</a:t>
            </a:r>
            <a:r>
              <a:rPr lang="fr-FR" dirty="0" smtClean="0">
                <a:latin typeface="Calibri" pitchFamily="34" charset="0"/>
              </a:rPr>
              <a:t/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per </a:t>
            </a:r>
            <a:r>
              <a:rPr lang="fr-FR" dirty="0" err="1" smtClean="0">
                <a:latin typeface="Calibri" pitchFamily="34" charset="0"/>
              </a:rPr>
              <a:t>sekund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detekterade</a:t>
            </a:r>
            <a:r>
              <a:rPr lang="fr-FR" dirty="0" smtClean="0">
                <a:latin typeface="Calibri" pitchFamily="34" charset="0"/>
              </a:rPr>
              <a:t> </a:t>
            </a:r>
          </a:p>
          <a:p>
            <a:pPr marL="0" lvl="1"/>
            <a:r>
              <a:rPr lang="fr-FR" dirty="0" smtClean="0">
                <a:latin typeface="Calibri" pitchFamily="34" charset="0"/>
              </a:rPr>
              <a:t>av </a:t>
            </a:r>
            <a:r>
              <a:rPr lang="fr-FR" dirty="0" err="1" smtClean="0">
                <a:latin typeface="Calibri" pitchFamily="34" charset="0"/>
              </a:rPr>
              <a:t>hundatals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millioner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sensorer</a:t>
            </a:r>
            <a:endParaRPr lang="fr-FR" dirty="0" smtClean="0">
              <a:latin typeface="Calibri" pitchFamily="34" charset="0"/>
            </a:endParaRPr>
          </a:p>
          <a:p>
            <a:pPr marL="0" lvl="1"/>
            <a:endParaRPr lang="en-GB" dirty="0" smtClean="0">
              <a:latin typeface="Calibri" pitchFamily="34" charset="0"/>
            </a:endParaRPr>
          </a:p>
          <a:p>
            <a:pPr marL="0" lvl="1"/>
            <a:r>
              <a:rPr lang="en-GB" dirty="0" err="1" smtClean="0">
                <a:latin typeface="Calibri" pitchFamily="34" charset="0"/>
              </a:rPr>
              <a:t>Tusentals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err="1" smtClean="0">
                <a:latin typeface="Calibri" pitchFamily="34" charset="0"/>
              </a:rPr>
              <a:t>medarbetare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err="1" smtClean="0">
                <a:latin typeface="Calibri" pitchFamily="34" charset="0"/>
              </a:rPr>
              <a:t>i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err="1" smtClean="0">
                <a:latin typeface="Calibri" pitchFamily="34" charset="0"/>
              </a:rPr>
              <a:t>varje</a:t>
            </a:r>
            <a:r>
              <a:rPr lang="en-GB" dirty="0" smtClean="0">
                <a:latin typeface="Calibri" pitchFamily="34" charset="0"/>
              </a:rPr>
              <a:t> experiment</a:t>
            </a: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endParaRPr lang="fr-FR" dirty="0" smtClean="0">
              <a:latin typeface="Calibri" pitchFamily="34" charset="0"/>
            </a:endParaRPr>
          </a:p>
          <a:p>
            <a:pPr marL="0" lvl="1"/>
            <a:endParaRPr lang="fr-FR" dirty="0">
              <a:latin typeface="Calibri" pitchFamily="34" charset="0"/>
            </a:endParaRPr>
          </a:p>
          <a:p>
            <a:pPr marL="0" lvl="1"/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Under </a:t>
            </a:r>
            <a:r>
              <a:rPr lang="fr-FR" b="1" u="sng" dirty="0" err="1" smtClean="0">
                <a:solidFill>
                  <a:srgbClr val="FF0000"/>
                </a:solidFill>
                <a:latin typeface="Calibri" pitchFamily="34" charset="0"/>
              </a:rPr>
              <a:t>säkra</a:t>
            </a:r>
            <a:r>
              <a:rPr lang="fr-FR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alibri" pitchFamily="34" charset="0"/>
              </a:rPr>
              <a:t>förhållanden</a:t>
            </a:r>
            <a:r>
              <a:rPr lang="en-GB" dirty="0" smtClean="0">
                <a:solidFill>
                  <a:srgbClr val="FF0000"/>
                </a:solidFill>
                <a:latin typeface="Calibri" pitchFamily="34" charset="0"/>
              </a:rPr>
              <a:t>!</a:t>
            </a:r>
            <a:endParaRPr lang="fr-FR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7106" name="Picture 2" descr="http://mediaarchive.cern.ch/MediaArchive/Photo/Public/2007/0706056/0706056_01/0706056_01-A4-at-144-d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9138">
            <a:off x="2928926" y="2000240"/>
            <a:ext cx="5929354" cy="3954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8" name="Picture 6" descr="http://mediaarchive.cern.ch/MediaArchive/Photo/Public/2007/0712010/0712010_03/0712010_03-A5-at-72-dp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000240"/>
            <a:ext cx="5214974" cy="3913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91050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699792" y="0"/>
            <a:ext cx="3960440" cy="708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CERN från luften</a:t>
            </a:r>
            <a:endParaRPr lang="de-DE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7010400" y="685800"/>
            <a:ext cx="19050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FFFF00"/>
                </a:solidFill>
                <a:latin typeface="Comic Sans MS" pitchFamily="66" charset="0"/>
              </a:rPr>
              <a:t>Geneva Lake</a:t>
            </a:r>
            <a:endParaRPr lang="de-DE" sz="2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2133600"/>
            <a:ext cx="1981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>
                <a:solidFill>
                  <a:srgbClr val="FFFF00"/>
                </a:solidFill>
                <a:latin typeface="Comic Sans MS" pitchFamily="66" charset="0"/>
              </a:rPr>
              <a:t>Jura </a:t>
            </a:r>
            <a:r>
              <a:rPr lang="de-DE" sz="2000" dirty="0" smtClean="0">
                <a:solidFill>
                  <a:srgbClr val="FFFF00"/>
                </a:solidFill>
                <a:latin typeface="Comic Sans MS" pitchFamily="66" charset="0"/>
              </a:rPr>
              <a:t>Mountain</a:t>
            </a:r>
            <a:endParaRPr lang="de-DE" sz="2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267200" y="1981200"/>
            <a:ext cx="990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>
                <a:solidFill>
                  <a:srgbClr val="99FF66"/>
                </a:solidFill>
                <a:latin typeface="Comic Sans MS" pitchFamily="66" charset="0"/>
              </a:rPr>
              <a:t>LHC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029200" y="4267200"/>
            <a:ext cx="1219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solidFill>
                  <a:srgbClr val="99FF66"/>
                </a:solidFill>
                <a:latin typeface="Comic Sans MS" pitchFamily="66" charset="0"/>
              </a:rPr>
              <a:t>SPS</a:t>
            </a:r>
            <a:endParaRPr lang="de-DE" sz="2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096000" y="5791200"/>
            <a:ext cx="533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solidFill>
                  <a:srgbClr val="99FF66"/>
                </a:solidFill>
                <a:latin typeface="Comic Sans MS" pitchFamily="66" charset="0"/>
              </a:rPr>
              <a:t>PS</a:t>
            </a:r>
            <a:endParaRPr lang="de-DE" sz="2000">
              <a:latin typeface="Comic Sans MS" pitchFamily="66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143000" y="3276600"/>
            <a:ext cx="2286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FFFF00"/>
                </a:solidFill>
                <a:latin typeface="Comic Sans MS" pitchFamily="66" charset="0"/>
              </a:rPr>
              <a:t>France</a:t>
            </a:r>
            <a:endParaRPr lang="de-DE" sz="2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239000" y="3733800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FFFF00"/>
                </a:solidFill>
                <a:latin typeface="Comic Sans MS" pitchFamily="66" charset="0"/>
              </a:rPr>
              <a:t>Switzerland</a:t>
            </a:r>
            <a:endParaRPr lang="de-DE" sz="2000" dirty="0">
              <a:latin typeface="Comic Sans MS" pitchFamily="66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195736" y="6237312"/>
            <a:ext cx="4824536" cy="46166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dirty="0" smtClean="0">
                <a:latin typeface="+mj-lt"/>
              </a:rPr>
              <a:t>LHC 27km och ~100m under jordytan </a:t>
            </a:r>
            <a:endParaRPr lang="de-DE" sz="2400" dirty="0">
              <a:latin typeface="+mj-lt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51520" y="5373216"/>
            <a:ext cx="144016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9FF66"/>
                </a:solidFill>
                <a:latin typeface="Comic Sans MS" pitchFamily="66" charset="0"/>
              </a:rPr>
              <a:t>ALICE</a:t>
            </a:r>
            <a:endParaRPr lang="de-DE" sz="2000" dirty="0">
              <a:solidFill>
                <a:srgbClr val="99FF66"/>
              </a:solidFill>
              <a:latin typeface="Comic Sans MS" pitchFamily="66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012160" y="4149080"/>
            <a:ext cx="144016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9FF66"/>
                </a:solidFill>
                <a:latin typeface="Comic Sans MS" pitchFamily="66" charset="0"/>
              </a:rPr>
              <a:t>ATLAS</a:t>
            </a:r>
            <a:endParaRPr lang="de-DE" sz="2000" dirty="0">
              <a:solidFill>
                <a:srgbClr val="99FF66"/>
              </a:solidFill>
              <a:latin typeface="Comic Sans MS" pitchFamily="66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703840" y="2276872"/>
            <a:ext cx="144016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9FF66"/>
                </a:solidFill>
                <a:latin typeface="Comic Sans MS" pitchFamily="66" charset="0"/>
              </a:rPr>
              <a:t>LHCb</a:t>
            </a:r>
            <a:endParaRPr lang="de-DE" sz="2000" dirty="0">
              <a:solidFill>
                <a:srgbClr val="99FF66"/>
              </a:solidFill>
              <a:latin typeface="Comic Sans MS" pitchFamily="66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059832" y="980728"/>
            <a:ext cx="144016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rgbClr val="99FF66"/>
                </a:solidFill>
                <a:latin typeface="Comic Sans MS" pitchFamily="66" charset="0"/>
              </a:rPr>
              <a:t>CMS</a:t>
            </a:r>
            <a:endParaRPr lang="de-DE" sz="2000" dirty="0">
              <a:solidFill>
                <a:srgbClr val="99FF66"/>
              </a:solidFill>
              <a:latin typeface="Comic Sans MS" pitchFamily="66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475656" y="5157192"/>
            <a:ext cx="1080120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2"/>
          </p:cNvCxnSpPr>
          <p:nvPr/>
        </p:nvCxnSpPr>
        <p:spPr>
          <a:xfrm rot="5400000">
            <a:off x="3402286" y="1683221"/>
            <a:ext cx="683245" cy="720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704348" y="3032956"/>
            <a:ext cx="936104" cy="28803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048164" y="4473116"/>
            <a:ext cx="648072" cy="5760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LHC Experimenten</a:t>
            </a: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828800"/>
            <a:ext cx="300513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8" y="1852613"/>
            <a:ext cx="34607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717925"/>
            <a:ext cx="3592513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7" descr="D:\LHC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0313" y="3786188"/>
            <a:ext cx="28733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TextBox 8"/>
          <p:cNvSpPr txBox="1">
            <a:spLocks noChangeArrowheads="1"/>
          </p:cNvSpPr>
          <p:nvPr/>
        </p:nvSpPr>
        <p:spPr bwMode="auto">
          <a:xfrm>
            <a:off x="609600" y="1600200"/>
            <a:ext cx="898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ATLAS</a:t>
            </a:r>
          </a:p>
        </p:txBody>
      </p:sp>
      <p:sp>
        <p:nvSpPr>
          <p:cNvPr id="32776" name="TextBox 9"/>
          <p:cNvSpPr txBox="1">
            <a:spLocks noChangeArrowheads="1"/>
          </p:cNvSpPr>
          <p:nvPr/>
        </p:nvSpPr>
        <p:spPr bwMode="auto">
          <a:xfrm>
            <a:off x="7772400" y="1524000"/>
            <a:ext cx="696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CMS</a:t>
            </a:r>
          </a:p>
        </p:txBody>
      </p:sp>
      <p:sp>
        <p:nvSpPr>
          <p:cNvPr id="32777" name="TextBox 10"/>
          <p:cNvSpPr txBox="1">
            <a:spLocks noChangeArrowheads="1"/>
          </p:cNvSpPr>
          <p:nvPr/>
        </p:nvSpPr>
        <p:spPr bwMode="auto">
          <a:xfrm>
            <a:off x="609600" y="5715000"/>
            <a:ext cx="850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ALICE</a:t>
            </a:r>
          </a:p>
        </p:txBody>
      </p:sp>
      <p:sp>
        <p:nvSpPr>
          <p:cNvPr id="32778" name="TextBox 11"/>
          <p:cNvSpPr txBox="1">
            <a:spLocks noChangeArrowheads="1"/>
          </p:cNvSpPr>
          <p:nvPr/>
        </p:nvSpPr>
        <p:spPr bwMode="auto">
          <a:xfrm>
            <a:off x="7924800" y="5715000"/>
            <a:ext cx="77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LHCb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err="1" smtClean="0"/>
              <a:t>Partikeldetektorer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98006-7770-4D45-9D4A-81F15BF3CA96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28800"/>
            <a:ext cx="90678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dirty="0" err="1" smtClean="0">
                <a:solidFill>
                  <a:srgbClr val="FF0000"/>
                </a:solidFill>
              </a:rPr>
              <a:t>största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vetenskapliga</a:t>
            </a:r>
            <a:r>
              <a:rPr lang="fr-FR" dirty="0" smtClean="0"/>
              <a:t> </a:t>
            </a:r>
            <a:r>
              <a:rPr lang="fr-FR" dirty="0" err="1" smtClean="0"/>
              <a:t>nätverk</a:t>
            </a:r>
            <a:r>
              <a:rPr lang="fr-FR" dirty="0" smtClean="0"/>
              <a:t> av </a:t>
            </a:r>
            <a:r>
              <a:rPr lang="fr-FR" dirty="0" err="1" smtClean="0"/>
              <a:t>datorer</a:t>
            </a:r>
            <a:endParaRPr lang="fr-FR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15125" y="1785938"/>
            <a:ext cx="2428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fr-FR" sz="2400" dirty="0">
                <a:latin typeface="Calibri" pitchFamily="34" charset="0"/>
              </a:rPr>
              <a:t>15 </a:t>
            </a:r>
            <a:r>
              <a:rPr lang="fr-FR" sz="2400" dirty="0" err="1">
                <a:latin typeface="Calibri" pitchFamily="34" charset="0"/>
              </a:rPr>
              <a:t>Petabytes</a:t>
            </a:r>
            <a:r>
              <a:rPr lang="fr-FR" sz="2400" dirty="0">
                <a:latin typeface="Calibri" pitchFamily="34" charset="0"/>
              </a:rPr>
              <a:t/>
            </a:r>
            <a:br>
              <a:rPr lang="fr-FR" sz="2400" dirty="0">
                <a:latin typeface="Calibri" pitchFamily="34" charset="0"/>
              </a:rPr>
            </a:br>
            <a:r>
              <a:rPr lang="fr-FR" sz="2400" dirty="0">
                <a:latin typeface="Calibri" pitchFamily="34" charset="0"/>
              </a:rPr>
              <a:t>(15 </a:t>
            </a:r>
            <a:r>
              <a:rPr lang="fr-FR" sz="2400" dirty="0" err="1" smtClean="0">
                <a:latin typeface="Calibri" pitchFamily="34" charset="0"/>
              </a:rPr>
              <a:t>millioner</a:t>
            </a:r>
            <a:r>
              <a:rPr lang="fr-FR" sz="2400" dirty="0" smtClean="0">
                <a:latin typeface="Calibri" pitchFamily="34" charset="0"/>
              </a:rPr>
              <a:t> GB)</a:t>
            </a:r>
            <a:r>
              <a:rPr lang="fr-FR" sz="2400" dirty="0">
                <a:latin typeface="Calibri" pitchFamily="34" charset="0"/>
              </a:rPr>
              <a:t/>
            </a:r>
            <a:br>
              <a:rPr lang="fr-FR" sz="2400" dirty="0">
                <a:latin typeface="Calibri" pitchFamily="34" charset="0"/>
              </a:rPr>
            </a:br>
            <a:r>
              <a:rPr lang="fr-FR" sz="2400" dirty="0" smtClean="0">
                <a:latin typeface="Calibri" pitchFamily="34" charset="0"/>
              </a:rPr>
              <a:t>data </a:t>
            </a:r>
            <a:r>
              <a:rPr lang="fr-FR" sz="2400" dirty="0" err="1" smtClean="0">
                <a:latin typeface="Calibri" pitchFamily="34" charset="0"/>
              </a:rPr>
              <a:t>årligen</a:t>
            </a:r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  <a:p>
            <a:pPr marL="0" lvl="1"/>
            <a:r>
              <a:rPr lang="fr-FR" sz="2400" dirty="0">
                <a:latin typeface="Calibri" pitchFamily="34" charset="0"/>
              </a:rPr>
              <a:t>100’000 </a:t>
            </a:r>
            <a:r>
              <a:rPr lang="fr-FR" sz="2400" dirty="0" err="1" smtClean="0">
                <a:latin typeface="Calibri" pitchFamily="34" charset="0"/>
              </a:rPr>
              <a:t>processorer</a:t>
            </a:r>
            <a:r>
              <a:rPr lang="fr-FR" sz="2400" dirty="0" smtClean="0">
                <a:latin typeface="Calibri" pitchFamily="34" charset="0"/>
              </a:rPr>
              <a:t> </a:t>
            </a:r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  <a:p>
            <a:pPr marL="0" lvl="1"/>
            <a:r>
              <a:rPr lang="fr-FR" sz="2400" dirty="0">
                <a:latin typeface="Calibri" pitchFamily="34" charset="0"/>
              </a:rPr>
              <a:t>200 </a:t>
            </a:r>
            <a:r>
              <a:rPr lang="fr-FR" sz="2400" dirty="0" smtClean="0">
                <a:latin typeface="Calibri" pitchFamily="34" charset="0"/>
              </a:rPr>
              <a:t>data-</a:t>
            </a:r>
            <a:r>
              <a:rPr lang="fr-FR" sz="2400" dirty="0" err="1" smtClean="0">
                <a:latin typeface="Calibri" pitchFamily="34" charset="0"/>
              </a:rPr>
              <a:t>centers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runt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hela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jorden</a:t>
            </a:r>
            <a:endParaRPr lang="fr-FR" sz="2400" dirty="0">
              <a:latin typeface="Calibri" pitchFamily="34" charset="0"/>
            </a:endParaRPr>
          </a:p>
        </p:txBody>
      </p:sp>
      <p:pic>
        <p:nvPicPr>
          <p:cNvPr id="46084" name="Picture 4" descr="http://mediaarchive.cern.ch/MediaArchive/Photo/Public/2006/0610046/0610046_01/0610046_01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0627">
            <a:off x="780158" y="2044731"/>
            <a:ext cx="3786730" cy="5678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082" name="Picture 2" descr="http://mediaarchive.cern.ch/MediaArchive/Photo/Public/2006/0610004/0610004_02/0610004_02-A4-at-144-d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3611">
            <a:off x="1776852" y="2145810"/>
            <a:ext cx="3165247" cy="4750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5" descr="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3992" y="2071678"/>
            <a:ext cx="7383380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7"/>
          <p:cNvSpPr>
            <a:spLocks noGrp="1"/>
          </p:cNvSpPr>
          <p:nvPr>
            <p:ph type="title"/>
          </p:nvPr>
        </p:nvSpPr>
        <p:spPr>
          <a:xfrm>
            <a:off x="142875" y="928688"/>
            <a:ext cx="8543925" cy="642937"/>
          </a:xfrm>
        </p:spPr>
        <p:txBody>
          <a:bodyPr/>
          <a:lstStyle/>
          <a:p>
            <a:pPr eaLnBrk="1" hangingPunct="1"/>
            <a:r>
              <a:rPr lang="fr-FR" sz="4000" dirty="0" err="1" smtClean="0"/>
              <a:t>Bringa</a:t>
            </a:r>
            <a:r>
              <a:rPr lang="fr-FR" sz="4000" dirty="0" smtClean="0"/>
              <a:t> </a:t>
            </a:r>
            <a:r>
              <a:rPr lang="fr-FR" sz="4000" dirty="0" err="1" smtClean="0"/>
              <a:t>nationer</a:t>
            </a:r>
            <a:r>
              <a:rPr lang="fr-FR" sz="4000" dirty="0" smtClean="0"/>
              <a:t> </a:t>
            </a:r>
            <a:r>
              <a:rPr lang="fr-FR" sz="4000" dirty="0" err="1" smtClean="0">
                <a:solidFill>
                  <a:srgbClr val="FF0000"/>
                </a:solidFill>
              </a:rPr>
              <a:t>tillsammans</a:t>
            </a:r>
            <a:r>
              <a:rPr lang="fr-FR" sz="4000" dirty="0" smtClean="0">
                <a:solidFill>
                  <a:schemeClr val="tx1"/>
                </a:solidFill>
              </a:rPr>
              <a:t> </a:t>
            </a:r>
            <a:r>
              <a:rPr lang="fr-FR" sz="4000" dirty="0" err="1" smtClean="0">
                <a:solidFill>
                  <a:schemeClr val="tx2"/>
                </a:solidFill>
              </a:rPr>
              <a:t>och</a:t>
            </a:r>
            <a:r>
              <a:rPr lang="fr-FR" sz="4000" dirty="0" smtClean="0">
                <a:solidFill>
                  <a:schemeClr val="tx1"/>
                </a:solidFill>
              </a:rPr>
              <a:t> </a:t>
            </a:r>
            <a:r>
              <a:rPr lang="fr-FR" sz="4000" dirty="0" err="1" smtClean="0">
                <a:solidFill>
                  <a:srgbClr val="FF0000"/>
                </a:solidFill>
              </a:rPr>
              <a:t>utbilda</a:t>
            </a:r>
            <a:endParaRPr lang="fr-FR" sz="4000" dirty="0" smtClean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714500"/>
            <a:ext cx="4357688" cy="16430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Världens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största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internationella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vetenskapliga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samarbete</a:t>
            </a:r>
            <a:endParaRPr lang="fr-FR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fr-FR" dirty="0" err="1" smtClean="0">
                <a:solidFill>
                  <a:schemeClr val="tx1"/>
                </a:solidFill>
              </a:rPr>
              <a:t>Olika</a:t>
            </a:r>
            <a:r>
              <a:rPr lang="fr-FR" dirty="0" smtClean="0">
                <a:solidFill>
                  <a:schemeClr val="tx1"/>
                </a:solidFill>
              </a:rPr>
              <a:t> program </a:t>
            </a:r>
            <a:r>
              <a:rPr lang="fr-FR" dirty="0" err="1" smtClean="0">
                <a:solidFill>
                  <a:schemeClr val="tx1"/>
                </a:solidFill>
              </a:rPr>
              <a:t>för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studenter</a:t>
            </a:r>
            <a:endParaRPr lang="fr-FR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1200"/>
              </a:spcBef>
              <a:defRPr/>
            </a:pPr>
            <a:r>
              <a:rPr lang="fr-FR" dirty="0" smtClean="0">
                <a:solidFill>
                  <a:schemeClr val="tx1"/>
                </a:solidFill>
              </a:rPr>
              <a:t>Mer </a:t>
            </a:r>
            <a:r>
              <a:rPr lang="fr-FR" dirty="0" err="1" smtClean="0">
                <a:solidFill>
                  <a:schemeClr val="tx1"/>
                </a:solidFill>
              </a:rPr>
              <a:t>än</a:t>
            </a:r>
            <a:r>
              <a:rPr lang="fr-FR" dirty="0" smtClean="0">
                <a:solidFill>
                  <a:schemeClr val="tx1"/>
                </a:solidFill>
              </a:rPr>
              <a:t> 100 länder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41986" name="Picture 2" descr="http://mediaarchive.cern.ch/MediaArchive/Photo/Public/2008/0808003/0808003_02/0808003_02-A4-at-144-dpi.jpg"/>
          <p:cNvPicPr>
            <a:picLocks noChangeAspect="1" noChangeArrowheads="1"/>
          </p:cNvPicPr>
          <p:nvPr/>
        </p:nvPicPr>
        <p:blipFill>
          <a:blip r:embed="rId2" cstate="print"/>
          <a:srcRect t="27049" b="6557"/>
          <a:stretch>
            <a:fillRect/>
          </a:stretch>
        </p:blipFill>
        <p:spPr bwMode="auto">
          <a:xfrm>
            <a:off x="571472" y="3357562"/>
            <a:ext cx="7858180" cy="34728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43438" y="1714500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ts val="1200"/>
              </a:spcBef>
              <a:buFont typeface="Arial" charset="0"/>
              <a:buChar char="•"/>
            </a:pPr>
            <a:r>
              <a:rPr lang="fr-FR" sz="2200" dirty="0">
                <a:latin typeface="Calibri" pitchFamily="34" charset="0"/>
              </a:rPr>
              <a:t> </a:t>
            </a:r>
            <a:r>
              <a:rPr lang="fr-FR" sz="2200" dirty="0" err="1" smtClean="0">
                <a:latin typeface="Calibri" pitchFamily="34" charset="0"/>
              </a:rPr>
              <a:t>Hundratals</a:t>
            </a:r>
            <a:r>
              <a:rPr lang="fr-FR" sz="2200" dirty="0" smtClean="0">
                <a:latin typeface="Calibri" pitchFamily="34" charset="0"/>
              </a:rPr>
              <a:t> </a:t>
            </a:r>
            <a:r>
              <a:rPr lang="fr-FR" sz="2200" dirty="0" err="1" smtClean="0">
                <a:latin typeface="Calibri" pitchFamily="34" charset="0"/>
              </a:rPr>
              <a:t>fysikinstitut</a:t>
            </a:r>
            <a:endParaRPr lang="fr-FR" sz="2200" dirty="0">
              <a:latin typeface="Calibri" pitchFamily="34" charset="0"/>
            </a:endParaRPr>
          </a:p>
          <a:p>
            <a:pPr marL="266700" indent="-266700">
              <a:spcBef>
                <a:spcPts val="1200"/>
              </a:spcBef>
              <a:buFont typeface="Arial" charset="0"/>
              <a:buChar char="•"/>
            </a:pPr>
            <a:r>
              <a:rPr lang="fr-FR" sz="2200" dirty="0">
                <a:latin typeface="Calibri" pitchFamily="34" charset="0"/>
              </a:rPr>
              <a:t> </a:t>
            </a:r>
            <a:r>
              <a:rPr lang="fr-FR" sz="2200" dirty="0" err="1" smtClean="0">
                <a:latin typeface="Calibri" pitchFamily="34" charset="0"/>
              </a:rPr>
              <a:t>Hälften</a:t>
            </a:r>
            <a:r>
              <a:rPr lang="fr-FR" sz="2200" dirty="0" smtClean="0">
                <a:latin typeface="Calibri" pitchFamily="34" charset="0"/>
              </a:rPr>
              <a:t> av </a:t>
            </a:r>
            <a:r>
              <a:rPr lang="fr-FR" sz="2200" dirty="0" err="1" smtClean="0">
                <a:latin typeface="Calibri" pitchFamily="34" charset="0"/>
              </a:rPr>
              <a:t>världens</a:t>
            </a:r>
            <a:r>
              <a:rPr lang="fr-FR" sz="2200" dirty="0" smtClean="0">
                <a:latin typeface="Calibri" pitchFamily="34" charset="0"/>
              </a:rPr>
              <a:t> </a:t>
            </a:r>
            <a:r>
              <a:rPr lang="fr-FR" sz="2200" dirty="0" err="1" smtClean="0">
                <a:latin typeface="Calibri" pitchFamily="34" charset="0"/>
              </a:rPr>
              <a:t>partikelfysiker</a:t>
            </a:r>
            <a:endParaRPr lang="fr-FR" sz="2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14375" y="2928938"/>
            <a:ext cx="7715250" cy="2000250"/>
          </a:xfrm>
        </p:spPr>
        <p:txBody>
          <a:bodyPr anchor="t"/>
          <a:lstStyle/>
          <a:p>
            <a:pPr algn="ctr" eaLnBrk="1" hangingPunct="1"/>
            <a:r>
              <a:rPr lang="fr-FR" sz="8800" dirty="0" smtClean="0"/>
              <a:t>Spin-off</a:t>
            </a:r>
            <a:endParaRPr lang="fr-FR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p-blogger.com/wp-content/uploads/2007/11/next-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91687">
            <a:off x="6028520" y="4358549"/>
            <a:ext cx="2720512" cy="1809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err="1" smtClean="0"/>
              <a:t>Praktiska</a:t>
            </a:r>
            <a:r>
              <a:rPr lang="fr-FR" sz="3200" b="0" dirty="0" smtClean="0"/>
              <a:t> </a:t>
            </a:r>
            <a:r>
              <a:rPr lang="fr-FR" sz="3200" b="0" dirty="0" err="1" smtClean="0">
                <a:solidFill>
                  <a:srgbClr val="FF0000"/>
                </a:solidFill>
              </a:rPr>
              <a:t>tillämpningar</a:t>
            </a:r>
            <a:r>
              <a:rPr lang="fr-FR" sz="3200" b="0" dirty="0" smtClean="0"/>
              <a:t>:  World </a:t>
            </a:r>
            <a:r>
              <a:rPr lang="fr-FR" sz="3200" b="0" dirty="0" err="1" smtClean="0"/>
              <a:t>Wide</a:t>
            </a:r>
            <a:r>
              <a:rPr lang="fr-FR" sz="3200" b="0" dirty="0" smtClean="0"/>
              <a:t> Web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300193" y="1785938"/>
            <a:ext cx="255805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fr-FR" sz="2400" dirty="0" err="1" smtClean="0">
                <a:latin typeface="Calibri" pitchFamily="34" charset="0"/>
              </a:rPr>
              <a:t>Utvecklades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på</a:t>
            </a:r>
            <a:r>
              <a:rPr lang="fr-FR" sz="2400" dirty="0" smtClean="0">
                <a:latin typeface="Calibri" pitchFamily="34" charset="0"/>
              </a:rPr>
              <a:t> CERN 1989 i </a:t>
            </a:r>
            <a:r>
              <a:rPr lang="fr-FR" sz="2400" dirty="0" err="1" smtClean="0">
                <a:latin typeface="Calibri" pitchFamily="34" charset="0"/>
              </a:rPr>
              <a:t>ramen</a:t>
            </a:r>
            <a:r>
              <a:rPr lang="fr-FR" sz="2400" dirty="0" smtClean="0">
                <a:latin typeface="Calibri" pitchFamily="34" charset="0"/>
              </a:rPr>
              <a:t> av LHC !</a:t>
            </a:r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  <a:p>
            <a:pPr marL="0" lvl="1"/>
            <a:r>
              <a:rPr lang="fr-FR" sz="2400" dirty="0" err="1" smtClean="0">
                <a:latin typeface="Calibri" pitchFamily="34" charset="0"/>
              </a:rPr>
              <a:t>Gåva</a:t>
            </a:r>
            <a:r>
              <a:rPr lang="fr-FR" sz="2400" dirty="0" smtClean="0">
                <a:latin typeface="Calibri" pitchFamily="34" charset="0"/>
              </a:rPr>
              <a:t> till </a:t>
            </a:r>
            <a:r>
              <a:rPr lang="fr-FR" sz="2400" dirty="0" err="1" smtClean="0">
                <a:latin typeface="Calibri" pitchFamily="34" charset="0"/>
              </a:rPr>
              <a:t>världen</a:t>
            </a:r>
            <a:r>
              <a:rPr lang="fr-FR" sz="2400" dirty="0" smtClean="0">
                <a:latin typeface="Calibri" pitchFamily="34" charset="0"/>
              </a:rPr>
              <a:t>!</a:t>
            </a:r>
            <a:endParaRPr lang="fr-FR" sz="2400" dirty="0">
              <a:latin typeface="Calibri" pitchFamily="34" charset="0"/>
            </a:endParaRPr>
          </a:p>
        </p:txBody>
      </p:sp>
      <p:pic>
        <p:nvPicPr>
          <p:cNvPr id="2050" name="Picture 2" descr="http://mediaarchive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42" y="2428868"/>
            <a:ext cx="523407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err="1" smtClean="0"/>
              <a:t>Praktiska</a:t>
            </a:r>
            <a:r>
              <a:rPr lang="fr-FR" sz="3200" b="0" dirty="0" smtClean="0"/>
              <a:t> </a:t>
            </a:r>
            <a:r>
              <a:rPr lang="fr-FR" sz="3200" b="0" dirty="0" err="1" smtClean="0">
                <a:solidFill>
                  <a:srgbClr val="FF0000"/>
                </a:solidFill>
              </a:rPr>
              <a:t>tillämpningar</a:t>
            </a:r>
            <a:r>
              <a:rPr lang="fr-FR" sz="3200" b="0" dirty="0" smtClean="0"/>
              <a:t>: </a:t>
            </a:r>
            <a:r>
              <a:rPr lang="fr-FR" sz="3200" b="0" dirty="0" err="1" smtClean="0"/>
              <a:t>tumörbehandling</a:t>
            </a:r>
            <a:endParaRPr lang="fr-FR" sz="3200" b="0" dirty="0" smtClean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372200" y="1484784"/>
            <a:ext cx="29523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fr-FR" sz="2400" dirty="0" err="1" smtClean="0">
                <a:latin typeface="Calibri" pitchFamily="34" charset="0"/>
              </a:rPr>
              <a:t>För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diagnos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och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behandling</a:t>
            </a:r>
            <a:r>
              <a:rPr lang="fr-FR" sz="2400" dirty="0" smtClean="0">
                <a:latin typeface="Calibri" pitchFamily="34" charset="0"/>
              </a:rPr>
              <a:t> av cancer</a:t>
            </a:r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  <a:p>
            <a:pPr marL="0" lvl="1"/>
            <a:r>
              <a:rPr lang="fr-FR" sz="2400" dirty="0">
                <a:latin typeface="Calibri" pitchFamily="34" charset="0"/>
              </a:rPr>
              <a:t>PET </a:t>
            </a:r>
            <a:r>
              <a:rPr lang="fr-FR" sz="2400" dirty="0" smtClean="0">
                <a:latin typeface="Calibri" pitchFamily="34" charset="0"/>
              </a:rPr>
              <a:t>Scans</a:t>
            </a:r>
            <a:br>
              <a:rPr lang="fr-FR" sz="2400" dirty="0" smtClean="0">
                <a:latin typeface="Calibri" pitchFamily="34" charset="0"/>
              </a:rPr>
            </a:br>
            <a:endParaRPr lang="fr-FR" sz="2400" dirty="0">
              <a:latin typeface="Calibri" pitchFamily="34" charset="0"/>
            </a:endParaRPr>
          </a:p>
          <a:p>
            <a:pPr marL="0" lvl="1"/>
            <a:r>
              <a:rPr lang="fr-FR" sz="2400" dirty="0">
                <a:latin typeface="Calibri" pitchFamily="34" charset="0"/>
              </a:rPr>
              <a:t>Hadron </a:t>
            </a:r>
            <a:r>
              <a:rPr lang="fr-FR" sz="2400" dirty="0" err="1" smtClean="0">
                <a:latin typeface="Calibri" pitchFamily="34" charset="0"/>
              </a:rPr>
              <a:t>Terapi</a:t>
            </a:r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  <a:p>
            <a:pPr marL="0" lvl="1"/>
            <a:endParaRPr lang="fr-FR" sz="2400" dirty="0">
              <a:latin typeface="Calibri" pitchFamily="34" charset="0"/>
            </a:endParaRPr>
          </a:p>
        </p:txBody>
      </p:sp>
      <p:pic>
        <p:nvPicPr>
          <p:cNvPr id="50182" name="Picture 6" descr="Maximum intensity projection (MIP) of a typical F-18 FDG wholebody PET acquisition">
            <a:hlinkClick r:id="rId2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861048"/>
            <a:ext cx="17145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1" name="Picture 8" descr="http://www.mpri.org/images/protonTherapyLarge.gif"/>
          <p:cNvPicPr>
            <a:picLocks noChangeAspect="1" noChangeArrowheads="1"/>
          </p:cNvPicPr>
          <p:nvPr/>
        </p:nvPicPr>
        <p:blipFill>
          <a:blip r:embed="rId4" cstate="print"/>
          <a:srcRect b="7257"/>
          <a:stretch>
            <a:fillRect/>
          </a:stretch>
        </p:blipFill>
        <p:spPr bwMode="auto">
          <a:xfrm>
            <a:off x="285751" y="1785938"/>
            <a:ext cx="601444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220963" y="2071688"/>
            <a:ext cx="2143125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spc="-15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</a:t>
            </a:r>
            <a:r>
              <a:rPr lang="fr-FR" sz="3200" spc="-15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uropean</a:t>
            </a:r>
            <a:endParaRPr lang="en-GB" sz="3200" spc="-15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C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ouncil </a:t>
            </a:r>
            <a:r>
              <a:rPr lang="en-GB" sz="3200" spc="-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for</a:t>
            </a:r>
            <a:endParaRPr lang="en-GB" sz="3200" spc="-15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uclear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R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esearch</a:t>
            </a: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42875" y="2071688"/>
            <a:ext cx="321468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400" spc="-150" dirty="0">
                <a:latin typeface="Calibri" pitchFamily="34" charset="0"/>
              </a:rPr>
              <a:t>C</a:t>
            </a:r>
            <a:r>
              <a:rPr lang="fr-FR" sz="3200" spc="-150" dirty="0">
                <a:latin typeface="Calibri" pitchFamily="34" charset="0"/>
              </a:rPr>
              <a:t>onseil</a:t>
            </a:r>
            <a:br>
              <a:rPr lang="fr-FR" sz="3200" spc="-150" dirty="0">
                <a:latin typeface="Calibri" pitchFamily="34" charset="0"/>
              </a:rPr>
            </a:br>
            <a:r>
              <a:rPr lang="fr-FR" sz="4400" spc="-150" dirty="0" err="1">
                <a:latin typeface="Calibri" pitchFamily="34" charset="0"/>
              </a:rPr>
              <a:t>E</a:t>
            </a:r>
            <a:r>
              <a:rPr lang="fr-FR" sz="3200" spc="-150" dirty="0" err="1">
                <a:latin typeface="Calibri" pitchFamily="34" charset="0"/>
              </a:rPr>
              <a:t>uropé</a:t>
            </a:r>
            <a:r>
              <a:rPr lang="en-GB" sz="3200" spc="-150" dirty="0">
                <a:latin typeface="Calibri" pitchFamily="34" charset="0"/>
              </a:rPr>
              <a:t>en pour la</a:t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latin typeface="Calibri" pitchFamily="34" charset="0"/>
              </a:rPr>
              <a:t>R</a:t>
            </a:r>
            <a:r>
              <a:rPr lang="en-GB" sz="3200" spc="-150" dirty="0" err="1">
                <a:latin typeface="Calibri" pitchFamily="34" charset="0"/>
              </a:rPr>
              <a:t>echerche</a:t>
            </a:r>
            <a:r>
              <a:rPr lang="en-GB" sz="3200" spc="-150" dirty="0">
                <a:latin typeface="Calibri" pitchFamily="34" charset="0"/>
              </a:rPr>
              <a:t/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latin typeface="Calibri" pitchFamily="34" charset="0"/>
              </a:rPr>
              <a:t>N</a:t>
            </a:r>
            <a:r>
              <a:rPr lang="en-GB" sz="3200" spc="-150" dirty="0" err="1">
                <a:latin typeface="Calibri" pitchFamily="34" charset="0"/>
              </a:rPr>
              <a:t>ucl</a:t>
            </a:r>
            <a:r>
              <a:rPr lang="fr-FR" sz="3200" spc="-150" dirty="0">
                <a:latin typeface="Calibri" pitchFamily="34" charset="0"/>
              </a:rPr>
              <a:t>é</a:t>
            </a:r>
            <a:r>
              <a:rPr lang="en-GB" sz="3200" spc="-150" dirty="0" err="1">
                <a:latin typeface="Calibri" pitchFamily="34" charset="0"/>
              </a:rPr>
              <a:t>aire</a:t>
            </a:r>
            <a:endParaRPr lang="en-GB" sz="3200" spc="-150" dirty="0">
              <a:latin typeface="Calibri" pitchFamily="34" charset="0"/>
            </a:endParaRPr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928688"/>
            <a:ext cx="7358063" cy="785812"/>
          </a:xfrm>
        </p:spPr>
        <p:txBody>
          <a:bodyPr anchor="t"/>
          <a:lstStyle/>
          <a:p>
            <a:pPr eaLnBrk="1" hangingPunct="1"/>
            <a:r>
              <a:rPr lang="fr-FR" sz="4400" dirty="0" err="1" smtClean="0"/>
              <a:t>Vad</a:t>
            </a:r>
            <a:r>
              <a:rPr lang="fr-FR" sz="4400" dirty="0" smtClean="0"/>
              <a:t> </a:t>
            </a:r>
            <a:r>
              <a:rPr lang="fr-FR" sz="4400" dirty="0" err="1" smtClean="0"/>
              <a:t>betyder</a:t>
            </a:r>
            <a:r>
              <a:rPr lang="fr-FR" sz="4400" dirty="0" smtClean="0"/>
              <a:t> «           »?</a:t>
            </a:r>
            <a:endParaRPr lang="fr-FR" dirty="0" smtClean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54388" y="928688"/>
            <a:ext cx="1431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CERN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54388" y="928688"/>
            <a:ext cx="4857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chemeClr val="tx2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640138" y="928688"/>
            <a:ext cx="460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35413" y="928688"/>
            <a:ext cx="4905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33863" y="928688"/>
            <a:ext cx="5492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chemeClr val="tx2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5074" y="928670"/>
            <a:ext cx="27146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1952</a:t>
            </a:r>
          </a:p>
        </p:txBody>
      </p:sp>
      <p:pic>
        <p:nvPicPr>
          <p:cNvPr id="21" name="History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956041" y="3645024"/>
            <a:ext cx="3899926" cy="29249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81481E-6 L -0.32708 0.1719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5648 L -0.35694 0.2666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0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0.06712 L -0.3908 0.3611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1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5648 L -0.42673 0.4555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473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  <p:bldLst>
      <p:bldP spid="19" grpId="0"/>
      <p:bldP spid="18" grpId="0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err="1" smtClean="0"/>
              <a:t>Praktiska</a:t>
            </a:r>
            <a:r>
              <a:rPr lang="fr-FR" sz="3200" b="0" dirty="0" smtClean="0"/>
              <a:t> </a:t>
            </a:r>
            <a:r>
              <a:rPr lang="fr-FR" sz="3200" b="0" dirty="0" err="1" smtClean="0">
                <a:solidFill>
                  <a:srgbClr val="FF0000"/>
                </a:solidFill>
              </a:rPr>
              <a:t>tillämpningar</a:t>
            </a:r>
            <a:r>
              <a:rPr lang="fr-FR" sz="3200" b="0" dirty="0" smtClean="0">
                <a:solidFill>
                  <a:srgbClr val="FF0000"/>
                </a:solidFill>
              </a:rPr>
              <a:t> </a:t>
            </a:r>
            <a:r>
              <a:rPr lang="fr-FR" sz="3200" b="0" dirty="0" smtClean="0"/>
              <a:t>: </a:t>
            </a:r>
            <a:r>
              <a:rPr lang="fr-FR" sz="3200" b="0" dirty="0" err="1" smtClean="0"/>
              <a:t>detektorer</a:t>
            </a:r>
            <a:endParaRPr lang="fr-FR" sz="3200" b="0" dirty="0" smtClean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1785939"/>
            <a:ext cx="8286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fr-FR" sz="2400" dirty="0" smtClean="0">
                <a:latin typeface="+mn-lt"/>
              </a:rPr>
              <a:t>Scanna </a:t>
            </a:r>
            <a:r>
              <a:rPr lang="fr-FR" sz="2400" dirty="0" err="1" smtClean="0">
                <a:latin typeface="+mn-lt"/>
              </a:rPr>
              <a:t>lastbilar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utan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att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lasta</a:t>
            </a:r>
            <a:r>
              <a:rPr lang="fr-FR" sz="2400" dirty="0" smtClean="0">
                <a:latin typeface="+mn-lt"/>
              </a:rPr>
              <a:t> av </a:t>
            </a:r>
            <a:r>
              <a:rPr lang="fr-FR" sz="2400" dirty="0" err="1" smtClean="0">
                <a:latin typeface="+mn-lt"/>
              </a:rPr>
              <a:t>på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mindre</a:t>
            </a:r>
            <a:r>
              <a:rPr lang="fr-FR" sz="2400" dirty="0" smtClean="0">
                <a:latin typeface="+mn-lt"/>
              </a:rPr>
              <a:t> </a:t>
            </a:r>
            <a:r>
              <a:rPr lang="fr-FR" sz="2400" dirty="0" err="1" smtClean="0">
                <a:latin typeface="+mn-lt"/>
              </a:rPr>
              <a:t>än</a:t>
            </a:r>
            <a:r>
              <a:rPr lang="fr-FR" sz="2400" dirty="0" smtClean="0">
                <a:latin typeface="+mn-lt"/>
              </a:rPr>
              <a:t> 1 </a:t>
            </a:r>
            <a:r>
              <a:rPr lang="fr-FR" sz="2400" dirty="0" err="1" smtClean="0">
                <a:latin typeface="+mn-lt"/>
              </a:rPr>
              <a:t>timme</a:t>
            </a:r>
            <a:endParaRPr lang="fr-FR" sz="2400" dirty="0">
              <a:latin typeface="+mn-lt"/>
            </a:endParaRPr>
          </a:p>
        </p:txBody>
      </p:sp>
      <p:pic>
        <p:nvPicPr>
          <p:cNvPr id="5" name="Picture 2" descr="http://videotheque.cnrs.fr/media/storyboard/251/200000003250000000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419370"/>
            <a:ext cx="8572561" cy="3867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1000126"/>
            <a:ext cx="8229600" cy="1571618"/>
          </a:xfrm>
        </p:spPr>
        <p:txBody>
          <a:bodyPr/>
          <a:lstStyle/>
          <a:p>
            <a:pPr eaLnBrk="1" hangingPunct="1"/>
            <a:r>
              <a:rPr lang="fr-FR" sz="3200" b="0" dirty="0" err="1" smtClean="0"/>
              <a:t>Praktiska</a:t>
            </a:r>
            <a:r>
              <a:rPr lang="fr-FR" sz="3200" b="0" dirty="0" smtClean="0"/>
              <a:t> </a:t>
            </a:r>
            <a:r>
              <a:rPr lang="fr-FR" sz="3200" b="0" dirty="0" err="1" smtClean="0">
                <a:solidFill>
                  <a:srgbClr val="FF0000"/>
                </a:solidFill>
              </a:rPr>
              <a:t>tillämpningar</a:t>
            </a:r>
            <a:r>
              <a:rPr lang="fr-FR" sz="3200" b="0" dirty="0" smtClean="0">
                <a:solidFill>
                  <a:srgbClr val="FF0000"/>
                </a:solidFill>
              </a:rPr>
              <a:t> </a:t>
            </a:r>
            <a:r>
              <a:rPr lang="fr-FR" sz="3200" b="0" dirty="0" smtClean="0"/>
              <a:t>:</a:t>
            </a:r>
            <a:br>
              <a:rPr lang="fr-FR" sz="3200" b="0" dirty="0" smtClean="0"/>
            </a:br>
            <a:r>
              <a:rPr lang="fr-FR" sz="3200" b="0" dirty="0" err="1" smtClean="0"/>
              <a:t>användning</a:t>
            </a:r>
            <a:r>
              <a:rPr lang="fr-FR" sz="3200" b="0" dirty="0" smtClean="0"/>
              <a:t> av </a:t>
            </a:r>
            <a:br>
              <a:rPr lang="fr-FR" sz="3200" b="0" dirty="0" smtClean="0"/>
            </a:br>
            <a:r>
              <a:rPr lang="fr-FR" sz="3200" b="0" dirty="0" smtClean="0"/>
              <a:t>« the </a:t>
            </a:r>
            <a:r>
              <a:rPr lang="fr-FR" sz="3200" b="0" dirty="0" err="1" smtClean="0"/>
              <a:t>Grid</a:t>
            </a:r>
            <a:r>
              <a:rPr lang="fr-FR" sz="3200" b="0" dirty="0" smtClean="0"/>
              <a:t> »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2643182"/>
            <a:ext cx="40725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GB" sz="2400" dirty="0" smtClean="0">
                <a:latin typeface="Calibri" pitchFamily="34" charset="0"/>
              </a:rPr>
              <a:t>Ultra-</a:t>
            </a:r>
            <a:r>
              <a:rPr lang="en-GB" sz="2400" dirty="0" err="1" smtClean="0">
                <a:latin typeface="Calibri" pitchFamily="34" charset="0"/>
              </a:rPr>
              <a:t>snabb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err="1" smtClean="0">
                <a:latin typeface="Calibri" pitchFamily="34" charset="0"/>
              </a:rPr>
              <a:t>behandling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err="1" smtClean="0">
                <a:latin typeface="Calibri" pitchFamily="34" charset="0"/>
              </a:rPr>
              <a:t>av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err="1" smtClean="0">
                <a:latin typeface="Calibri" pitchFamily="34" charset="0"/>
              </a:rPr>
              <a:t>satelitbilder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err="1" smtClean="0">
                <a:latin typeface="Calibri" pitchFamily="34" charset="0"/>
              </a:rPr>
              <a:t>vid</a:t>
            </a:r>
            <a:r>
              <a:rPr lang="en-GB" sz="2400" dirty="0" smtClean="0">
                <a:latin typeface="Calibri" pitchFamily="34" charset="0"/>
              </a:rPr>
              <a:t> </a:t>
            </a:r>
            <a:r>
              <a:rPr lang="en-GB" sz="2400" dirty="0" err="1" smtClean="0">
                <a:latin typeface="Calibri" pitchFamily="34" charset="0"/>
              </a:rPr>
              <a:t>naturkatastrofer</a:t>
            </a:r>
            <a:endParaRPr lang="en-GB" sz="2400" dirty="0" smtClean="0">
              <a:latin typeface="Calibri" pitchFamily="34" charset="0"/>
            </a:endParaRPr>
          </a:p>
        </p:txBody>
      </p:sp>
      <p:pic>
        <p:nvPicPr>
          <p:cNvPr id="5122" name="Picture 2" descr="http://cdsweb.cern.ch/record/1295933/files/UNOSAT_PAK_FL2010_EarlyRecoveryOverview_v2_LR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3744416" cy="5299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The Nobel Prize Award Ceremony, Copyright © Nobel Web AB, Photo: Hans Meh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28800"/>
            <a:ext cx="9144000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smtClean="0"/>
              <a:t>Och </a:t>
            </a:r>
            <a:r>
              <a:rPr lang="fr-FR" sz="3200" b="0" dirty="0" err="1" smtClean="0"/>
              <a:t>naturligtvis</a:t>
            </a:r>
            <a:r>
              <a:rPr lang="fr-FR" sz="3200" b="0" dirty="0" smtClean="0"/>
              <a:t>… </a:t>
            </a:r>
            <a:r>
              <a:rPr lang="fr-FR" sz="3200" b="0" dirty="0" err="1" smtClean="0"/>
              <a:t>några</a:t>
            </a:r>
            <a:r>
              <a:rPr lang="fr-FR" sz="3200" b="0" dirty="0" smtClean="0"/>
              <a:t> </a:t>
            </a:r>
            <a:r>
              <a:rPr lang="fr-FR" sz="3200" b="0" dirty="0" err="1" smtClean="0"/>
              <a:t>Nobellpris</a:t>
            </a:r>
            <a:r>
              <a:rPr lang="fr-FR" sz="3200" b="0" dirty="0" smtClean="0"/>
              <a:t>!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857750" y="1714500"/>
            <a:ext cx="2214563" cy="4335463"/>
            <a:chOff x="1785918" y="1766890"/>
            <a:chExt cx="2214578" cy="4335248"/>
          </a:xfrm>
        </p:grpSpPr>
        <p:pic>
          <p:nvPicPr>
            <p:cNvPr id="39938" name="Picture 2" descr="Georges Charpa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8793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1753" name="TextBox 5"/>
            <p:cNvSpPr txBox="1">
              <a:spLocks noChangeArrowheads="1"/>
            </p:cNvSpPr>
            <p:nvPr/>
          </p:nvSpPr>
          <p:spPr bwMode="auto">
            <a:xfrm>
              <a:off x="1785918" y="4286256"/>
              <a:ext cx="221457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/>
                <a:t>George Charpak</a:t>
              </a:r>
            </a:p>
            <a:p>
              <a:endParaRPr lang="en-GB" sz="1400"/>
            </a:p>
            <a:p>
              <a:endParaRPr lang="en-GB" sz="1400"/>
            </a:p>
            <a:p>
              <a:r>
                <a:rPr lang="en-GB" sz="1400" i="1"/>
                <a:t>“for his invention and development of particle detectors, in particular the multiwire proportional chamber”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785938" y="1714500"/>
            <a:ext cx="2786062" cy="4335463"/>
            <a:chOff x="4786314" y="1766890"/>
            <a:chExt cx="2786082" cy="4335248"/>
          </a:xfrm>
        </p:grpSpPr>
        <p:pic>
          <p:nvPicPr>
            <p:cNvPr id="39940" name="Picture 4" descr="Carlo Rubbi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57776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1751" name="TextBox 7"/>
            <p:cNvSpPr txBox="1">
              <a:spLocks noChangeArrowheads="1"/>
            </p:cNvSpPr>
            <p:nvPr/>
          </p:nvSpPr>
          <p:spPr bwMode="auto">
            <a:xfrm>
              <a:off x="4786314" y="4286256"/>
              <a:ext cx="2786082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i="1"/>
                <a:t>Carlo Rubbia</a:t>
              </a:r>
              <a:br>
                <a:rPr lang="en-GB" sz="1400" i="1"/>
              </a:br>
              <a:r>
                <a:rPr lang="en-GB" sz="1400" i="1"/>
                <a:t>(with Simon van der Meer)</a:t>
              </a:r>
            </a:p>
            <a:p>
              <a:endParaRPr lang="en-GB" sz="1400" i="1"/>
            </a:p>
            <a:p>
              <a:r>
                <a:rPr lang="en-GB" sz="1400" i="1"/>
                <a:t>“for their decisive contributions to the large project, which led to the discovery of the field particles W and Z, communicators of weak interaction”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714375" y="2928938"/>
            <a:ext cx="7715250" cy="2000250"/>
          </a:xfrm>
        </p:spPr>
        <p:txBody>
          <a:bodyPr anchor="t"/>
          <a:lstStyle/>
          <a:p>
            <a:pPr algn="ctr" eaLnBrk="1" hangingPunct="1"/>
            <a:r>
              <a:rPr lang="fr-FR" sz="8800" dirty="0" err="1" smtClean="0"/>
              <a:t>Senaste</a:t>
            </a:r>
            <a:r>
              <a:rPr lang="fr-FR" sz="8800" dirty="0" smtClean="0"/>
              <a:t> </a:t>
            </a:r>
            <a:r>
              <a:rPr lang="fr-FR" sz="8800" dirty="0" err="1" smtClean="0"/>
              <a:t>nytt</a:t>
            </a:r>
            <a:endParaRPr lang="fr-FR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ediaarchive.cern.ch/MediaArchive/Photo/Public/2009/0911189/0911189_01/0911189_01-A5-at-72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5125">
            <a:off x="454203" y="1955675"/>
            <a:ext cx="4371663" cy="29144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smtClean="0"/>
              <a:t>LHC </a:t>
            </a:r>
            <a:r>
              <a:rPr lang="fr-FR" sz="3200" b="0" dirty="0" err="1" smtClean="0">
                <a:solidFill>
                  <a:srgbClr val="FF0000"/>
                </a:solidFill>
              </a:rPr>
              <a:t>kollisioner</a:t>
            </a:r>
            <a:r>
              <a:rPr lang="fr-FR" sz="3200" b="0" dirty="0" smtClean="0"/>
              <a:t> sedan mars 2010!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95536" y="5042118"/>
            <a:ext cx="87484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fr-FR" sz="2800" dirty="0" smtClean="0">
                <a:latin typeface="+mn-lt"/>
              </a:rPr>
              <a:t> Boson (</a:t>
            </a:r>
            <a:r>
              <a:rPr lang="fr-FR" sz="2800" dirty="0" err="1" smtClean="0">
                <a:latin typeface="+mn-lt"/>
              </a:rPr>
              <a:t>Higgs</a:t>
            </a:r>
            <a:r>
              <a:rPr lang="fr-FR" sz="2800" dirty="0" smtClean="0">
                <a:latin typeface="+mn-lt"/>
              </a:rPr>
              <a:t>?) </a:t>
            </a:r>
            <a:r>
              <a:rPr lang="fr-FR" sz="2800" dirty="0" err="1" smtClean="0">
                <a:latin typeface="+mn-lt"/>
              </a:rPr>
              <a:t>detekterad</a:t>
            </a:r>
            <a:r>
              <a:rPr lang="fr-FR" sz="2800" dirty="0" smtClean="0">
                <a:latin typeface="+mn-lt"/>
              </a:rPr>
              <a:t> – </a:t>
            </a:r>
            <a:r>
              <a:rPr lang="fr-FR" sz="2800" dirty="0" err="1" smtClean="0">
                <a:latin typeface="+mn-lt"/>
              </a:rPr>
              <a:t>annonserad</a:t>
            </a:r>
            <a:r>
              <a:rPr lang="fr-FR" sz="2800" dirty="0" smtClean="0">
                <a:latin typeface="+mn-lt"/>
              </a:rPr>
              <a:t> i </a:t>
            </a:r>
            <a:r>
              <a:rPr lang="fr-FR" sz="2800" dirty="0" err="1" smtClean="0">
                <a:latin typeface="+mn-lt"/>
              </a:rPr>
              <a:t>juli</a:t>
            </a:r>
            <a:r>
              <a:rPr lang="fr-FR" sz="2800" dirty="0" smtClean="0">
                <a:latin typeface="+mn-lt"/>
              </a:rPr>
              <a:t> 2012</a:t>
            </a:r>
          </a:p>
          <a:p>
            <a:pPr marL="0" lvl="1">
              <a:buFont typeface="Arial" pitchFamily="34" charset="0"/>
              <a:buChar char="•"/>
            </a:pP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Körning</a:t>
            </a:r>
            <a:r>
              <a:rPr lang="fr-FR" sz="2800" dirty="0" smtClean="0">
                <a:latin typeface="+mn-lt"/>
              </a:rPr>
              <a:t> tills </a:t>
            </a:r>
            <a:r>
              <a:rPr lang="fr-FR" sz="2800" dirty="0" err="1" smtClean="0">
                <a:latin typeface="+mn-lt"/>
              </a:rPr>
              <a:t>början</a:t>
            </a:r>
            <a:r>
              <a:rPr lang="fr-FR" sz="2800" dirty="0" smtClean="0">
                <a:latin typeface="+mn-lt"/>
              </a:rPr>
              <a:t> av 2013 </a:t>
            </a:r>
            <a:r>
              <a:rPr lang="fr-FR" sz="2800" dirty="0" err="1" smtClean="0">
                <a:latin typeface="+mn-lt"/>
              </a:rPr>
              <a:t>med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energi</a:t>
            </a:r>
            <a:r>
              <a:rPr lang="fr-FR" sz="2800" dirty="0" smtClean="0">
                <a:latin typeface="+mn-lt"/>
              </a:rPr>
              <a:t> 3.6 </a:t>
            </a:r>
            <a:r>
              <a:rPr lang="fr-FR" sz="2800" dirty="0" err="1" smtClean="0">
                <a:latin typeface="+mn-lt"/>
              </a:rPr>
              <a:t>TeV</a:t>
            </a:r>
            <a:r>
              <a:rPr lang="fr-FR" sz="2800" dirty="0" smtClean="0">
                <a:latin typeface="+mn-lt"/>
              </a:rPr>
              <a:t> per </a:t>
            </a:r>
            <a:r>
              <a:rPr lang="fr-FR" sz="2800" dirty="0" err="1" smtClean="0">
                <a:latin typeface="+mn-lt"/>
              </a:rPr>
              <a:t>stråle</a:t>
            </a:r>
            <a:endParaRPr lang="fr-FR" sz="2800" dirty="0" smtClean="0">
              <a:latin typeface="+mn-lt"/>
            </a:endParaRPr>
          </a:p>
          <a:p>
            <a:pPr marL="0" lvl="1">
              <a:buFont typeface="Arial" pitchFamily="34" charset="0"/>
              <a:buChar char="•"/>
            </a:pPr>
            <a:r>
              <a:rPr lang="fr-FR" sz="2800" dirty="0" smtClean="0">
                <a:latin typeface="+mn-lt"/>
              </a:rPr>
              <a:t> 1 </a:t>
            </a:r>
            <a:r>
              <a:rPr lang="fr-FR" sz="2800" dirty="0" err="1" smtClean="0">
                <a:latin typeface="+mn-lt"/>
              </a:rPr>
              <a:t>år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tekniskt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stopp</a:t>
            </a:r>
            <a:r>
              <a:rPr lang="fr-FR" sz="2800" dirty="0" smtClean="0">
                <a:latin typeface="+mn-lt"/>
              </a:rPr>
              <a:t> 2013 (</a:t>
            </a:r>
            <a:r>
              <a:rPr lang="fr-FR" sz="2800" dirty="0" err="1" smtClean="0">
                <a:latin typeface="+mn-lt"/>
              </a:rPr>
              <a:t>uppgradering</a:t>
            </a:r>
            <a:r>
              <a:rPr lang="fr-FR" sz="2800" dirty="0" smtClean="0">
                <a:latin typeface="+mn-lt"/>
              </a:rPr>
              <a:t> )</a:t>
            </a:r>
          </a:p>
          <a:p>
            <a:pPr marL="0" lvl="1">
              <a:buFont typeface="Arial" pitchFamily="34" charset="0"/>
              <a:buChar char="•"/>
            </a:pPr>
            <a:r>
              <a:rPr lang="fr-FR" sz="2800" dirty="0" smtClean="0">
                <a:latin typeface="+mn-lt"/>
              </a:rPr>
              <a:t> 7 </a:t>
            </a:r>
            <a:r>
              <a:rPr lang="fr-FR" sz="2800" dirty="0" err="1" smtClean="0">
                <a:latin typeface="+mn-lt"/>
              </a:rPr>
              <a:t>Tev</a:t>
            </a:r>
            <a:r>
              <a:rPr lang="fr-FR" sz="2800" dirty="0" smtClean="0">
                <a:latin typeface="+mn-lt"/>
              </a:rPr>
              <a:t> per </a:t>
            </a:r>
            <a:r>
              <a:rPr lang="fr-FR" sz="2800" dirty="0" err="1" smtClean="0">
                <a:latin typeface="+mn-lt"/>
              </a:rPr>
              <a:t>stråle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kollisioner</a:t>
            </a:r>
            <a:r>
              <a:rPr lang="fr-FR" sz="2800" dirty="0" smtClean="0">
                <a:latin typeface="+mn-lt"/>
              </a:rPr>
              <a:t> 2014</a:t>
            </a:r>
            <a:endParaRPr lang="fr-FR" sz="2800" dirty="0">
              <a:latin typeface="+mn-lt"/>
            </a:endParaRPr>
          </a:p>
        </p:txBody>
      </p:sp>
      <p:pic>
        <p:nvPicPr>
          <p:cNvPr id="17" name="Picture 5" descr="1011251_02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97958">
            <a:off x="4766425" y="1521130"/>
            <a:ext cx="4248472" cy="3129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16" name="Group 15"/>
          <p:cNvGrpSpPr/>
          <p:nvPr/>
        </p:nvGrpSpPr>
        <p:grpSpPr>
          <a:xfrm>
            <a:off x="4282592" y="1700312"/>
            <a:ext cx="3968167" cy="2604861"/>
            <a:chOff x="4282592" y="1700312"/>
            <a:chExt cx="3968167" cy="2604861"/>
          </a:xfrm>
        </p:grpSpPr>
        <p:pic>
          <p:nvPicPr>
            <p:cNvPr id="8" name="Picture 4" descr="ATLAS pp-4 muon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69911">
              <a:off x="4282592" y="1700312"/>
              <a:ext cx="3968167" cy="260486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 rot="622834">
              <a:off x="5300975" y="1790130"/>
              <a:ext cx="206979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Higgs-&gt; Z + Z -&gt; U+- + U+-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 rot="20746045">
            <a:off x="3012302" y="1732027"/>
            <a:ext cx="4716722" cy="2902664"/>
            <a:chOff x="2663590" y="1916832"/>
            <a:chExt cx="4716722" cy="2902664"/>
          </a:xfrm>
        </p:grpSpPr>
        <p:pic>
          <p:nvPicPr>
            <p:cNvPr id="11" name="Picture 4" descr="CMS pp-4 electron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663590" y="1916832"/>
              <a:ext cx="4716722" cy="29026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4932040" y="1988840"/>
              <a:ext cx="237626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Higgs -&gt; Z + Z -&gt; e+- + e+-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RNLogoWithFrame_211x208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9000" contrast="-66000"/>
          </a:blip>
          <a:srcRect l="3232" t="1639" r="3038" b="1639"/>
          <a:stretch>
            <a:fillRect/>
          </a:stretch>
        </p:blipFill>
        <p:spPr>
          <a:xfrm>
            <a:off x="3217496" y="836712"/>
            <a:ext cx="5891008" cy="5992577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200" b="0" dirty="0" err="1" smtClean="0">
                <a:solidFill>
                  <a:srgbClr val="FF0000"/>
                </a:solidFill>
              </a:rPr>
              <a:t>Sammanfattning</a:t>
            </a:r>
            <a:endParaRPr lang="fr-FR" sz="3200" b="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23528" y="1772816"/>
            <a:ext cx="85725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>
              <a:buFont typeface="Arial" charset="0"/>
              <a:buChar char="•"/>
            </a:pPr>
            <a:r>
              <a:rPr lang="fr-FR" sz="2800" dirty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Grundforskningslaboratorium</a:t>
            </a:r>
            <a:endParaRPr lang="fr-FR" sz="2800" dirty="0">
              <a:latin typeface="+mn-lt"/>
            </a:endParaRPr>
          </a:p>
          <a:p>
            <a:pPr marL="0" lvl="1">
              <a:buFont typeface="Arial" charset="0"/>
              <a:buChar char="•"/>
            </a:pPr>
            <a:r>
              <a:rPr lang="fr-FR" sz="2800" dirty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Världens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största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internationella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vetenskapliga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samarbete</a:t>
            </a:r>
            <a:endParaRPr lang="fr-FR" sz="2800" dirty="0">
              <a:latin typeface="+mn-lt"/>
            </a:endParaRPr>
          </a:p>
          <a:p>
            <a:pPr marL="0" lvl="1">
              <a:buFont typeface="Arial" charset="0"/>
              <a:buChar char="•"/>
            </a:pPr>
            <a:r>
              <a:rPr lang="fr-FR" sz="2800" dirty="0">
                <a:latin typeface="+mn-lt"/>
              </a:rPr>
              <a:t> </a:t>
            </a:r>
            <a:r>
              <a:rPr lang="fr-FR" sz="2800" dirty="0" smtClean="0">
                <a:latin typeface="+mn-lt"/>
              </a:rPr>
              <a:t>Driver </a:t>
            </a:r>
            <a:r>
              <a:rPr lang="fr-FR" sz="2800" dirty="0" err="1" smtClean="0">
                <a:latin typeface="+mn-lt"/>
              </a:rPr>
              <a:t>teknologin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över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dess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gränser</a:t>
            </a:r>
            <a:endParaRPr lang="fr-FR" sz="2800" dirty="0">
              <a:latin typeface="+mn-lt"/>
            </a:endParaRPr>
          </a:p>
          <a:p>
            <a:pPr marL="0" lvl="1">
              <a:buFont typeface="Arial" charset="0"/>
              <a:buChar char="•"/>
            </a:pPr>
            <a:r>
              <a:rPr lang="fr-FR" sz="2800" dirty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Många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praktiska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tillämpningar</a:t>
            </a:r>
            <a:endParaRPr lang="fr-FR" sz="2800" dirty="0">
              <a:latin typeface="+mn-lt"/>
            </a:endParaRPr>
          </a:p>
          <a:p>
            <a:pPr marL="0" lvl="1"/>
            <a:endParaRPr lang="fr-FR" sz="2800" dirty="0" smtClean="0">
              <a:latin typeface="+mn-lt"/>
            </a:endParaRPr>
          </a:p>
          <a:p>
            <a:pPr marL="0" lvl="1"/>
            <a:r>
              <a:rPr lang="fr-FR" sz="2800" i="1" dirty="0" err="1" smtClean="0">
                <a:solidFill>
                  <a:schemeClr val="accent1"/>
                </a:solidFill>
                <a:latin typeface="+mn-lt"/>
              </a:rPr>
              <a:t>websites</a:t>
            </a:r>
            <a:r>
              <a:rPr lang="fr-FR" sz="2800" i="1" dirty="0" smtClean="0">
                <a:solidFill>
                  <a:schemeClr val="accent1"/>
                </a:solidFill>
                <a:latin typeface="+mn-lt"/>
              </a:rPr>
              <a:t>:</a:t>
            </a:r>
            <a:r>
              <a:rPr lang="fr-FR" sz="2800" i="1" dirty="0" smtClean="0">
                <a:latin typeface="+mn-lt"/>
              </a:rPr>
              <a:t/>
            </a:r>
            <a:br>
              <a:rPr lang="fr-FR" sz="2800" i="1" dirty="0" smtClean="0">
                <a:latin typeface="+mn-lt"/>
              </a:rPr>
            </a:br>
            <a:r>
              <a:rPr lang="fr-FR" sz="2800" dirty="0" smtClean="0">
                <a:latin typeface="+mn-lt"/>
              </a:rPr>
              <a:t>Information: 	www.cern.ch</a:t>
            </a:r>
          </a:p>
          <a:p>
            <a:pPr marL="0" lvl="1"/>
            <a:r>
              <a:rPr lang="fr-FR" sz="2800" dirty="0" smtClean="0">
                <a:latin typeface="+mn-lt"/>
              </a:rPr>
              <a:t>CERN TV</a:t>
            </a:r>
            <a:r>
              <a:rPr lang="en-GB" sz="2800" dirty="0" smtClean="0">
                <a:latin typeface="+mn-lt"/>
              </a:rPr>
              <a:t>:	 	www.youtube.com/cern</a:t>
            </a:r>
            <a:br>
              <a:rPr lang="en-GB" sz="2800" dirty="0" smtClean="0">
                <a:latin typeface="+mn-lt"/>
              </a:rPr>
            </a:br>
            <a:r>
              <a:rPr lang="en-GB" sz="2800" dirty="0" err="1" smtClean="0">
                <a:latin typeface="+mn-lt"/>
              </a:rPr>
              <a:t>Anställning</a:t>
            </a:r>
            <a:r>
              <a:rPr lang="en-GB" sz="2800" dirty="0" smtClean="0">
                <a:latin typeface="+mn-lt"/>
              </a:rPr>
              <a:t>:		www.cern.ch/jobs</a:t>
            </a:r>
            <a:br>
              <a:rPr lang="en-GB" sz="2800" dirty="0" smtClean="0">
                <a:latin typeface="+mn-lt"/>
              </a:rPr>
            </a:br>
            <a:endParaRPr lang="fr-FR" sz="28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40690"/>
          </a:xfrm>
        </p:spPr>
        <p:txBody>
          <a:bodyPr/>
          <a:lstStyle/>
          <a:p>
            <a:r>
              <a:rPr lang="en-GB" dirty="0" smtClean="0"/>
              <a:t>Steven Hawkins </a:t>
            </a:r>
          </a:p>
          <a:p>
            <a:pPr lvl="1"/>
            <a:r>
              <a:rPr lang="en-GB" dirty="0" smtClean="0"/>
              <a:t>at inauguration of the PARALYMPICS in London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FFBA9-C65A-4EE4-94A0-035773613FC6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pic>
        <p:nvPicPr>
          <p:cNvPr id="8" name="Picture 6" descr="ANd9GcTU98dMzTyjNp8gKmZpp8qsE6giHU4OS1FoWv5pN__08e_-G9p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00" y="2333625"/>
            <a:ext cx="1905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42875" y="2071688"/>
            <a:ext cx="320498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4400" spc="-150" dirty="0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fr-FR" sz="3200" spc="-150" dirty="0">
                <a:solidFill>
                  <a:srgbClr val="FF0000"/>
                </a:solidFill>
                <a:latin typeface="Calibri" pitchFamily="34" charset="0"/>
              </a:rPr>
              <a:t>rganisation</a:t>
            </a:r>
            <a:r>
              <a:rPr lang="fr-FR" sz="3200" spc="-150" dirty="0">
                <a:latin typeface="Calibri" pitchFamily="34" charset="0"/>
              </a:rPr>
              <a:t/>
            </a:r>
            <a:br>
              <a:rPr lang="fr-FR" sz="3200" spc="-150" dirty="0">
                <a:latin typeface="Calibri" pitchFamily="34" charset="0"/>
              </a:rPr>
            </a:br>
            <a:r>
              <a:rPr lang="fr-FR" sz="4400" spc="-150" dirty="0" err="1">
                <a:latin typeface="Calibri" pitchFamily="34" charset="0"/>
              </a:rPr>
              <a:t>E</a:t>
            </a:r>
            <a:r>
              <a:rPr lang="fr-FR" sz="3200" spc="-150" dirty="0" err="1">
                <a:latin typeface="Calibri" pitchFamily="34" charset="0"/>
              </a:rPr>
              <a:t>uropé</a:t>
            </a:r>
            <a:r>
              <a:rPr lang="en-GB" sz="3200" spc="-150" dirty="0" err="1">
                <a:latin typeface="Calibri" pitchFamily="34" charset="0"/>
              </a:rPr>
              <a:t>enne</a:t>
            </a:r>
            <a:r>
              <a:rPr lang="en-GB" sz="3200" spc="-150" dirty="0">
                <a:latin typeface="Calibri" pitchFamily="34" charset="0"/>
              </a:rPr>
              <a:t> pour la</a:t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latin typeface="Calibri" pitchFamily="34" charset="0"/>
              </a:rPr>
              <a:t>R</a:t>
            </a:r>
            <a:r>
              <a:rPr lang="en-GB" sz="3200" spc="-150" dirty="0" err="1">
                <a:latin typeface="Calibri" pitchFamily="34" charset="0"/>
              </a:rPr>
              <a:t>echerche</a:t>
            </a:r>
            <a:r>
              <a:rPr lang="en-GB" sz="3200" spc="-150" dirty="0">
                <a:latin typeface="Calibri" pitchFamily="34" charset="0"/>
              </a:rPr>
              <a:t/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latin typeface="Calibri" pitchFamily="34" charset="0"/>
              </a:rPr>
              <a:t>N</a:t>
            </a:r>
            <a:r>
              <a:rPr lang="en-GB" sz="3200" spc="-150" dirty="0" err="1">
                <a:latin typeface="Calibri" pitchFamily="34" charset="0"/>
              </a:rPr>
              <a:t>ucl</a:t>
            </a:r>
            <a:r>
              <a:rPr lang="fr-FR" sz="3200" spc="-150" dirty="0">
                <a:latin typeface="Calibri" pitchFamily="34" charset="0"/>
              </a:rPr>
              <a:t>é</a:t>
            </a:r>
            <a:r>
              <a:rPr lang="en-GB" sz="3200" spc="-150" dirty="0" err="1">
                <a:latin typeface="Calibri" pitchFamily="34" charset="0"/>
              </a:rPr>
              <a:t>aire</a:t>
            </a:r>
            <a:endParaRPr lang="en-GB" sz="3200" spc="-150" dirty="0"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28379" y="2071688"/>
            <a:ext cx="3071813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400" spc="-15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</a:t>
            </a:r>
            <a:r>
              <a:rPr lang="fr-FR" sz="3200" spc="-15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uropean</a:t>
            </a:r>
            <a:endParaRPr lang="en-GB" sz="3200" spc="-15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rgbClr val="FF0000"/>
                </a:solidFill>
                <a:latin typeface="+mn-lt"/>
                <a:cs typeface="+mn-cs"/>
              </a:rPr>
              <a:t>O</a:t>
            </a:r>
            <a:r>
              <a:rPr lang="en-GB" sz="3200" spc="-150" dirty="0">
                <a:solidFill>
                  <a:srgbClr val="FF0000"/>
                </a:solidFill>
                <a:latin typeface="+mn-lt"/>
                <a:cs typeface="+mn-cs"/>
              </a:rPr>
              <a:t>rganization</a:t>
            </a:r>
            <a:r>
              <a:rPr lang="en-GB" sz="3200" spc="-15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 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for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uclear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R</a:t>
            </a:r>
            <a:r>
              <a:rPr lang="en-GB" sz="3200" spc="-15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esearch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15074" y="928670"/>
            <a:ext cx="2679700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6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1954</a:t>
            </a:r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42875" y="928688"/>
            <a:ext cx="7358063" cy="785812"/>
          </a:xfrm>
        </p:spPr>
        <p:txBody>
          <a:bodyPr anchor="t"/>
          <a:lstStyle/>
          <a:p>
            <a:pPr eaLnBrk="1" hangingPunct="1"/>
            <a:r>
              <a:rPr lang="fr-FR" sz="4400" dirty="0" err="1" smtClean="0"/>
              <a:t>Vad</a:t>
            </a:r>
            <a:r>
              <a:rPr lang="fr-FR" sz="4400" dirty="0" smtClean="0"/>
              <a:t> </a:t>
            </a:r>
            <a:r>
              <a:rPr lang="fr-FR" sz="4400" dirty="0" err="1" smtClean="0"/>
              <a:t>betyder</a:t>
            </a:r>
            <a:r>
              <a:rPr lang="fr-FR" sz="4400" dirty="0" smtClean="0"/>
              <a:t> «           »?</a:t>
            </a:r>
            <a:endParaRPr lang="fr-FR" dirty="0" smtClean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54388" y="928688"/>
            <a:ext cx="1431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CERN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54388" y="928688"/>
            <a:ext cx="4857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chemeClr val="tx2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640138" y="928688"/>
            <a:ext cx="460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35413" y="928688"/>
            <a:ext cx="4905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chemeClr val="tx2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233863" y="928688"/>
            <a:ext cx="5492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4400">
                <a:solidFill>
                  <a:schemeClr val="tx2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214282" y="5572140"/>
            <a:ext cx="4000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fr-FR" sz="2800" i="1" dirty="0" err="1">
                <a:solidFill>
                  <a:srgbClr val="376092"/>
                </a:solidFill>
                <a:latin typeface="+mj-lt"/>
                <a:ea typeface="+mj-ea"/>
                <a:cs typeface="+mj-cs"/>
              </a:rPr>
              <a:t>European</a:t>
            </a:r>
            <a:r>
              <a:rPr lang="fr-FR" sz="2800" i="1" dirty="0">
                <a:solidFill>
                  <a:srgbClr val="37609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i="1" dirty="0" err="1">
                <a:solidFill>
                  <a:srgbClr val="376092"/>
                </a:solidFill>
                <a:latin typeface="+mj-lt"/>
                <a:ea typeface="+mj-ea"/>
                <a:cs typeface="+mj-cs"/>
              </a:rPr>
              <a:t>Laboratory</a:t>
            </a:r>
            <a:endParaRPr lang="fr-FR" sz="2800" i="1" dirty="0">
              <a:solidFill>
                <a:srgbClr val="37609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fr-FR" sz="2800" i="1" dirty="0">
                <a:solidFill>
                  <a:srgbClr val="376092"/>
                </a:solidFill>
                <a:latin typeface="+mj-lt"/>
                <a:ea typeface="+mj-ea"/>
                <a:cs typeface="+mj-cs"/>
              </a:rPr>
              <a:t>for </a:t>
            </a:r>
            <a:r>
              <a:rPr lang="fr-FR" sz="2800" i="1" dirty="0" err="1">
                <a:solidFill>
                  <a:srgbClr val="376092"/>
                </a:solidFill>
                <a:latin typeface="+mj-lt"/>
                <a:ea typeface="+mj-ea"/>
                <a:cs typeface="+mj-cs"/>
              </a:rPr>
              <a:t>Particle</a:t>
            </a:r>
            <a:r>
              <a:rPr lang="fr-FR" sz="2800" i="1" dirty="0">
                <a:solidFill>
                  <a:srgbClr val="37609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800" i="1" dirty="0" err="1">
                <a:solidFill>
                  <a:srgbClr val="376092"/>
                </a:solidFill>
                <a:latin typeface="+mj-lt"/>
                <a:ea typeface="+mj-ea"/>
                <a:cs typeface="+mj-cs"/>
              </a:rPr>
              <a:t>Physics</a:t>
            </a:r>
            <a:endParaRPr lang="fr-FR" i="1" dirty="0">
              <a:solidFill>
                <a:srgbClr val="37609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" name="History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3645024"/>
            <a:ext cx="3923927" cy="29429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42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928813"/>
            <a:ext cx="57943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42875" y="928688"/>
            <a:ext cx="9001125" cy="785812"/>
          </a:xfrm>
        </p:spPr>
        <p:txBody>
          <a:bodyPr anchor="t"/>
          <a:lstStyle/>
          <a:p>
            <a:pPr eaLnBrk="1" hangingPunct="1"/>
            <a:r>
              <a:rPr lang="fr-FR" sz="4000" dirty="0" err="1" smtClean="0"/>
              <a:t>Världens</a:t>
            </a:r>
            <a:r>
              <a:rPr lang="fr-FR" sz="4000" dirty="0" smtClean="0"/>
              <a:t> </a:t>
            </a:r>
            <a:r>
              <a:rPr lang="fr-FR" sz="4000" dirty="0" err="1" smtClean="0">
                <a:solidFill>
                  <a:srgbClr val="FF0000"/>
                </a:solidFill>
              </a:rPr>
              <a:t>största</a:t>
            </a:r>
            <a:r>
              <a:rPr lang="fr-FR" sz="4000" dirty="0" smtClean="0"/>
              <a:t> </a:t>
            </a:r>
            <a:r>
              <a:rPr lang="fr-FR" sz="4000" dirty="0" err="1" smtClean="0"/>
              <a:t>partikelfysik</a:t>
            </a:r>
            <a:r>
              <a:rPr lang="fr-FR" sz="4000" dirty="0" smtClean="0"/>
              <a:t> </a:t>
            </a:r>
            <a:r>
              <a:rPr lang="fr-FR" sz="4000" dirty="0" err="1" smtClean="0"/>
              <a:t>laboratorium</a:t>
            </a:r>
            <a:endParaRPr lang="fr-FR" sz="40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79512" y="5229200"/>
            <a:ext cx="3456384" cy="142875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180000" indent="-266700" algn="ctr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 smtClean="0">
                <a:solidFill>
                  <a:schemeClr val="tx2"/>
                </a:solidFill>
                <a:latin typeface="+mn-lt"/>
                <a:cs typeface="+mn-cs"/>
              </a:rPr>
              <a:t>20 </a:t>
            </a:r>
            <a:r>
              <a:rPr lang="fr-FR" sz="2400" dirty="0" err="1" smtClean="0">
                <a:solidFill>
                  <a:schemeClr val="tx2"/>
                </a:solidFill>
                <a:latin typeface="+mn-lt"/>
                <a:cs typeface="+mn-cs"/>
              </a:rPr>
              <a:t>Medlemsländer</a:t>
            </a:r>
            <a:endParaRPr lang="fr-FR" sz="2400" dirty="0">
              <a:solidFill>
                <a:schemeClr val="tx2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1100" dirty="0">
                <a:solidFill>
                  <a:schemeClr val="tx2"/>
                </a:solidFill>
                <a:latin typeface="+mn-lt"/>
                <a:cs typeface="+mn-cs"/>
              </a:rPr>
              <a:t/>
            </a:r>
            <a:br>
              <a:rPr lang="fr-FR" sz="1100" dirty="0">
                <a:solidFill>
                  <a:schemeClr val="tx2"/>
                </a:solidFill>
                <a:latin typeface="+mn-lt"/>
                <a:cs typeface="+mn-cs"/>
              </a:rPr>
            </a:br>
            <a:r>
              <a:rPr lang="fr-FR" sz="1500" dirty="0" err="1">
                <a:latin typeface="+mn-lt"/>
                <a:cs typeface="+mn-cs"/>
              </a:rPr>
              <a:t>Austria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Belgium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Bulgaria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Czech</a:t>
            </a:r>
            <a:r>
              <a:rPr lang="fr-FR" sz="1500" dirty="0">
                <a:latin typeface="+mn-lt"/>
                <a:cs typeface="+mn-cs"/>
              </a:rPr>
              <a:t> </a:t>
            </a:r>
            <a:r>
              <a:rPr lang="fr-FR" sz="1500" dirty="0" err="1">
                <a:latin typeface="+mn-lt"/>
                <a:cs typeface="+mn-cs"/>
              </a:rPr>
              <a:t>Republic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Denmark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Finland</a:t>
            </a:r>
            <a:r>
              <a:rPr lang="fr-FR" sz="1500" dirty="0">
                <a:latin typeface="+mn-lt"/>
                <a:cs typeface="+mn-cs"/>
              </a:rPr>
              <a:t>, France, Germany, </a:t>
            </a:r>
            <a:r>
              <a:rPr lang="fr-FR" sz="1500" dirty="0" err="1">
                <a:latin typeface="+mn-lt"/>
                <a:cs typeface="+mn-cs"/>
              </a:rPr>
              <a:t>Greece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Italy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Hungary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Netherlands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Norway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Poland,Portugal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Slovakia</a:t>
            </a:r>
            <a:r>
              <a:rPr lang="fr-FR" sz="1500" dirty="0">
                <a:latin typeface="+mn-lt"/>
                <a:cs typeface="+mn-cs"/>
              </a:rPr>
              <a:t>, Spain, </a:t>
            </a:r>
            <a:r>
              <a:rPr lang="fr-FR" sz="1500" dirty="0" err="1">
                <a:latin typeface="+mn-lt"/>
                <a:cs typeface="+mn-cs"/>
              </a:rPr>
              <a:t>Sweden</a:t>
            </a:r>
            <a:r>
              <a:rPr lang="fr-FR" sz="1500" dirty="0">
                <a:latin typeface="+mn-lt"/>
                <a:cs typeface="+mn-cs"/>
              </a:rPr>
              <a:t>, </a:t>
            </a:r>
            <a:r>
              <a:rPr lang="fr-FR" sz="1500" dirty="0" err="1">
                <a:latin typeface="+mn-lt"/>
                <a:cs typeface="+mn-cs"/>
              </a:rPr>
              <a:t>Switzerland</a:t>
            </a:r>
            <a:r>
              <a:rPr lang="fr-FR" sz="1500" dirty="0">
                <a:latin typeface="+mn-lt"/>
                <a:cs typeface="+mn-cs"/>
              </a:rPr>
              <a:t>, United </a:t>
            </a:r>
            <a:r>
              <a:rPr lang="fr-FR" sz="1500" dirty="0" err="1">
                <a:latin typeface="+mn-lt"/>
                <a:cs typeface="+mn-cs"/>
              </a:rPr>
              <a:t>Kingdom</a:t>
            </a:r>
            <a:endParaRPr lang="fr-FR" sz="1500" dirty="0">
              <a:latin typeface="+mn-lt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313" y="1722438"/>
            <a:ext cx="183740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fr-FR" sz="2400" dirty="0" err="1" smtClean="0">
                <a:solidFill>
                  <a:schemeClr val="tx2"/>
                </a:solidFill>
                <a:latin typeface="Calibri" pitchFamily="34" charset="0"/>
              </a:rPr>
              <a:t>Årlig</a:t>
            </a:r>
            <a:r>
              <a:rPr lang="fr-FR" sz="2400" dirty="0" smtClean="0">
                <a:solidFill>
                  <a:schemeClr val="tx2"/>
                </a:solidFill>
                <a:latin typeface="Calibri" pitchFamily="34" charset="0"/>
              </a:rPr>
              <a:t> budget</a:t>
            </a:r>
            <a:r>
              <a:rPr lang="fr-FR" b="1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fr-FR" b="1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fr-FR" b="1" dirty="0" smtClean="0">
                <a:solidFill>
                  <a:schemeClr val="tx2"/>
                </a:solidFill>
                <a:latin typeface="Calibri" pitchFamily="34" charset="0"/>
              </a:rPr>
              <a:t>~ </a:t>
            </a:r>
            <a:r>
              <a:rPr lang="fr-FR" sz="1400" dirty="0" smtClean="0">
                <a:latin typeface="Calibri" pitchFamily="34" charset="0"/>
              </a:rPr>
              <a:t>1092 MCHF (2012)</a:t>
            </a:r>
            <a:endParaRPr lang="fr-FR" sz="1400" i="1" dirty="0">
              <a:latin typeface="Calibri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1400" i="1" dirty="0" err="1">
                <a:latin typeface="Calibri" pitchFamily="34" charset="0"/>
              </a:rPr>
              <a:t>External</a:t>
            </a:r>
            <a:r>
              <a:rPr lang="fr-FR" sz="1400" i="1" dirty="0">
                <a:latin typeface="Calibri" pitchFamily="34" charset="0"/>
              </a:rPr>
              <a:t> </a:t>
            </a:r>
            <a:r>
              <a:rPr lang="fr-FR" sz="1400" i="1" dirty="0" err="1">
                <a:latin typeface="Calibri" pitchFamily="34" charset="0"/>
              </a:rPr>
              <a:t>funding</a:t>
            </a:r>
            <a:r>
              <a:rPr lang="fr-FR" sz="1400" i="1" dirty="0">
                <a:latin typeface="Calibri" pitchFamily="34" charset="0"/>
              </a:rPr>
              <a:t/>
            </a:r>
            <a:br>
              <a:rPr lang="fr-FR" sz="1400" i="1" dirty="0">
                <a:latin typeface="Calibri" pitchFamily="34" charset="0"/>
              </a:rPr>
            </a:br>
            <a:r>
              <a:rPr lang="fr-FR" sz="1400" i="1" dirty="0">
                <a:latin typeface="Calibri" pitchFamily="34" charset="0"/>
              </a:rPr>
              <a:t>for </a:t>
            </a:r>
            <a:r>
              <a:rPr lang="fr-FR" sz="1400" i="1" dirty="0" err="1">
                <a:latin typeface="Calibri" pitchFamily="34" charset="0"/>
              </a:rPr>
              <a:t>experiments</a:t>
            </a:r>
            <a:endParaRPr lang="fr-FR" sz="1400" i="1" dirty="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779912" y="5229200"/>
            <a:ext cx="2520280" cy="1415772"/>
          </a:xfrm>
          <a:prstGeom prst="rect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9388" indent="-266700" algn="ctr">
              <a:tabLst>
                <a:tab pos="2236788" algn="l"/>
                <a:tab pos="3952875" algn="l"/>
                <a:tab pos="5740400" algn="l"/>
              </a:tabLst>
            </a:pPr>
            <a:r>
              <a:rPr lang="fr-FR" sz="2200" dirty="0" smtClean="0">
                <a:solidFill>
                  <a:schemeClr val="tx2"/>
                </a:solidFill>
                <a:latin typeface="Calibri" pitchFamily="34" charset="0"/>
              </a:rPr>
              <a:t>7 </a:t>
            </a:r>
            <a:r>
              <a:rPr lang="fr-FR" sz="2200" dirty="0" err="1" smtClean="0">
                <a:solidFill>
                  <a:schemeClr val="tx2"/>
                </a:solidFill>
                <a:latin typeface="Calibri" pitchFamily="34" charset="0"/>
              </a:rPr>
              <a:t>Associate</a:t>
            </a:r>
            <a:r>
              <a:rPr lang="fr-FR" sz="2200" dirty="0" smtClean="0">
                <a:solidFill>
                  <a:schemeClr val="tx2"/>
                </a:solidFill>
                <a:latin typeface="Calibri" pitchFamily="34" charset="0"/>
              </a:rPr>
              <a:t> &amp; Observer States</a:t>
            </a:r>
            <a:r>
              <a:rPr lang="fr-FR" sz="1400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fr-FR" sz="1400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fr-FR" sz="1400" dirty="0" smtClean="0">
                <a:latin typeface="Calibri" pitchFamily="34" charset="0"/>
              </a:rPr>
              <a:t>USA</a:t>
            </a:r>
            <a:r>
              <a:rPr lang="fr-FR" sz="1400" dirty="0">
                <a:latin typeface="Calibri" pitchFamily="34" charset="0"/>
              </a:rPr>
              <a:t>, </a:t>
            </a:r>
            <a:r>
              <a:rPr lang="fr-FR" sz="1400" dirty="0" err="1">
                <a:latin typeface="Calibri" pitchFamily="34" charset="0"/>
              </a:rPr>
              <a:t>Russian</a:t>
            </a:r>
            <a:r>
              <a:rPr lang="fr-FR" sz="1400" dirty="0">
                <a:latin typeface="Calibri" pitchFamily="34" charset="0"/>
              </a:rPr>
              <a:t> </a:t>
            </a:r>
            <a:r>
              <a:rPr lang="fr-FR" sz="1400" dirty="0" err="1">
                <a:latin typeface="Calibri" pitchFamily="34" charset="0"/>
              </a:rPr>
              <a:t>Federation</a:t>
            </a:r>
            <a:r>
              <a:rPr lang="fr-FR" sz="1400" dirty="0">
                <a:latin typeface="Calibri" pitchFamily="34" charset="0"/>
              </a:rPr>
              <a:t>,</a:t>
            </a:r>
            <a:br>
              <a:rPr lang="fr-FR" sz="1400" dirty="0">
                <a:latin typeface="Calibri" pitchFamily="34" charset="0"/>
              </a:rPr>
            </a:br>
            <a:r>
              <a:rPr lang="fr-FR" sz="1400" dirty="0" err="1">
                <a:latin typeface="Calibri" pitchFamily="34" charset="0"/>
              </a:rPr>
              <a:t>India</a:t>
            </a:r>
            <a:r>
              <a:rPr lang="fr-FR" sz="1400" dirty="0">
                <a:latin typeface="Calibri" pitchFamily="34" charset="0"/>
              </a:rPr>
              <a:t>, </a:t>
            </a:r>
            <a:r>
              <a:rPr lang="fr-FR" sz="1400" dirty="0" err="1">
                <a:latin typeface="Calibri" pitchFamily="34" charset="0"/>
              </a:rPr>
              <a:t>Israel</a:t>
            </a:r>
            <a:r>
              <a:rPr lang="fr-FR" sz="1400" dirty="0">
                <a:latin typeface="Calibri" pitchFamily="34" charset="0"/>
              </a:rPr>
              <a:t>, </a:t>
            </a:r>
            <a:r>
              <a:rPr lang="fr-FR" sz="1400" dirty="0" err="1">
                <a:latin typeface="Calibri" pitchFamily="34" charset="0"/>
              </a:rPr>
              <a:t>Japan</a:t>
            </a:r>
            <a:r>
              <a:rPr lang="fr-FR" sz="1400" dirty="0">
                <a:latin typeface="Calibri" pitchFamily="34" charset="0"/>
              </a:rPr>
              <a:t>, </a:t>
            </a:r>
            <a:r>
              <a:rPr lang="fr-FR" sz="1400" dirty="0" err="1" smtClean="0">
                <a:latin typeface="Calibri" pitchFamily="34" charset="0"/>
              </a:rPr>
              <a:t>Turkey</a:t>
            </a:r>
            <a:r>
              <a:rPr lang="fr-FR" sz="1400" dirty="0" smtClean="0">
                <a:latin typeface="Calibri" pitchFamily="34" charset="0"/>
              </a:rPr>
              <a:t>, </a:t>
            </a:r>
            <a:r>
              <a:rPr lang="fr-FR" sz="1400" dirty="0" err="1" smtClean="0">
                <a:latin typeface="Calibri" pitchFamily="34" charset="0"/>
              </a:rPr>
              <a:t>Serbia</a:t>
            </a:r>
            <a:endParaRPr lang="fr-FR" sz="1400" dirty="0">
              <a:latin typeface="Calibri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64289" y="1700808"/>
            <a:ext cx="1800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fr-FR" sz="2400" dirty="0" smtClean="0">
                <a:solidFill>
                  <a:schemeClr val="tx2"/>
                </a:solidFill>
                <a:latin typeface="Calibri" pitchFamily="34" charset="0"/>
              </a:rPr>
              <a:t>People</a:t>
            </a:r>
            <a:r>
              <a:rPr lang="fr-FR" b="1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fr-FR" b="1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fr-FR" sz="1400" dirty="0" smtClean="0">
                <a:latin typeface="Calibri" pitchFamily="34" charset="0"/>
              </a:rPr>
              <a:t>2400  Staff</a:t>
            </a:r>
            <a:r>
              <a:rPr lang="fr-FR" sz="1400" dirty="0">
                <a:latin typeface="Calibri" pitchFamily="34" charset="0"/>
              </a:rPr>
              <a:t/>
            </a:r>
            <a:br>
              <a:rPr lang="fr-FR" sz="1400" dirty="0">
                <a:latin typeface="Calibri" pitchFamily="34" charset="0"/>
              </a:rPr>
            </a:br>
            <a:r>
              <a:rPr lang="fr-FR" sz="1400" dirty="0" smtClean="0">
                <a:latin typeface="Calibri" pitchFamily="34" charset="0"/>
              </a:rPr>
              <a:t>1300</a:t>
            </a:r>
            <a:r>
              <a:rPr lang="fr-FR" sz="1400" dirty="0">
                <a:latin typeface="Calibri" pitchFamily="34" charset="0"/>
              </a:rPr>
              <a:t>	</a:t>
            </a:r>
            <a:r>
              <a:rPr lang="fr-FR" sz="1400" dirty="0" err="1">
                <a:latin typeface="Calibri" pitchFamily="34" charset="0"/>
              </a:rPr>
              <a:t>Fellows</a:t>
            </a:r>
            <a:r>
              <a:rPr lang="fr-FR" sz="1400" dirty="0">
                <a:latin typeface="Calibri" pitchFamily="34" charset="0"/>
              </a:rPr>
              <a:t> and 	</a:t>
            </a:r>
            <a:r>
              <a:rPr lang="fr-FR" sz="1400" dirty="0" err="1">
                <a:latin typeface="Calibri" pitchFamily="34" charset="0"/>
              </a:rPr>
              <a:t>associates</a:t>
            </a:r>
            <a:r>
              <a:rPr lang="fr-FR" sz="1400" dirty="0">
                <a:latin typeface="Calibri" pitchFamily="34" charset="0"/>
              </a:rPr>
              <a:t/>
            </a:r>
            <a:br>
              <a:rPr lang="fr-FR" sz="1400" dirty="0">
                <a:latin typeface="Calibri" pitchFamily="34" charset="0"/>
              </a:rPr>
            </a:br>
            <a:r>
              <a:rPr lang="fr-FR" sz="1400" dirty="0" smtClean="0">
                <a:latin typeface="Calibri" pitchFamily="34" charset="0"/>
              </a:rPr>
              <a:t>300</a:t>
            </a:r>
            <a:r>
              <a:rPr lang="fr-FR" sz="1400" dirty="0">
                <a:latin typeface="Calibri" pitchFamily="34" charset="0"/>
              </a:rPr>
              <a:t>	</a:t>
            </a:r>
            <a:r>
              <a:rPr lang="fr-FR" sz="1400" dirty="0" err="1">
                <a:latin typeface="Calibri" pitchFamily="34" charset="0"/>
              </a:rPr>
              <a:t>Students</a:t>
            </a:r>
            <a:r>
              <a:rPr lang="fr-FR" sz="1400" dirty="0">
                <a:latin typeface="Calibri" pitchFamily="34" charset="0"/>
              </a:rPr>
              <a:t/>
            </a:r>
            <a:br>
              <a:rPr lang="fr-FR" sz="1400" dirty="0">
                <a:latin typeface="Calibri" pitchFamily="34" charset="0"/>
              </a:rPr>
            </a:br>
            <a:r>
              <a:rPr lang="fr-FR" sz="1400" dirty="0" smtClean="0">
                <a:latin typeface="Calibri" pitchFamily="34" charset="0"/>
              </a:rPr>
              <a:t>11 000</a:t>
            </a:r>
            <a:r>
              <a:rPr lang="fr-FR" sz="1400" dirty="0">
                <a:latin typeface="Calibri" pitchFamily="34" charset="0"/>
              </a:rPr>
              <a:t>	</a:t>
            </a:r>
            <a:r>
              <a:rPr lang="fr-FR" sz="1400" dirty="0" err="1">
                <a:latin typeface="Calibri" pitchFamily="34" charset="0"/>
              </a:rPr>
              <a:t>Users</a:t>
            </a:r>
            <a:r>
              <a:rPr lang="fr-FR" sz="1400" dirty="0">
                <a:latin typeface="Calibri" pitchFamily="34" charset="0"/>
              </a:rPr>
              <a:t/>
            </a:r>
            <a:br>
              <a:rPr lang="fr-FR" sz="1400" dirty="0">
                <a:latin typeface="Calibri" pitchFamily="34" charset="0"/>
              </a:rPr>
            </a:br>
            <a:r>
              <a:rPr lang="fr-FR" sz="1400" dirty="0">
                <a:latin typeface="Calibri" pitchFamily="34" charset="0"/>
              </a:rPr>
              <a:t>2000	</a:t>
            </a:r>
            <a:r>
              <a:rPr lang="fr-FR" sz="1400" dirty="0" err="1">
                <a:latin typeface="Calibri" pitchFamily="34" charset="0"/>
              </a:rPr>
              <a:t>External</a:t>
            </a:r>
            <a:r>
              <a:rPr lang="fr-FR" sz="1400" dirty="0">
                <a:latin typeface="Calibri" pitchFamily="34" charset="0"/>
              </a:rPr>
              <a:t> </a:t>
            </a:r>
            <a:r>
              <a:rPr lang="fr-FR" sz="1400" dirty="0" err="1" smtClean="0">
                <a:latin typeface="Calibri" pitchFamily="34" charset="0"/>
              </a:rPr>
              <a:t>Firm</a:t>
            </a:r>
            <a:endParaRPr lang="fr-FR" sz="1400" dirty="0" smtClean="0">
              <a:latin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45174" y="2428868"/>
            <a:ext cx="5427156" cy="2928958"/>
            <a:chOff x="230188" y="1514475"/>
            <a:chExt cx="8580437" cy="463073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Freeform 559"/>
            <p:cNvSpPr>
              <a:spLocks/>
            </p:cNvSpPr>
            <p:nvPr/>
          </p:nvSpPr>
          <p:spPr bwMode="auto">
            <a:xfrm>
              <a:off x="4130675" y="2960688"/>
              <a:ext cx="109538" cy="169862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" name="Freeform 560"/>
            <p:cNvSpPr>
              <a:spLocks/>
            </p:cNvSpPr>
            <p:nvPr/>
          </p:nvSpPr>
          <p:spPr bwMode="auto">
            <a:xfrm>
              <a:off x="4224338" y="2819400"/>
              <a:ext cx="185737" cy="35877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" name="Freeform 561"/>
            <p:cNvSpPr>
              <a:spLocks/>
            </p:cNvSpPr>
            <p:nvPr/>
          </p:nvSpPr>
          <p:spPr bwMode="auto">
            <a:xfrm>
              <a:off x="5640388" y="1562100"/>
              <a:ext cx="434975" cy="542925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Freeform 562"/>
            <p:cNvSpPr>
              <a:spLocks/>
            </p:cNvSpPr>
            <p:nvPr/>
          </p:nvSpPr>
          <p:spPr bwMode="auto">
            <a:xfrm>
              <a:off x="4130675" y="2960688"/>
              <a:ext cx="109538" cy="169862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" name="Freeform 563"/>
            <p:cNvSpPr>
              <a:spLocks/>
            </p:cNvSpPr>
            <p:nvPr/>
          </p:nvSpPr>
          <p:spPr bwMode="auto">
            <a:xfrm>
              <a:off x="5640388" y="1562100"/>
              <a:ext cx="434975" cy="542925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" name="Freeform 564"/>
            <p:cNvSpPr>
              <a:spLocks/>
            </p:cNvSpPr>
            <p:nvPr/>
          </p:nvSpPr>
          <p:spPr bwMode="auto">
            <a:xfrm>
              <a:off x="5426075" y="4902200"/>
              <a:ext cx="155575" cy="342900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" name="Freeform 565"/>
            <p:cNvSpPr>
              <a:spLocks/>
            </p:cNvSpPr>
            <p:nvPr/>
          </p:nvSpPr>
          <p:spPr bwMode="auto">
            <a:xfrm>
              <a:off x="6340475" y="4373563"/>
              <a:ext cx="46038" cy="63500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Freeform 566"/>
            <p:cNvSpPr>
              <a:spLocks/>
            </p:cNvSpPr>
            <p:nvPr/>
          </p:nvSpPr>
          <p:spPr bwMode="auto">
            <a:xfrm>
              <a:off x="7054850" y="4094163"/>
              <a:ext cx="46038" cy="47625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" name="Freeform 567"/>
            <p:cNvSpPr>
              <a:spLocks/>
            </p:cNvSpPr>
            <p:nvPr/>
          </p:nvSpPr>
          <p:spPr bwMode="auto">
            <a:xfrm>
              <a:off x="6340475" y="4373563"/>
              <a:ext cx="46038" cy="63500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" name="Freeform 568"/>
            <p:cNvSpPr>
              <a:spLocks/>
            </p:cNvSpPr>
            <p:nvPr/>
          </p:nvSpPr>
          <p:spPr bwMode="auto">
            <a:xfrm>
              <a:off x="7054850" y="4094163"/>
              <a:ext cx="46038" cy="47625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" name="Freeform 569"/>
            <p:cNvSpPr>
              <a:spLocks/>
            </p:cNvSpPr>
            <p:nvPr/>
          </p:nvSpPr>
          <p:spPr bwMode="auto">
            <a:xfrm>
              <a:off x="7334250" y="3954463"/>
              <a:ext cx="31750" cy="93662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" name="Freeform 570"/>
            <p:cNvSpPr>
              <a:spLocks/>
            </p:cNvSpPr>
            <p:nvPr/>
          </p:nvSpPr>
          <p:spPr bwMode="auto">
            <a:xfrm>
              <a:off x="7567613" y="3721100"/>
              <a:ext cx="46037" cy="61913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" name="Freeform 571"/>
            <p:cNvSpPr>
              <a:spLocks/>
            </p:cNvSpPr>
            <p:nvPr/>
          </p:nvSpPr>
          <p:spPr bwMode="auto">
            <a:xfrm>
              <a:off x="7334250" y="3954463"/>
              <a:ext cx="31750" cy="93662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" name="Freeform 572"/>
            <p:cNvSpPr>
              <a:spLocks/>
            </p:cNvSpPr>
            <p:nvPr/>
          </p:nvSpPr>
          <p:spPr bwMode="auto">
            <a:xfrm>
              <a:off x="7567613" y="3721100"/>
              <a:ext cx="46037" cy="61913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7" name="Freeform 573"/>
            <p:cNvSpPr>
              <a:spLocks/>
            </p:cNvSpPr>
            <p:nvPr/>
          </p:nvSpPr>
          <p:spPr bwMode="auto">
            <a:xfrm>
              <a:off x="7629525" y="3363913"/>
              <a:ext cx="341313" cy="373062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8" name="Freeform 574"/>
            <p:cNvSpPr>
              <a:spLocks/>
            </p:cNvSpPr>
            <p:nvPr/>
          </p:nvSpPr>
          <p:spPr bwMode="auto">
            <a:xfrm>
              <a:off x="7862888" y="3022600"/>
              <a:ext cx="61912" cy="295275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9" name="Freeform 575"/>
            <p:cNvSpPr>
              <a:spLocks/>
            </p:cNvSpPr>
            <p:nvPr/>
          </p:nvSpPr>
          <p:spPr bwMode="auto">
            <a:xfrm>
              <a:off x="8483600" y="5694363"/>
              <a:ext cx="171450" cy="203200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0" name="Freeform 576"/>
            <p:cNvSpPr>
              <a:spLocks/>
            </p:cNvSpPr>
            <p:nvPr/>
          </p:nvSpPr>
          <p:spPr bwMode="auto">
            <a:xfrm>
              <a:off x="7862888" y="3022600"/>
              <a:ext cx="61912" cy="295275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1" name="Freeform 577"/>
            <p:cNvSpPr>
              <a:spLocks/>
            </p:cNvSpPr>
            <p:nvPr/>
          </p:nvSpPr>
          <p:spPr bwMode="auto">
            <a:xfrm>
              <a:off x="8490744" y="5694363"/>
              <a:ext cx="171450" cy="203200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2" name="Freeform 578"/>
            <p:cNvSpPr>
              <a:spLocks/>
            </p:cNvSpPr>
            <p:nvPr/>
          </p:nvSpPr>
          <p:spPr bwMode="auto">
            <a:xfrm>
              <a:off x="8639175" y="5508625"/>
              <a:ext cx="125413" cy="201613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3" name="Freeform 579"/>
            <p:cNvSpPr>
              <a:spLocks/>
            </p:cNvSpPr>
            <p:nvPr/>
          </p:nvSpPr>
          <p:spPr bwMode="auto">
            <a:xfrm>
              <a:off x="7162800" y="4886325"/>
              <a:ext cx="979488" cy="746125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4" name="Freeform 580"/>
            <p:cNvSpPr>
              <a:spLocks/>
            </p:cNvSpPr>
            <p:nvPr/>
          </p:nvSpPr>
          <p:spPr bwMode="auto">
            <a:xfrm>
              <a:off x="8646319" y="5508625"/>
              <a:ext cx="125413" cy="201613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5" name="Freeform 581"/>
            <p:cNvSpPr>
              <a:spLocks/>
            </p:cNvSpPr>
            <p:nvPr/>
          </p:nvSpPr>
          <p:spPr bwMode="auto">
            <a:xfrm>
              <a:off x="7162800" y="4886325"/>
              <a:ext cx="979488" cy="746125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6" name="Freeform 582"/>
            <p:cNvSpPr>
              <a:spLocks/>
            </p:cNvSpPr>
            <p:nvPr/>
          </p:nvSpPr>
          <p:spPr bwMode="auto">
            <a:xfrm>
              <a:off x="7947819" y="5680075"/>
              <a:ext cx="77788" cy="10795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7" name="Freeform 583"/>
            <p:cNvSpPr>
              <a:spLocks/>
            </p:cNvSpPr>
            <p:nvPr/>
          </p:nvSpPr>
          <p:spPr bwMode="auto">
            <a:xfrm>
              <a:off x="6743700" y="4467225"/>
              <a:ext cx="249238" cy="265113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8" name="Freeform 584"/>
            <p:cNvSpPr>
              <a:spLocks/>
            </p:cNvSpPr>
            <p:nvPr/>
          </p:nvSpPr>
          <p:spPr bwMode="auto">
            <a:xfrm>
              <a:off x="7070725" y="4421188"/>
              <a:ext cx="231775" cy="263525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9" name="Freeform 585"/>
            <p:cNvSpPr>
              <a:spLocks/>
            </p:cNvSpPr>
            <p:nvPr/>
          </p:nvSpPr>
          <p:spPr bwMode="auto">
            <a:xfrm>
              <a:off x="7597775" y="4606925"/>
              <a:ext cx="450850" cy="249238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0" name="Freeform 586"/>
            <p:cNvSpPr>
              <a:spLocks/>
            </p:cNvSpPr>
            <p:nvPr/>
          </p:nvSpPr>
          <p:spPr bwMode="auto">
            <a:xfrm>
              <a:off x="7070725" y="4421188"/>
              <a:ext cx="231775" cy="263525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1" name="Freeform 587"/>
            <p:cNvSpPr>
              <a:spLocks/>
            </p:cNvSpPr>
            <p:nvPr/>
          </p:nvSpPr>
          <p:spPr bwMode="auto">
            <a:xfrm>
              <a:off x="7597775" y="4606925"/>
              <a:ext cx="450850" cy="249238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2" name="Freeform 588"/>
            <p:cNvSpPr>
              <a:spLocks/>
            </p:cNvSpPr>
            <p:nvPr/>
          </p:nvSpPr>
          <p:spPr bwMode="auto">
            <a:xfrm>
              <a:off x="7318375" y="4141788"/>
              <a:ext cx="139700" cy="185737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3" name="Freeform 589"/>
            <p:cNvSpPr>
              <a:spLocks/>
            </p:cNvSpPr>
            <p:nvPr/>
          </p:nvSpPr>
          <p:spPr bwMode="auto">
            <a:xfrm>
              <a:off x="7380288" y="4359275"/>
              <a:ext cx="109537" cy="92075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4" name="Freeform 590"/>
            <p:cNvSpPr>
              <a:spLocks/>
            </p:cNvSpPr>
            <p:nvPr/>
          </p:nvSpPr>
          <p:spPr bwMode="auto">
            <a:xfrm>
              <a:off x="7324725" y="4141788"/>
              <a:ext cx="139700" cy="185737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5" name="Freeform 591"/>
            <p:cNvSpPr>
              <a:spLocks/>
            </p:cNvSpPr>
            <p:nvPr/>
          </p:nvSpPr>
          <p:spPr bwMode="auto">
            <a:xfrm>
              <a:off x="7380288" y="4359275"/>
              <a:ext cx="109537" cy="92075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6" name="Freeform 592"/>
            <p:cNvSpPr>
              <a:spLocks/>
            </p:cNvSpPr>
            <p:nvPr/>
          </p:nvSpPr>
          <p:spPr bwMode="auto">
            <a:xfrm>
              <a:off x="7302500" y="4560888"/>
              <a:ext cx="141288" cy="171450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7" name="Freeform 593"/>
            <p:cNvSpPr>
              <a:spLocks/>
            </p:cNvSpPr>
            <p:nvPr/>
          </p:nvSpPr>
          <p:spPr bwMode="auto">
            <a:xfrm>
              <a:off x="6977063" y="4762500"/>
              <a:ext cx="263525" cy="61913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8" name="Freeform 594"/>
            <p:cNvSpPr>
              <a:spLocks/>
            </p:cNvSpPr>
            <p:nvPr/>
          </p:nvSpPr>
          <p:spPr bwMode="auto">
            <a:xfrm>
              <a:off x="2919413" y="3114675"/>
              <a:ext cx="155575" cy="187325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9" name="Freeform 595"/>
            <p:cNvSpPr>
              <a:spLocks/>
            </p:cNvSpPr>
            <p:nvPr/>
          </p:nvSpPr>
          <p:spPr bwMode="auto">
            <a:xfrm>
              <a:off x="2266950" y="4016375"/>
              <a:ext cx="279400" cy="77788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0" name="Freeform 596"/>
            <p:cNvSpPr>
              <a:spLocks/>
            </p:cNvSpPr>
            <p:nvPr/>
          </p:nvSpPr>
          <p:spPr bwMode="auto">
            <a:xfrm>
              <a:off x="2546350" y="4110038"/>
              <a:ext cx="169863" cy="46037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1" name="Freeform 597"/>
            <p:cNvSpPr>
              <a:spLocks/>
            </p:cNvSpPr>
            <p:nvPr/>
          </p:nvSpPr>
          <p:spPr bwMode="auto">
            <a:xfrm>
              <a:off x="2919413" y="3114675"/>
              <a:ext cx="155575" cy="187325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2" name="Freeform 598"/>
            <p:cNvSpPr>
              <a:spLocks/>
            </p:cNvSpPr>
            <p:nvPr/>
          </p:nvSpPr>
          <p:spPr bwMode="auto">
            <a:xfrm>
              <a:off x="2546350" y="4110038"/>
              <a:ext cx="169863" cy="46037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3" name="Freeform 599"/>
            <p:cNvSpPr>
              <a:spLocks/>
            </p:cNvSpPr>
            <p:nvPr/>
          </p:nvSpPr>
          <p:spPr bwMode="auto">
            <a:xfrm>
              <a:off x="4660900" y="3581400"/>
              <a:ext cx="77788" cy="47625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4" name="Freeform 600"/>
            <p:cNvSpPr>
              <a:spLocks/>
            </p:cNvSpPr>
            <p:nvPr/>
          </p:nvSpPr>
          <p:spPr bwMode="auto">
            <a:xfrm>
              <a:off x="4583113" y="3487738"/>
              <a:ext cx="31750" cy="63500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5" name="Freeform 601"/>
            <p:cNvSpPr>
              <a:spLocks/>
            </p:cNvSpPr>
            <p:nvPr/>
          </p:nvSpPr>
          <p:spPr bwMode="auto">
            <a:xfrm>
              <a:off x="4660900" y="3581400"/>
              <a:ext cx="77788" cy="47625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6" name="Freeform 602"/>
            <p:cNvSpPr>
              <a:spLocks/>
            </p:cNvSpPr>
            <p:nvPr/>
          </p:nvSpPr>
          <p:spPr bwMode="auto">
            <a:xfrm>
              <a:off x="4583113" y="3487738"/>
              <a:ext cx="31750" cy="63500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7" name="Freeform 603"/>
            <p:cNvSpPr>
              <a:spLocks/>
            </p:cNvSpPr>
            <p:nvPr/>
          </p:nvSpPr>
          <p:spPr bwMode="auto">
            <a:xfrm>
              <a:off x="4568825" y="3425825"/>
              <a:ext cx="46038" cy="47625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8" name="Freeform 604"/>
            <p:cNvSpPr>
              <a:spLocks/>
            </p:cNvSpPr>
            <p:nvPr/>
          </p:nvSpPr>
          <p:spPr bwMode="auto">
            <a:xfrm>
              <a:off x="5376863" y="3613150"/>
              <a:ext cx="46037" cy="15875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9" name="Freeform 605"/>
            <p:cNvSpPr>
              <a:spLocks/>
            </p:cNvSpPr>
            <p:nvPr/>
          </p:nvSpPr>
          <p:spPr bwMode="auto">
            <a:xfrm>
              <a:off x="4568825" y="3425825"/>
              <a:ext cx="46038" cy="47625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0" name="Freeform 606"/>
            <p:cNvSpPr>
              <a:spLocks/>
            </p:cNvSpPr>
            <p:nvPr/>
          </p:nvSpPr>
          <p:spPr bwMode="auto">
            <a:xfrm>
              <a:off x="5376863" y="3613150"/>
              <a:ext cx="46037" cy="15875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1" name="Rectangle 607"/>
            <p:cNvSpPr>
              <a:spLocks noChangeArrowheads="1"/>
            </p:cNvSpPr>
            <p:nvPr/>
          </p:nvSpPr>
          <p:spPr bwMode="auto">
            <a:xfrm>
              <a:off x="5235575" y="3846513"/>
              <a:ext cx="0" cy="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2" name="Freeform 608"/>
            <p:cNvSpPr>
              <a:spLocks/>
            </p:cNvSpPr>
            <p:nvPr/>
          </p:nvSpPr>
          <p:spPr bwMode="auto">
            <a:xfrm>
              <a:off x="5018088" y="3473450"/>
              <a:ext cx="450850" cy="169863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3" name="Freeform 609"/>
            <p:cNvSpPr>
              <a:spLocks/>
            </p:cNvSpPr>
            <p:nvPr/>
          </p:nvSpPr>
          <p:spPr bwMode="auto">
            <a:xfrm>
              <a:off x="5235575" y="3613150"/>
              <a:ext cx="171450" cy="155575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4" name="Freeform 610"/>
            <p:cNvSpPr>
              <a:spLocks/>
            </p:cNvSpPr>
            <p:nvPr/>
          </p:nvSpPr>
          <p:spPr bwMode="auto">
            <a:xfrm>
              <a:off x="5205413" y="3736975"/>
              <a:ext cx="123825" cy="109538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5" name="Freeform 611"/>
            <p:cNvSpPr>
              <a:spLocks/>
            </p:cNvSpPr>
            <p:nvPr/>
          </p:nvSpPr>
          <p:spPr bwMode="auto">
            <a:xfrm>
              <a:off x="5235575" y="3613150"/>
              <a:ext cx="171450" cy="155575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6" name="Freeform 612"/>
            <p:cNvSpPr>
              <a:spLocks/>
            </p:cNvSpPr>
            <p:nvPr/>
          </p:nvSpPr>
          <p:spPr bwMode="auto">
            <a:xfrm>
              <a:off x="5205413" y="3736975"/>
              <a:ext cx="123825" cy="109538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7" name="Freeform 613"/>
            <p:cNvSpPr>
              <a:spLocks/>
            </p:cNvSpPr>
            <p:nvPr/>
          </p:nvSpPr>
          <p:spPr bwMode="auto">
            <a:xfrm>
              <a:off x="5640388" y="3954463"/>
              <a:ext cx="123825" cy="77787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8" name="Freeform 614"/>
            <p:cNvSpPr>
              <a:spLocks/>
            </p:cNvSpPr>
            <p:nvPr/>
          </p:nvSpPr>
          <p:spPr bwMode="auto">
            <a:xfrm>
              <a:off x="5656263" y="3986213"/>
              <a:ext cx="185737" cy="217487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9" name="Freeform 615"/>
            <p:cNvSpPr>
              <a:spLocks/>
            </p:cNvSpPr>
            <p:nvPr/>
          </p:nvSpPr>
          <p:spPr bwMode="auto">
            <a:xfrm>
              <a:off x="5422900" y="4125913"/>
              <a:ext cx="263525" cy="155575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0" name="Freeform 616"/>
            <p:cNvSpPr>
              <a:spLocks/>
            </p:cNvSpPr>
            <p:nvPr/>
          </p:nvSpPr>
          <p:spPr bwMode="auto">
            <a:xfrm>
              <a:off x="5235575" y="3768725"/>
              <a:ext cx="498475" cy="419100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1" name="Freeform 617"/>
            <p:cNvSpPr>
              <a:spLocks/>
            </p:cNvSpPr>
            <p:nvPr/>
          </p:nvSpPr>
          <p:spPr bwMode="auto">
            <a:xfrm>
              <a:off x="5656263" y="4032250"/>
              <a:ext cx="77787" cy="93663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2" name="Freeform 618"/>
            <p:cNvSpPr>
              <a:spLocks/>
            </p:cNvSpPr>
            <p:nvPr/>
          </p:nvSpPr>
          <p:spPr bwMode="auto">
            <a:xfrm>
              <a:off x="5329238" y="3613150"/>
              <a:ext cx="249237" cy="247650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3" name="Freeform 619"/>
            <p:cNvSpPr>
              <a:spLocks/>
            </p:cNvSpPr>
            <p:nvPr/>
          </p:nvSpPr>
          <p:spPr bwMode="auto">
            <a:xfrm>
              <a:off x="5640388" y="3954463"/>
              <a:ext cx="123825" cy="77787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4" name="Freeform 620"/>
            <p:cNvSpPr>
              <a:spLocks/>
            </p:cNvSpPr>
            <p:nvPr/>
          </p:nvSpPr>
          <p:spPr bwMode="auto">
            <a:xfrm>
              <a:off x="5329238" y="3613150"/>
              <a:ext cx="249237" cy="247650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5" name="Freeform 621"/>
            <p:cNvSpPr>
              <a:spLocks/>
            </p:cNvSpPr>
            <p:nvPr/>
          </p:nvSpPr>
          <p:spPr bwMode="auto">
            <a:xfrm>
              <a:off x="5468938" y="3535363"/>
              <a:ext cx="466725" cy="434975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6" name="Freeform 622"/>
            <p:cNvSpPr>
              <a:spLocks/>
            </p:cNvSpPr>
            <p:nvPr/>
          </p:nvSpPr>
          <p:spPr bwMode="auto">
            <a:xfrm>
              <a:off x="5873750" y="3629025"/>
              <a:ext cx="403225" cy="371475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7" name="Freeform 623"/>
            <p:cNvSpPr>
              <a:spLocks/>
            </p:cNvSpPr>
            <p:nvPr/>
          </p:nvSpPr>
          <p:spPr bwMode="auto">
            <a:xfrm>
              <a:off x="6045200" y="3659188"/>
              <a:ext cx="714375" cy="746125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8" name="Freeform 624"/>
            <p:cNvSpPr>
              <a:spLocks/>
            </p:cNvSpPr>
            <p:nvPr/>
          </p:nvSpPr>
          <p:spPr bwMode="auto">
            <a:xfrm>
              <a:off x="5857875" y="3581400"/>
              <a:ext cx="357188" cy="265113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9" name="Freeform 625"/>
            <p:cNvSpPr>
              <a:spLocks/>
            </p:cNvSpPr>
            <p:nvPr/>
          </p:nvSpPr>
          <p:spPr bwMode="auto">
            <a:xfrm>
              <a:off x="6650038" y="3876675"/>
              <a:ext cx="295275" cy="684213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0" name="Freeform 626"/>
            <p:cNvSpPr>
              <a:spLocks/>
            </p:cNvSpPr>
            <p:nvPr/>
          </p:nvSpPr>
          <p:spPr bwMode="auto">
            <a:xfrm>
              <a:off x="6045200" y="3659188"/>
              <a:ext cx="714375" cy="746125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1" name="Freeform 627"/>
            <p:cNvSpPr>
              <a:spLocks/>
            </p:cNvSpPr>
            <p:nvPr/>
          </p:nvSpPr>
          <p:spPr bwMode="auto">
            <a:xfrm>
              <a:off x="6650038" y="3876675"/>
              <a:ext cx="295275" cy="684213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2" name="Freeform 628"/>
            <p:cNvSpPr>
              <a:spLocks/>
            </p:cNvSpPr>
            <p:nvPr/>
          </p:nvSpPr>
          <p:spPr bwMode="auto">
            <a:xfrm>
              <a:off x="6789738" y="4078288"/>
              <a:ext cx="187325" cy="217487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3" name="Freeform 629"/>
            <p:cNvSpPr>
              <a:spLocks/>
            </p:cNvSpPr>
            <p:nvPr/>
          </p:nvSpPr>
          <p:spPr bwMode="auto">
            <a:xfrm>
              <a:off x="6526213" y="3938588"/>
              <a:ext cx="123825" cy="10953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4" name="Freeform 630"/>
            <p:cNvSpPr>
              <a:spLocks/>
            </p:cNvSpPr>
            <p:nvPr/>
          </p:nvSpPr>
          <p:spPr bwMode="auto">
            <a:xfrm>
              <a:off x="6789738" y="4078288"/>
              <a:ext cx="187325" cy="217487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5" name="Freeform 631"/>
            <p:cNvSpPr>
              <a:spLocks/>
            </p:cNvSpPr>
            <p:nvPr/>
          </p:nvSpPr>
          <p:spPr bwMode="auto">
            <a:xfrm>
              <a:off x="6526213" y="3938588"/>
              <a:ext cx="123825" cy="10953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6" name="Freeform 632"/>
            <p:cNvSpPr>
              <a:spLocks/>
            </p:cNvSpPr>
            <p:nvPr/>
          </p:nvSpPr>
          <p:spPr bwMode="auto">
            <a:xfrm>
              <a:off x="4878388" y="2913063"/>
              <a:ext cx="155575" cy="109537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7" name="Freeform 633"/>
            <p:cNvSpPr>
              <a:spLocks/>
            </p:cNvSpPr>
            <p:nvPr/>
          </p:nvSpPr>
          <p:spPr bwMode="auto">
            <a:xfrm>
              <a:off x="4956175" y="2773363"/>
              <a:ext cx="109538" cy="93662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8" name="Freeform 634"/>
            <p:cNvSpPr>
              <a:spLocks/>
            </p:cNvSpPr>
            <p:nvPr/>
          </p:nvSpPr>
          <p:spPr bwMode="auto">
            <a:xfrm>
              <a:off x="4940300" y="2928938"/>
              <a:ext cx="233363" cy="201612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89" name="Freeform 635"/>
            <p:cNvSpPr>
              <a:spLocks/>
            </p:cNvSpPr>
            <p:nvPr/>
          </p:nvSpPr>
          <p:spPr bwMode="auto">
            <a:xfrm>
              <a:off x="4894263" y="2835275"/>
              <a:ext cx="187325" cy="109538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0" name="Freeform 636"/>
            <p:cNvSpPr>
              <a:spLocks/>
            </p:cNvSpPr>
            <p:nvPr/>
          </p:nvSpPr>
          <p:spPr bwMode="auto">
            <a:xfrm>
              <a:off x="3990975" y="4281488"/>
              <a:ext cx="187325" cy="139700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1" name="Freeform 637"/>
            <p:cNvSpPr>
              <a:spLocks/>
            </p:cNvSpPr>
            <p:nvPr/>
          </p:nvSpPr>
          <p:spPr bwMode="auto">
            <a:xfrm>
              <a:off x="3944938" y="4187825"/>
              <a:ext cx="155575" cy="10795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2" name="Freeform 638"/>
            <p:cNvSpPr>
              <a:spLocks/>
            </p:cNvSpPr>
            <p:nvPr/>
          </p:nvSpPr>
          <p:spPr bwMode="auto">
            <a:xfrm>
              <a:off x="4956175" y="2773363"/>
              <a:ext cx="109538" cy="93662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3" name="Freeform 639"/>
            <p:cNvSpPr>
              <a:spLocks/>
            </p:cNvSpPr>
            <p:nvPr/>
          </p:nvSpPr>
          <p:spPr bwMode="auto">
            <a:xfrm>
              <a:off x="3944938" y="4187825"/>
              <a:ext cx="155575" cy="10795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4" name="Freeform 640"/>
            <p:cNvSpPr>
              <a:spLocks/>
            </p:cNvSpPr>
            <p:nvPr/>
          </p:nvSpPr>
          <p:spPr bwMode="auto">
            <a:xfrm>
              <a:off x="3960813" y="3908425"/>
              <a:ext cx="295275" cy="325438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5" name="Freeform 641"/>
            <p:cNvSpPr>
              <a:spLocks/>
            </p:cNvSpPr>
            <p:nvPr/>
          </p:nvSpPr>
          <p:spPr bwMode="auto">
            <a:xfrm>
              <a:off x="4972050" y="3783013"/>
              <a:ext cx="279400" cy="265112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6" name="Freeform 642"/>
            <p:cNvSpPr>
              <a:spLocks/>
            </p:cNvSpPr>
            <p:nvPr/>
          </p:nvSpPr>
          <p:spPr bwMode="auto">
            <a:xfrm>
              <a:off x="4598988" y="3736975"/>
              <a:ext cx="404812" cy="388938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7" name="Freeform 643"/>
            <p:cNvSpPr>
              <a:spLocks/>
            </p:cNvSpPr>
            <p:nvPr/>
          </p:nvSpPr>
          <p:spPr bwMode="auto">
            <a:xfrm>
              <a:off x="4552950" y="3613150"/>
              <a:ext cx="107950" cy="201613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8" name="Freeform 644"/>
            <p:cNvSpPr>
              <a:spLocks/>
            </p:cNvSpPr>
            <p:nvPr/>
          </p:nvSpPr>
          <p:spPr bwMode="auto">
            <a:xfrm>
              <a:off x="4052888" y="3659188"/>
              <a:ext cx="295275" cy="23336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9" name="Freeform 645"/>
            <p:cNvSpPr>
              <a:spLocks/>
            </p:cNvSpPr>
            <p:nvPr/>
          </p:nvSpPr>
          <p:spPr bwMode="auto">
            <a:xfrm>
              <a:off x="4552950" y="3613150"/>
              <a:ext cx="107950" cy="201613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0" name="Freeform 646"/>
            <p:cNvSpPr>
              <a:spLocks/>
            </p:cNvSpPr>
            <p:nvPr/>
          </p:nvSpPr>
          <p:spPr bwMode="auto">
            <a:xfrm>
              <a:off x="4052888" y="3659188"/>
              <a:ext cx="295275" cy="23336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1" name="Freeform 647"/>
            <p:cNvSpPr>
              <a:spLocks/>
            </p:cNvSpPr>
            <p:nvPr/>
          </p:nvSpPr>
          <p:spPr bwMode="auto">
            <a:xfrm>
              <a:off x="3960813" y="3892550"/>
              <a:ext cx="201612" cy="171450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2" name="Freeform 648"/>
            <p:cNvSpPr>
              <a:spLocks/>
            </p:cNvSpPr>
            <p:nvPr/>
          </p:nvSpPr>
          <p:spPr bwMode="auto">
            <a:xfrm>
              <a:off x="3975100" y="4281488"/>
              <a:ext cx="61913" cy="46037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3" name="Freeform 649"/>
            <p:cNvSpPr>
              <a:spLocks/>
            </p:cNvSpPr>
            <p:nvPr/>
          </p:nvSpPr>
          <p:spPr bwMode="auto">
            <a:xfrm>
              <a:off x="4910138" y="4016375"/>
              <a:ext cx="403225" cy="498475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4" name="Freeform 650"/>
            <p:cNvSpPr>
              <a:spLocks/>
            </p:cNvSpPr>
            <p:nvPr/>
          </p:nvSpPr>
          <p:spPr bwMode="auto">
            <a:xfrm>
              <a:off x="4162425" y="4343400"/>
              <a:ext cx="155575" cy="139700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5" name="Freeform 651"/>
            <p:cNvSpPr>
              <a:spLocks/>
            </p:cNvSpPr>
            <p:nvPr/>
          </p:nvSpPr>
          <p:spPr bwMode="auto">
            <a:xfrm>
              <a:off x="4084638" y="4389438"/>
              <a:ext cx="107950" cy="93662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6" name="Freeform 652"/>
            <p:cNvSpPr>
              <a:spLocks/>
            </p:cNvSpPr>
            <p:nvPr/>
          </p:nvSpPr>
          <p:spPr bwMode="auto">
            <a:xfrm>
              <a:off x="4037013" y="4359275"/>
              <a:ext cx="77787" cy="77788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7" name="Freeform 653"/>
            <p:cNvSpPr>
              <a:spLocks/>
            </p:cNvSpPr>
            <p:nvPr/>
          </p:nvSpPr>
          <p:spPr bwMode="auto">
            <a:xfrm>
              <a:off x="3981450" y="4281488"/>
              <a:ext cx="61913" cy="46037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8" name="Freeform 654"/>
            <p:cNvSpPr>
              <a:spLocks/>
            </p:cNvSpPr>
            <p:nvPr/>
          </p:nvSpPr>
          <p:spPr bwMode="auto">
            <a:xfrm>
              <a:off x="4043363" y="4359275"/>
              <a:ext cx="77787" cy="77788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9" name="Freeform 655"/>
            <p:cNvSpPr>
              <a:spLocks/>
            </p:cNvSpPr>
            <p:nvPr/>
          </p:nvSpPr>
          <p:spPr bwMode="auto">
            <a:xfrm>
              <a:off x="4162425" y="3892550"/>
              <a:ext cx="1588" cy="15875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0" name="Freeform 656"/>
            <p:cNvSpPr>
              <a:spLocks/>
            </p:cNvSpPr>
            <p:nvPr/>
          </p:nvSpPr>
          <p:spPr bwMode="auto">
            <a:xfrm>
              <a:off x="4162425" y="3613150"/>
              <a:ext cx="498475" cy="512763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1" name="Rectangle 657"/>
            <p:cNvSpPr>
              <a:spLocks noChangeArrowheads="1"/>
            </p:cNvSpPr>
            <p:nvPr/>
          </p:nvSpPr>
          <p:spPr bwMode="auto">
            <a:xfrm>
              <a:off x="4162425" y="3892550"/>
              <a:ext cx="0" cy="158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2" name="Freeform 658"/>
            <p:cNvSpPr>
              <a:spLocks/>
            </p:cNvSpPr>
            <p:nvPr/>
          </p:nvSpPr>
          <p:spPr bwMode="auto">
            <a:xfrm>
              <a:off x="4162425" y="3613150"/>
              <a:ext cx="498475" cy="512763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3" name="Freeform 659"/>
            <p:cNvSpPr>
              <a:spLocks/>
            </p:cNvSpPr>
            <p:nvPr/>
          </p:nvSpPr>
          <p:spPr bwMode="auto">
            <a:xfrm>
              <a:off x="4192588" y="3581400"/>
              <a:ext cx="15875" cy="1588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4" name="Freeform 660"/>
            <p:cNvSpPr>
              <a:spLocks/>
            </p:cNvSpPr>
            <p:nvPr/>
          </p:nvSpPr>
          <p:spPr bwMode="auto">
            <a:xfrm>
              <a:off x="4208463" y="3473450"/>
              <a:ext cx="15875" cy="1588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5" name="Rectangle 661"/>
            <p:cNvSpPr>
              <a:spLocks noChangeArrowheads="1"/>
            </p:cNvSpPr>
            <p:nvPr/>
          </p:nvSpPr>
          <p:spPr bwMode="auto">
            <a:xfrm>
              <a:off x="4192588" y="3581400"/>
              <a:ext cx="15875" cy="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6" name="Freeform 662"/>
            <p:cNvSpPr>
              <a:spLocks/>
            </p:cNvSpPr>
            <p:nvPr/>
          </p:nvSpPr>
          <p:spPr bwMode="auto">
            <a:xfrm>
              <a:off x="4208463" y="3473450"/>
              <a:ext cx="15875" cy="1588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7" name="Freeform 663"/>
            <p:cNvSpPr>
              <a:spLocks/>
            </p:cNvSpPr>
            <p:nvPr/>
          </p:nvSpPr>
          <p:spPr bwMode="auto">
            <a:xfrm>
              <a:off x="4146550" y="3409950"/>
              <a:ext cx="295275" cy="23336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8" name="Freeform 664"/>
            <p:cNvSpPr>
              <a:spLocks/>
            </p:cNvSpPr>
            <p:nvPr/>
          </p:nvSpPr>
          <p:spPr bwMode="auto">
            <a:xfrm>
              <a:off x="4146550" y="3457575"/>
              <a:ext cx="77788" cy="155575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19" name="Freeform 665"/>
            <p:cNvSpPr>
              <a:spLocks/>
            </p:cNvSpPr>
            <p:nvPr/>
          </p:nvSpPr>
          <p:spPr bwMode="auto">
            <a:xfrm>
              <a:off x="4208463" y="3473450"/>
              <a:ext cx="15875" cy="61913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0" name="Freeform 666"/>
            <p:cNvSpPr>
              <a:spLocks/>
            </p:cNvSpPr>
            <p:nvPr/>
          </p:nvSpPr>
          <p:spPr bwMode="auto">
            <a:xfrm>
              <a:off x="4146550" y="3457575"/>
              <a:ext cx="77788" cy="155575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1" name="Freeform 667"/>
            <p:cNvSpPr>
              <a:spLocks/>
            </p:cNvSpPr>
            <p:nvPr/>
          </p:nvSpPr>
          <p:spPr bwMode="auto">
            <a:xfrm>
              <a:off x="4208463" y="3473450"/>
              <a:ext cx="15875" cy="61913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2" name="Freeform 668"/>
            <p:cNvSpPr>
              <a:spLocks/>
            </p:cNvSpPr>
            <p:nvPr/>
          </p:nvSpPr>
          <p:spPr bwMode="auto">
            <a:xfrm>
              <a:off x="4192588" y="3581400"/>
              <a:ext cx="3175" cy="31750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3" name="Freeform 669"/>
            <p:cNvSpPr>
              <a:spLocks/>
            </p:cNvSpPr>
            <p:nvPr/>
          </p:nvSpPr>
          <p:spPr bwMode="auto">
            <a:xfrm>
              <a:off x="4192588" y="3535363"/>
              <a:ext cx="15875" cy="30162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4" name="Freeform 670"/>
            <p:cNvSpPr>
              <a:spLocks/>
            </p:cNvSpPr>
            <p:nvPr/>
          </p:nvSpPr>
          <p:spPr bwMode="auto">
            <a:xfrm>
              <a:off x="4192588" y="3565525"/>
              <a:ext cx="3175" cy="15875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5" name="Freeform 671"/>
            <p:cNvSpPr>
              <a:spLocks/>
            </p:cNvSpPr>
            <p:nvPr/>
          </p:nvSpPr>
          <p:spPr bwMode="auto">
            <a:xfrm>
              <a:off x="4192588" y="3535363"/>
              <a:ext cx="15875" cy="30162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6" name="Freeform 672"/>
            <p:cNvSpPr>
              <a:spLocks/>
            </p:cNvSpPr>
            <p:nvPr/>
          </p:nvSpPr>
          <p:spPr bwMode="auto">
            <a:xfrm>
              <a:off x="4192588" y="3565525"/>
              <a:ext cx="3175" cy="15875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7" name="Freeform 673"/>
            <p:cNvSpPr>
              <a:spLocks/>
            </p:cNvSpPr>
            <p:nvPr/>
          </p:nvSpPr>
          <p:spPr bwMode="auto">
            <a:xfrm>
              <a:off x="5608638" y="3613150"/>
              <a:ext cx="15875" cy="15875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8" name="Freeform 674"/>
            <p:cNvSpPr>
              <a:spLocks/>
            </p:cNvSpPr>
            <p:nvPr/>
          </p:nvSpPr>
          <p:spPr bwMode="auto">
            <a:xfrm>
              <a:off x="5562600" y="3565525"/>
              <a:ext cx="15875" cy="31750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9" name="Freeform 675"/>
            <p:cNvSpPr>
              <a:spLocks/>
            </p:cNvSpPr>
            <p:nvPr/>
          </p:nvSpPr>
          <p:spPr bwMode="auto">
            <a:xfrm>
              <a:off x="5608638" y="3613150"/>
              <a:ext cx="15875" cy="15875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0" name="Freeform 676"/>
            <p:cNvSpPr>
              <a:spLocks/>
            </p:cNvSpPr>
            <p:nvPr/>
          </p:nvSpPr>
          <p:spPr bwMode="auto">
            <a:xfrm>
              <a:off x="5562600" y="3565525"/>
              <a:ext cx="15875" cy="31750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1" name="Freeform 677"/>
            <p:cNvSpPr>
              <a:spLocks/>
            </p:cNvSpPr>
            <p:nvPr/>
          </p:nvSpPr>
          <p:spPr bwMode="auto">
            <a:xfrm>
              <a:off x="6837363" y="4048125"/>
              <a:ext cx="185737" cy="295275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2" name="Freeform 678"/>
            <p:cNvSpPr>
              <a:spLocks/>
            </p:cNvSpPr>
            <p:nvPr/>
          </p:nvSpPr>
          <p:spPr bwMode="auto">
            <a:xfrm>
              <a:off x="6899275" y="4016375"/>
              <a:ext cx="171450" cy="357188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3" name="Freeform 679"/>
            <p:cNvSpPr>
              <a:spLocks/>
            </p:cNvSpPr>
            <p:nvPr/>
          </p:nvSpPr>
          <p:spPr bwMode="auto">
            <a:xfrm>
              <a:off x="6837363" y="4048125"/>
              <a:ext cx="185737" cy="295275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4" name="Freeform 680"/>
            <p:cNvSpPr>
              <a:spLocks/>
            </p:cNvSpPr>
            <p:nvPr/>
          </p:nvSpPr>
          <p:spPr bwMode="auto">
            <a:xfrm>
              <a:off x="6905625" y="4016375"/>
              <a:ext cx="171450" cy="357188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5" name="Freeform 681"/>
            <p:cNvSpPr>
              <a:spLocks/>
            </p:cNvSpPr>
            <p:nvPr/>
          </p:nvSpPr>
          <p:spPr bwMode="auto">
            <a:xfrm>
              <a:off x="6340475" y="3830638"/>
              <a:ext cx="201613" cy="93662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6" name="Freeform 682"/>
            <p:cNvSpPr>
              <a:spLocks/>
            </p:cNvSpPr>
            <p:nvPr/>
          </p:nvSpPr>
          <p:spPr bwMode="auto">
            <a:xfrm>
              <a:off x="6199188" y="3052763"/>
              <a:ext cx="1492250" cy="104140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7" name="Freeform 683"/>
            <p:cNvSpPr>
              <a:spLocks/>
            </p:cNvSpPr>
            <p:nvPr/>
          </p:nvSpPr>
          <p:spPr bwMode="auto">
            <a:xfrm>
              <a:off x="6542088" y="3100388"/>
              <a:ext cx="776287" cy="387350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8" name="Freeform 684"/>
            <p:cNvSpPr>
              <a:spLocks/>
            </p:cNvSpPr>
            <p:nvPr/>
          </p:nvSpPr>
          <p:spPr bwMode="auto">
            <a:xfrm>
              <a:off x="6340475" y="3830638"/>
              <a:ext cx="201613" cy="93662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9" name="Freeform 685"/>
            <p:cNvSpPr>
              <a:spLocks/>
            </p:cNvSpPr>
            <p:nvPr/>
          </p:nvSpPr>
          <p:spPr bwMode="auto">
            <a:xfrm>
              <a:off x="6542088" y="3100388"/>
              <a:ext cx="776287" cy="387350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0" name="Freeform 686"/>
            <p:cNvSpPr>
              <a:spLocks/>
            </p:cNvSpPr>
            <p:nvPr/>
          </p:nvSpPr>
          <p:spPr bwMode="auto">
            <a:xfrm>
              <a:off x="4878388" y="2166938"/>
              <a:ext cx="265112" cy="576262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1" name="Freeform 687"/>
            <p:cNvSpPr>
              <a:spLocks/>
            </p:cNvSpPr>
            <p:nvPr/>
          </p:nvSpPr>
          <p:spPr bwMode="auto">
            <a:xfrm>
              <a:off x="5159375" y="3084513"/>
              <a:ext cx="14288" cy="15875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2" name="Freeform 688"/>
            <p:cNvSpPr>
              <a:spLocks/>
            </p:cNvSpPr>
            <p:nvPr/>
          </p:nvSpPr>
          <p:spPr bwMode="auto">
            <a:xfrm>
              <a:off x="5049838" y="1514475"/>
              <a:ext cx="3760787" cy="2020888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3" name="Freeform 689"/>
            <p:cNvSpPr>
              <a:spLocks/>
            </p:cNvSpPr>
            <p:nvPr/>
          </p:nvSpPr>
          <p:spPr bwMode="auto">
            <a:xfrm>
              <a:off x="5624513" y="3613150"/>
              <a:ext cx="77787" cy="15875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4" name="Freeform 690"/>
            <p:cNvSpPr>
              <a:spLocks/>
            </p:cNvSpPr>
            <p:nvPr/>
          </p:nvSpPr>
          <p:spPr bwMode="auto">
            <a:xfrm>
              <a:off x="5516563" y="2960688"/>
              <a:ext cx="1009650" cy="714375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5" name="Freeform 691"/>
            <p:cNvSpPr>
              <a:spLocks/>
            </p:cNvSpPr>
            <p:nvPr/>
          </p:nvSpPr>
          <p:spPr bwMode="auto">
            <a:xfrm>
              <a:off x="5578475" y="3597275"/>
              <a:ext cx="30163" cy="15875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6" name="Freeform 692"/>
            <p:cNvSpPr>
              <a:spLocks/>
            </p:cNvSpPr>
            <p:nvPr/>
          </p:nvSpPr>
          <p:spPr bwMode="auto">
            <a:xfrm>
              <a:off x="4770438" y="3224213"/>
              <a:ext cx="15875" cy="158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7" name="Freeform 693"/>
            <p:cNvSpPr>
              <a:spLocks/>
            </p:cNvSpPr>
            <p:nvPr/>
          </p:nvSpPr>
          <p:spPr bwMode="auto">
            <a:xfrm>
              <a:off x="5578475" y="3597275"/>
              <a:ext cx="30163" cy="15875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8" name="Rectangle 694"/>
            <p:cNvSpPr>
              <a:spLocks noChangeArrowheads="1"/>
            </p:cNvSpPr>
            <p:nvPr/>
          </p:nvSpPr>
          <p:spPr bwMode="auto">
            <a:xfrm>
              <a:off x="4770438" y="3224213"/>
              <a:ext cx="15875" cy="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49" name="Freeform 695"/>
            <p:cNvSpPr>
              <a:spLocks/>
            </p:cNvSpPr>
            <p:nvPr/>
          </p:nvSpPr>
          <p:spPr bwMode="auto">
            <a:xfrm>
              <a:off x="4598988" y="3224213"/>
              <a:ext cx="187325" cy="77787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0" name="Freeform 696"/>
            <p:cNvSpPr>
              <a:spLocks/>
            </p:cNvSpPr>
            <p:nvPr/>
          </p:nvSpPr>
          <p:spPr bwMode="auto">
            <a:xfrm>
              <a:off x="4256088" y="3130550"/>
              <a:ext cx="312737" cy="327025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1" name="Freeform 697"/>
            <p:cNvSpPr>
              <a:spLocks/>
            </p:cNvSpPr>
            <p:nvPr/>
          </p:nvSpPr>
          <p:spPr bwMode="auto">
            <a:xfrm>
              <a:off x="4537075" y="3302000"/>
              <a:ext cx="295275" cy="279400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2" name="Freeform 698"/>
            <p:cNvSpPr>
              <a:spLocks/>
            </p:cNvSpPr>
            <p:nvPr/>
          </p:nvSpPr>
          <p:spPr bwMode="auto">
            <a:xfrm>
              <a:off x="4503738" y="2974975"/>
              <a:ext cx="234950" cy="295275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3" name="Freeform 699"/>
            <p:cNvSpPr>
              <a:spLocks/>
            </p:cNvSpPr>
            <p:nvPr/>
          </p:nvSpPr>
          <p:spPr bwMode="auto">
            <a:xfrm>
              <a:off x="4457700" y="3038475"/>
              <a:ext cx="95250" cy="10795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4" name="Freeform 700"/>
            <p:cNvSpPr>
              <a:spLocks/>
            </p:cNvSpPr>
            <p:nvPr/>
          </p:nvSpPr>
          <p:spPr bwMode="auto">
            <a:xfrm>
              <a:off x="4537075" y="3302000"/>
              <a:ext cx="295275" cy="279400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5" name="Freeform 701"/>
            <p:cNvSpPr>
              <a:spLocks/>
            </p:cNvSpPr>
            <p:nvPr/>
          </p:nvSpPr>
          <p:spPr bwMode="auto">
            <a:xfrm>
              <a:off x="4457700" y="3038475"/>
              <a:ext cx="95250" cy="10795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6" name="Freeform 702"/>
            <p:cNvSpPr>
              <a:spLocks/>
            </p:cNvSpPr>
            <p:nvPr/>
          </p:nvSpPr>
          <p:spPr bwMode="auto">
            <a:xfrm>
              <a:off x="4864100" y="3473450"/>
              <a:ext cx="153988" cy="155575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7" name="Freeform 703"/>
            <p:cNvSpPr>
              <a:spLocks/>
            </p:cNvSpPr>
            <p:nvPr/>
          </p:nvSpPr>
          <p:spPr bwMode="auto">
            <a:xfrm>
              <a:off x="4487863" y="2074863"/>
              <a:ext cx="639762" cy="760412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8" name="Freeform 704"/>
            <p:cNvSpPr>
              <a:spLocks/>
            </p:cNvSpPr>
            <p:nvPr/>
          </p:nvSpPr>
          <p:spPr bwMode="auto">
            <a:xfrm>
              <a:off x="4645025" y="2230438"/>
              <a:ext cx="311150" cy="730250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59" name="Freeform 705"/>
            <p:cNvSpPr>
              <a:spLocks/>
            </p:cNvSpPr>
            <p:nvPr/>
          </p:nvSpPr>
          <p:spPr bwMode="auto">
            <a:xfrm>
              <a:off x="4910138" y="3084513"/>
              <a:ext cx="450850" cy="295275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0" name="Freeform 706"/>
            <p:cNvSpPr>
              <a:spLocks/>
            </p:cNvSpPr>
            <p:nvPr/>
          </p:nvSpPr>
          <p:spPr bwMode="auto">
            <a:xfrm>
              <a:off x="5173663" y="3084513"/>
              <a:ext cx="47625" cy="30162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1" name="Freeform 707"/>
            <p:cNvSpPr>
              <a:spLocks/>
            </p:cNvSpPr>
            <p:nvPr/>
          </p:nvSpPr>
          <p:spPr bwMode="auto">
            <a:xfrm>
              <a:off x="4864100" y="3473450"/>
              <a:ext cx="153988" cy="155575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2" name="Freeform 708"/>
            <p:cNvSpPr>
              <a:spLocks/>
            </p:cNvSpPr>
            <p:nvPr/>
          </p:nvSpPr>
          <p:spPr bwMode="auto">
            <a:xfrm>
              <a:off x="5173663" y="3084513"/>
              <a:ext cx="47625" cy="30162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3" name="Freeform 709"/>
            <p:cNvSpPr>
              <a:spLocks/>
            </p:cNvSpPr>
            <p:nvPr/>
          </p:nvSpPr>
          <p:spPr bwMode="auto">
            <a:xfrm>
              <a:off x="4864100" y="3240088"/>
              <a:ext cx="247650" cy="169862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4" name="Freeform 710"/>
            <p:cNvSpPr>
              <a:spLocks/>
            </p:cNvSpPr>
            <p:nvPr/>
          </p:nvSpPr>
          <p:spPr bwMode="auto">
            <a:xfrm>
              <a:off x="4864100" y="3317875"/>
              <a:ext cx="61913" cy="77788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5" name="Freeform 711"/>
            <p:cNvSpPr>
              <a:spLocks/>
            </p:cNvSpPr>
            <p:nvPr/>
          </p:nvSpPr>
          <p:spPr bwMode="auto">
            <a:xfrm>
              <a:off x="4660900" y="3146425"/>
              <a:ext cx="171450" cy="93663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6" name="Freeform 712"/>
            <p:cNvSpPr>
              <a:spLocks/>
            </p:cNvSpPr>
            <p:nvPr/>
          </p:nvSpPr>
          <p:spPr bwMode="auto">
            <a:xfrm>
              <a:off x="4770438" y="3240088"/>
              <a:ext cx="155575" cy="93662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7" name="Freeform 713"/>
            <p:cNvSpPr>
              <a:spLocks/>
            </p:cNvSpPr>
            <p:nvPr/>
          </p:nvSpPr>
          <p:spPr bwMode="auto">
            <a:xfrm>
              <a:off x="4786313" y="3192463"/>
              <a:ext cx="139700" cy="63500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8" name="Freeform 714"/>
            <p:cNvSpPr>
              <a:spLocks/>
            </p:cNvSpPr>
            <p:nvPr/>
          </p:nvSpPr>
          <p:spPr bwMode="auto">
            <a:xfrm>
              <a:off x="4864100" y="3317875"/>
              <a:ext cx="61913" cy="77788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9" name="Freeform 715"/>
            <p:cNvSpPr>
              <a:spLocks/>
            </p:cNvSpPr>
            <p:nvPr/>
          </p:nvSpPr>
          <p:spPr bwMode="auto">
            <a:xfrm>
              <a:off x="4786313" y="3192463"/>
              <a:ext cx="139700" cy="63500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0" name="Freeform 716"/>
            <p:cNvSpPr>
              <a:spLocks/>
            </p:cNvSpPr>
            <p:nvPr/>
          </p:nvSpPr>
          <p:spPr bwMode="auto">
            <a:xfrm>
              <a:off x="4926013" y="3395663"/>
              <a:ext cx="169862" cy="139700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1" name="Freeform 717"/>
            <p:cNvSpPr>
              <a:spLocks/>
            </p:cNvSpPr>
            <p:nvPr/>
          </p:nvSpPr>
          <p:spPr bwMode="auto">
            <a:xfrm>
              <a:off x="4816475" y="3317875"/>
              <a:ext cx="123825" cy="217488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2" name="Freeform 718"/>
            <p:cNvSpPr>
              <a:spLocks/>
            </p:cNvSpPr>
            <p:nvPr/>
          </p:nvSpPr>
          <p:spPr bwMode="auto">
            <a:xfrm>
              <a:off x="4708525" y="3286125"/>
              <a:ext cx="139700" cy="171450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3" name="Freeform 719"/>
            <p:cNvSpPr>
              <a:spLocks/>
            </p:cNvSpPr>
            <p:nvPr/>
          </p:nvSpPr>
          <p:spPr bwMode="auto">
            <a:xfrm>
              <a:off x="4864100" y="2960688"/>
              <a:ext cx="76200" cy="46037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4" name="Freeform 720"/>
            <p:cNvSpPr>
              <a:spLocks/>
            </p:cNvSpPr>
            <p:nvPr/>
          </p:nvSpPr>
          <p:spPr bwMode="auto">
            <a:xfrm>
              <a:off x="4926013" y="3395663"/>
              <a:ext cx="169862" cy="139700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5" name="Freeform 721"/>
            <p:cNvSpPr>
              <a:spLocks/>
            </p:cNvSpPr>
            <p:nvPr/>
          </p:nvSpPr>
          <p:spPr bwMode="auto">
            <a:xfrm>
              <a:off x="4864100" y="2960688"/>
              <a:ext cx="76200" cy="46037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6" name="Freeform 722"/>
            <p:cNvSpPr>
              <a:spLocks/>
            </p:cNvSpPr>
            <p:nvPr/>
          </p:nvSpPr>
          <p:spPr bwMode="auto">
            <a:xfrm>
              <a:off x="4722813" y="2990850"/>
              <a:ext cx="233362" cy="217488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7" name="Freeform 723"/>
            <p:cNvSpPr>
              <a:spLocks/>
            </p:cNvSpPr>
            <p:nvPr/>
          </p:nvSpPr>
          <p:spPr bwMode="auto">
            <a:xfrm>
              <a:off x="4521200" y="3270250"/>
              <a:ext cx="109538" cy="63500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8" name="Freeform 724"/>
            <p:cNvSpPr>
              <a:spLocks/>
            </p:cNvSpPr>
            <p:nvPr/>
          </p:nvSpPr>
          <p:spPr bwMode="auto">
            <a:xfrm>
              <a:off x="4568825" y="2867025"/>
              <a:ext cx="76200" cy="123825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79" name="Freeform 725"/>
            <p:cNvSpPr>
              <a:spLocks/>
            </p:cNvSpPr>
            <p:nvPr/>
          </p:nvSpPr>
          <p:spPr bwMode="auto">
            <a:xfrm>
              <a:off x="4441825" y="3114675"/>
              <a:ext cx="79375" cy="77788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0" name="Freeform 726"/>
            <p:cNvSpPr>
              <a:spLocks/>
            </p:cNvSpPr>
            <p:nvPr/>
          </p:nvSpPr>
          <p:spPr bwMode="auto">
            <a:xfrm>
              <a:off x="4521200" y="3270250"/>
              <a:ext cx="109538" cy="63500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1" name="Freeform 727"/>
            <p:cNvSpPr>
              <a:spLocks/>
            </p:cNvSpPr>
            <p:nvPr/>
          </p:nvSpPr>
          <p:spPr bwMode="auto">
            <a:xfrm>
              <a:off x="4441825" y="3114675"/>
              <a:ext cx="79375" cy="77788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2" name="Freeform 728"/>
            <p:cNvSpPr>
              <a:spLocks/>
            </p:cNvSpPr>
            <p:nvPr/>
          </p:nvSpPr>
          <p:spPr bwMode="auto">
            <a:xfrm>
              <a:off x="4379913" y="4000500"/>
              <a:ext cx="390525" cy="295275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3" name="Freeform 729"/>
            <p:cNvSpPr>
              <a:spLocks/>
            </p:cNvSpPr>
            <p:nvPr/>
          </p:nvSpPr>
          <p:spPr bwMode="auto">
            <a:xfrm>
              <a:off x="4068763" y="3970338"/>
              <a:ext cx="404812" cy="373062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4" name="Freeform 730"/>
            <p:cNvSpPr>
              <a:spLocks/>
            </p:cNvSpPr>
            <p:nvPr/>
          </p:nvSpPr>
          <p:spPr bwMode="auto">
            <a:xfrm>
              <a:off x="5391150" y="4311650"/>
              <a:ext cx="233363" cy="327025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5" name="Freeform 731"/>
            <p:cNvSpPr>
              <a:spLocks/>
            </p:cNvSpPr>
            <p:nvPr/>
          </p:nvSpPr>
          <p:spPr bwMode="auto">
            <a:xfrm>
              <a:off x="4379913" y="4000500"/>
              <a:ext cx="390525" cy="295275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6" name="Freeform 732"/>
            <p:cNvSpPr>
              <a:spLocks/>
            </p:cNvSpPr>
            <p:nvPr/>
          </p:nvSpPr>
          <p:spPr bwMode="auto">
            <a:xfrm>
              <a:off x="5391150" y="4311650"/>
              <a:ext cx="233363" cy="327025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7" name="Freeform 733"/>
            <p:cNvSpPr>
              <a:spLocks/>
            </p:cNvSpPr>
            <p:nvPr/>
          </p:nvSpPr>
          <p:spPr bwMode="auto">
            <a:xfrm>
              <a:off x="4722813" y="4295775"/>
              <a:ext cx="31750" cy="12541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8" name="Freeform 734"/>
            <p:cNvSpPr>
              <a:spLocks/>
            </p:cNvSpPr>
            <p:nvPr/>
          </p:nvSpPr>
          <p:spPr bwMode="auto">
            <a:xfrm>
              <a:off x="4722813" y="4295775"/>
              <a:ext cx="31750" cy="12541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89" name="Freeform 735"/>
            <p:cNvSpPr>
              <a:spLocks/>
            </p:cNvSpPr>
            <p:nvPr/>
          </p:nvSpPr>
          <p:spPr bwMode="auto">
            <a:xfrm>
              <a:off x="4722813" y="4295775"/>
              <a:ext cx="31750" cy="12541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0" name="Freeform 736"/>
            <p:cNvSpPr>
              <a:spLocks/>
            </p:cNvSpPr>
            <p:nvPr/>
          </p:nvSpPr>
          <p:spPr bwMode="auto">
            <a:xfrm>
              <a:off x="4708525" y="4016375"/>
              <a:ext cx="247650" cy="404813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1" name="Freeform 737"/>
            <p:cNvSpPr>
              <a:spLocks/>
            </p:cNvSpPr>
            <p:nvPr/>
          </p:nvSpPr>
          <p:spPr bwMode="auto">
            <a:xfrm>
              <a:off x="4708525" y="4016375"/>
              <a:ext cx="247650" cy="404813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2" name="Freeform 738"/>
            <p:cNvSpPr>
              <a:spLocks/>
            </p:cNvSpPr>
            <p:nvPr/>
          </p:nvSpPr>
          <p:spPr bwMode="auto">
            <a:xfrm>
              <a:off x="4708525" y="4016375"/>
              <a:ext cx="247650" cy="404813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3" name="Freeform 739"/>
            <p:cNvSpPr>
              <a:spLocks/>
            </p:cNvSpPr>
            <p:nvPr/>
          </p:nvSpPr>
          <p:spPr bwMode="auto">
            <a:xfrm>
              <a:off x="4786313" y="5151438"/>
              <a:ext cx="387350" cy="357187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solidFill>
              <a:srgbClr val="FF9999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4" name="Freeform 740"/>
            <p:cNvSpPr>
              <a:spLocks/>
            </p:cNvSpPr>
            <p:nvPr/>
          </p:nvSpPr>
          <p:spPr bwMode="auto">
            <a:xfrm>
              <a:off x="4864100" y="5041900"/>
              <a:ext cx="231775" cy="2333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5" name="Freeform 741"/>
            <p:cNvSpPr>
              <a:spLocks/>
            </p:cNvSpPr>
            <p:nvPr/>
          </p:nvSpPr>
          <p:spPr bwMode="auto">
            <a:xfrm>
              <a:off x="5111750" y="4856163"/>
              <a:ext cx="265113" cy="419100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6" name="Freeform 742"/>
            <p:cNvSpPr>
              <a:spLocks/>
            </p:cNvSpPr>
            <p:nvPr/>
          </p:nvSpPr>
          <p:spPr bwMode="auto">
            <a:xfrm>
              <a:off x="5111750" y="4622800"/>
              <a:ext cx="249238" cy="263525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7" name="Freeform 743"/>
            <p:cNvSpPr>
              <a:spLocks/>
            </p:cNvSpPr>
            <p:nvPr/>
          </p:nvSpPr>
          <p:spPr bwMode="auto">
            <a:xfrm>
              <a:off x="4676775" y="4746625"/>
              <a:ext cx="295275" cy="295275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8" name="Freeform 744"/>
            <p:cNvSpPr>
              <a:spLocks/>
            </p:cNvSpPr>
            <p:nvPr/>
          </p:nvSpPr>
          <p:spPr bwMode="auto">
            <a:xfrm>
              <a:off x="4676775" y="4467225"/>
              <a:ext cx="450850" cy="450850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99" name="Freeform 745"/>
            <p:cNvSpPr>
              <a:spLocks/>
            </p:cNvSpPr>
            <p:nvPr/>
          </p:nvSpPr>
          <p:spPr bwMode="auto">
            <a:xfrm>
              <a:off x="5189538" y="4156075"/>
              <a:ext cx="357187" cy="342900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0" name="Freeform 746"/>
            <p:cNvSpPr>
              <a:spLocks/>
            </p:cNvSpPr>
            <p:nvPr/>
          </p:nvSpPr>
          <p:spPr bwMode="auto">
            <a:xfrm>
              <a:off x="5205413" y="4483100"/>
              <a:ext cx="201612" cy="23336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1" name="Freeform 747"/>
            <p:cNvSpPr>
              <a:spLocks/>
            </p:cNvSpPr>
            <p:nvPr/>
          </p:nvSpPr>
          <p:spPr bwMode="auto">
            <a:xfrm>
              <a:off x="4987925" y="4979988"/>
              <a:ext cx="185738" cy="187325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2" name="Freeform 748"/>
            <p:cNvSpPr>
              <a:spLocks/>
            </p:cNvSpPr>
            <p:nvPr/>
          </p:nvSpPr>
          <p:spPr bwMode="auto">
            <a:xfrm>
              <a:off x="4926013" y="4498975"/>
              <a:ext cx="325437" cy="542925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3" name="Freeform 749"/>
            <p:cNvSpPr>
              <a:spLocks/>
            </p:cNvSpPr>
            <p:nvPr/>
          </p:nvSpPr>
          <p:spPr bwMode="auto">
            <a:xfrm>
              <a:off x="4256088" y="4219575"/>
              <a:ext cx="185737" cy="139700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4" name="Freeform 750"/>
            <p:cNvSpPr>
              <a:spLocks/>
            </p:cNvSpPr>
            <p:nvPr/>
          </p:nvSpPr>
          <p:spPr bwMode="auto">
            <a:xfrm>
              <a:off x="4851400" y="5041900"/>
              <a:ext cx="231775" cy="2333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5" name="Freeform 751"/>
            <p:cNvSpPr>
              <a:spLocks/>
            </p:cNvSpPr>
            <p:nvPr/>
          </p:nvSpPr>
          <p:spPr bwMode="auto">
            <a:xfrm>
              <a:off x="4256088" y="4219575"/>
              <a:ext cx="185737" cy="139700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6" name="Freeform 752"/>
            <p:cNvSpPr>
              <a:spLocks/>
            </p:cNvSpPr>
            <p:nvPr/>
          </p:nvSpPr>
          <p:spPr bwMode="auto">
            <a:xfrm>
              <a:off x="4256088" y="4219575"/>
              <a:ext cx="185737" cy="139700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7" name="Freeform 753"/>
            <p:cNvSpPr>
              <a:spLocks/>
            </p:cNvSpPr>
            <p:nvPr/>
          </p:nvSpPr>
          <p:spPr bwMode="auto">
            <a:xfrm>
              <a:off x="4379913" y="4327525"/>
              <a:ext cx="15875" cy="1588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8" name="Freeform 754"/>
            <p:cNvSpPr>
              <a:spLocks/>
            </p:cNvSpPr>
            <p:nvPr/>
          </p:nvSpPr>
          <p:spPr bwMode="auto">
            <a:xfrm>
              <a:off x="4379913" y="4327525"/>
              <a:ext cx="15875" cy="1588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9" name="Freeform 755"/>
            <p:cNvSpPr>
              <a:spLocks/>
            </p:cNvSpPr>
            <p:nvPr/>
          </p:nvSpPr>
          <p:spPr bwMode="auto">
            <a:xfrm>
              <a:off x="4379913" y="4327525"/>
              <a:ext cx="15875" cy="1588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0" name="Freeform 756"/>
            <p:cNvSpPr>
              <a:spLocks/>
            </p:cNvSpPr>
            <p:nvPr/>
          </p:nvSpPr>
          <p:spPr bwMode="auto">
            <a:xfrm>
              <a:off x="4302125" y="4327525"/>
              <a:ext cx="93663" cy="139700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1" name="Freeform 757"/>
            <p:cNvSpPr>
              <a:spLocks/>
            </p:cNvSpPr>
            <p:nvPr/>
          </p:nvSpPr>
          <p:spPr bwMode="auto">
            <a:xfrm>
              <a:off x="4441825" y="4233863"/>
              <a:ext cx="296863" cy="265112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2" name="Freeform 758"/>
            <p:cNvSpPr>
              <a:spLocks/>
            </p:cNvSpPr>
            <p:nvPr/>
          </p:nvSpPr>
          <p:spPr bwMode="auto">
            <a:xfrm>
              <a:off x="4738688" y="4327525"/>
              <a:ext cx="311150" cy="187325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3" name="Freeform 759"/>
            <p:cNvSpPr>
              <a:spLocks/>
            </p:cNvSpPr>
            <p:nvPr/>
          </p:nvSpPr>
          <p:spPr bwMode="auto">
            <a:xfrm>
              <a:off x="4441825" y="4233863"/>
              <a:ext cx="296863" cy="265112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4" name="Freeform 760"/>
            <p:cNvSpPr>
              <a:spLocks/>
            </p:cNvSpPr>
            <p:nvPr/>
          </p:nvSpPr>
          <p:spPr bwMode="auto">
            <a:xfrm>
              <a:off x="4738688" y="4327525"/>
              <a:ext cx="311150" cy="187325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5" name="Freeform 761"/>
            <p:cNvSpPr>
              <a:spLocks/>
            </p:cNvSpPr>
            <p:nvPr/>
          </p:nvSpPr>
          <p:spPr bwMode="auto">
            <a:xfrm>
              <a:off x="4645025" y="4498975"/>
              <a:ext cx="187325" cy="23336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6" name="Freeform 762"/>
            <p:cNvSpPr>
              <a:spLocks/>
            </p:cNvSpPr>
            <p:nvPr/>
          </p:nvSpPr>
          <p:spPr bwMode="auto">
            <a:xfrm>
              <a:off x="4598988" y="4545013"/>
              <a:ext cx="123825" cy="139700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7" name="Freeform 763"/>
            <p:cNvSpPr>
              <a:spLocks/>
            </p:cNvSpPr>
            <p:nvPr/>
          </p:nvSpPr>
          <p:spPr bwMode="auto">
            <a:xfrm>
              <a:off x="4568825" y="4295775"/>
              <a:ext cx="185738" cy="249238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8" name="Freeform 764"/>
            <p:cNvSpPr>
              <a:spLocks/>
            </p:cNvSpPr>
            <p:nvPr/>
          </p:nvSpPr>
          <p:spPr bwMode="auto">
            <a:xfrm>
              <a:off x="4598988" y="4545013"/>
              <a:ext cx="123825" cy="139700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9" name="Freeform 765"/>
            <p:cNvSpPr>
              <a:spLocks/>
            </p:cNvSpPr>
            <p:nvPr/>
          </p:nvSpPr>
          <p:spPr bwMode="auto">
            <a:xfrm>
              <a:off x="4568825" y="4295775"/>
              <a:ext cx="185738" cy="249238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0" name="Freeform 766"/>
            <p:cNvSpPr>
              <a:spLocks/>
            </p:cNvSpPr>
            <p:nvPr/>
          </p:nvSpPr>
          <p:spPr bwMode="auto">
            <a:xfrm>
              <a:off x="4568825" y="4295775"/>
              <a:ext cx="185738" cy="249238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1" name="Freeform 767"/>
            <p:cNvSpPr>
              <a:spLocks/>
            </p:cNvSpPr>
            <p:nvPr/>
          </p:nvSpPr>
          <p:spPr bwMode="auto">
            <a:xfrm>
              <a:off x="4395788" y="4281488"/>
              <a:ext cx="61912" cy="155575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2" name="Freeform 768"/>
            <p:cNvSpPr>
              <a:spLocks/>
            </p:cNvSpPr>
            <p:nvPr/>
          </p:nvSpPr>
          <p:spPr bwMode="auto">
            <a:xfrm>
              <a:off x="4379913" y="4327525"/>
              <a:ext cx="46037" cy="123825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3" name="Freeform 769"/>
            <p:cNvSpPr>
              <a:spLocks/>
            </p:cNvSpPr>
            <p:nvPr/>
          </p:nvSpPr>
          <p:spPr bwMode="auto">
            <a:xfrm>
              <a:off x="4395788" y="4281488"/>
              <a:ext cx="61912" cy="155575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4" name="Freeform 770"/>
            <p:cNvSpPr>
              <a:spLocks/>
            </p:cNvSpPr>
            <p:nvPr/>
          </p:nvSpPr>
          <p:spPr bwMode="auto">
            <a:xfrm>
              <a:off x="4379913" y="4327525"/>
              <a:ext cx="46037" cy="123825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5" name="Freeform 771"/>
            <p:cNvSpPr>
              <a:spLocks/>
            </p:cNvSpPr>
            <p:nvPr/>
          </p:nvSpPr>
          <p:spPr bwMode="auto">
            <a:xfrm>
              <a:off x="4660900" y="5011738"/>
              <a:ext cx="327025" cy="325437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6" name="Freeform 772"/>
            <p:cNvSpPr>
              <a:spLocks/>
            </p:cNvSpPr>
            <p:nvPr/>
          </p:nvSpPr>
          <p:spPr bwMode="auto">
            <a:xfrm>
              <a:off x="4395788" y="4125913"/>
              <a:ext cx="77787" cy="93662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7" name="Freeform 774"/>
            <p:cNvSpPr>
              <a:spLocks/>
            </p:cNvSpPr>
            <p:nvPr/>
          </p:nvSpPr>
          <p:spPr bwMode="auto">
            <a:xfrm>
              <a:off x="4660900" y="5011738"/>
              <a:ext cx="327025" cy="325437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8" name="Freeform 775"/>
            <p:cNvSpPr>
              <a:spLocks/>
            </p:cNvSpPr>
            <p:nvPr/>
          </p:nvSpPr>
          <p:spPr bwMode="auto">
            <a:xfrm>
              <a:off x="230188" y="2071688"/>
              <a:ext cx="668337" cy="91598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29" name="Freeform 777"/>
            <p:cNvSpPr>
              <a:spLocks/>
            </p:cNvSpPr>
            <p:nvPr/>
          </p:nvSpPr>
          <p:spPr bwMode="auto">
            <a:xfrm>
              <a:off x="1303338" y="3224213"/>
              <a:ext cx="1412875" cy="730250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0" name="Freeform 779"/>
            <p:cNvSpPr>
              <a:spLocks/>
            </p:cNvSpPr>
            <p:nvPr/>
          </p:nvSpPr>
          <p:spPr bwMode="auto">
            <a:xfrm>
              <a:off x="1303338" y="3224213"/>
              <a:ext cx="1412875" cy="730250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1" name="Freeform 780"/>
            <p:cNvSpPr>
              <a:spLocks/>
            </p:cNvSpPr>
            <p:nvPr/>
          </p:nvSpPr>
          <p:spPr bwMode="auto">
            <a:xfrm>
              <a:off x="2203450" y="4219575"/>
              <a:ext cx="109538" cy="10795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2" name="Freeform 781"/>
            <p:cNvSpPr>
              <a:spLocks/>
            </p:cNvSpPr>
            <p:nvPr/>
          </p:nvSpPr>
          <p:spPr bwMode="auto">
            <a:xfrm>
              <a:off x="2251075" y="4327525"/>
              <a:ext cx="92075" cy="61913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3" name="Freeform 782"/>
            <p:cNvSpPr>
              <a:spLocks/>
            </p:cNvSpPr>
            <p:nvPr/>
          </p:nvSpPr>
          <p:spPr bwMode="auto">
            <a:xfrm>
              <a:off x="2328863" y="4359275"/>
              <a:ext cx="139700" cy="61913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4" name="Freeform 783"/>
            <p:cNvSpPr>
              <a:spLocks/>
            </p:cNvSpPr>
            <p:nvPr/>
          </p:nvSpPr>
          <p:spPr bwMode="auto">
            <a:xfrm>
              <a:off x="2420938" y="4295775"/>
              <a:ext cx="295275" cy="311150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5" name="Freeform 784"/>
            <p:cNvSpPr>
              <a:spLocks/>
            </p:cNvSpPr>
            <p:nvPr/>
          </p:nvSpPr>
          <p:spPr bwMode="auto">
            <a:xfrm>
              <a:off x="2514600" y="4560888"/>
              <a:ext cx="201613" cy="139700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6" name="Freeform 785"/>
            <p:cNvSpPr>
              <a:spLocks/>
            </p:cNvSpPr>
            <p:nvPr/>
          </p:nvSpPr>
          <p:spPr bwMode="auto">
            <a:xfrm>
              <a:off x="2514600" y="4560888"/>
              <a:ext cx="201613" cy="139700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7" name="Freeform 786"/>
            <p:cNvSpPr>
              <a:spLocks/>
            </p:cNvSpPr>
            <p:nvPr/>
          </p:nvSpPr>
          <p:spPr bwMode="auto">
            <a:xfrm>
              <a:off x="2514600" y="4560888"/>
              <a:ext cx="201613" cy="139700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8" name="Freeform 787"/>
            <p:cNvSpPr>
              <a:spLocks/>
            </p:cNvSpPr>
            <p:nvPr/>
          </p:nvSpPr>
          <p:spPr bwMode="auto">
            <a:xfrm>
              <a:off x="2857500" y="4389438"/>
              <a:ext cx="123825" cy="171450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9" name="Freeform 788"/>
            <p:cNvSpPr>
              <a:spLocks/>
            </p:cNvSpPr>
            <p:nvPr/>
          </p:nvSpPr>
          <p:spPr bwMode="auto">
            <a:xfrm>
              <a:off x="3027363" y="4451350"/>
              <a:ext cx="77787" cy="93663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0" name="Freeform 789"/>
            <p:cNvSpPr>
              <a:spLocks/>
            </p:cNvSpPr>
            <p:nvPr/>
          </p:nvSpPr>
          <p:spPr bwMode="auto">
            <a:xfrm>
              <a:off x="2857500" y="4389438"/>
              <a:ext cx="123825" cy="171450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1" name="Freeform 790"/>
            <p:cNvSpPr>
              <a:spLocks/>
            </p:cNvSpPr>
            <p:nvPr/>
          </p:nvSpPr>
          <p:spPr bwMode="auto">
            <a:xfrm>
              <a:off x="3027363" y="4451350"/>
              <a:ext cx="77787" cy="93663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2" name="Freeform 791"/>
            <p:cNvSpPr>
              <a:spLocks/>
            </p:cNvSpPr>
            <p:nvPr/>
          </p:nvSpPr>
          <p:spPr bwMode="auto">
            <a:xfrm>
              <a:off x="2562225" y="5151438"/>
              <a:ext cx="481013" cy="993775"/>
            </a:xfrm>
            <a:custGeom>
              <a:avLst/>
              <a:gdLst>
                <a:gd name="T0" fmla="*/ 2147483647 w 248"/>
                <a:gd name="T1" fmla="*/ 2147483647 h 512"/>
                <a:gd name="T2" fmla="*/ 2147483647 w 248"/>
                <a:gd name="T3" fmla="*/ 2147483647 h 512"/>
                <a:gd name="T4" fmla="*/ 2147483647 w 248"/>
                <a:gd name="T5" fmla="*/ 2147483647 h 512"/>
                <a:gd name="T6" fmla="*/ 2147483647 w 248"/>
                <a:gd name="T7" fmla="*/ 2147483647 h 512"/>
                <a:gd name="T8" fmla="*/ 2147483647 w 248"/>
                <a:gd name="T9" fmla="*/ 2147483647 h 512"/>
                <a:gd name="T10" fmla="*/ 2147483647 w 248"/>
                <a:gd name="T11" fmla="*/ 2147483647 h 512"/>
                <a:gd name="T12" fmla="*/ 2147483647 w 248"/>
                <a:gd name="T13" fmla="*/ 2147483647 h 512"/>
                <a:gd name="T14" fmla="*/ 2147483647 w 248"/>
                <a:gd name="T15" fmla="*/ 2147483647 h 512"/>
                <a:gd name="T16" fmla="*/ 2147483647 w 248"/>
                <a:gd name="T17" fmla="*/ 2147483647 h 512"/>
                <a:gd name="T18" fmla="*/ 2147483647 w 248"/>
                <a:gd name="T19" fmla="*/ 2147483647 h 512"/>
                <a:gd name="T20" fmla="*/ 2147483647 w 248"/>
                <a:gd name="T21" fmla="*/ 2147483647 h 512"/>
                <a:gd name="T22" fmla="*/ 2147483647 w 248"/>
                <a:gd name="T23" fmla="*/ 2147483647 h 512"/>
                <a:gd name="T24" fmla="*/ 2147483647 w 248"/>
                <a:gd name="T25" fmla="*/ 2147483647 h 512"/>
                <a:gd name="T26" fmla="*/ 2147483647 w 248"/>
                <a:gd name="T27" fmla="*/ 2147483647 h 512"/>
                <a:gd name="T28" fmla="*/ 2147483647 w 248"/>
                <a:gd name="T29" fmla="*/ 0 h 512"/>
                <a:gd name="T30" fmla="*/ 2147483647 w 248"/>
                <a:gd name="T31" fmla="*/ 0 h 512"/>
                <a:gd name="T32" fmla="*/ 2147483647 w 248"/>
                <a:gd name="T33" fmla="*/ 2147483647 h 512"/>
                <a:gd name="T34" fmla="*/ 2147483647 w 248"/>
                <a:gd name="T35" fmla="*/ 0 h 512"/>
                <a:gd name="T36" fmla="*/ 2147483647 w 248"/>
                <a:gd name="T37" fmla="*/ 0 h 512"/>
                <a:gd name="T38" fmla="*/ 2147483647 w 248"/>
                <a:gd name="T39" fmla="*/ 2147483647 h 512"/>
                <a:gd name="T40" fmla="*/ 2147483647 w 248"/>
                <a:gd name="T41" fmla="*/ 2147483647 h 512"/>
                <a:gd name="T42" fmla="*/ 2147483647 w 248"/>
                <a:gd name="T43" fmla="*/ 2147483647 h 512"/>
                <a:gd name="T44" fmla="*/ 2147483647 w 248"/>
                <a:gd name="T45" fmla="*/ 2147483647 h 512"/>
                <a:gd name="T46" fmla="*/ 2147483647 w 248"/>
                <a:gd name="T47" fmla="*/ 2147483647 h 512"/>
                <a:gd name="T48" fmla="*/ 2147483647 w 248"/>
                <a:gd name="T49" fmla="*/ 2147483647 h 512"/>
                <a:gd name="T50" fmla="*/ 2147483647 w 248"/>
                <a:gd name="T51" fmla="*/ 2147483647 h 512"/>
                <a:gd name="T52" fmla="*/ 2147483647 w 248"/>
                <a:gd name="T53" fmla="*/ 2147483647 h 512"/>
                <a:gd name="T54" fmla="*/ 2147483647 w 248"/>
                <a:gd name="T55" fmla="*/ 2147483647 h 512"/>
                <a:gd name="T56" fmla="*/ 2147483647 w 248"/>
                <a:gd name="T57" fmla="*/ 2147483647 h 512"/>
                <a:gd name="T58" fmla="*/ 2147483647 w 248"/>
                <a:gd name="T59" fmla="*/ 2147483647 h 512"/>
                <a:gd name="T60" fmla="*/ 2147483647 w 248"/>
                <a:gd name="T61" fmla="*/ 2147483647 h 512"/>
                <a:gd name="T62" fmla="*/ 2147483647 w 248"/>
                <a:gd name="T63" fmla="*/ 2147483647 h 512"/>
                <a:gd name="T64" fmla="*/ 0 w 248"/>
                <a:gd name="T65" fmla="*/ 2147483647 h 512"/>
                <a:gd name="T66" fmla="*/ 2147483647 w 248"/>
                <a:gd name="T67" fmla="*/ 2147483647 h 512"/>
                <a:gd name="T68" fmla="*/ 2147483647 w 248"/>
                <a:gd name="T69" fmla="*/ 2147483647 h 512"/>
                <a:gd name="T70" fmla="*/ 2147483647 w 248"/>
                <a:gd name="T71" fmla="*/ 2147483647 h 512"/>
                <a:gd name="T72" fmla="*/ 2147483647 w 248"/>
                <a:gd name="T73" fmla="*/ 2147483647 h 512"/>
                <a:gd name="T74" fmla="*/ 2147483647 w 248"/>
                <a:gd name="T75" fmla="*/ 2147483647 h 512"/>
                <a:gd name="T76" fmla="*/ 2147483647 w 248"/>
                <a:gd name="T77" fmla="*/ 2147483647 h 512"/>
                <a:gd name="T78" fmla="*/ 2147483647 w 248"/>
                <a:gd name="T79" fmla="*/ 2147483647 h 512"/>
                <a:gd name="T80" fmla="*/ 2147483647 w 248"/>
                <a:gd name="T81" fmla="*/ 2147483647 h 512"/>
                <a:gd name="T82" fmla="*/ 2147483647 w 248"/>
                <a:gd name="T83" fmla="*/ 2147483647 h 512"/>
                <a:gd name="T84" fmla="*/ 2147483647 w 248"/>
                <a:gd name="T85" fmla="*/ 2147483647 h 512"/>
                <a:gd name="T86" fmla="*/ 2147483647 w 248"/>
                <a:gd name="T87" fmla="*/ 2147483647 h 512"/>
                <a:gd name="T88" fmla="*/ 2147483647 w 248"/>
                <a:gd name="T89" fmla="*/ 2147483647 h 512"/>
                <a:gd name="T90" fmla="*/ 2147483647 w 248"/>
                <a:gd name="T91" fmla="*/ 2147483647 h 512"/>
                <a:gd name="T92" fmla="*/ 2147483647 w 248"/>
                <a:gd name="T93" fmla="*/ 2147483647 h 512"/>
                <a:gd name="T94" fmla="*/ 2147483647 w 248"/>
                <a:gd name="T95" fmla="*/ 2147483647 h 512"/>
                <a:gd name="T96" fmla="*/ 2147483647 w 248"/>
                <a:gd name="T97" fmla="*/ 2147483647 h 512"/>
                <a:gd name="T98" fmla="*/ 2147483647 w 248"/>
                <a:gd name="T99" fmla="*/ 2147483647 h 512"/>
                <a:gd name="T100" fmla="*/ 2147483647 w 248"/>
                <a:gd name="T101" fmla="*/ 2147483647 h 512"/>
                <a:gd name="T102" fmla="*/ 2147483647 w 248"/>
                <a:gd name="T103" fmla="*/ 2147483647 h 512"/>
                <a:gd name="T104" fmla="*/ 2147483647 w 248"/>
                <a:gd name="T105" fmla="*/ 2147483647 h 512"/>
                <a:gd name="T106" fmla="*/ 2147483647 w 248"/>
                <a:gd name="T107" fmla="*/ 2147483647 h 512"/>
                <a:gd name="T108" fmla="*/ 2147483647 w 248"/>
                <a:gd name="T109" fmla="*/ 2147483647 h 512"/>
                <a:gd name="T110" fmla="*/ 2147483647 w 248"/>
                <a:gd name="T111" fmla="*/ 2147483647 h 512"/>
                <a:gd name="T112" fmla="*/ 2147483647 w 248"/>
                <a:gd name="T113" fmla="*/ 2147483647 h 512"/>
                <a:gd name="T114" fmla="*/ 2147483647 w 248"/>
                <a:gd name="T115" fmla="*/ 2147483647 h 512"/>
                <a:gd name="T116" fmla="*/ 2147483647 w 248"/>
                <a:gd name="T117" fmla="*/ 2147483647 h 512"/>
                <a:gd name="T118" fmla="*/ 2147483647 w 248"/>
                <a:gd name="T119" fmla="*/ 2147483647 h 512"/>
                <a:gd name="T120" fmla="*/ 2147483647 w 248"/>
                <a:gd name="T121" fmla="*/ 2147483647 h 512"/>
                <a:gd name="T122" fmla="*/ 2147483647 w 248"/>
                <a:gd name="T123" fmla="*/ 2147483647 h 51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48"/>
                <a:gd name="T187" fmla="*/ 0 h 512"/>
                <a:gd name="T188" fmla="*/ 248 w 248"/>
                <a:gd name="T189" fmla="*/ 512 h 51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48" h="512">
                  <a:moveTo>
                    <a:pt x="192" y="144"/>
                  </a:moveTo>
                  <a:lnTo>
                    <a:pt x="192" y="128"/>
                  </a:lnTo>
                  <a:lnTo>
                    <a:pt x="200" y="112"/>
                  </a:lnTo>
                  <a:lnTo>
                    <a:pt x="232" y="88"/>
                  </a:lnTo>
                  <a:lnTo>
                    <a:pt x="240" y="80"/>
                  </a:lnTo>
                  <a:lnTo>
                    <a:pt x="248" y="56"/>
                  </a:lnTo>
                  <a:lnTo>
                    <a:pt x="248" y="48"/>
                  </a:lnTo>
                  <a:lnTo>
                    <a:pt x="232" y="56"/>
                  </a:lnTo>
                  <a:lnTo>
                    <a:pt x="208" y="72"/>
                  </a:lnTo>
                  <a:lnTo>
                    <a:pt x="192" y="64"/>
                  </a:lnTo>
                  <a:lnTo>
                    <a:pt x="192" y="40"/>
                  </a:lnTo>
                  <a:lnTo>
                    <a:pt x="184" y="32"/>
                  </a:lnTo>
                  <a:lnTo>
                    <a:pt x="160" y="24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80" y="8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64" y="64"/>
                  </a:lnTo>
                  <a:lnTo>
                    <a:pt x="56" y="80"/>
                  </a:lnTo>
                  <a:lnTo>
                    <a:pt x="48" y="128"/>
                  </a:lnTo>
                  <a:lnTo>
                    <a:pt x="48" y="168"/>
                  </a:lnTo>
                  <a:lnTo>
                    <a:pt x="24" y="224"/>
                  </a:lnTo>
                  <a:lnTo>
                    <a:pt x="24" y="280"/>
                  </a:lnTo>
                  <a:lnTo>
                    <a:pt x="24" y="304"/>
                  </a:lnTo>
                  <a:lnTo>
                    <a:pt x="16" y="336"/>
                  </a:lnTo>
                  <a:lnTo>
                    <a:pt x="24" y="352"/>
                  </a:lnTo>
                  <a:lnTo>
                    <a:pt x="16" y="416"/>
                  </a:lnTo>
                  <a:lnTo>
                    <a:pt x="0" y="440"/>
                  </a:lnTo>
                  <a:lnTo>
                    <a:pt x="8" y="464"/>
                  </a:lnTo>
                  <a:lnTo>
                    <a:pt x="16" y="488"/>
                  </a:lnTo>
                  <a:lnTo>
                    <a:pt x="80" y="512"/>
                  </a:lnTo>
                  <a:lnTo>
                    <a:pt x="64" y="496"/>
                  </a:lnTo>
                  <a:lnTo>
                    <a:pt x="56" y="472"/>
                  </a:lnTo>
                  <a:lnTo>
                    <a:pt x="64" y="448"/>
                  </a:lnTo>
                  <a:lnTo>
                    <a:pt x="80" y="424"/>
                  </a:lnTo>
                  <a:lnTo>
                    <a:pt x="88" y="416"/>
                  </a:lnTo>
                  <a:lnTo>
                    <a:pt x="96" y="392"/>
                  </a:lnTo>
                  <a:lnTo>
                    <a:pt x="88" y="384"/>
                  </a:lnTo>
                  <a:lnTo>
                    <a:pt x="80" y="368"/>
                  </a:lnTo>
                  <a:lnTo>
                    <a:pt x="96" y="344"/>
                  </a:lnTo>
                  <a:lnTo>
                    <a:pt x="112" y="328"/>
                  </a:lnTo>
                  <a:lnTo>
                    <a:pt x="120" y="304"/>
                  </a:lnTo>
                  <a:lnTo>
                    <a:pt x="120" y="296"/>
                  </a:lnTo>
                  <a:lnTo>
                    <a:pt x="112" y="296"/>
                  </a:lnTo>
                  <a:lnTo>
                    <a:pt x="112" y="288"/>
                  </a:lnTo>
                  <a:lnTo>
                    <a:pt x="136" y="280"/>
                  </a:lnTo>
                  <a:lnTo>
                    <a:pt x="144" y="264"/>
                  </a:lnTo>
                  <a:lnTo>
                    <a:pt x="152" y="248"/>
                  </a:lnTo>
                  <a:lnTo>
                    <a:pt x="192" y="232"/>
                  </a:lnTo>
                  <a:lnTo>
                    <a:pt x="200" y="224"/>
                  </a:lnTo>
                  <a:lnTo>
                    <a:pt x="208" y="224"/>
                  </a:lnTo>
                  <a:lnTo>
                    <a:pt x="216" y="200"/>
                  </a:lnTo>
                  <a:lnTo>
                    <a:pt x="208" y="184"/>
                  </a:lnTo>
                  <a:lnTo>
                    <a:pt x="192" y="176"/>
                  </a:lnTo>
                  <a:lnTo>
                    <a:pt x="208" y="176"/>
                  </a:lnTo>
                  <a:lnTo>
                    <a:pt x="192" y="168"/>
                  </a:lnTo>
                  <a:lnTo>
                    <a:pt x="192" y="144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3" name="Freeform 792"/>
            <p:cNvSpPr>
              <a:spLocks/>
            </p:cNvSpPr>
            <p:nvPr/>
          </p:nvSpPr>
          <p:spPr bwMode="auto">
            <a:xfrm>
              <a:off x="2825750" y="5089525"/>
              <a:ext cx="217488" cy="201613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4" name="Freeform 793"/>
            <p:cNvSpPr>
              <a:spLocks/>
            </p:cNvSpPr>
            <p:nvPr/>
          </p:nvSpPr>
          <p:spPr bwMode="auto">
            <a:xfrm>
              <a:off x="2933700" y="5368925"/>
              <a:ext cx="125413" cy="155575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5" name="Freeform 794"/>
            <p:cNvSpPr>
              <a:spLocks/>
            </p:cNvSpPr>
            <p:nvPr/>
          </p:nvSpPr>
          <p:spPr bwMode="auto">
            <a:xfrm>
              <a:off x="2654300" y="4840288"/>
              <a:ext cx="279400" cy="327025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6" name="Freeform 795"/>
            <p:cNvSpPr>
              <a:spLocks/>
            </p:cNvSpPr>
            <p:nvPr/>
          </p:nvSpPr>
          <p:spPr bwMode="auto">
            <a:xfrm>
              <a:off x="2562225" y="4467225"/>
              <a:ext cx="947738" cy="1009650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7" name="Freeform 796"/>
            <p:cNvSpPr>
              <a:spLocks/>
            </p:cNvSpPr>
            <p:nvPr/>
          </p:nvSpPr>
          <p:spPr bwMode="auto">
            <a:xfrm>
              <a:off x="2933700" y="5089525"/>
              <a:ext cx="109538" cy="155575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8" name="Freeform 797"/>
            <p:cNvSpPr>
              <a:spLocks/>
            </p:cNvSpPr>
            <p:nvPr/>
          </p:nvSpPr>
          <p:spPr bwMode="auto">
            <a:xfrm>
              <a:off x="2933700" y="5368925"/>
              <a:ext cx="125413" cy="155575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49" name="Freeform 798"/>
            <p:cNvSpPr>
              <a:spLocks/>
            </p:cNvSpPr>
            <p:nvPr/>
          </p:nvSpPr>
          <p:spPr bwMode="auto">
            <a:xfrm>
              <a:off x="2933700" y="5089525"/>
              <a:ext cx="109538" cy="155575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0" name="Freeform 799"/>
            <p:cNvSpPr>
              <a:spLocks/>
            </p:cNvSpPr>
            <p:nvPr/>
          </p:nvSpPr>
          <p:spPr bwMode="auto">
            <a:xfrm>
              <a:off x="2933700" y="5089525"/>
              <a:ext cx="109538" cy="155575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1" name="Freeform 800"/>
            <p:cNvSpPr>
              <a:spLocks/>
            </p:cNvSpPr>
            <p:nvPr/>
          </p:nvSpPr>
          <p:spPr bwMode="auto">
            <a:xfrm>
              <a:off x="2949575" y="4437063"/>
              <a:ext cx="93663" cy="10795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2" name="Freeform 801"/>
            <p:cNvSpPr>
              <a:spLocks/>
            </p:cNvSpPr>
            <p:nvPr/>
          </p:nvSpPr>
          <p:spPr bwMode="auto">
            <a:xfrm>
              <a:off x="2576513" y="4295775"/>
              <a:ext cx="327025" cy="280988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3" name="Freeform 802"/>
            <p:cNvSpPr>
              <a:spLocks/>
            </p:cNvSpPr>
            <p:nvPr/>
          </p:nvSpPr>
          <p:spPr bwMode="auto">
            <a:xfrm>
              <a:off x="2359025" y="4606925"/>
              <a:ext cx="311150" cy="434975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4" name="Freeform 803"/>
            <p:cNvSpPr>
              <a:spLocks/>
            </p:cNvSpPr>
            <p:nvPr/>
          </p:nvSpPr>
          <p:spPr bwMode="auto">
            <a:xfrm>
              <a:off x="2949575" y="4437063"/>
              <a:ext cx="93663" cy="10795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5" name="Freeform 804"/>
            <p:cNvSpPr>
              <a:spLocks/>
            </p:cNvSpPr>
            <p:nvPr/>
          </p:nvSpPr>
          <p:spPr bwMode="auto">
            <a:xfrm>
              <a:off x="2359025" y="4606925"/>
              <a:ext cx="311150" cy="434975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6" name="Freeform 805"/>
            <p:cNvSpPr>
              <a:spLocks/>
            </p:cNvSpPr>
            <p:nvPr/>
          </p:nvSpPr>
          <p:spPr bwMode="auto">
            <a:xfrm>
              <a:off x="2390775" y="4560888"/>
              <a:ext cx="123825" cy="155575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7" name="Freeform 806"/>
            <p:cNvSpPr>
              <a:spLocks/>
            </p:cNvSpPr>
            <p:nvPr/>
          </p:nvSpPr>
          <p:spPr bwMode="auto">
            <a:xfrm>
              <a:off x="2173288" y="4203700"/>
              <a:ext cx="139700" cy="61913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8" name="Freeform 807"/>
            <p:cNvSpPr>
              <a:spLocks/>
            </p:cNvSpPr>
            <p:nvPr/>
          </p:nvSpPr>
          <p:spPr bwMode="auto">
            <a:xfrm>
              <a:off x="2095500" y="4156075"/>
              <a:ext cx="107950" cy="93663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59" name="Freeform 808"/>
            <p:cNvSpPr>
              <a:spLocks/>
            </p:cNvSpPr>
            <p:nvPr/>
          </p:nvSpPr>
          <p:spPr bwMode="auto">
            <a:xfrm>
              <a:off x="1489075" y="3752850"/>
              <a:ext cx="746125" cy="481013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0" name="Freeform 809"/>
            <p:cNvSpPr>
              <a:spLocks/>
            </p:cNvSpPr>
            <p:nvPr/>
          </p:nvSpPr>
          <p:spPr bwMode="auto">
            <a:xfrm>
              <a:off x="2390775" y="4560888"/>
              <a:ext cx="123825" cy="155575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1" name="Freeform 810"/>
            <p:cNvSpPr>
              <a:spLocks/>
            </p:cNvSpPr>
            <p:nvPr/>
          </p:nvSpPr>
          <p:spPr bwMode="auto">
            <a:xfrm>
              <a:off x="1489075" y="3752850"/>
              <a:ext cx="746125" cy="481013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2" name="Freeform 778"/>
            <p:cNvSpPr>
              <a:spLocks/>
            </p:cNvSpPr>
            <p:nvPr/>
          </p:nvSpPr>
          <p:spPr bwMode="auto">
            <a:xfrm>
              <a:off x="904875" y="2011363"/>
              <a:ext cx="2098675" cy="1446212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solidFill>
              <a:srgbClr val="FF9999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en-US" sz="1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65" name="TextBox 264"/>
          <p:cNvSpPr txBox="1"/>
          <p:nvPr/>
        </p:nvSpPr>
        <p:spPr>
          <a:xfrm>
            <a:off x="6948264" y="3645024"/>
            <a:ext cx="2195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+mj-lt"/>
              </a:rPr>
              <a:t>c:a 16 000 </a:t>
            </a:r>
            <a:r>
              <a:rPr lang="en-GB" sz="1600" b="1" dirty="0" err="1" smtClean="0">
                <a:latin typeface="+mj-lt"/>
              </a:rPr>
              <a:t>personer</a:t>
            </a:r>
            <a:endParaRPr lang="en-GB" sz="1600" b="1" dirty="0">
              <a:latin typeface="+mj-lt"/>
            </a:endParaRPr>
          </a:p>
        </p:txBody>
      </p:sp>
      <p:sp>
        <p:nvSpPr>
          <p:cNvPr id="263" name="Rectangle 262"/>
          <p:cNvSpPr>
            <a:spLocks noChangeArrowheads="1"/>
          </p:cNvSpPr>
          <p:nvPr/>
        </p:nvSpPr>
        <p:spPr bwMode="auto">
          <a:xfrm>
            <a:off x="6444208" y="5229200"/>
            <a:ext cx="2520280" cy="646331"/>
          </a:xfrm>
          <a:prstGeom prst="rect">
            <a:avLst/>
          </a:prstGeom>
          <a:noFill/>
          <a:ln w="38100">
            <a:solidFill>
              <a:srgbClr val="FF939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9388" indent="-266700" algn="ctr">
              <a:tabLst>
                <a:tab pos="2236788" algn="l"/>
                <a:tab pos="3952875" algn="l"/>
                <a:tab pos="5740400" algn="l"/>
              </a:tabLst>
            </a:pPr>
            <a:r>
              <a:rPr lang="fr-FR" sz="2200" dirty="0" smtClean="0">
                <a:solidFill>
                  <a:schemeClr val="tx2"/>
                </a:solidFill>
                <a:latin typeface="Calibri" pitchFamily="34" charset="0"/>
              </a:rPr>
              <a:t>72 </a:t>
            </a:r>
            <a:r>
              <a:rPr lang="fr-FR" sz="2200" dirty="0" err="1" smtClean="0">
                <a:solidFill>
                  <a:schemeClr val="tx2"/>
                </a:solidFill>
                <a:latin typeface="Calibri" pitchFamily="34" charset="0"/>
              </a:rPr>
              <a:t>Användarländer</a:t>
            </a:r>
            <a:r>
              <a:rPr lang="fr-FR" sz="1400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fr-FR" sz="1400" dirty="0">
                <a:solidFill>
                  <a:schemeClr val="tx2"/>
                </a:solidFill>
                <a:latin typeface="Calibri" pitchFamily="34" charset="0"/>
              </a:rPr>
            </a:br>
            <a:endParaRPr lang="fr-FR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/>
      <p:bldP spid="265" grpId="0"/>
      <p:bldP spid="2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19 Septembre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Wolfgang von Rüden,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98006-7770-4D45-9D4A-81F15BF3CA96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7" name="Picture 4" descr="users 20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1"/>
            <a:ext cx="9505011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9464">
            <a:off x="1607396" y="1974191"/>
            <a:ext cx="6171833" cy="4762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613" y="1980744"/>
            <a:ext cx="6843760" cy="4559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42875" y="928688"/>
            <a:ext cx="9001125" cy="785812"/>
          </a:xfrm>
        </p:spPr>
        <p:txBody>
          <a:bodyPr anchor="t"/>
          <a:lstStyle/>
          <a:p>
            <a:pPr eaLnBrk="1" hangingPunct="1"/>
            <a:r>
              <a:rPr lang="fr-FR" sz="4400" spc="-100" dirty="0" err="1" smtClean="0"/>
              <a:t>Som</a:t>
            </a:r>
            <a:r>
              <a:rPr lang="fr-FR" sz="4400" spc="-100" dirty="0" smtClean="0"/>
              <a:t> en </a:t>
            </a:r>
            <a:r>
              <a:rPr lang="fr-FR" sz="4400" spc="-100" dirty="0" err="1" smtClean="0">
                <a:solidFill>
                  <a:srgbClr val="FF0000"/>
                </a:solidFill>
              </a:rPr>
              <a:t>liten</a:t>
            </a:r>
            <a:r>
              <a:rPr lang="fr-FR" sz="4400" spc="-100" dirty="0" smtClean="0">
                <a:solidFill>
                  <a:srgbClr val="FF0000"/>
                </a:solidFill>
              </a:rPr>
              <a:t> </a:t>
            </a:r>
            <a:r>
              <a:rPr lang="fr-FR" sz="4400" spc="-100" dirty="0" err="1" smtClean="0">
                <a:solidFill>
                  <a:srgbClr val="FF0000"/>
                </a:solidFill>
              </a:rPr>
              <a:t>stad</a:t>
            </a:r>
            <a:r>
              <a:rPr lang="fr-FR" sz="4400" spc="-100" dirty="0" smtClean="0">
                <a:solidFill>
                  <a:srgbClr val="FF0000"/>
                </a:solidFill>
              </a:rPr>
              <a:t>…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29" y="1843429"/>
            <a:ext cx="7255963" cy="4834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09165">
            <a:off x="985432" y="2242485"/>
            <a:ext cx="7160858" cy="47888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36498">
            <a:off x="1065445" y="1983059"/>
            <a:ext cx="6672225" cy="5004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81660">
            <a:off x="4054048" y="1759414"/>
            <a:ext cx="3737719" cy="5002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2388">
            <a:off x="657848" y="1910085"/>
            <a:ext cx="6691777" cy="47009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21455">
            <a:off x="1971969" y="2138441"/>
            <a:ext cx="5616649" cy="4571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98422">
            <a:off x="4025202" y="1817662"/>
            <a:ext cx="3857143" cy="4834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14" y="1882379"/>
            <a:ext cx="6594943" cy="4946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915">
            <a:off x="1047680" y="1811328"/>
            <a:ext cx="6108091" cy="5090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00466">
            <a:off x="939053" y="1956340"/>
            <a:ext cx="6835395" cy="45569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664803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14375" y="2928938"/>
            <a:ext cx="7715250" cy="2000250"/>
          </a:xfrm>
        </p:spPr>
        <p:txBody>
          <a:bodyPr anchor="t"/>
          <a:lstStyle/>
          <a:p>
            <a:pPr algn="ctr" eaLnBrk="1" hangingPunct="1"/>
            <a:r>
              <a:rPr lang="fr-FR" sz="8800" dirty="0" err="1" smtClean="0"/>
              <a:t>Varför</a:t>
            </a:r>
            <a:endParaRPr lang="fr-FR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28670"/>
            <a:ext cx="8686800" cy="64294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CERN‘s målsättning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r>
              <a:rPr lang="de-DE" sz="3200" dirty="0" smtClean="0"/>
              <a:t>Grundforskning</a:t>
            </a:r>
          </a:p>
          <a:p>
            <a:pPr lvl="1" eaLnBrk="1" hangingPunct="1"/>
            <a:r>
              <a:rPr lang="de-DE" sz="3200" dirty="0" smtClean="0"/>
              <a:t>Utbildning</a:t>
            </a:r>
          </a:p>
          <a:p>
            <a:pPr lvl="1" eaLnBrk="1" hangingPunct="1"/>
            <a:r>
              <a:rPr lang="de-DE" sz="3200" dirty="0" smtClean="0"/>
              <a:t>Teknologi-transfer</a:t>
            </a:r>
          </a:p>
          <a:p>
            <a:pPr lvl="1" eaLnBrk="1" hangingPunct="1"/>
            <a:r>
              <a:rPr lang="de-DE" sz="3200" dirty="0" smtClean="0"/>
              <a:t>Internationellt samarbete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theme/theme1.xml><?xml version="1.0" encoding="utf-8"?>
<a:theme xmlns:a="http://schemas.openxmlformats.org/drawingml/2006/main" name="CERN_Template_Wv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F91E0E8C047943A8195D13CD93AAB2" ma:contentTypeVersion="0" ma:contentTypeDescription="Create a new document." ma:contentTypeScope="" ma:versionID="f86d7b0f94b623271f61920651bbcb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77E1275-FA60-4E9B-B214-5A2BDD931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DEC3F67-8D90-405E-B43D-C7CE8D3C66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DB38BB-019B-4754-B096-1DC4E24C09B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CERN_Template_WvR</Template>
  <TotalTime>6003</TotalTime>
  <Words>518</Words>
  <Application>Microsoft Office PowerPoint</Application>
  <PresentationFormat>On-screen Show (4:3)</PresentationFormat>
  <Paragraphs>246</Paragraphs>
  <Slides>36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CERN_Template_WvR</vt:lpstr>
      <vt:lpstr>Slide 1</vt:lpstr>
      <vt:lpstr>En introduktion till CERN</vt:lpstr>
      <vt:lpstr>Vad betyder «           »?</vt:lpstr>
      <vt:lpstr>Vad betyder «           »?</vt:lpstr>
      <vt:lpstr>Världens största partikelfysik laboratorium</vt:lpstr>
      <vt:lpstr>Slide 6</vt:lpstr>
      <vt:lpstr>Som en liten stad… </vt:lpstr>
      <vt:lpstr>Varför</vt:lpstr>
      <vt:lpstr>CERN‘s målsättning</vt:lpstr>
      <vt:lpstr>Grund-forskning</vt:lpstr>
      <vt:lpstr>Slide 11</vt:lpstr>
      <vt:lpstr>Verifiera existerande teorier: standardmodellen</vt:lpstr>
      <vt:lpstr>Slide 13</vt:lpstr>
      <vt:lpstr>Svara på grundläggande frågor…</vt:lpstr>
      <vt:lpstr>Slide 15</vt:lpstr>
      <vt:lpstr>Hur</vt:lpstr>
      <vt:lpstr>Genom att accelerera och kollidera objekt…</vt:lpstr>
      <vt:lpstr>Vid ofantliga energinivåer!</vt:lpstr>
      <vt:lpstr>Slide 19</vt:lpstr>
      <vt:lpstr>Världens största partikelaccelerator</vt:lpstr>
      <vt:lpstr>Världens största och mest sofistikerade detektorer</vt:lpstr>
      <vt:lpstr>Slide 22</vt:lpstr>
      <vt:lpstr>LHC Experimenten</vt:lpstr>
      <vt:lpstr>Partikeldetektorer</vt:lpstr>
      <vt:lpstr>största vetenskapliga nätverk av datorer</vt:lpstr>
      <vt:lpstr>Bringa nationer tillsammans och utbilda</vt:lpstr>
      <vt:lpstr>Spin-off</vt:lpstr>
      <vt:lpstr>Praktiska tillämpningar:  World Wide Web</vt:lpstr>
      <vt:lpstr>Praktiska tillämpningar: tumörbehandling</vt:lpstr>
      <vt:lpstr>Praktiska tillämpningar : detektorer</vt:lpstr>
      <vt:lpstr>Praktiska tillämpningar : användning av  « the Grid »</vt:lpstr>
      <vt:lpstr>Och naturligtvis… några Nobellpris!</vt:lpstr>
      <vt:lpstr>Senaste nytt</vt:lpstr>
      <vt:lpstr>LHC kollisioner sedan mars 2010!</vt:lpstr>
      <vt:lpstr>Sammanfattning</vt:lpstr>
      <vt:lpstr>Slide 36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Guide Conference</dc:title>
  <dc:creator>François BRIARD</dc:creator>
  <cp:keywords>CERN; LHC</cp:keywords>
  <cp:lastModifiedBy>jirden</cp:lastModifiedBy>
  <cp:revision>346</cp:revision>
  <dcterms:created xsi:type="dcterms:W3CDTF">2007-08-07T15:03:51Z</dcterms:created>
  <dcterms:modified xsi:type="dcterms:W3CDTF">2012-10-28T17:28:49Z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0x0101004FF91E0E8C047943A8195D13CD93AAB2</vt:lpwstr>
  </property>
</Properties>
</file>