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5"/>
  </p:notesMasterIdLst>
  <p:handoutMasterIdLst>
    <p:handoutMasterId r:id="rId46"/>
  </p:handoutMasterIdLst>
  <p:sldIdLst>
    <p:sldId id="256" r:id="rId2"/>
    <p:sldId id="283" r:id="rId3"/>
    <p:sldId id="323" r:id="rId4"/>
    <p:sldId id="281" r:id="rId5"/>
    <p:sldId id="299" r:id="rId6"/>
    <p:sldId id="300" r:id="rId7"/>
    <p:sldId id="311" r:id="rId8"/>
    <p:sldId id="284" r:id="rId9"/>
    <p:sldId id="282" r:id="rId10"/>
    <p:sldId id="292" r:id="rId11"/>
    <p:sldId id="276" r:id="rId12"/>
    <p:sldId id="262" r:id="rId13"/>
    <p:sldId id="290" r:id="rId14"/>
    <p:sldId id="322" r:id="rId15"/>
    <p:sldId id="317" r:id="rId16"/>
    <p:sldId id="312" r:id="rId17"/>
    <p:sldId id="260" r:id="rId18"/>
    <p:sldId id="319" r:id="rId19"/>
    <p:sldId id="266" r:id="rId20"/>
    <p:sldId id="318" r:id="rId21"/>
    <p:sldId id="313" r:id="rId22"/>
    <p:sldId id="314" r:id="rId23"/>
    <p:sldId id="324" r:id="rId24"/>
    <p:sldId id="288" r:id="rId25"/>
    <p:sldId id="269" r:id="rId26"/>
    <p:sldId id="293" r:id="rId27"/>
    <p:sldId id="301" r:id="rId28"/>
    <p:sldId id="272" r:id="rId29"/>
    <p:sldId id="278" r:id="rId30"/>
    <p:sldId id="274" r:id="rId31"/>
    <p:sldId id="303" r:id="rId32"/>
    <p:sldId id="304" r:id="rId33"/>
    <p:sldId id="305" r:id="rId34"/>
    <p:sldId id="310" r:id="rId35"/>
    <p:sldId id="294" r:id="rId36"/>
    <p:sldId id="295" r:id="rId37"/>
    <p:sldId id="296" r:id="rId38"/>
    <p:sldId id="297" r:id="rId39"/>
    <p:sldId id="298" r:id="rId40"/>
    <p:sldId id="263" r:id="rId41"/>
    <p:sldId id="325" r:id="rId42"/>
    <p:sldId id="268" r:id="rId43"/>
    <p:sldId id="316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1" d="100"/>
          <a:sy n="71" d="100"/>
        </p:scale>
        <p:origin x="-1128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ng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ACBD5A-2507-5247-A4CB-ABBEE3496BA7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09E2CF-4C35-7C49-8D76-9D8062156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0153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97F947-7A91-A74E-A286-D847B9BB44E5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62184-B0AA-F540-90EE-15CB592B3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411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62184-B0AA-F540-90EE-15CB592B35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392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19/06/12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9BB39-A261-9E40-9CAA-22DA2DE430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297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19/06/12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ADFA62-60FF-064A-A2F8-93DD15D8E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7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2B6D212-AE0A-6549-8AA3-E49D292A28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oleObject" Target="../embeddings/oleObject6.bin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Elementary_particle" TargetMode="External"/><Relationship Id="rId2" Type="http://schemas.openxmlformats.org/officeDocument/2006/relationships/hyperlink" Target="http://en.wikipedia.org/wiki/Particle_detecto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Scintillator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5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4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56.wmf"/><Relationship Id="rId4" Type="http://schemas.openxmlformats.org/officeDocument/2006/relationships/image" Target="../media/image53.wmf"/><Relationship Id="rId9" Type="http://schemas.openxmlformats.org/officeDocument/2006/relationships/oleObject" Target="../embeddings/oleObject13.bin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0.png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905518"/>
            <a:ext cx="6498158" cy="1393494"/>
          </a:xfrm>
        </p:spPr>
        <p:txBody>
          <a:bodyPr/>
          <a:lstStyle/>
          <a:p>
            <a:r>
              <a:rPr lang="en-US" dirty="0"/>
              <a:t>Introduction to </a:t>
            </a:r>
            <a:r>
              <a:rPr lang="en-US" dirty="0" smtClean="0"/>
              <a:t>Experiments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How </a:t>
            </a:r>
            <a:r>
              <a:rPr lang="en-US" sz="3200" dirty="0" smtClean="0"/>
              <a:t>do you detect particles?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61168"/>
            <a:ext cx="9144000" cy="1714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71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2"/>
          <p:cNvSpPr>
            <a:spLocks noGrp="1"/>
          </p:cNvSpPr>
          <p:nvPr>
            <p:ph type="dt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/>
              <a:t>19/06/12</a:t>
            </a:r>
          </a:p>
        </p:txBody>
      </p:sp>
      <p:sp>
        <p:nvSpPr>
          <p:cNvPr id="18435" name="Footer Placeholder 3"/>
          <p:cNvSpPr>
            <a:spLocks noGrp="1"/>
          </p:cNvSpPr>
          <p:nvPr>
            <p:ph type="ftr" sz="quarter" idx="1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/>
              <a:t>H. Danielsson,  Swedish Teachers Program</a:t>
            </a:r>
            <a:endParaRPr lang="en-US" sz="1400" smtClean="0"/>
          </a:p>
        </p:txBody>
      </p:sp>
      <p:sp>
        <p:nvSpPr>
          <p:cNvPr id="18436" name="Slide Number Placeholder 4"/>
          <p:cNvSpPr>
            <a:spLocks noGrp="1"/>
          </p:cNvSpPr>
          <p:nvPr>
            <p:ph type="sldNum" sz="quarter" idx="12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CD9B1E32-83BE-BB4F-881D-A5555F1F4786}" type="slidenum">
              <a:rPr lang="en-US" sz="1400" smtClean="0"/>
              <a:pPr eaLnBrk="1" hangingPunct="1">
                <a:defRPr/>
              </a:pPr>
              <a:t>10</a:t>
            </a:fld>
            <a:endParaRPr lang="en-US" sz="1400" smtClean="0"/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>
          <a:xfrm>
            <a:off x="1487488" y="0"/>
            <a:ext cx="5537200" cy="501650"/>
          </a:xfrm>
          <a:solidFill>
            <a:schemeClr val="accent2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3200">
                <a:solidFill>
                  <a:schemeClr val="bg1"/>
                </a:solidFill>
                <a:latin typeface="Times New Roman" charset="0"/>
                <a:cs typeface="+mj-cs"/>
              </a:rPr>
              <a:t>Multiple Scattering</a:t>
            </a:r>
          </a:p>
        </p:txBody>
      </p:sp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184150" y="430213"/>
            <a:ext cx="870435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A charged particle traversing a medium is deflected by many small angle scatterings.</a:t>
            </a:r>
          </a:p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These scattering are due to the </a:t>
            </a:r>
            <a:r>
              <a:rPr lang="en-US" sz="1800" b="1" dirty="0" smtClean="0">
                <a:solidFill>
                  <a:srgbClr val="FF0000"/>
                </a:solidFill>
                <a:cs typeface="+mn-cs"/>
              </a:rPr>
              <a:t>coulomb field of atoms </a:t>
            </a:r>
            <a:r>
              <a:rPr lang="en-US" sz="1800" dirty="0" smtClean="0">
                <a:cs typeface="+mn-cs"/>
              </a:rPr>
              <a:t>and are </a:t>
            </a:r>
            <a:r>
              <a:rPr lang="en-US" sz="1800" b="1" dirty="0" smtClean="0">
                <a:solidFill>
                  <a:srgbClr val="FF0000"/>
                </a:solidFill>
                <a:cs typeface="+mn-cs"/>
              </a:rPr>
              <a:t>assumed to be elastic</a:t>
            </a:r>
            <a:r>
              <a:rPr lang="en-US" sz="1800" dirty="0" smtClean="0">
                <a:cs typeface="+mn-cs"/>
              </a:rPr>
              <a:t>.</a:t>
            </a:r>
          </a:p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In each scattering the energy of </a:t>
            </a:r>
            <a:r>
              <a:rPr lang="en-US" sz="1800" b="1" dirty="0" smtClean="0">
                <a:solidFill>
                  <a:srgbClr val="FF0000"/>
                </a:solidFill>
                <a:cs typeface="+mn-cs"/>
              </a:rPr>
              <a:t>the particle is constant but the particle direction changes</a:t>
            </a:r>
            <a:r>
              <a:rPr lang="en-US" sz="1800" dirty="0" smtClean="0">
                <a:cs typeface="+mn-cs"/>
              </a:rPr>
              <a:t>.</a:t>
            </a:r>
          </a:p>
        </p:txBody>
      </p:sp>
      <p:sp>
        <p:nvSpPr>
          <p:cNvPr id="18440" name="Text Box 6"/>
          <p:cNvSpPr txBox="1">
            <a:spLocks noChangeArrowheads="1"/>
          </p:cNvSpPr>
          <p:nvPr/>
        </p:nvSpPr>
        <p:spPr bwMode="auto">
          <a:xfrm>
            <a:off x="184150" y="1339850"/>
            <a:ext cx="84518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In the simplest model of multiple scattering we ignore large angle scatters.</a:t>
            </a:r>
          </a:p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In this approximation, the distribution of scattering angle </a:t>
            </a:r>
            <a:r>
              <a:rPr lang="en-US" sz="1800" dirty="0" err="1" smtClean="0">
                <a:latin typeface="Symbol" charset="0"/>
                <a:cs typeface="+mn-cs"/>
              </a:rPr>
              <a:t>q</a:t>
            </a:r>
            <a:r>
              <a:rPr lang="en-US" sz="1800" baseline="-25000" dirty="0" err="1" smtClean="0">
                <a:cs typeface="+mn-cs"/>
              </a:rPr>
              <a:t>plane</a:t>
            </a:r>
            <a:r>
              <a:rPr lang="en-US" sz="1800" dirty="0" smtClean="0">
                <a:cs typeface="+mn-cs"/>
              </a:rPr>
              <a:t> after traveling a distance x </a:t>
            </a:r>
          </a:p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through a material with radiation length =</a:t>
            </a:r>
            <a:r>
              <a:rPr lang="en-US" sz="1800" dirty="0" err="1" smtClean="0">
                <a:cs typeface="+mn-cs"/>
              </a:rPr>
              <a:t>L</a:t>
            </a:r>
            <a:r>
              <a:rPr lang="en-US" sz="1800" baseline="-25000" dirty="0" err="1" smtClean="0">
                <a:cs typeface="+mn-cs"/>
              </a:rPr>
              <a:t>r</a:t>
            </a:r>
            <a:r>
              <a:rPr lang="en-US" sz="1800" dirty="0" smtClean="0">
                <a:cs typeface="+mn-cs"/>
              </a:rPr>
              <a:t> is approximately </a:t>
            </a:r>
            <a:r>
              <a:rPr lang="en-US" sz="1800" dirty="0" err="1" smtClean="0">
                <a:cs typeface="+mn-cs"/>
              </a:rPr>
              <a:t>gaussian</a:t>
            </a:r>
            <a:r>
              <a:rPr lang="en-US" sz="1800" dirty="0" smtClean="0">
                <a:cs typeface="+mn-cs"/>
              </a:rPr>
              <a:t>:</a:t>
            </a:r>
          </a:p>
        </p:txBody>
      </p:sp>
      <p:graphicFrame>
        <p:nvGraphicFramePr>
          <p:cNvPr id="31752" name="Object 7"/>
          <p:cNvGraphicFramePr>
            <a:graphicFrameLocks noChangeAspect="1"/>
          </p:cNvGraphicFramePr>
          <p:nvPr/>
        </p:nvGraphicFramePr>
        <p:xfrm>
          <a:off x="411163" y="2268538"/>
          <a:ext cx="3260725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3" name="Equation" r:id="rId3" imgW="3048000" imgH="711200" progId="Equation.3">
                  <p:embed/>
                </p:oleObj>
              </mc:Choice>
              <mc:Fallback>
                <p:oleObj name="Equation" r:id="rId3" imgW="3048000" imgH="71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163" y="2268538"/>
                        <a:ext cx="3260725" cy="760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3" name="Object 8"/>
          <p:cNvGraphicFramePr>
            <a:graphicFrameLocks noChangeAspect="1"/>
          </p:cNvGraphicFramePr>
          <p:nvPr/>
        </p:nvGraphicFramePr>
        <p:xfrm>
          <a:off x="4618038" y="2378075"/>
          <a:ext cx="4271962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4" name="Equation" r:id="rId5" imgW="3962400" imgH="596900" progId="Equation.3">
                  <p:embed/>
                </p:oleObj>
              </mc:Choice>
              <mc:Fallback>
                <p:oleObj name="Equation" r:id="rId5" imgW="3962400" imgH="596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8038" y="2378075"/>
                        <a:ext cx="4271962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3" name="Text Box 9"/>
          <p:cNvSpPr txBox="1">
            <a:spLocks noChangeArrowheads="1"/>
          </p:cNvSpPr>
          <p:nvPr/>
        </p:nvSpPr>
        <p:spPr bwMode="auto">
          <a:xfrm>
            <a:off x="3856038" y="2481263"/>
            <a:ext cx="635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cs typeface="+mn-cs"/>
              </a:rPr>
              <a:t>with</a:t>
            </a:r>
          </a:p>
        </p:txBody>
      </p:sp>
      <p:sp>
        <p:nvSpPr>
          <p:cNvPr id="18444" name="Text Box 10"/>
          <p:cNvSpPr txBox="1">
            <a:spLocks noChangeArrowheads="1"/>
          </p:cNvSpPr>
          <p:nvPr/>
        </p:nvSpPr>
        <p:spPr bwMode="auto">
          <a:xfrm>
            <a:off x="223550" y="3072515"/>
            <a:ext cx="57023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dirty="0" smtClean="0">
                <a:cs typeface="+mn-cs"/>
              </a:rPr>
              <a:t>In the above equation </a:t>
            </a:r>
            <a:r>
              <a:rPr lang="en-US" sz="1600" dirty="0" smtClean="0">
                <a:latin typeface="Symbol" charset="0"/>
                <a:cs typeface="+mn-cs"/>
              </a:rPr>
              <a:t>b</a:t>
            </a:r>
            <a:r>
              <a:rPr lang="en-US" sz="1600" dirty="0" smtClean="0">
                <a:cs typeface="+mn-cs"/>
              </a:rPr>
              <a:t>=v/c,  and p=momentum of incident particle</a:t>
            </a:r>
          </a:p>
        </p:txBody>
      </p:sp>
      <p:pic>
        <p:nvPicPr>
          <p:cNvPr id="18451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3993127"/>
            <a:ext cx="4795642" cy="2282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1637" y="3623795"/>
            <a:ext cx="315647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This is not good for tracking!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29835" y="3409065"/>
            <a:ext cx="3236453" cy="3164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19/06/12</a:t>
            </a:r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H. Danielsson,  Swedish Teachers Program</a:t>
            </a: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9D63F2-6ABF-AD40-A4E6-5D5E4D0B121E}" type="slidenum">
              <a:rPr lang="en-GB"/>
              <a:pPr>
                <a:defRPr/>
              </a:pPr>
              <a:t>11</a:t>
            </a:fld>
            <a:endParaRPr lang="en-GB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549275" y="0"/>
            <a:ext cx="8042276" cy="907876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Cherenkov light</a:t>
            </a:r>
          </a:p>
        </p:txBody>
      </p:sp>
      <p:pic>
        <p:nvPicPr>
          <p:cNvPr id="88068" name="Picture 4"/>
          <p:cNvPicPr>
            <a:picLocks noGrp="1" noChangeAspect="1" noChangeArrowheads="1"/>
          </p:cNvPicPr>
          <p:nvPr>
            <p:ph type="body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226"/>
          <a:stretch/>
        </p:blipFill>
        <p:spPr>
          <a:xfrm>
            <a:off x="3112049" y="3972205"/>
            <a:ext cx="2853776" cy="2303463"/>
          </a:xfrm>
        </p:spPr>
      </p:pic>
      <p:pic>
        <p:nvPicPr>
          <p:cNvPr id="36870" name="Picture 5" descr="PlaneS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63"/>
          <a:stretch>
            <a:fillRect/>
          </a:stretch>
        </p:blipFill>
        <p:spPr bwMode="auto">
          <a:xfrm>
            <a:off x="5965825" y="3972205"/>
            <a:ext cx="2927350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70" name="Rectangle 6"/>
          <p:cNvSpPr>
            <a:spLocks noChangeArrowheads="1"/>
          </p:cNvSpPr>
          <p:nvPr/>
        </p:nvSpPr>
        <p:spPr bwMode="auto">
          <a:xfrm>
            <a:off x="457200" y="902917"/>
            <a:ext cx="8435975" cy="3312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spcAft>
                <a:spcPct val="20000"/>
              </a:spcAft>
              <a:buFontTx/>
              <a:buChar char="•"/>
              <a:defRPr/>
            </a:pPr>
            <a:r>
              <a:rPr lang="en-US" sz="2000" dirty="0">
                <a:solidFill>
                  <a:schemeClr val="accent2"/>
                </a:solidFill>
                <a:latin typeface="Times New Roman" charset="0"/>
                <a:cs typeface="+mn-cs"/>
              </a:rPr>
              <a:t>Named after the Russian scientist P. Cherenkov who was the first to study the effect in depth (he won the Nobel Prize for it in 1958)</a:t>
            </a: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buFontTx/>
              <a:buChar char="•"/>
              <a:defRPr/>
            </a:pPr>
            <a:r>
              <a:rPr lang="en-US" sz="2000" dirty="0">
                <a:solidFill>
                  <a:schemeClr val="accent2"/>
                </a:solidFill>
                <a:latin typeface="Times New Roman" charset="0"/>
                <a:cs typeface="+mn-cs"/>
              </a:rPr>
              <a:t>From Relativity, nothing can go faster than the speed of light </a:t>
            </a:r>
            <a:r>
              <a:rPr lang="en-US" sz="2000" i="1" dirty="0">
                <a:solidFill>
                  <a:schemeClr val="accent2"/>
                </a:solidFill>
                <a:latin typeface="Times New Roman" charset="0"/>
                <a:cs typeface="+mn-cs"/>
              </a:rPr>
              <a:t>c</a:t>
            </a:r>
            <a:r>
              <a:rPr lang="en-US" sz="2000" dirty="0">
                <a:solidFill>
                  <a:schemeClr val="accent2"/>
                </a:solidFill>
                <a:latin typeface="Times New Roman" charset="0"/>
                <a:cs typeface="+mn-cs"/>
              </a:rPr>
              <a:t> (in vacuum)</a:t>
            </a: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buFontTx/>
              <a:buChar char="•"/>
              <a:defRPr/>
            </a:pPr>
            <a:r>
              <a:rPr lang="en-US" sz="2000" dirty="0">
                <a:solidFill>
                  <a:srgbClr val="008000"/>
                </a:solidFill>
                <a:latin typeface="Times New Roman" charset="0"/>
                <a:cs typeface="+mn-cs"/>
              </a:rPr>
              <a:t>However, due to the refractive index </a:t>
            </a:r>
            <a:r>
              <a:rPr lang="en-US" sz="2000" i="1" dirty="0">
                <a:solidFill>
                  <a:srgbClr val="008000"/>
                </a:solidFill>
                <a:latin typeface="Times New Roman" charset="0"/>
                <a:cs typeface="+mn-cs"/>
              </a:rPr>
              <a:t>n</a:t>
            </a:r>
            <a:r>
              <a:rPr lang="en-US" sz="2000" dirty="0">
                <a:solidFill>
                  <a:srgbClr val="008000"/>
                </a:solidFill>
                <a:latin typeface="Times New Roman" charset="0"/>
                <a:cs typeface="+mn-cs"/>
              </a:rPr>
              <a:t> of a material, a particle </a:t>
            </a:r>
            <a:r>
              <a:rPr lang="en-US" sz="2000" i="1" dirty="0">
                <a:solidFill>
                  <a:srgbClr val="008000"/>
                </a:solidFill>
                <a:latin typeface="Times New Roman" charset="0"/>
                <a:cs typeface="+mn-cs"/>
              </a:rPr>
              <a:t>can</a:t>
            </a:r>
            <a:r>
              <a:rPr lang="en-US" sz="2000" dirty="0">
                <a:solidFill>
                  <a:srgbClr val="008000"/>
                </a:solidFill>
                <a:latin typeface="Times New Roman" charset="0"/>
                <a:cs typeface="+mn-cs"/>
              </a:rPr>
              <a:t> go faster than the </a:t>
            </a:r>
            <a:r>
              <a:rPr lang="en-US" sz="2000" i="1" dirty="0">
                <a:solidFill>
                  <a:srgbClr val="008000"/>
                </a:solidFill>
                <a:latin typeface="Times New Roman" charset="0"/>
                <a:cs typeface="+mn-cs"/>
              </a:rPr>
              <a:t>local</a:t>
            </a:r>
            <a:r>
              <a:rPr lang="en-US" sz="2000" dirty="0">
                <a:solidFill>
                  <a:srgbClr val="008000"/>
                </a:solidFill>
                <a:latin typeface="Times New Roman" charset="0"/>
                <a:cs typeface="+mn-cs"/>
              </a:rPr>
              <a:t> speed of light in the medium </a:t>
            </a:r>
            <a:r>
              <a:rPr lang="en-US" sz="2000" i="1" dirty="0" err="1">
                <a:solidFill>
                  <a:srgbClr val="008000"/>
                </a:solidFill>
                <a:latin typeface="Times New Roman" charset="0"/>
                <a:cs typeface="+mn-cs"/>
              </a:rPr>
              <a:t>c</a:t>
            </a:r>
            <a:r>
              <a:rPr lang="en-US" sz="2000" baseline="-25000" dirty="0" err="1">
                <a:solidFill>
                  <a:srgbClr val="008000"/>
                </a:solidFill>
                <a:latin typeface="Times New Roman" charset="0"/>
                <a:cs typeface="+mn-cs"/>
              </a:rPr>
              <a:t>p</a:t>
            </a:r>
            <a:r>
              <a:rPr lang="en-US" sz="2000" dirty="0">
                <a:solidFill>
                  <a:srgbClr val="008000"/>
                </a:solidFill>
                <a:latin typeface="Times New Roman" charset="0"/>
                <a:cs typeface="+mn-cs"/>
              </a:rPr>
              <a:t> = </a:t>
            </a:r>
            <a:r>
              <a:rPr lang="en-US" sz="2000" i="1" dirty="0" err="1">
                <a:solidFill>
                  <a:srgbClr val="008000"/>
                </a:solidFill>
                <a:latin typeface="Times New Roman" charset="0"/>
                <a:cs typeface="+mn-cs"/>
              </a:rPr>
              <a:t>c/</a:t>
            </a:r>
            <a:r>
              <a:rPr lang="en-US" sz="2000" i="1" dirty="0" err="1" smtClean="0">
                <a:solidFill>
                  <a:srgbClr val="008000"/>
                </a:solidFill>
                <a:latin typeface="Times New Roman" charset="0"/>
                <a:cs typeface="+mn-cs"/>
              </a:rPr>
              <a:t>n</a:t>
            </a:r>
            <a:endParaRPr lang="en-US" sz="2000" dirty="0" smtClean="0">
              <a:solidFill>
                <a:srgbClr val="008000"/>
              </a:solidFill>
              <a:latin typeface="Times New Roman" charset="0"/>
              <a:cs typeface="+mn-cs"/>
            </a:endParaRP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buFontTx/>
              <a:buChar char="•"/>
              <a:defRPr/>
            </a:pPr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Fast electrons in a reactor emitting blue light (Cherenkov radiation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endParaRPr lang="en-US" sz="20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buFontTx/>
              <a:buChar char="•"/>
              <a:defRPr/>
            </a:pPr>
            <a:r>
              <a:rPr lang="en-US" sz="2000" dirty="0">
                <a:solidFill>
                  <a:srgbClr val="FF0000"/>
                </a:solidFill>
                <a:latin typeface="Times New Roman" charset="0"/>
                <a:cs typeface="+mn-cs"/>
              </a:rPr>
              <a:t>This is analogous to </a:t>
            </a:r>
            <a:r>
              <a:rPr lang="en-US" sz="2000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an </a:t>
            </a:r>
            <a:r>
              <a:rPr lang="en-US" sz="2000" dirty="0" err="1">
                <a:solidFill>
                  <a:srgbClr val="FF0000"/>
                </a:solidFill>
                <a:latin typeface="Times New Roman" charset="0"/>
                <a:cs typeface="+mn-cs"/>
              </a:rPr>
              <a:t>aeroplane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cs typeface="+mn-cs"/>
              </a:rPr>
              <a:t> travelling faster than the speed of sound</a:t>
            </a:r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>
          <a:blip r:embed="rId4"/>
          <a:srcRect t="15690" b="15690"/>
          <a:stretch>
            <a:fillRect/>
          </a:stretch>
        </p:blipFill>
        <p:spPr>
          <a:xfrm>
            <a:off x="264458" y="3851275"/>
            <a:ext cx="2693310" cy="2427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82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762" y="58101"/>
            <a:ext cx="8042276" cy="693215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 Bold Italic" charset="0"/>
                <a:ea typeface="ＭＳ Ｐゴシック" charset="0"/>
                <a:cs typeface="ＭＳ Ｐゴシック" charset="0"/>
              </a:rPr>
              <a:t>Transition Radiation </a:t>
            </a:r>
            <a:r>
              <a:rPr lang="en-US" sz="3600" dirty="0" smtClean="0">
                <a:latin typeface="Arial Bold Italic" charset="0"/>
                <a:ea typeface="ＭＳ Ｐゴシック" charset="0"/>
                <a:cs typeface="ＭＳ Ｐゴシック" charset="0"/>
              </a:rPr>
              <a:t>(Particle ID)</a:t>
            </a:r>
            <a:endParaRPr lang="en-US" sz="3600" dirty="0">
              <a:latin typeface="Arial Bold Italic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0483" name="Group 10"/>
          <p:cNvGrpSpPr>
            <a:grpSpLocks/>
          </p:cNvGrpSpPr>
          <p:nvPr/>
        </p:nvGrpSpPr>
        <p:grpSpPr bwMode="auto">
          <a:xfrm>
            <a:off x="4533900" y="1544638"/>
            <a:ext cx="4610100" cy="2741612"/>
            <a:chOff x="2856" y="973"/>
            <a:chExt cx="2904" cy="1727"/>
          </a:xfrm>
        </p:grpSpPr>
        <p:pic>
          <p:nvPicPr>
            <p:cNvPr id="20486" name="Picture 4" descr="tr_scem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4" y="973"/>
              <a:ext cx="2876" cy="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7" name="Text Box 6"/>
            <p:cNvSpPr txBox="1">
              <a:spLocks noChangeArrowheads="1"/>
            </p:cNvSpPr>
            <p:nvPr/>
          </p:nvSpPr>
          <p:spPr bwMode="auto">
            <a:xfrm>
              <a:off x="5171" y="1717"/>
              <a:ext cx="11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A666FF"/>
                  </a:solidFill>
                  <a:sym typeface="Symbol" charset="0"/>
                </a:rPr>
                <a:t></a:t>
              </a:r>
            </a:p>
          </p:txBody>
        </p:sp>
        <p:sp>
          <p:nvSpPr>
            <p:cNvPr id="20488" name="Freeform 7"/>
            <p:cNvSpPr>
              <a:spLocks/>
            </p:cNvSpPr>
            <p:nvPr/>
          </p:nvSpPr>
          <p:spPr bwMode="auto">
            <a:xfrm>
              <a:off x="5176" y="1600"/>
              <a:ext cx="57" cy="104"/>
            </a:xfrm>
            <a:custGeom>
              <a:avLst/>
              <a:gdLst>
                <a:gd name="T0" fmla="*/ 0 w 57"/>
                <a:gd name="T1" fmla="*/ 0 h 104"/>
                <a:gd name="T2" fmla="*/ 48 w 57"/>
                <a:gd name="T3" fmla="*/ 56 h 104"/>
                <a:gd name="T4" fmla="*/ 56 w 57"/>
                <a:gd name="T5" fmla="*/ 104 h 104"/>
                <a:gd name="T6" fmla="*/ 0 60000 65536"/>
                <a:gd name="T7" fmla="*/ 0 60000 65536"/>
                <a:gd name="T8" fmla="*/ 0 60000 65536"/>
                <a:gd name="T9" fmla="*/ 0 w 57"/>
                <a:gd name="T10" fmla="*/ 0 h 104"/>
                <a:gd name="T11" fmla="*/ 57 w 57"/>
                <a:gd name="T12" fmla="*/ 104 h 10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104">
                  <a:moveTo>
                    <a:pt x="0" y="0"/>
                  </a:moveTo>
                  <a:cubicBezTo>
                    <a:pt x="19" y="19"/>
                    <a:pt x="39" y="39"/>
                    <a:pt x="48" y="56"/>
                  </a:cubicBezTo>
                  <a:cubicBezTo>
                    <a:pt x="57" y="73"/>
                    <a:pt x="55" y="92"/>
                    <a:pt x="56" y="104"/>
                  </a:cubicBezTo>
                </a:path>
              </a:pathLst>
            </a:custGeom>
            <a:noFill/>
            <a:ln w="9525">
              <a:solidFill>
                <a:srgbClr val="A6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89" name="Rectangle 9"/>
            <p:cNvSpPr>
              <a:spLocks noChangeArrowheads="1"/>
            </p:cNvSpPr>
            <p:nvPr/>
          </p:nvSpPr>
          <p:spPr bwMode="auto">
            <a:xfrm>
              <a:off x="2856" y="2128"/>
              <a:ext cx="904" cy="37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84" name="Rectangle 3"/>
          <p:cNvSpPr txBox="1">
            <a:spLocks noChangeArrowheads="1"/>
          </p:cNvSpPr>
          <p:nvPr/>
        </p:nvSpPr>
        <p:spPr bwMode="auto">
          <a:xfrm>
            <a:off x="152400" y="921341"/>
            <a:ext cx="8851900" cy="55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2pPr>
            <a:lvl3pPr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3pPr>
            <a:lvl4pPr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4pPr>
            <a:lvl5pPr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Times" charset="0"/>
              <a:buChar char="•"/>
            </a:pPr>
            <a:r>
              <a:rPr lang="en-US" sz="2000" b="1" baseline="0" dirty="0">
                <a:solidFill>
                  <a:srgbClr val="000080"/>
                </a:solidFill>
                <a:latin typeface="Arial" charset="0"/>
                <a:cs typeface="Arial" charset="0"/>
              </a:rPr>
              <a:t>Transition Radiation: photon emitted by a charged particle when traversing the boundary between materials with different </a:t>
            </a:r>
            <a:r>
              <a:rPr lang="en-US" sz="2000" b="1" baseline="0" dirty="0" err="1">
                <a:solidFill>
                  <a:srgbClr val="000080"/>
                </a:solidFill>
                <a:latin typeface="Arial" charset="0"/>
                <a:cs typeface="Arial" charset="0"/>
              </a:rPr>
              <a:t>dielectrical</a:t>
            </a:r>
            <a:r>
              <a:rPr lang="en-US" sz="2000" b="1" baseline="0" dirty="0">
                <a:solidFill>
                  <a:srgbClr val="000080"/>
                </a:solidFill>
                <a:latin typeface="Arial" charset="0"/>
                <a:cs typeface="Arial" charset="0"/>
              </a:rPr>
              <a:t> constants (</a:t>
            </a:r>
            <a:r>
              <a:rPr lang="en-US" sz="2000" b="1" baseline="0" dirty="0">
                <a:solidFill>
                  <a:srgbClr val="000080"/>
                </a:solidFill>
                <a:latin typeface="Arial" charset="0"/>
                <a:cs typeface="Arial" charset="0"/>
                <a:sym typeface="Symbol" charset="0"/>
              </a:rPr>
              <a:t></a:t>
            </a:r>
            <a:r>
              <a:rPr lang="en-US" sz="2000" b="1" dirty="0">
                <a:solidFill>
                  <a:srgbClr val="000080"/>
                </a:solidFill>
                <a:latin typeface="Arial" charset="0"/>
                <a:cs typeface="Arial" charset="0"/>
                <a:sym typeface="Symbol" charset="0"/>
              </a:rPr>
              <a:t>1</a:t>
            </a:r>
            <a:r>
              <a:rPr lang="en-US" sz="2000" b="1" baseline="0" dirty="0">
                <a:solidFill>
                  <a:srgbClr val="000080"/>
                </a:solidFill>
                <a:latin typeface="Arial" charset="0"/>
                <a:cs typeface="Arial" charset="0"/>
                <a:sym typeface="Symbol" charset="0"/>
              </a:rPr>
              <a:t></a:t>
            </a:r>
            <a:r>
              <a:rPr lang="en-US" sz="2000" b="1" dirty="0">
                <a:solidFill>
                  <a:srgbClr val="000080"/>
                </a:solidFill>
                <a:latin typeface="Arial" charset="0"/>
                <a:cs typeface="Arial" charset="0"/>
                <a:sym typeface="Symbol" charset="0"/>
              </a:rPr>
              <a:t>2</a:t>
            </a:r>
            <a:r>
              <a:rPr lang="en-US" sz="2000" b="1" baseline="0" dirty="0" smtClean="0">
                <a:solidFill>
                  <a:srgbClr val="000080"/>
                </a:solidFill>
                <a:latin typeface="Arial" charset="0"/>
                <a:cs typeface="Arial" charset="0"/>
                <a:sym typeface="Symbol" charset="0"/>
              </a:rPr>
              <a:t>)</a:t>
            </a:r>
          </a:p>
          <a:p>
            <a:pPr eaLnBrk="1" hangingPunct="1">
              <a:spcBef>
                <a:spcPct val="20000"/>
              </a:spcBef>
              <a:buFont typeface="Times" charset="0"/>
              <a:buChar char="•"/>
            </a:pPr>
            <a:endParaRPr lang="en-US" sz="2000" b="1" baseline="0" dirty="0">
              <a:solidFill>
                <a:srgbClr val="000080"/>
              </a:solidFill>
              <a:latin typeface="Arial" charset="0"/>
              <a:cs typeface="Arial" charset="0"/>
              <a:sym typeface="Symbol" charset="0"/>
            </a:endParaRPr>
          </a:p>
          <a:p>
            <a:pPr eaLnBrk="1" hangingPunct="1">
              <a:spcBef>
                <a:spcPct val="20000"/>
              </a:spcBef>
              <a:buFont typeface="Times" charset="0"/>
              <a:buChar char="•"/>
            </a:pPr>
            <a:r>
              <a:rPr lang="en-US" sz="2000" b="1" baseline="0" dirty="0">
                <a:solidFill>
                  <a:srgbClr val="000080"/>
                </a:solidFill>
                <a:latin typeface="Symbol" charset="2"/>
                <a:cs typeface="Symbol" charset="2"/>
                <a:sym typeface="Symbol" charset="0"/>
              </a:rPr>
              <a:t>g</a:t>
            </a:r>
            <a:r>
              <a:rPr lang="en-US" sz="2000" b="1" baseline="0" dirty="0" smtClean="0">
                <a:solidFill>
                  <a:srgbClr val="000080"/>
                </a:solidFill>
                <a:latin typeface="Arial" charset="0"/>
                <a:cs typeface="Arial" charset="0"/>
                <a:sym typeface="Symbol" charset="0"/>
              </a:rPr>
              <a:t> &gt; 1000		</a:t>
            </a:r>
          </a:p>
          <a:p>
            <a:pPr marL="0" indent="0" eaLnBrk="1" hangingPunct="1">
              <a:spcBef>
                <a:spcPct val="20000"/>
              </a:spcBef>
            </a:pPr>
            <a:endParaRPr lang="en-US" sz="2000" b="1" baseline="0" dirty="0">
              <a:solidFill>
                <a:srgbClr val="000080"/>
              </a:solidFill>
              <a:latin typeface="Arial" charset="0"/>
              <a:cs typeface="Arial" charset="0"/>
              <a:sym typeface="Symbol" charset="0"/>
            </a:endParaRPr>
          </a:p>
          <a:p>
            <a:pPr eaLnBrk="1" hangingPunct="1">
              <a:spcBef>
                <a:spcPct val="20000"/>
              </a:spcBef>
              <a:buFont typeface="Times" charset="0"/>
              <a:buChar char="•"/>
            </a:pPr>
            <a:r>
              <a:rPr lang="en-US" sz="2000" b="1" baseline="0" dirty="0">
                <a:solidFill>
                  <a:srgbClr val="CC66FF"/>
                </a:solidFill>
                <a:latin typeface="Arial" charset="0"/>
                <a:cs typeface="Arial" charset="0"/>
                <a:sym typeface="Symbol" charset="0"/>
              </a:rPr>
              <a:t>Intensity: I ~  = E/m</a:t>
            </a:r>
            <a:r>
              <a:rPr lang="en-US" sz="2000" b="1" baseline="0" dirty="0">
                <a:solidFill>
                  <a:srgbClr val="000090"/>
                </a:solidFill>
                <a:latin typeface="Arial" charset="0"/>
                <a:cs typeface="Arial" charset="0"/>
                <a:sym typeface="Symbol" charset="0"/>
              </a:rPr>
              <a:t>,</a:t>
            </a:r>
            <a:r>
              <a:rPr lang="en-US" sz="2000" baseline="0" dirty="0">
                <a:solidFill>
                  <a:srgbClr val="000090"/>
                </a:solidFill>
                <a:latin typeface="Arial" charset="0"/>
                <a:cs typeface="Arial" charset="0"/>
                <a:sym typeface="Symbol" charset="0"/>
              </a:rPr>
              <a:t>  ~ 1/ </a:t>
            </a:r>
          </a:p>
          <a:p>
            <a:pPr lvl="1" eaLnBrk="1" hangingPunct="1">
              <a:spcBef>
                <a:spcPct val="20000"/>
              </a:spcBef>
              <a:buFont typeface="Symbol" charset="0"/>
              <a:buChar char=""/>
            </a:pPr>
            <a:r>
              <a:rPr lang="en-US" sz="1800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Identification of transition radiation</a:t>
            </a:r>
            <a:br>
              <a:rPr lang="en-US" sz="1800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</a:br>
            <a:r>
              <a:rPr lang="en-US" sz="1800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photons used for</a:t>
            </a:r>
            <a:br>
              <a:rPr lang="en-US" sz="1800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</a:br>
            <a:r>
              <a:rPr lang="en-US" sz="1800" b="1" baseline="0" dirty="0">
                <a:solidFill>
                  <a:srgbClr val="CC66FF"/>
                </a:solidFill>
                <a:latin typeface="Arial" charset="0"/>
                <a:cs typeface="Arial" charset="0"/>
                <a:sym typeface="Wingdings" charset="0"/>
              </a:rPr>
              <a:t>particle </a:t>
            </a:r>
            <a:r>
              <a:rPr lang="en-US" sz="1800" b="1" baseline="0" dirty="0" smtClean="0">
                <a:solidFill>
                  <a:srgbClr val="CC66FF"/>
                </a:solidFill>
                <a:latin typeface="Arial" charset="0"/>
                <a:cs typeface="Arial" charset="0"/>
                <a:sym typeface="Wingdings" charset="0"/>
              </a:rPr>
              <a:t>identification (mostly electrons)</a:t>
            </a:r>
            <a:r>
              <a:rPr lang="en-US" sz="1800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/>
            </a:r>
            <a:br>
              <a:rPr lang="en-US" sz="1800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</a:br>
            <a:r>
              <a:rPr lang="en-US" sz="1800" baseline="0" dirty="0" smtClean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of </a:t>
            </a:r>
            <a:r>
              <a:rPr lang="en-US" sz="1800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particles with momenta between</a:t>
            </a:r>
            <a:br>
              <a:rPr lang="en-US" sz="1800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</a:br>
            <a:r>
              <a:rPr lang="en-US" sz="1800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1 and few 100 </a:t>
            </a:r>
            <a:r>
              <a:rPr lang="en-US" sz="1800" baseline="0" dirty="0" err="1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GeV</a:t>
            </a:r>
            <a:endParaRPr lang="en-US" sz="1800" baseline="0" dirty="0">
              <a:solidFill>
                <a:srgbClr val="000080"/>
              </a:solidFill>
              <a:latin typeface="Arial" charset="0"/>
              <a:cs typeface="Arial" charset="0"/>
              <a:sym typeface="Wingdings" charset="0"/>
            </a:endParaRPr>
          </a:p>
          <a:p>
            <a:pPr eaLnBrk="1" hangingPunct="1">
              <a:spcBef>
                <a:spcPct val="20000"/>
              </a:spcBef>
              <a:buFont typeface="Times" charset="0"/>
              <a:buChar char="•"/>
            </a:pPr>
            <a:endParaRPr lang="en-US" sz="2000" baseline="0" dirty="0">
              <a:solidFill>
                <a:srgbClr val="000080"/>
              </a:solidFill>
              <a:latin typeface="Arial" charset="0"/>
              <a:cs typeface="Arial" charset="0"/>
            </a:endParaRPr>
          </a:p>
        </p:txBody>
      </p:sp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4746625" y="3319463"/>
            <a:ext cx="10509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2pPr>
            <a:lvl3pPr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3pPr>
            <a:lvl4pPr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4pPr>
            <a:lvl5pPr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aseline="0" dirty="0">
                <a:solidFill>
                  <a:schemeClr val="tx1"/>
                </a:solidFill>
                <a:latin typeface="Arial" charset="0"/>
                <a:cs typeface="Arial" charset="0"/>
              </a:rPr>
              <a:t>charged</a:t>
            </a:r>
          </a:p>
          <a:p>
            <a:r>
              <a:rPr lang="en-US" sz="1800" baseline="0" dirty="0">
                <a:solidFill>
                  <a:schemeClr val="tx1"/>
                </a:solidFill>
                <a:latin typeface="Arial" charset="0"/>
                <a:cs typeface="Arial" charset="0"/>
              </a:rPr>
              <a:t>particle</a:t>
            </a:r>
            <a:endParaRPr lang="en-US" sz="1800" baseline="0" dirty="0">
              <a:latin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5862067"/>
              </p:ext>
            </p:extLst>
          </p:nvPr>
        </p:nvGraphicFramePr>
        <p:xfrm>
          <a:off x="3031483" y="1903351"/>
          <a:ext cx="1168966" cy="1027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6" name="Equation" r:id="rId4" imgW="736600" imgH="647700" progId="Equation.3">
                  <p:embed/>
                </p:oleObj>
              </mc:Choice>
              <mc:Fallback>
                <p:oleObj name="Equation" r:id="rId4" imgW="736600" imgH="647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31483" y="1903351"/>
                        <a:ext cx="1168966" cy="1027884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6039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5241" y="602402"/>
            <a:ext cx="1953164" cy="1953164"/>
          </a:xfrm>
          <a:prstGeom prst="rect">
            <a:avLst/>
          </a:prstGeom>
        </p:spPr>
      </p:pic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929218" y="1311935"/>
            <a:ext cx="5401234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400080"/>
                </a:solidFill>
                <a:cs typeface="+mj-cs"/>
              </a:rPr>
              <a:t>Principles of Detection</a:t>
            </a:r>
            <a:endParaRPr lang="en-US" dirty="0" smtClean="0">
              <a:cs typeface="+mj-cs"/>
            </a:endParaRP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body" sz="half" idx="3"/>
          </p:nvPr>
        </p:nvSpPr>
        <p:spPr>
          <a:xfrm>
            <a:off x="5701028" y="2555566"/>
            <a:ext cx="3442972" cy="424211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en-US" sz="2800" dirty="0" smtClean="0">
                <a:cs typeface="+mn-cs"/>
              </a:rPr>
              <a:t>The collision energy condenses into particles (e</a:t>
            </a:r>
            <a:r>
              <a:rPr lang="en-US" sz="2800" baseline="30000" dirty="0" smtClean="0">
                <a:cs typeface="+mn-cs"/>
              </a:rPr>
              <a:t>-</a:t>
            </a:r>
            <a:r>
              <a:rPr lang="en-US" sz="2800" dirty="0" smtClean="0">
                <a:cs typeface="+mn-cs"/>
              </a:rPr>
              <a:t>, p, </a:t>
            </a:r>
            <a:r>
              <a:rPr lang="en-US" sz="2800" dirty="0" smtClean="0">
                <a:latin typeface="Symbol" charset="0"/>
                <a:cs typeface="+mn-cs"/>
              </a:rPr>
              <a:t>p</a:t>
            </a:r>
            <a:r>
              <a:rPr lang="en-US" sz="2800" dirty="0" smtClean="0">
                <a:cs typeface="+mn-cs"/>
              </a:rPr>
              <a:t>…) </a:t>
            </a:r>
          </a:p>
          <a:p>
            <a:pPr>
              <a:buNone/>
              <a:defRPr/>
            </a:pPr>
            <a:r>
              <a:rPr lang="en-US" sz="2800" dirty="0" smtClean="0">
                <a:cs typeface="+mn-cs"/>
              </a:rPr>
              <a:t>Detectors surrounding the collision </a:t>
            </a:r>
            <a:r>
              <a:rPr lang="en-US" sz="2800" dirty="0"/>
              <a:t>point (or </a:t>
            </a:r>
            <a:r>
              <a:rPr lang="en-US" sz="2800" i="1" dirty="0" smtClean="0"/>
              <a:t>after</a:t>
            </a:r>
            <a:r>
              <a:rPr lang="en-US" sz="2800" dirty="0" smtClean="0"/>
              <a:t> </a:t>
            </a:r>
            <a:r>
              <a:rPr lang="en-US" sz="2800" dirty="0"/>
              <a:t>in case of fixed target)  </a:t>
            </a:r>
            <a:r>
              <a:rPr lang="en-US" sz="2800" dirty="0" smtClean="0">
                <a:cs typeface="+mn-cs"/>
              </a:rPr>
              <a:t>are sensitive to the passage of energetic particles.</a:t>
            </a:r>
            <a:endParaRPr lang="en-US" sz="2400" dirty="0" smtClean="0"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494" y="145100"/>
            <a:ext cx="3175000" cy="31623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19/06/12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ADFA62-60FF-064A-A2F8-93DD15D8EFE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43015" name="Picture 7" descr="atlas-decay_chart.gif                                          0001ED04Macintosh HD                   B8AA18DE: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0473" y="3307400"/>
            <a:ext cx="5530555" cy="3490276"/>
          </a:xfrm>
        </p:spPr>
      </p:pic>
    </p:spTree>
    <p:extLst>
      <p:ext uri="{BB962C8B-B14F-4D97-AF65-F5344CB8AC3E}">
        <p14:creationId xmlns:p14="http://schemas.microsoft.com/office/powerpoint/2010/main" val="32180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885E-F62B-9744-9BFF-CD9718CE988D}" type="slidenum">
              <a:rPr lang="en-US"/>
              <a:pPr/>
              <a:t>14</a:t>
            </a:fld>
            <a:endParaRPr lang="en-US"/>
          </a:p>
        </p:txBody>
      </p:sp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89541"/>
            <a:ext cx="8042276" cy="730624"/>
          </a:xfrm>
        </p:spPr>
        <p:txBody>
          <a:bodyPr/>
          <a:lstStyle/>
          <a:p>
            <a:r>
              <a:rPr lang="en-GB" sz="2800" dirty="0"/>
              <a:t>How to detect particles in a detector</a:t>
            </a:r>
          </a:p>
        </p:txBody>
      </p:sp>
      <p:sp>
        <p:nvSpPr>
          <p:cNvPr id="988166" name="Text Box 6"/>
          <p:cNvSpPr txBox="1">
            <a:spLocks noChangeArrowheads="1"/>
          </p:cNvSpPr>
          <p:nvPr/>
        </p:nvSpPr>
        <p:spPr bwMode="auto">
          <a:xfrm>
            <a:off x="4572000" y="838200"/>
            <a:ext cx="4038600" cy="1371600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000">
                <a:solidFill>
                  <a:schemeClr val="tx1"/>
                </a:solidFill>
              </a:rPr>
              <a:t>Tracking detector</a:t>
            </a:r>
          </a:p>
          <a:p>
            <a:pPr>
              <a:spcBef>
                <a:spcPct val="20000"/>
              </a:spcBef>
              <a:buFont typeface="Arial" charset="0"/>
              <a:buChar char="−"/>
            </a:pPr>
            <a:r>
              <a:rPr lang="en-GB" sz="2000">
                <a:solidFill>
                  <a:schemeClr val="tx1"/>
                </a:solidFill>
              </a:rPr>
              <a:t>Measure charge and momentum of charged particles in magnetic field</a:t>
            </a:r>
          </a:p>
        </p:txBody>
      </p:sp>
      <p:pic>
        <p:nvPicPr>
          <p:cNvPr id="988167" name="Picture 7" descr="general_dete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14400"/>
            <a:ext cx="3810000" cy="3786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8168" name="Text Box 8"/>
          <p:cNvSpPr txBox="1">
            <a:spLocks noChangeArrowheads="1"/>
          </p:cNvSpPr>
          <p:nvPr/>
        </p:nvSpPr>
        <p:spPr bwMode="auto">
          <a:xfrm>
            <a:off x="4572000" y="2286000"/>
            <a:ext cx="4038600" cy="1066800"/>
          </a:xfrm>
          <a:prstGeom prst="rect">
            <a:avLst/>
          </a:prstGeom>
          <a:solidFill>
            <a:srgbClr val="99FF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000">
                <a:solidFill>
                  <a:schemeClr val="tx1"/>
                </a:solidFill>
              </a:rPr>
              <a:t>Electro-magnetic calorimeter</a:t>
            </a:r>
          </a:p>
          <a:p>
            <a:pPr>
              <a:spcBef>
                <a:spcPct val="20000"/>
              </a:spcBef>
              <a:buFont typeface="Arial" charset="0"/>
              <a:buChar char="−"/>
            </a:pPr>
            <a:r>
              <a:rPr lang="en-GB" sz="2000">
                <a:solidFill>
                  <a:schemeClr val="tx1"/>
                </a:solidFill>
              </a:rPr>
              <a:t>Measure energy of electrons, positrons and photons</a:t>
            </a:r>
          </a:p>
        </p:txBody>
      </p:sp>
      <p:sp>
        <p:nvSpPr>
          <p:cNvPr id="988169" name="Text Box 9"/>
          <p:cNvSpPr txBox="1">
            <a:spLocks noChangeArrowheads="1"/>
          </p:cNvSpPr>
          <p:nvPr/>
        </p:nvSpPr>
        <p:spPr bwMode="auto">
          <a:xfrm>
            <a:off x="4572000" y="3505200"/>
            <a:ext cx="4038600" cy="137160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000">
                <a:solidFill>
                  <a:schemeClr val="tx1"/>
                </a:solidFill>
              </a:rPr>
              <a:t>Hadronic calorimeter</a:t>
            </a:r>
          </a:p>
          <a:p>
            <a:pPr>
              <a:spcBef>
                <a:spcPct val="20000"/>
              </a:spcBef>
              <a:buFont typeface="Arial" charset="0"/>
              <a:buChar char="−"/>
            </a:pPr>
            <a:r>
              <a:rPr lang="en-GB" sz="2000">
                <a:solidFill>
                  <a:schemeClr val="tx1"/>
                </a:solidFill>
              </a:rPr>
              <a:t>Measure energy of hadrons (particles containing quarks), such as protons, neutrons, pions, etc.</a:t>
            </a:r>
          </a:p>
        </p:txBody>
      </p:sp>
      <p:sp>
        <p:nvSpPr>
          <p:cNvPr id="988170" name="Text Box 10"/>
          <p:cNvSpPr txBox="1">
            <a:spLocks noChangeArrowheads="1"/>
          </p:cNvSpPr>
          <p:nvPr/>
        </p:nvSpPr>
        <p:spPr bwMode="auto">
          <a:xfrm>
            <a:off x="4572000" y="5181600"/>
            <a:ext cx="4038600" cy="1066800"/>
          </a:xfrm>
          <a:prstGeom prst="rect">
            <a:avLst/>
          </a:prstGeom>
          <a:solidFill>
            <a:srgbClr val="66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000">
                <a:solidFill>
                  <a:schemeClr val="tx1"/>
                </a:solidFill>
              </a:rPr>
              <a:t>Muon detector</a:t>
            </a:r>
          </a:p>
          <a:p>
            <a:pPr>
              <a:spcBef>
                <a:spcPct val="20000"/>
              </a:spcBef>
              <a:buFont typeface="Arial" charset="0"/>
              <a:buChar char="−"/>
            </a:pPr>
            <a:r>
              <a:rPr lang="en-GB" sz="2000">
                <a:solidFill>
                  <a:schemeClr val="tx1"/>
                </a:solidFill>
              </a:rPr>
              <a:t>Measure charge and momentum of muons</a:t>
            </a:r>
          </a:p>
        </p:txBody>
      </p:sp>
      <p:sp>
        <p:nvSpPr>
          <p:cNvPr id="988171" name="Text Box 11"/>
          <p:cNvSpPr txBox="1">
            <a:spLocks noChangeArrowheads="1"/>
          </p:cNvSpPr>
          <p:nvPr/>
        </p:nvSpPr>
        <p:spPr bwMode="auto">
          <a:xfrm>
            <a:off x="381000" y="5105400"/>
            <a:ext cx="3810000" cy="1006475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000">
                <a:solidFill>
                  <a:schemeClr val="tx1"/>
                </a:solidFill>
              </a:rPr>
              <a:t>Neutrinos are only detected indirectly via ‘missing energy’ not recorded in the calorimeters</a:t>
            </a:r>
          </a:p>
        </p:txBody>
      </p:sp>
      <p:sp>
        <p:nvSpPr>
          <p:cNvPr id="988173" name="Line 13"/>
          <p:cNvSpPr>
            <a:spLocks noChangeShapeType="1"/>
          </p:cNvSpPr>
          <p:nvPr/>
        </p:nvSpPr>
        <p:spPr bwMode="auto">
          <a:xfrm flipH="1">
            <a:off x="2286000" y="1295400"/>
            <a:ext cx="2286000" cy="1371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88174" name="Line 14"/>
          <p:cNvSpPr>
            <a:spLocks noChangeShapeType="1"/>
          </p:cNvSpPr>
          <p:nvPr/>
        </p:nvSpPr>
        <p:spPr bwMode="auto">
          <a:xfrm flipH="1">
            <a:off x="2743200" y="2743200"/>
            <a:ext cx="18288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88175" name="Line 15"/>
          <p:cNvSpPr>
            <a:spLocks noChangeShapeType="1"/>
          </p:cNvSpPr>
          <p:nvPr/>
        </p:nvSpPr>
        <p:spPr bwMode="auto">
          <a:xfrm flipH="1" flipV="1">
            <a:off x="2971800" y="3505200"/>
            <a:ext cx="1600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88176" name="Line 16"/>
          <p:cNvSpPr>
            <a:spLocks noChangeShapeType="1"/>
          </p:cNvSpPr>
          <p:nvPr/>
        </p:nvSpPr>
        <p:spPr bwMode="auto">
          <a:xfrm flipH="1" flipV="1">
            <a:off x="3200400" y="3962400"/>
            <a:ext cx="1371600" cy="1295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9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"/>
            <a:ext cx="9144000" cy="6625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42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ATLAS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458" y="640692"/>
            <a:ext cx="8879542" cy="5734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77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1" r="3235"/>
          <a:stretch>
            <a:fillRect/>
          </a:stretch>
        </p:blipFill>
        <p:spPr bwMode="auto">
          <a:xfrm>
            <a:off x="0" y="284163"/>
            <a:ext cx="5857875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old Italic" charset="0"/>
                <a:ea typeface="ＭＳ Ｐゴシック" charset="0"/>
                <a:cs typeface="ＭＳ Ｐゴシック" charset="0"/>
              </a:rPr>
              <a:t>The ATLAS Inner Detector (ID)</a:t>
            </a:r>
          </a:p>
        </p:txBody>
      </p:sp>
      <p:sp>
        <p:nvSpPr>
          <p:cNvPr id="16388" name="Content Placeholder 2"/>
          <p:cNvSpPr>
            <a:spLocks noGrp="1"/>
          </p:cNvSpPr>
          <p:nvPr>
            <p:ph idx="1"/>
          </p:nvPr>
        </p:nvSpPr>
        <p:spPr>
          <a:xfrm>
            <a:off x="0" y="4038600"/>
            <a:ext cx="4013200" cy="2298700"/>
          </a:xfrm>
        </p:spPr>
        <p:txBody>
          <a:bodyPr>
            <a:normAutofit fontScale="85000" lnSpcReduction="20000"/>
          </a:bodyPr>
          <a:lstStyle/>
          <a:p>
            <a:r>
              <a:rPr lang="en-US" sz="1600" b="0">
                <a:solidFill>
                  <a:srgbClr val="000090"/>
                </a:solidFill>
                <a:latin typeface="Arial" charset="0"/>
                <a:ea typeface="ＭＳ Ｐゴシック" charset="0"/>
                <a:cs typeface="Arial" charset="0"/>
              </a:rPr>
              <a:t>Provides </a:t>
            </a:r>
            <a:r>
              <a:rPr lang="en-US" sz="1600">
                <a:solidFill>
                  <a:srgbClr val="000090"/>
                </a:solidFill>
                <a:latin typeface="Arial" charset="0"/>
                <a:ea typeface="ＭＳ Ｐゴシック" charset="0"/>
                <a:cs typeface="Arial" charset="0"/>
              </a:rPr>
              <a:t>charged particle tracking </a:t>
            </a:r>
            <a:r>
              <a:rPr lang="en-US" sz="1600" b="0">
                <a:solidFill>
                  <a:srgbClr val="000090"/>
                </a:solidFill>
                <a:latin typeface="Arial" charset="0"/>
                <a:ea typeface="ＭＳ Ｐゴシック" charset="0"/>
                <a:cs typeface="Arial" charset="0"/>
              </a:rPr>
              <a:t>for particles above </a:t>
            </a:r>
            <a:r>
              <a:rPr lang="en-US" sz="1600" b="0">
                <a:solidFill>
                  <a:srgbClr val="000090"/>
                </a:solidFill>
                <a:latin typeface="Arial" charset="0"/>
                <a:ea typeface="ＭＳ Ｐゴシック" charset="0"/>
                <a:cs typeface="msgothic" charset="0"/>
              </a:rPr>
              <a:t>0.5GeV, |</a:t>
            </a:r>
            <a:r>
              <a:rPr lang="en-US" sz="1600" b="0">
                <a:solidFill>
                  <a:srgbClr val="000090"/>
                </a:solidFill>
                <a:latin typeface="DejaVu Sans" charset="0"/>
                <a:ea typeface="ＭＳ Ｐゴシック" charset="0"/>
                <a:cs typeface="DejaVu Sans" charset="0"/>
              </a:rPr>
              <a:t>η</a:t>
            </a:r>
            <a:r>
              <a:rPr lang="en-US" sz="1600" b="0">
                <a:solidFill>
                  <a:srgbClr val="000090"/>
                </a:solidFill>
                <a:latin typeface="Arial" charset="0"/>
                <a:ea typeface="ＭＳ Ｐゴシック" charset="0"/>
                <a:cs typeface="msgothic" charset="0"/>
              </a:rPr>
              <a:t>| &lt; 2.5</a:t>
            </a:r>
            <a:endParaRPr lang="en-US" sz="1600" b="0">
              <a:solidFill>
                <a:srgbClr val="000090"/>
              </a:solidFill>
              <a:latin typeface="Arial" charset="0"/>
              <a:ea typeface="ＭＳ Ｐゴシック" charset="0"/>
              <a:cs typeface="Arial" charset="0"/>
            </a:endParaRPr>
          </a:p>
          <a:p>
            <a:r>
              <a:rPr lang="en-US" sz="1600">
                <a:solidFill>
                  <a:srgbClr val="000090"/>
                </a:solidFill>
                <a:latin typeface="Arial" charset="0"/>
                <a:ea typeface="ＭＳ Ｐゴシック" charset="0"/>
                <a:cs typeface="Arial" charset="0"/>
              </a:rPr>
              <a:t>Electron identification </a:t>
            </a:r>
            <a:r>
              <a:rPr lang="en-US" sz="1600" b="0">
                <a:solidFill>
                  <a:srgbClr val="000090"/>
                </a:solidFill>
                <a:latin typeface="Arial" charset="0"/>
                <a:ea typeface="ＭＳ Ｐゴシック" charset="0"/>
                <a:cs typeface="Arial" charset="0"/>
              </a:rPr>
              <a:t>for particles with </a:t>
            </a:r>
            <a:r>
              <a:rPr lang="en-US" sz="1600" b="0">
                <a:solidFill>
                  <a:srgbClr val="000090"/>
                </a:solidFill>
                <a:latin typeface="Arial" charset="0"/>
                <a:ea typeface="ＭＳ Ｐゴシック" charset="0"/>
                <a:cs typeface="msgothic" charset="0"/>
              </a:rPr>
              <a:t> |</a:t>
            </a:r>
            <a:r>
              <a:rPr lang="en-US" sz="1600" b="0">
                <a:solidFill>
                  <a:srgbClr val="000090"/>
                </a:solidFill>
                <a:latin typeface="DejaVu Sans" charset="0"/>
                <a:ea typeface="ＭＳ Ｐゴシック" charset="0"/>
                <a:cs typeface="DejaVu Sans" charset="0"/>
              </a:rPr>
              <a:t>η</a:t>
            </a:r>
            <a:r>
              <a:rPr lang="en-US" sz="1600" b="0">
                <a:solidFill>
                  <a:srgbClr val="000090"/>
                </a:solidFill>
                <a:latin typeface="Arial" charset="0"/>
                <a:ea typeface="ＭＳ Ｐゴシック" charset="0"/>
                <a:cs typeface="msgothic" charset="0"/>
              </a:rPr>
              <a:t>|&lt;2 and 0.5 &lt; p</a:t>
            </a:r>
            <a:r>
              <a:rPr lang="en-US" sz="1600" b="0" baseline="-25000">
                <a:solidFill>
                  <a:srgbClr val="000090"/>
                </a:solidFill>
                <a:latin typeface="Arial" charset="0"/>
                <a:ea typeface="ＭＳ Ｐゴシック" charset="0"/>
                <a:cs typeface="msgothic" charset="0"/>
              </a:rPr>
              <a:t>T </a:t>
            </a:r>
            <a:r>
              <a:rPr lang="en-US" sz="1600" b="0">
                <a:solidFill>
                  <a:srgbClr val="000090"/>
                </a:solidFill>
                <a:latin typeface="Arial" charset="0"/>
                <a:ea typeface="ＭＳ Ｐゴシック" charset="0"/>
                <a:cs typeface="msgothic" charset="0"/>
              </a:rPr>
              <a:t>&lt; 150 GeV</a:t>
            </a:r>
          </a:p>
          <a:p>
            <a:r>
              <a:rPr lang="en-US" sz="1600" b="0">
                <a:solidFill>
                  <a:srgbClr val="000090"/>
                </a:solidFill>
                <a:latin typeface="Arial" charset="0"/>
                <a:ea typeface="ＭＳ Ｐゴシック" charset="0"/>
                <a:cs typeface="msgothic" charset="0"/>
              </a:rPr>
              <a:t>Surrounded by solenoid </a:t>
            </a:r>
            <a:r>
              <a:rPr lang="en-US" sz="1600">
                <a:solidFill>
                  <a:srgbClr val="000090"/>
                </a:solidFill>
                <a:latin typeface="Arial" charset="0"/>
                <a:ea typeface="ＭＳ Ｐゴシック" charset="0"/>
                <a:cs typeface="msgothic" charset="0"/>
              </a:rPr>
              <a:t>B = 2T</a:t>
            </a:r>
          </a:p>
          <a:p>
            <a:r>
              <a:rPr lang="en-US" sz="1600" b="0">
                <a:solidFill>
                  <a:srgbClr val="000090"/>
                </a:solidFill>
                <a:latin typeface="Arial" charset="0"/>
                <a:ea typeface="ＭＳ Ｐゴシック" charset="0"/>
                <a:cs typeface="msgothic" charset="0"/>
              </a:rPr>
              <a:t>Consists of </a:t>
            </a:r>
            <a:r>
              <a:rPr lang="en-US" sz="1600">
                <a:solidFill>
                  <a:srgbClr val="000090"/>
                </a:solidFill>
                <a:latin typeface="Arial" charset="0"/>
                <a:ea typeface="ＭＳ Ｐゴシック" charset="0"/>
                <a:cs typeface="msgothic" charset="0"/>
              </a:rPr>
              <a:t>Pixel</a:t>
            </a:r>
            <a:r>
              <a:rPr lang="en-US" sz="1600" b="0">
                <a:solidFill>
                  <a:srgbClr val="000090"/>
                </a:solidFill>
                <a:latin typeface="Arial" charset="0"/>
                <a:ea typeface="ＭＳ Ｐゴシック" charset="0"/>
                <a:cs typeface="msgothic" charset="0"/>
              </a:rPr>
              <a:t> detectors, </a:t>
            </a:r>
            <a:r>
              <a:rPr lang="en-US" sz="1600">
                <a:solidFill>
                  <a:srgbClr val="000090"/>
                </a:solidFill>
                <a:latin typeface="Arial" charset="0"/>
                <a:ea typeface="ＭＳ Ｐゴシック" charset="0"/>
                <a:cs typeface="msgothic" charset="0"/>
              </a:rPr>
              <a:t>Semiconductor Tracker</a:t>
            </a:r>
            <a:r>
              <a:rPr lang="en-US" sz="1600" b="0">
                <a:solidFill>
                  <a:srgbClr val="000090"/>
                </a:solidFill>
                <a:latin typeface="Arial" charset="0"/>
                <a:ea typeface="ＭＳ Ｐゴシック" charset="0"/>
                <a:cs typeface="msgothic" charset="0"/>
              </a:rPr>
              <a:t> and </a:t>
            </a:r>
            <a:r>
              <a:rPr lang="en-US" sz="1600">
                <a:solidFill>
                  <a:srgbClr val="000090"/>
                </a:solidFill>
                <a:latin typeface="Arial" charset="0"/>
                <a:ea typeface="ＭＳ Ｐゴシック" charset="0"/>
                <a:cs typeface="msgothic" charset="0"/>
              </a:rPr>
              <a:t>Transition Radiation Detector (TRT)</a:t>
            </a:r>
          </a:p>
          <a:p>
            <a:endParaRPr lang="en-US" sz="1600" b="0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6390" name="Line 4"/>
          <p:cNvSpPr>
            <a:spLocks noChangeShapeType="1"/>
          </p:cNvSpPr>
          <p:nvPr/>
        </p:nvSpPr>
        <p:spPr bwMode="auto">
          <a:xfrm>
            <a:off x="3835400" y="2133600"/>
            <a:ext cx="4305300" cy="1739900"/>
          </a:xfrm>
          <a:prstGeom prst="line">
            <a:avLst/>
          </a:prstGeom>
          <a:noFill/>
          <a:ln w="2556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1" name="Line 5"/>
          <p:cNvSpPr>
            <a:spLocks noChangeShapeType="1"/>
          </p:cNvSpPr>
          <p:nvPr/>
        </p:nvSpPr>
        <p:spPr bwMode="auto">
          <a:xfrm>
            <a:off x="2971800" y="2260600"/>
            <a:ext cx="2108200" cy="1803400"/>
          </a:xfrm>
          <a:prstGeom prst="line">
            <a:avLst/>
          </a:prstGeom>
          <a:noFill/>
          <a:ln w="2556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2" name="Rectangle 7"/>
          <p:cNvSpPr>
            <a:spLocks noChangeArrowheads="1"/>
          </p:cNvSpPr>
          <p:nvPr/>
        </p:nvSpPr>
        <p:spPr bwMode="auto">
          <a:xfrm>
            <a:off x="2667000" y="3911600"/>
            <a:ext cx="1143000" cy="1397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3" name="Rectangle 8"/>
          <p:cNvSpPr>
            <a:spLocks noChangeArrowheads="1"/>
          </p:cNvSpPr>
          <p:nvPr/>
        </p:nvSpPr>
        <p:spPr bwMode="auto">
          <a:xfrm>
            <a:off x="3149600" y="3721100"/>
            <a:ext cx="1143000" cy="1397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4" name="Rectangle 9"/>
          <p:cNvSpPr>
            <a:spLocks noChangeArrowheads="1"/>
          </p:cNvSpPr>
          <p:nvPr/>
        </p:nvSpPr>
        <p:spPr bwMode="auto">
          <a:xfrm>
            <a:off x="3276600" y="3416300"/>
            <a:ext cx="787400" cy="660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5" name="TextBox 10"/>
          <p:cNvSpPr txBox="1">
            <a:spLocks noChangeArrowheads="1"/>
          </p:cNvSpPr>
          <p:nvPr/>
        </p:nvSpPr>
        <p:spPr bwMode="auto">
          <a:xfrm rot="-1360258">
            <a:off x="266700" y="723900"/>
            <a:ext cx="1255713" cy="307975"/>
          </a:xfrm>
          <a:prstGeom prst="rect">
            <a:avLst/>
          </a:prstGeom>
          <a:solidFill>
            <a:srgbClr val="CC66FF">
              <a:alpha val="34117"/>
            </a:srgbClr>
          </a:solidFill>
          <a:ln w="9525">
            <a:solidFill>
              <a:srgbClr val="CC66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2pPr>
            <a:lvl3pPr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3pPr>
            <a:lvl4pPr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4pPr>
            <a:lvl5pPr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400" b="1" i="1" baseline="0">
                <a:solidFill>
                  <a:srgbClr val="7C14A5"/>
                </a:solidFill>
                <a:latin typeface="Arial" charset="0"/>
                <a:cs typeface="Arial" charset="0"/>
              </a:rPr>
              <a:t>2 physicists</a:t>
            </a:r>
          </a:p>
        </p:txBody>
      </p:sp>
      <p:cxnSp>
        <p:nvCxnSpPr>
          <p:cNvPr id="16396" name="Straight Arrow Connector 12"/>
          <p:cNvCxnSpPr>
            <a:cxnSpLocks noChangeShapeType="1"/>
          </p:cNvCxnSpPr>
          <p:nvPr/>
        </p:nvCxnSpPr>
        <p:spPr bwMode="auto">
          <a:xfrm rot="16200000" flipH="1">
            <a:off x="831850" y="1187450"/>
            <a:ext cx="1054100" cy="584200"/>
          </a:xfrm>
          <a:prstGeom prst="straightConnector1">
            <a:avLst/>
          </a:prstGeom>
          <a:noFill/>
          <a:ln w="19050">
            <a:solidFill>
              <a:srgbClr val="7C14A5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399" y="3703934"/>
            <a:ext cx="3768756" cy="3154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6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11716"/>
            <a:ext cx="8042276" cy="830435"/>
          </a:xfrm>
        </p:spPr>
        <p:txBody>
          <a:bodyPr/>
          <a:lstStyle/>
          <a:p>
            <a:r>
              <a:rPr lang="en-US" dirty="0" smtClean="0"/>
              <a:t>Transition radiation</a:t>
            </a:r>
            <a:br>
              <a:rPr lang="en-US" dirty="0" smtClean="0"/>
            </a:br>
            <a:r>
              <a:rPr lang="en-US" sz="2800" dirty="0" smtClean="0"/>
              <a:t>(particle identification)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458" y="1242151"/>
            <a:ext cx="8691505" cy="5398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57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5500"/>
          </a:xfrm>
        </p:spPr>
        <p:txBody>
          <a:bodyPr/>
          <a:lstStyle/>
          <a:p>
            <a:r>
              <a:rPr lang="en-US" sz="3200" dirty="0" smtClean="0">
                <a:latin typeface="Arial Bold Italic" charset="0"/>
                <a:ea typeface="ＭＳ Ｐゴシック" charset="0"/>
                <a:cs typeface="ＭＳ Ｐゴシック" charset="0"/>
              </a:rPr>
              <a:t>TRT (ATLAS): </a:t>
            </a:r>
            <a:r>
              <a:rPr lang="en-US" sz="3200" dirty="0">
                <a:latin typeface="Arial Bold Italic" charset="0"/>
                <a:ea typeface="ＭＳ Ｐゴシック" charset="0"/>
                <a:cs typeface="ＭＳ Ｐゴシック" charset="0"/>
              </a:rPr>
              <a:t>3 straws and radiators</a:t>
            </a:r>
          </a:p>
        </p:txBody>
      </p:sp>
      <p:sp>
        <p:nvSpPr>
          <p:cNvPr id="25604" name="Rectangle 145"/>
          <p:cNvSpPr>
            <a:spLocks noChangeArrowheads="1"/>
          </p:cNvSpPr>
          <p:nvPr/>
        </p:nvSpPr>
        <p:spPr bwMode="auto">
          <a:xfrm>
            <a:off x="637625" y="863831"/>
            <a:ext cx="8250881" cy="2944974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5605" name="Group 8"/>
          <p:cNvGrpSpPr>
            <a:grpSpLocks noChangeAspect="1"/>
          </p:cNvGrpSpPr>
          <p:nvPr/>
        </p:nvGrpSpPr>
        <p:grpSpPr bwMode="auto">
          <a:xfrm>
            <a:off x="769006" y="1082119"/>
            <a:ext cx="8111865" cy="2508397"/>
            <a:chOff x="-1167" y="2632"/>
            <a:chExt cx="5213" cy="1612"/>
          </a:xfrm>
        </p:grpSpPr>
        <p:grpSp>
          <p:nvGrpSpPr>
            <p:cNvPr id="25610" name="Group 9"/>
            <p:cNvGrpSpPr>
              <a:grpSpLocks/>
            </p:cNvGrpSpPr>
            <p:nvPr/>
          </p:nvGrpSpPr>
          <p:grpSpPr bwMode="auto">
            <a:xfrm>
              <a:off x="318" y="2755"/>
              <a:ext cx="260" cy="1282"/>
              <a:chOff x="318" y="2755"/>
              <a:chExt cx="260" cy="1282"/>
            </a:xfrm>
          </p:grpSpPr>
          <p:sp>
            <p:nvSpPr>
              <p:cNvPr id="25668" name="Line 10"/>
              <p:cNvSpPr>
                <a:spLocks noChangeShapeType="1"/>
              </p:cNvSpPr>
              <p:nvPr/>
            </p:nvSpPr>
            <p:spPr bwMode="auto">
              <a:xfrm>
                <a:off x="318" y="2755"/>
                <a:ext cx="1" cy="1273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69" name="Line 11"/>
              <p:cNvSpPr>
                <a:spLocks noChangeShapeType="1"/>
              </p:cNvSpPr>
              <p:nvPr/>
            </p:nvSpPr>
            <p:spPr bwMode="auto">
              <a:xfrm>
                <a:off x="341" y="2755"/>
                <a:ext cx="1" cy="1273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70" name="Line 12"/>
              <p:cNvSpPr>
                <a:spLocks noChangeShapeType="1"/>
              </p:cNvSpPr>
              <p:nvPr/>
            </p:nvSpPr>
            <p:spPr bwMode="auto">
              <a:xfrm>
                <a:off x="369" y="2755"/>
                <a:ext cx="1" cy="1273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71" name="Line 13"/>
              <p:cNvSpPr>
                <a:spLocks noChangeShapeType="1"/>
              </p:cNvSpPr>
              <p:nvPr/>
            </p:nvSpPr>
            <p:spPr bwMode="auto">
              <a:xfrm>
                <a:off x="391" y="2761"/>
                <a:ext cx="1" cy="1273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72" name="Line 14"/>
              <p:cNvSpPr>
                <a:spLocks noChangeShapeType="1"/>
              </p:cNvSpPr>
              <p:nvPr/>
            </p:nvSpPr>
            <p:spPr bwMode="auto">
              <a:xfrm>
                <a:off x="413" y="2761"/>
                <a:ext cx="1" cy="1273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73" name="Line 15"/>
              <p:cNvSpPr>
                <a:spLocks noChangeShapeType="1"/>
              </p:cNvSpPr>
              <p:nvPr/>
            </p:nvSpPr>
            <p:spPr bwMode="auto">
              <a:xfrm>
                <a:off x="430" y="2761"/>
                <a:ext cx="1" cy="1273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74" name="Line 16"/>
              <p:cNvSpPr>
                <a:spLocks noChangeShapeType="1"/>
              </p:cNvSpPr>
              <p:nvPr/>
            </p:nvSpPr>
            <p:spPr bwMode="auto">
              <a:xfrm>
                <a:off x="460" y="2764"/>
                <a:ext cx="1" cy="1273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75" name="Line 17"/>
              <p:cNvSpPr>
                <a:spLocks noChangeShapeType="1"/>
              </p:cNvSpPr>
              <p:nvPr/>
            </p:nvSpPr>
            <p:spPr bwMode="auto">
              <a:xfrm>
                <a:off x="483" y="2764"/>
                <a:ext cx="1" cy="1273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76" name="Line 18"/>
              <p:cNvSpPr>
                <a:spLocks noChangeShapeType="1"/>
              </p:cNvSpPr>
              <p:nvPr/>
            </p:nvSpPr>
            <p:spPr bwMode="auto">
              <a:xfrm>
                <a:off x="511" y="2764"/>
                <a:ext cx="1" cy="1273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77" name="Line 19"/>
              <p:cNvSpPr>
                <a:spLocks noChangeShapeType="1"/>
              </p:cNvSpPr>
              <p:nvPr/>
            </p:nvSpPr>
            <p:spPr bwMode="auto">
              <a:xfrm>
                <a:off x="533" y="2755"/>
                <a:ext cx="1" cy="1273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78" name="Line 20"/>
              <p:cNvSpPr>
                <a:spLocks noChangeShapeType="1"/>
              </p:cNvSpPr>
              <p:nvPr/>
            </p:nvSpPr>
            <p:spPr bwMode="auto">
              <a:xfrm>
                <a:off x="555" y="2755"/>
                <a:ext cx="1" cy="1273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79" name="Line 21"/>
              <p:cNvSpPr>
                <a:spLocks noChangeShapeType="1"/>
              </p:cNvSpPr>
              <p:nvPr/>
            </p:nvSpPr>
            <p:spPr bwMode="auto">
              <a:xfrm>
                <a:off x="577" y="2755"/>
                <a:ext cx="1" cy="1273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5611" name="Group 22"/>
            <p:cNvGrpSpPr>
              <a:grpSpLocks/>
            </p:cNvGrpSpPr>
            <p:nvPr/>
          </p:nvGrpSpPr>
          <p:grpSpPr bwMode="auto">
            <a:xfrm>
              <a:off x="-859" y="2878"/>
              <a:ext cx="1026" cy="1027"/>
              <a:chOff x="-859" y="2878"/>
              <a:chExt cx="1026" cy="1027"/>
            </a:xfrm>
          </p:grpSpPr>
          <p:sp>
            <p:nvSpPr>
              <p:cNvPr id="25666" name="Oval 23"/>
              <p:cNvSpPr>
                <a:spLocks noChangeArrowheads="1"/>
              </p:cNvSpPr>
              <p:nvPr/>
            </p:nvSpPr>
            <p:spPr bwMode="auto">
              <a:xfrm>
                <a:off x="-859" y="2878"/>
                <a:ext cx="1026" cy="1027"/>
              </a:xfrm>
              <a:prstGeom prst="ellipse">
                <a:avLst/>
              </a:prstGeom>
              <a:gradFill rotWithShape="0">
                <a:gsLst>
                  <a:gs pos="0">
                    <a:srgbClr val="8C0000"/>
                  </a:gs>
                  <a:gs pos="100000">
                    <a:srgbClr val="4A413C"/>
                  </a:gs>
                </a:gsLst>
                <a:path path="shape">
                  <a:fillToRect l="50000" t="50000" r="50000" b="50000"/>
                </a:path>
              </a:gradFill>
              <a:ln w="9360">
                <a:solidFill>
                  <a:srgbClr val="FF99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67" name="Oval 24"/>
              <p:cNvSpPr>
                <a:spLocks noChangeArrowheads="1"/>
              </p:cNvSpPr>
              <p:nvPr/>
            </p:nvSpPr>
            <p:spPr bwMode="auto">
              <a:xfrm>
                <a:off x="-375" y="3376"/>
                <a:ext cx="62" cy="61"/>
              </a:xfrm>
              <a:prstGeom prst="ellipse">
                <a:avLst/>
              </a:prstGeom>
              <a:solidFill>
                <a:srgbClr val="FFCC00"/>
              </a:solidFill>
              <a:ln w="9360">
                <a:solidFill>
                  <a:srgbClr val="FF66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5612" name="Group 25"/>
            <p:cNvGrpSpPr>
              <a:grpSpLocks/>
            </p:cNvGrpSpPr>
            <p:nvPr/>
          </p:nvGrpSpPr>
          <p:grpSpPr bwMode="auto">
            <a:xfrm>
              <a:off x="1914" y="2785"/>
              <a:ext cx="260" cy="1281"/>
              <a:chOff x="1914" y="2785"/>
              <a:chExt cx="260" cy="1281"/>
            </a:xfrm>
          </p:grpSpPr>
          <p:sp>
            <p:nvSpPr>
              <p:cNvPr id="25654" name="Line 26"/>
              <p:cNvSpPr>
                <a:spLocks noChangeShapeType="1"/>
              </p:cNvSpPr>
              <p:nvPr/>
            </p:nvSpPr>
            <p:spPr bwMode="auto">
              <a:xfrm>
                <a:off x="1914" y="2785"/>
                <a:ext cx="1" cy="1273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55" name="Line 27"/>
              <p:cNvSpPr>
                <a:spLocks noChangeShapeType="1"/>
              </p:cNvSpPr>
              <p:nvPr/>
            </p:nvSpPr>
            <p:spPr bwMode="auto">
              <a:xfrm>
                <a:off x="1937" y="2785"/>
                <a:ext cx="1" cy="1273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56" name="Line 28"/>
              <p:cNvSpPr>
                <a:spLocks noChangeShapeType="1"/>
              </p:cNvSpPr>
              <p:nvPr/>
            </p:nvSpPr>
            <p:spPr bwMode="auto">
              <a:xfrm>
                <a:off x="1965" y="2785"/>
                <a:ext cx="1" cy="1273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57" name="Line 29"/>
              <p:cNvSpPr>
                <a:spLocks noChangeShapeType="1"/>
              </p:cNvSpPr>
              <p:nvPr/>
            </p:nvSpPr>
            <p:spPr bwMode="auto">
              <a:xfrm>
                <a:off x="1987" y="2791"/>
                <a:ext cx="1" cy="1272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58" name="Line 30"/>
              <p:cNvSpPr>
                <a:spLocks noChangeShapeType="1"/>
              </p:cNvSpPr>
              <p:nvPr/>
            </p:nvSpPr>
            <p:spPr bwMode="auto">
              <a:xfrm>
                <a:off x="2009" y="2791"/>
                <a:ext cx="1" cy="1272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59" name="Line 31"/>
              <p:cNvSpPr>
                <a:spLocks noChangeShapeType="1"/>
              </p:cNvSpPr>
              <p:nvPr/>
            </p:nvSpPr>
            <p:spPr bwMode="auto">
              <a:xfrm>
                <a:off x="2026" y="2791"/>
                <a:ext cx="1" cy="1272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60" name="Line 32"/>
              <p:cNvSpPr>
                <a:spLocks noChangeShapeType="1"/>
              </p:cNvSpPr>
              <p:nvPr/>
            </p:nvSpPr>
            <p:spPr bwMode="auto">
              <a:xfrm>
                <a:off x="2056" y="2794"/>
                <a:ext cx="1" cy="1272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61" name="Line 33"/>
              <p:cNvSpPr>
                <a:spLocks noChangeShapeType="1"/>
              </p:cNvSpPr>
              <p:nvPr/>
            </p:nvSpPr>
            <p:spPr bwMode="auto">
              <a:xfrm>
                <a:off x="2079" y="2794"/>
                <a:ext cx="1" cy="1272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62" name="Line 34"/>
              <p:cNvSpPr>
                <a:spLocks noChangeShapeType="1"/>
              </p:cNvSpPr>
              <p:nvPr/>
            </p:nvSpPr>
            <p:spPr bwMode="auto">
              <a:xfrm>
                <a:off x="2107" y="2794"/>
                <a:ext cx="1" cy="1272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63" name="Line 35"/>
              <p:cNvSpPr>
                <a:spLocks noChangeShapeType="1"/>
              </p:cNvSpPr>
              <p:nvPr/>
            </p:nvSpPr>
            <p:spPr bwMode="auto">
              <a:xfrm>
                <a:off x="2128" y="2785"/>
                <a:ext cx="1" cy="1273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64" name="Line 36"/>
              <p:cNvSpPr>
                <a:spLocks noChangeShapeType="1"/>
              </p:cNvSpPr>
              <p:nvPr/>
            </p:nvSpPr>
            <p:spPr bwMode="auto">
              <a:xfrm>
                <a:off x="2151" y="2785"/>
                <a:ext cx="1" cy="1273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65" name="Line 37"/>
              <p:cNvSpPr>
                <a:spLocks noChangeShapeType="1"/>
              </p:cNvSpPr>
              <p:nvPr/>
            </p:nvSpPr>
            <p:spPr bwMode="auto">
              <a:xfrm>
                <a:off x="2173" y="2785"/>
                <a:ext cx="1" cy="1273"/>
              </a:xfrm>
              <a:prstGeom prst="line">
                <a:avLst/>
              </a:prstGeom>
              <a:noFill/>
              <a:ln w="9360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5613" name="Group 38"/>
            <p:cNvGrpSpPr>
              <a:grpSpLocks/>
            </p:cNvGrpSpPr>
            <p:nvPr/>
          </p:nvGrpSpPr>
          <p:grpSpPr bwMode="auto">
            <a:xfrm>
              <a:off x="736" y="2908"/>
              <a:ext cx="1026" cy="1026"/>
              <a:chOff x="736" y="2908"/>
              <a:chExt cx="1026" cy="1026"/>
            </a:xfrm>
          </p:grpSpPr>
          <p:sp>
            <p:nvSpPr>
              <p:cNvPr id="25652" name="Oval 39"/>
              <p:cNvSpPr>
                <a:spLocks noChangeArrowheads="1"/>
              </p:cNvSpPr>
              <p:nvPr/>
            </p:nvSpPr>
            <p:spPr bwMode="auto">
              <a:xfrm>
                <a:off x="736" y="2908"/>
                <a:ext cx="1026" cy="1026"/>
              </a:xfrm>
              <a:prstGeom prst="ellipse">
                <a:avLst/>
              </a:prstGeom>
              <a:gradFill rotWithShape="0">
                <a:gsLst>
                  <a:gs pos="0">
                    <a:srgbClr val="8C0000"/>
                  </a:gs>
                  <a:gs pos="100000">
                    <a:srgbClr val="4A413C"/>
                  </a:gs>
                </a:gsLst>
                <a:path path="shape">
                  <a:fillToRect l="50000" t="50000" r="50000" b="50000"/>
                </a:path>
              </a:gradFill>
              <a:ln w="9360">
                <a:solidFill>
                  <a:srgbClr val="FF99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53" name="Oval 40"/>
              <p:cNvSpPr>
                <a:spLocks noChangeArrowheads="1"/>
              </p:cNvSpPr>
              <p:nvPr/>
            </p:nvSpPr>
            <p:spPr bwMode="auto">
              <a:xfrm>
                <a:off x="1220" y="3405"/>
                <a:ext cx="61" cy="61"/>
              </a:xfrm>
              <a:prstGeom prst="ellipse">
                <a:avLst/>
              </a:prstGeom>
              <a:solidFill>
                <a:srgbClr val="FFCC00"/>
              </a:solidFill>
              <a:ln w="9360">
                <a:solidFill>
                  <a:srgbClr val="FF66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5614" name="Group 41"/>
            <p:cNvGrpSpPr>
              <a:grpSpLocks/>
            </p:cNvGrpSpPr>
            <p:nvPr/>
          </p:nvGrpSpPr>
          <p:grpSpPr bwMode="auto">
            <a:xfrm>
              <a:off x="2302" y="2913"/>
              <a:ext cx="1026" cy="1026"/>
              <a:chOff x="2302" y="2913"/>
              <a:chExt cx="1026" cy="1026"/>
            </a:xfrm>
          </p:grpSpPr>
          <p:sp>
            <p:nvSpPr>
              <p:cNvPr id="25650" name="Oval 42"/>
              <p:cNvSpPr>
                <a:spLocks noChangeArrowheads="1"/>
              </p:cNvSpPr>
              <p:nvPr/>
            </p:nvSpPr>
            <p:spPr bwMode="auto">
              <a:xfrm>
                <a:off x="2302" y="2913"/>
                <a:ext cx="1026" cy="1026"/>
              </a:xfrm>
              <a:prstGeom prst="ellipse">
                <a:avLst/>
              </a:prstGeom>
              <a:gradFill rotWithShape="0">
                <a:gsLst>
                  <a:gs pos="0">
                    <a:srgbClr val="8C0000"/>
                  </a:gs>
                  <a:gs pos="100000">
                    <a:srgbClr val="4A413C"/>
                  </a:gs>
                </a:gsLst>
                <a:path path="shape">
                  <a:fillToRect l="50000" t="50000" r="50000" b="50000"/>
                </a:path>
              </a:gradFill>
              <a:ln w="9360">
                <a:solidFill>
                  <a:srgbClr val="FF99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51" name="Oval 43"/>
              <p:cNvSpPr>
                <a:spLocks noChangeArrowheads="1"/>
              </p:cNvSpPr>
              <p:nvPr/>
            </p:nvSpPr>
            <p:spPr bwMode="auto">
              <a:xfrm>
                <a:off x="2786" y="3411"/>
                <a:ext cx="62" cy="61"/>
              </a:xfrm>
              <a:prstGeom prst="ellipse">
                <a:avLst/>
              </a:prstGeom>
              <a:solidFill>
                <a:srgbClr val="FFCC00"/>
              </a:solidFill>
              <a:ln w="9360">
                <a:solidFill>
                  <a:srgbClr val="FF66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5615" name="Group 44"/>
            <p:cNvGrpSpPr>
              <a:grpSpLocks/>
            </p:cNvGrpSpPr>
            <p:nvPr/>
          </p:nvGrpSpPr>
          <p:grpSpPr bwMode="auto">
            <a:xfrm>
              <a:off x="-1167" y="3082"/>
              <a:ext cx="5214" cy="782"/>
              <a:chOff x="-1167" y="3082"/>
              <a:chExt cx="5214" cy="782"/>
            </a:xfrm>
          </p:grpSpPr>
          <p:sp>
            <p:nvSpPr>
              <p:cNvPr id="25648" name="Line 45"/>
              <p:cNvSpPr>
                <a:spLocks noChangeShapeType="1"/>
              </p:cNvSpPr>
              <p:nvPr/>
            </p:nvSpPr>
            <p:spPr bwMode="auto">
              <a:xfrm flipV="1">
                <a:off x="-1167" y="3082"/>
                <a:ext cx="5214" cy="782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49" name="Line 46"/>
              <p:cNvSpPr>
                <a:spLocks noChangeShapeType="1"/>
              </p:cNvSpPr>
              <p:nvPr/>
            </p:nvSpPr>
            <p:spPr bwMode="auto">
              <a:xfrm flipV="1">
                <a:off x="454" y="3451"/>
                <a:ext cx="493" cy="167"/>
              </a:xfrm>
              <a:prstGeom prst="line">
                <a:avLst/>
              </a:prstGeom>
              <a:noFill/>
              <a:ln w="9360">
                <a:solidFill>
                  <a:srgbClr val="00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5616" name="Group 47"/>
            <p:cNvGrpSpPr>
              <a:grpSpLocks/>
            </p:cNvGrpSpPr>
            <p:nvPr/>
          </p:nvGrpSpPr>
          <p:grpSpPr bwMode="auto">
            <a:xfrm>
              <a:off x="-531" y="3187"/>
              <a:ext cx="3778" cy="777"/>
              <a:chOff x="-531" y="3187"/>
              <a:chExt cx="3778" cy="777"/>
            </a:xfrm>
          </p:grpSpPr>
          <p:sp>
            <p:nvSpPr>
              <p:cNvPr id="95" name="Text Box 48"/>
              <p:cNvSpPr txBox="1">
                <a:spLocks noChangeArrowheads="1"/>
              </p:cNvSpPr>
              <p:nvPr/>
            </p:nvSpPr>
            <p:spPr bwMode="auto">
              <a:xfrm>
                <a:off x="-531" y="3724"/>
                <a:ext cx="396" cy="24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600" baseline="-25000">
                    <a:solidFill>
                      <a:srgbClr val="000066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600" baseline="-25000">
                    <a:solidFill>
                      <a:srgbClr val="000066"/>
                    </a:solidFill>
                    <a:latin typeface="Comic Sans MS" charset="0"/>
                    <a:ea typeface="ＭＳ Ｐゴシック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600" baseline="-25000">
                    <a:solidFill>
                      <a:srgbClr val="000066"/>
                    </a:solidFill>
                    <a:latin typeface="Comic Sans MS" charset="0"/>
                    <a:ea typeface="ＭＳ Ｐゴシック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600" baseline="-25000">
                    <a:solidFill>
                      <a:srgbClr val="000066"/>
                    </a:solidFill>
                    <a:latin typeface="Comic Sans MS" charset="0"/>
                    <a:ea typeface="ＭＳ Ｐゴシック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600" baseline="-25000">
                    <a:solidFill>
                      <a:srgbClr val="000066"/>
                    </a:solidFill>
                    <a:latin typeface="Comic Sans M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600" baseline="-25000">
                    <a:solidFill>
                      <a:srgbClr val="000066"/>
                    </a:solidFill>
                    <a:latin typeface="Comic Sans M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600" baseline="-25000">
                    <a:solidFill>
                      <a:srgbClr val="000066"/>
                    </a:solidFill>
                    <a:latin typeface="Comic Sans M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600" baseline="-25000">
                    <a:solidFill>
                      <a:srgbClr val="000066"/>
                    </a:solidFill>
                    <a:latin typeface="Comic Sans M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600" baseline="-25000">
                    <a:solidFill>
                      <a:srgbClr val="000066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93000"/>
                  </a:lnSpc>
                </a:pPr>
                <a:r>
                  <a:rPr lang="en-US" sz="10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msgothic" charset="0"/>
                  </a:rPr>
                  <a:t>electrons</a:t>
                </a:r>
              </a:p>
            </p:txBody>
          </p:sp>
          <p:grpSp>
            <p:nvGrpSpPr>
              <p:cNvPr id="25630" name="Group 49"/>
              <p:cNvGrpSpPr>
                <a:grpSpLocks/>
              </p:cNvGrpSpPr>
              <p:nvPr/>
            </p:nvGrpSpPr>
            <p:grpSpPr bwMode="auto">
              <a:xfrm>
                <a:off x="-531" y="3187"/>
                <a:ext cx="3778" cy="594"/>
                <a:chOff x="-531" y="3187"/>
                <a:chExt cx="3778" cy="594"/>
              </a:xfrm>
            </p:grpSpPr>
            <p:sp>
              <p:nvSpPr>
                <p:cNvPr id="25631" name="Oval 50"/>
                <p:cNvSpPr>
                  <a:spLocks noChangeArrowheads="1"/>
                </p:cNvSpPr>
                <p:nvPr/>
              </p:nvSpPr>
              <p:spPr bwMode="auto">
                <a:xfrm>
                  <a:off x="-531" y="3740"/>
                  <a:ext cx="41" cy="41"/>
                </a:xfrm>
                <a:prstGeom prst="ellipse">
                  <a:avLst/>
                </a:prstGeom>
                <a:solidFill>
                  <a:srgbClr val="FFFFFF">
                    <a:alpha val="59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632" name="Oval 51"/>
                <p:cNvSpPr>
                  <a:spLocks noChangeArrowheads="1"/>
                </p:cNvSpPr>
                <p:nvPr/>
              </p:nvSpPr>
              <p:spPr bwMode="auto">
                <a:xfrm>
                  <a:off x="-342" y="3715"/>
                  <a:ext cx="41" cy="41"/>
                </a:xfrm>
                <a:prstGeom prst="ellipse">
                  <a:avLst/>
                </a:prstGeom>
                <a:solidFill>
                  <a:srgbClr val="FFFFFF">
                    <a:alpha val="59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633" name="Oval 52"/>
                <p:cNvSpPr>
                  <a:spLocks noChangeArrowheads="1"/>
                </p:cNvSpPr>
                <p:nvPr/>
              </p:nvSpPr>
              <p:spPr bwMode="auto">
                <a:xfrm>
                  <a:off x="-227" y="3693"/>
                  <a:ext cx="41" cy="41"/>
                </a:xfrm>
                <a:prstGeom prst="ellipse">
                  <a:avLst/>
                </a:prstGeom>
                <a:solidFill>
                  <a:srgbClr val="FFFFFF">
                    <a:alpha val="59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634" name="Oval 53"/>
                <p:cNvSpPr>
                  <a:spLocks noChangeArrowheads="1"/>
                </p:cNvSpPr>
                <p:nvPr/>
              </p:nvSpPr>
              <p:spPr bwMode="auto">
                <a:xfrm>
                  <a:off x="824" y="3540"/>
                  <a:ext cx="41" cy="41"/>
                </a:xfrm>
                <a:prstGeom prst="ellipse">
                  <a:avLst/>
                </a:prstGeom>
                <a:solidFill>
                  <a:srgbClr val="FFFFFF">
                    <a:alpha val="59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635" name="Oval 54"/>
                <p:cNvSpPr>
                  <a:spLocks noChangeArrowheads="1"/>
                </p:cNvSpPr>
                <p:nvPr/>
              </p:nvSpPr>
              <p:spPr bwMode="auto">
                <a:xfrm>
                  <a:off x="1030" y="3510"/>
                  <a:ext cx="41" cy="41"/>
                </a:xfrm>
                <a:prstGeom prst="ellipse">
                  <a:avLst/>
                </a:prstGeom>
                <a:solidFill>
                  <a:srgbClr val="FFFFFF">
                    <a:alpha val="59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636" name="Oval 55"/>
                <p:cNvSpPr>
                  <a:spLocks noChangeArrowheads="1"/>
                </p:cNvSpPr>
                <p:nvPr/>
              </p:nvSpPr>
              <p:spPr bwMode="auto">
                <a:xfrm>
                  <a:off x="1130" y="3493"/>
                  <a:ext cx="41" cy="41"/>
                </a:xfrm>
                <a:prstGeom prst="ellipse">
                  <a:avLst/>
                </a:prstGeom>
                <a:solidFill>
                  <a:srgbClr val="FFFFFF">
                    <a:alpha val="59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637" name="Oval 56"/>
                <p:cNvSpPr>
                  <a:spLocks noChangeArrowheads="1"/>
                </p:cNvSpPr>
                <p:nvPr/>
              </p:nvSpPr>
              <p:spPr bwMode="auto">
                <a:xfrm>
                  <a:off x="1502" y="3441"/>
                  <a:ext cx="41" cy="41"/>
                </a:xfrm>
                <a:prstGeom prst="ellipse">
                  <a:avLst/>
                </a:prstGeom>
                <a:solidFill>
                  <a:srgbClr val="FFFFFF">
                    <a:alpha val="59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638" name="Oval 57"/>
                <p:cNvSpPr>
                  <a:spLocks noChangeArrowheads="1"/>
                </p:cNvSpPr>
                <p:nvPr/>
              </p:nvSpPr>
              <p:spPr bwMode="auto">
                <a:xfrm>
                  <a:off x="2507" y="3289"/>
                  <a:ext cx="41" cy="41"/>
                </a:xfrm>
                <a:prstGeom prst="ellipse">
                  <a:avLst/>
                </a:prstGeom>
                <a:solidFill>
                  <a:srgbClr val="FFFFFF">
                    <a:alpha val="59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639" name="Oval 58"/>
                <p:cNvSpPr>
                  <a:spLocks noChangeArrowheads="1"/>
                </p:cNvSpPr>
                <p:nvPr/>
              </p:nvSpPr>
              <p:spPr bwMode="auto">
                <a:xfrm>
                  <a:off x="2630" y="3272"/>
                  <a:ext cx="41" cy="41"/>
                </a:xfrm>
                <a:prstGeom prst="ellipse">
                  <a:avLst/>
                </a:prstGeom>
                <a:solidFill>
                  <a:srgbClr val="FFFFFF">
                    <a:alpha val="59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640" name="Oval 59"/>
                <p:cNvSpPr>
                  <a:spLocks noChangeArrowheads="1"/>
                </p:cNvSpPr>
                <p:nvPr/>
              </p:nvSpPr>
              <p:spPr bwMode="auto">
                <a:xfrm>
                  <a:off x="2918" y="3223"/>
                  <a:ext cx="41" cy="41"/>
                </a:xfrm>
                <a:prstGeom prst="ellipse">
                  <a:avLst/>
                </a:prstGeom>
                <a:solidFill>
                  <a:srgbClr val="FFFFFF">
                    <a:alpha val="59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641" name="Oval 60"/>
                <p:cNvSpPr>
                  <a:spLocks noChangeArrowheads="1"/>
                </p:cNvSpPr>
                <p:nvPr/>
              </p:nvSpPr>
              <p:spPr bwMode="auto">
                <a:xfrm>
                  <a:off x="2981" y="3217"/>
                  <a:ext cx="41" cy="41"/>
                </a:xfrm>
                <a:prstGeom prst="ellipse">
                  <a:avLst/>
                </a:prstGeom>
                <a:solidFill>
                  <a:srgbClr val="FFFFFF">
                    <a:alpha val="59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642" name="Oval 61"/>
                <p:cNvSpPr>
                  <a:spLocks noChangeArrowheads="1"/>
                </p:cNvSpPr>
                <p:nvPr/>
              </p:nvSpPr>
              <p:spPr bwMode="auto">
                <a:xfrm>
                  <a:off x="3206" y="3187"/>
                  <a:ext cx="41" cy="41"/>
                </a:xfrm>
                <a:prstGeom prst="ellipse">
                  <a:avLst/>
                </a:prstGeom>
                <a:solidFill>
                  <a:srgbClr val="FFFFFF">
                    <a:alpha val="59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643" name="Oval 62"/>
                <p:cNvSpPr>
                  <a:spLocks noChangeArrowheads="1"/>
                </p:cNvSpPr>
                <p:nvPr/>
              </p:nvSpPr>
              <p:spPr bwMode="auto">
                <a:xfrm>
                  <a:off x="909" y="3405"/>
                  <a:ext cx="82" cy="82"/>
                </a:xfrm>
                <a:prstGeom prst="ellipse">
                  <a:avLst/>
                </a:prstGeom>
                <a:solidFill>
                  <a:srgbClr val="FFFFFF">
                    <a:alpha val="59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644" name="Line 63"/>
                <p:cNvSpPr>
                  <a:spLocks noChangeShapeType="1"/>
                </p:cNvSpPr>
                <p:nvPr/>
              </p:nvSpPr>
              <p:spPr bwMode="auto">
                <a:xfrm flipV="1">
                  <a:off x="-506" y="3487"/>
                  <a:ext cx="123" cy="249"/>
                </a:xfrm>
                <a:prstGeom prst="line">
                  <a:avLst/>
                </a:prstGeom>
                <a:noFill/>
                <a:ln w="9360">
                  <a:solidFill>
                    <a:srgbClr val="FFFFFF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45" name="Line 64"/>
                <p:cNvSpPr>
                  <a:spLocks noChangeShapeType="1"/>
                </p:cNvSpPr>
                <p:nvPr/>
              </p:nvSpPr>
              <p:spPr bwMode="auto">
                <a:xfrm flipH="1" flipV="1">
                  <a:off x="-299" y="3485"/>
                  <a:ext cx="94" cy="218"/>
                </a:xfrm>
                <a:prstGeom prst="line">
                  <a:avLst/>
                </a:prstGeom>
                <a:noFill/>
                <a:ln w="9360">
                  <a:solidFill>
                    <a:srgbClr val="FFFFFF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46" name="Line 65"/>
                <p:cNvSpPr>
                  <a:spLocks noChangeShapeType="1"/>
                </p:cNvSpPr>
                <p:nvPr/>
              </p:nvSpPr>
              <p:spPr bwMode="auto">
                <a:xfrm flipH="1" flipV="1">
                  <a:off x="-348" y="3498"/>
                  <a:ext cx="24" cy="202"/>
                </a:xfrm>
                <a:prstGeom prst="line">
                  <a:avLst/>
                </a:prstGeom>
                <a:noFill/>
                <a:ln w="9360">
                  <a:solidFill>
                    <a:srgbClr val="FFFFFF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" name="Text Box 66"/>
                <p:cNvSpPr txBox="1">
                  <a:spLocks noChangeArrowheads="1"/>
                </p:cNvSpPr>
                <p:nvPr/>
              </p:nvSpPr>
              <p:spPr bwMode="auto">
                <a:xfrm rot="20400000">
                  <a:off x="606" y="3232"/>
                  <a:ext cx="603" cy="355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lIns="90000" tIns="46800" rIns="90000" bIns="46800">
                  <a:spAutoFit/>
                </a:bodyPr>
                <a:lstStyle>
                  <a:lvl1pPr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2pPr>
                  <a:lvl3pPr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3pPr>
                  <a:lvl4pPr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4pPr>
                  <a:lvl5pPr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>
                    <a:lnSpc>
                      <a:spcPct val="93000"/>
                    </a:lnSpc>
                  </a:pPr>
                  <a:r>
                    <a:rPr lang="en-US" sz="1400" b="1">
                      <a:solidFill>
                        <a:srgbClr val="66FFFF"/>
                      </a:solidFill>
                      <a:effectLst>
                        <a:outerShdw blurRad="38100" dist="38100" dir="2700000" algn="tl">
                          <a:srgbClr val="DDDDDD"/>
                        </a:outerShdw>
                      </a:effectLst>
                      <a:cs typeface="msgothic" charset="0"/>
                    </a:rPr>
                    <a:t>TR photon</a:t>
                  </a:r>
                </a:p>
              </p:txBody>
            </p:sp>
          </p:grpSp>
        </p:grpSp>
        <p:sp>
          <p:nvSpPr>
            <p:cNvPr id="25617" name="Text Box 67"/>
            <p:cNvSpPr txBox="1">
              <a:spLocks noChangeArrowheads="1"/>
            </p:cNvSpPr>
            <p:nvPr/>
          </p:nvSpPr>
          <p:spPr bwMode="auto">
            <a:xfrm>
              <a:off x="1214" y="3899"/>
              <a:ext cx="552" cy="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endParaRPr lang="en-US"/>
            </a:p>
          </p:txBody>
        </p:sp>
        <p:sp>
          <p:nvSpPr>
            <p:cNvPr id="84" name="Text Box 68"/>
            <p:cNvSpPr txBox="1">
              <a:spLocks noChangeArrowheads="1"/>
            </p:cNvSpPr>
            <p:nvPr/>
          </p:nvSpPr>
          <p:spPr bwMode="auto">
            <a:xfrm>
              <a:off x="824" y="2632"/>
              <a:ext cx="751" cy="14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 baseline="-25000">
                  <a:solidFill>
                    <a:srgbClr val="000066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000" b="1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cs typeface="msgothic" charset="0"/>
                </a:rPr>
                <a:t>Cross section view</a:t>
              </a:r>
            </a:p>
          </p:txBody>
        </p:sp>
        <p:grpSp>
          <p:nvGrpSpPr>
            <p:cNvPr id="25619" name="Group 69"/>
            <p:cNvGrpSpPr>
              <a:grpSpLocks/>
            </p:cNvGrpSpPr>
            <p:nvPr/>
          </p:nvGrpSpPr>
          <p:grpSpPr bwMode="auto">
            <a:xfrm>
              <a:off x="2322" y="2632"/>
              <a:ext cx="1258" cy="1613"/>
              <a:chOff x="2322" y="2632"/>
              <a:chExt cx="1258" cy="1613"/>
            </a:xfrm>
          </p:grpSpPr>
          <p:grpSp>
            <p:nvGrpSpPr>
              <p:cNvPr id="25620" name="Group 70"/>
              <p:cNvGrpSpPr>
                <a:grpSpLocks/>
              </p:cNvGrpSpPr>
              <p:nvPr/>
            </p:nvGrpSpPr>
            <p:grpSpPr bwMode="auto">
              <a:xfrm>
                <a:off x="2322" y="2632"/>
                <a:ext cx="1027" cy="411"/>
                <a:chOff x="2322" y="2632"/>
                <a:chExt cx="1027" cy="411"/>
              </a:xfrm>
            </p:grpSpPr>
            <p:sp>
              <p:nvSpPr>
                <p:cNvPr id="25627" name="Line 71"/>
                <p:cNvSpPr>
                  <a:spLocks noChangeShapeType="1"/>
                </p:cNvSpPr>
                <p:nvPr/>
              </p:nvSpPr>
              <p:spPr bwMode="auto">
                <a:xfrm>
                  <a:off x="2322" y="2826"/>
                  <a:ext cx="1027" cy="1"/>
                </a:xfrm>
                <a:prstGeom prst="line">
                  <a:avLst/>
                </a:prstGeom>
                <a:noFill/>
                <a:ln w="9360">
                  <a:solidFill>
                    <a:srgbClr val="FF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28" name="Text Box 72"/>
                <p:cNvSpPr txBox="1">
                  <a:spLocks noChangeArrowheads="1"/>
                </p:cNvSpPr>
                <p:nvPr/>
              </p:nvSpPr>
              <p:spPr bwMode="auto">
                <a:xfrm>
                  <a:off x="2631" y="2632"/>
                  <a:ext cx="429" cy="4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2pPr>
                  <a:lvl3pPr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3pPr>
                  <a:lvl4pPr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4pPr>
                  <a:lvl5pPr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endParaRPr lang="en-US"/>
                </a:p>
              </p:txBody>
            </p:sp>
          </p:grpSp>
          <p:grpSp>
            <p:nvGrpSpPr>
              <p:cNvPr id="25621" name="Group 73"/>
              <p:cNvGrpSpPr>
                <a:grpSpLocks/>
              </p:cNvGrpSpPr>
              <p:nvPr/>
            </p:nvGrpSpPr>
            <p:grpSpPr bwMode="auto">
              <a:xfrm>
                <a:off x="2548" y="3459"/>
                <a:ext cx="1032" cy="786"/>
                <a:chOff x="2548" y="3459"/>
                <a:chExt cx="1032" cy="786"/>
              </a:xfrm>
            </p:grpSpPr>
            <p:sp>
              <p:nvSpPr>
                <p:cNvPr id="25622" name="Line 74"/>
                <p:cNvSpPr>
                  <a:spLocks noChangeShapeType="1"/>
                </p:cNvSpPr>
                <p:nvPr/>
              </p:nvSpPr>
              <p:spPr bwMode="auto">
                <a:xfrm>
                  <a:off x="2788" y="3459"/>
                  <a:ext cx="1" cy="575"/>
                </a:xfrm>
                <a:prstGeom prst="line">
                  <a:avLst/>
                </a:prstGeom>
                <a:noFill/>
                <a:ln w="9360">
                  <a:solidFill>
                    <a:srgbClr val="FF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23" name="Line 75"/>
                <p:cNvSpPr>
                  <a:spLocks noChangeShapeType="1"/>
                </p:cNvSpPr>
                <p:nvPr/>
              </p:nvSpPr>
              <p:spPr bwMode="auto">
                <a:xfrm>
                  <a:off x="2848" y="3459"/>
                  <a:ext cx="1" cy="575"/>
                </a:xfrm>
                <a:prstGeom prst="line">
                  <a:avLst/>
                </a:prstGeom>
                <a:noFill/>
                <a:ln w="9360">
                  <a:solidFill>
                    <a:srgbClr val="FF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24" name="Line 76"/>
                <p:cNvSpPr>
                  <a:spLocks noChangeShapeType="1"/>
                </p:cNvSpPr>
                <p:nvPr/>
              </p:nvSpPr>
              <p:spPr bwMode="auto">
                <a:xfrm>
                  <a:off x="2548" y="4027"/>
                  <a:ext cx="205" cy="1"/>
                </a:xfrm>
                <a:prstGeom prst="line">
                  <a:avLst/>
                </a:prstGeom>
                <a:noFill/>
                <a:ln w="9360">
                  <a:solidFill>
                    <a:srgbClr val="FFFFFF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25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2876" y="4027"/>
                  <a:ext cx="371" cy="1"/>
                </a:xfrm>
                <a:prstGeom prst="line">
                  <a:avLst/>
                </a:prstGeom>
                <a:noFill/>
                <a:ln w="9360">
                  <a:solidFill>
                    <a:srgbClr val="FFFFFF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26" name="Text Box 78"/>
                <p:cNvSpPr txBox="1">
                  <a:spLocks noChangeArrowheads="1"/>
                </p:cNvSpPr>
                <p:nvPr/>
              </p:nvSpPr>
              <p:spPr bwMode="auto">
                <a:xfrm>
                  <a:off x="3113" y="3834"/>
                  <a:ext cx="467" cy="4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2pPr>
                  <a:lvl3pPr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3pPr>
                  <a:lvl4pPr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4pPr>
                  <a:lvl5pPr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baseline="-25000">
                      <a:solidFill>
                        <a:srgbClr val="000066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endParaRPr lang="en-US"/>
                </a:p>
              </p:txBody>
            </p:sp>
          </p:grpSp>
        </p:grp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19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698" y="3883836"/>
            <a:ext cx="6166744" cy="2403449"/>
          </a:xfrm>
          <a:prstGeom prst="rect">
            <a:avLst/>
          </a:prstGeom>
        </p:spPr>
      </p:pic>
      <p:cxnSp>
        <p:nvCxnSpPr>
          <p:cNvPr id="87" name="Straight Connector 13"/>
          <p:cNvCxnSpPr>
            <a:cxnSpLocks noChangeShapeType="1"/>
          </p:cNvCxnSpPr>
          <p:nvPr/>
        </p:nvCxnSpPr>
        <p:spPr bwMode="auto">
          <a:xfrm>
            <a:off x="1511409" y="4614915"/>
            <a:ext cx="523001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8" name="Straight Connector 14"/>
          <p:cNvCxnSpPr>
            <a:cxnSpLocks noChangeShapeType="1"/>
          </p:cNvCxnSpPr>
          <p:nvPr/>
        </p:nvCxnSpPr>
        <p:spPr bwMode="auto">
          <a:xfrm>
            <a:off x="1699111" y="4234208"/>
            <a:ext cx="5042308" cy="127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9" name="TextBox 88"/>
          <p:cNvSpPr txBox="1"/>
          <p:nvPr/>
        </p:nvSpPr>
        <p:spPr>
          <a:xfrm>
            <a:off x="6749187" y="4049542"/>
            <a:ext cx="1813229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baseline="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rial"/>
                <a:ea typeface="ＭＳ Ｐゴシック" charset="-128"/>
                <a:cs typeface="Arial"/>
              </a:rPr>
              <a:t>High threshold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800470" y="4494918"/>
            <a:ext cx="176194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baseline="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rial"/>
                <a:ea typeface="ＭＳ Ｐゴシック" charset="-128"/>
                <a:cs typeface="Arial"/>
              </a:rPr>
              <a:t>Low threshold</a:t>
            </a:r>
          </a:p>
        </p:txBody>
      </p:sp>
    </p:spTree>
    <p:extLst>
      <p:ext uri="{BB962C8B-B14F-4D97-AF65-F5344CB8AC3E}">
        <p14:creationId xmlns:p14="http://schemas.microsoft.com/office/powerpoint/2010/main" val="398125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  <p:bldP spid="89" grpId="0" animBg="1"/>
      <p:bldP spid="9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Particle interaction with matter</a:t>
            </a:r>
          </a:p>
          <a:p>
            <a:r>
              <a:rPr lang="en-US" sz="3600" dirty="0"/>
              <a:t>P</a:t>
            </a:r>
            <a:r>
              <a:rPr lang="en-US" sz="3600" dirty="0" smtClean="0"/>
              <a:t>rinciples of detection</a:t>
            </a:r>
          </a:p>
          <a:p>
            <a:r>
              <a:rPr lang="en-US" sz="3600" dirty="0" smtClean="0"/>
              <a:t>How does it work</a:t>
            </a:r>
          </a:p>
          <a:p>
            <a:pPr marL="349250" lvl="1" indent="0">
              <a:buNone/>
            </a:pPr>
            <a:r>
              <a:rPr lang="en-US" sz="3200" dirty="0" smtClean="0"/>
              <a:t>	</a:t>
            </a:r>
            <a:r>
              <a:rPr lang="en-US" sz="2800" dirty="0" smtClean="0"/>
              <a:t>Some detector examples 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6484" t="25779" r="24217" b="29775"/>
          <a:stretch/>
        </p:blipFill>
        <p:spPr>
          <a:xfrm>
            <a:off x="6137908" y="3037817"/>
            <a:ext cx="2325627" cy="209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1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8000"/>
            <a:ext cx="9144000" cy="58377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18222" y="274594"/>
            <a:ext cx="436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 dots indicates High threshold hits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5989659" y="5965224"/>
            <a:ext cx="27918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W mass: </a:t>
            </a:r>
            <a:r>
              <a:rPr lang="en-US" sz="1400" dirty="0">
                <a:solidFill>
                  <a:srgbClr val="FFFF00"/>
                </a:solidFill>
              </a:rPr>
              <a:t>80.398±0.023 </a:t>
            </a:r>
            <a:r>
              <a:rPr lang="en-US" sz="1400" dirty="0" err="1">
                <a:solidFill>
                  <a:srgbClr val="FFFF00"/>
                </a:solidFill>
              </a:rPr>
              <a:t>GeV</a:t>
            </a:r>
            <a:r>
              <a:rPr lang="en-US" sz="1400" dirty="0">
                <a:solidFill>
                  <a:srgbClr val="FFFF00"/>
                </a:solidFill>
              </a:rPr>
              <a:t>/c</a:t>
            </a:r>
          </a:p>
        </p:txBody>
      </p:sp>
    </p:spTree>
    <p:extLst>
      <p:ext uri="{BB962C8B-B14F-4D97-AF65-F5344CB8AC3E}">
        <p14:creationId xmlns:p14="http://schemas.microsoft.com/office/powerpoint/2010/main" val="16057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Calorimeter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21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863" b="-863"/>
          <a:stretch/>
        </p:blipFill>
        <p:spPr>
          <a:xfrm>
            <a:off x="264458" y="1563156"/>
            <a:ext cx="4597139" cy="4044838"/>
          </a:xfr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936476" y="1786467"/>
            <a:ext cx="3952030" cy="319609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Electromagnetic calorimeter measures the energy of e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smtClean="0">
                <a:latin typeface="Symbol" charset="2"/>
                <a:cs typeface="Symbol" charset="2"/>
              </a:rPr>
              <a:t>g)</a:t>
            </a:r>
            <a:endParaRPr lang="en-US" dirty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Hadron calorimeter measures the energies of hadrons</a:t>
            </a:r>
          </a:p>
          <a:p>
            <a:r>
              <a:rPr lang="en-US" dirty="0" smtClean="0">
                <a:cs typeface="Symbol" charset="2"/>
              </a:rPr>
              <a:t>The calorimeters are important for the </a:t>
            </a:r>
            <a:r>
              <a:rPr lang="en-US" i="1" dirty="0" smtClean="0">
                <a:cs typeface="Symbol" charset="2"/>
              </a:rPr>
              <a:t>trigger</a:t>
            </a:r>
            <a:r>
              <a:rPr lang="en-US" dirty="0" smtClean="0">
                <a:cs typeface="Symbol" charset="2"/>
              </a:rPr>
              <a:t> (</a:t>
            </a:r>
            <a:r>
              <a:rPr lang="en-US" dirty="0"/>
              <a:t>selecting 100 interesting events per second out of 1000 million </a:t>
            </a:r>
            <a:r>
              <a:rPr lang="en-US" dirty="0" smtClean="0"/>
              <a:t>others !)</a:t>
            </a:r>
            <a:endParaRPr lang="en-US" dirty="0" smtClean="0">
              <a:cs typeface="Symbol" charset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14" y="893232"/>
            <a:ext cx="7267522" cy="484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354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635" y="307048"/>
            <a:ext cx="8042276" cy="844392"/>
          </a:xfrm>
        </p:spPr>
        <p:txBody>
          <a:bodyPr/>
          <a:lstStyle/>
          <a:p>
            <a:r>
              <a:rPr lang="en-US" dirty="0" smtClean="0"/>
              <a:t>ATLAS </a:t>
            </a:r>
            <a:r>
              <a:rPr lang="en-US" dirty="0" err="1" smtClean="0"/>
              <a:t>Muon</a:t>
            </a:r>
            <a:r>
              <a:rPr lang="en-US" dirty="0" smtClean="0"/>
              <a:t> Spectrometer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22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72" y="1688767"/>
            <a:ext cx="5526874" cy="4145156"/>
          </a:xfrm>
          <a:prstGeom prst="rect">
            <a:avLst/>
          </a:prstGeom>
        </p:spPr>
      </p:pic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5526172" y="1151440"/>
            <a:ext cx="3502699" cy="452681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1600" dirty="0" err="1" smtClean="0">
                <a:solidFill>
                  <a:schemeClr val="accent2"/>
                </a:solidFill>
                <a:cs typeface="+mn-cs"/>
              </a:rPr>
              <a:t>Muons</a:t>
            </a:r>
            <a:r>
              <a:rPr lang="en-US" sz="1600" dirty="0" smtClean="0">
                <a:solidFill>
                  <a:schemeClr val="accent2"/>
                </a:solidFill>
                <a:cs typeface="+mn-cs"/>
              </a:rPr>
              <a:t> act like heavier versions of </a:t>
            </a:r>
            <a:br>
              <a:rPr lang="en-US" sz="1600" dirty="0" smtClean="0">
                <a:solidFill>
                  <a:schemeClr val="accent2"/>
                </a:solidFill>
                <a:cs typeface="+mn-cs"/>
              </a:rPr>
            </a:br>
            <a:r>
              <a:rPr lang="en-US" sz="1600" dirty="0" smtClean="0">
                <a:solidFill>
                  <a:schemeClr val="accent2"/>
                </a:solidFill>
                <a:cs typeface="+mn-cs"/>
              </a:rPr>
              <a:t>the electron, with mass 105.7 MeV</a:t>
            </a:r>
          </a:p>
          <a:p>
            <a:pPr eaLnBrk="1" hangingPunct="1">
              <a:defRPr/>
            </a:pPr>
            <a:r>
              <a:rPr lang="en-US" sz="1600" dirty="0" smtClean="0">
                <a:solidFill>
                  <a:srgbClr val="008000"/>
                </a:solidFill>
                <a:cs typeface="+mn-cs"/>
              </a:rPr>
              <a:t>Distance they travel (on average) before decay: </a:t>
            </a:r>
            <a:r>
              <a:rPr lang="en-US" sz="1600" i="1" dirty="0" smtClean="0">
                <a:solidFill>
                  <a:srgbClr val="008000"/>
                </a:solidFill>
                <a:cs typeface="+mn-cs"/>
              </a:rPr>
              <a:t> d</a:t>
            </a:r>
            <a:r>
              <a:rPr lang="en-US" sz="1600" dirty="0" smtClean="0">
                <a:solidFill>
                  <a:srgbClr val="008000"/>
                </a:solidFill>
                <a:cs typeface="+mn-cs"/>
              </a:rPr>
              <a:t> = </a:t>
            </a:r>
            <a:r>
              <a:rPr lang="en-US" sz="1600" dirty="0" err="1" smtClean="0">
                <a:solidFill>
                  <a:srgbClr val="008000"/>
                </a:solidFill>
                <a:latin typeface="Symbol" charset="0"/>
                <a:cs typeface="+mn-cs"/>
              </a:rPr>
              <a:t>bg</a:t>
            </a:r>
            <a:r>
              <a:rPr lang="en-US" sz="1600" i="1" dirty="0" err="1" smtClean="0">
                <a:solidFill>
                  <a:srgbClr val="008000"/>
                </a:solidFill>
                <a:cs typeface="+mn-cs"/>
              </a:rPr>
              <a:t>c</a:t>
            </a:r>
            <a:r>
              <a:rPr lang="en-US" sz="1600" dirty="0" err="1" smtClean="0">
                <a:solidFill>
                  <a:srgbClr val="008000"/>
                </a:solidFill>
                <a:latin typeface="Symbol" charset="0"/>
                <a:cs typeface="+mn-cs"/>
              </a:rPr>
              <a:t>t</a:t>
            </a:r>
            <a:r>
              <a:rPr lang="en-US" sz="1600" baseline="-25000" dirty="0" err="1" smtClean="0">
                <a:solidFill>
                  <a:srgbClr val="008000"/>
                </a:solidFill>
                <a:latin typeface="Symbol" charset="0"/>
                <a:cs typeface="+mn-cs"/>
              </a:rPr>
              <a:t>m</a:t>
            </a:r>
            <a:r>
              <a:rPr lang="en-US" sz="1600" dirty="0" smtClean="0">
                <a:solidFill>
                  <a:srgbClr val="008000"/>
                </a:solidFill>
                <a:cs typeface="+mn-cs"/>
              </a:rPr>
              <a:t/>
            </a:r>
            <a:br>
              <a:rPr lang="en-US" sz="1600" dirty="0" smtClean="0">
                <a:solidFill>
                  <a:srgbClr val="008000"/>
                </a:solidFill>
                <a:cs typeface="+mn-cs"/>
              </a:rPr>
            </a:br>
            <a:r>
              <a:rPr lang="en-US" sz="1600" dirty="0" smtClean="0">
                <a:solidFill>
                  <a:srgbClr val="008000"/>
                </a:solidFill>
                <a:cs typeface="+mn-cs"/>
              </a:rPr>
              <a:t>where </a:t>
            </a:r>
            <a:r>
              <a:rPr lang="en-US" sz="1600" i="1" dirty="0" smtClean="0">
                <a:solidFill>
                  <a:srgbClr val="008000"/>
                </a:solidFill>
                <a:cs typeface="+mn-cs"/>
              </a:rPr>
              <a:t>velocity</a:t>
            </a:r>
            <a:r>
              <a:rPr lang="en-US" sz="1600" dirty="0" smtClean="0">
                <a:solidFill>
                  <a:srgbClr val="008000"/>
                </a:solidFill>
                <a:cs typeface="+mn-cs"/>
              </a:rPr>
              <a:t>  </a:t>
            </a:r>
            <a:r>
              <a:rPr lang="en-US" sz="1600" dirty="0" smtClean="0">
                <a:solidFill>
                  <a:srgbClr val="008000"/>
                </a:solidFill>
                <a:latin typeface="Symbol" charset="0"/>
                <a:cs typeface="+mn-cs"/>
              </a:rPr>
              <a:t>b</a:t>
            </a:r>
            <a:r>
              <a:rPr lang="en-US" sz="1600" dirty="0" smtClean="0">
                <a:solidFill>
                  <a:srgbClr val="008000"/>
                </a:solidFill>
                <a:cs typeface="+mn-cs"/>
              </a:rPr>
              <a:t> = </a:t>
            </a:r>
            <a:r>
              <a:rPr lang="en-US" sz="1600" i="1" dirty="0" smtClean="0">
                <a:solidFill>
                  <a:srgbClr val="008000"/>
                </a:solidFill>
                <a:cs typeface="+mn-cs"/>
              </a:rPr>
              <a:t>v/c</a:t>
            </a:r>
            <a:r>
              <a:rPr lang="en-US" sz="1600" dirty="0" smtClean="0">
                <a:solidFill>
                  <a:srgbClr val="008000"/>
                </a:solidFill>
                <a:cs typeface="+mn-cs"/>
              </a:rPr>
              <a:t> </a:t>
            </a:r>
            <a:br>
              <a:rPr lang="en-US" sz="1600" dirty="0" smtClean="0">
                <a:solidFill>
                  <a:srgbClr val="008000"/>
                </a:solidFill>
                <a:cs typeface="+mn-cs"/>
              </a:rPr>
            </a:br>
            <a:r>
              <a:rPr lang="en-US" sz="1600" dirty="0" smtClean="0">
                <a:solidFill>
                  <a:srgbClr val="008000"/>
                </a:solidFill>
                <a:cs typeface="+mn-cs"/>
              </a:rPr>
              <a:t>	  </a:t>
            </a:r>
            <a:r>
              <a:rPr lang="en-US" sz="1600" i="1" dirty="0" smtClean="0">
                <a:solidFill>
                  <a:srgbClr val="008000"/>
                </a:solidFill>
                <a:cs typeface="+mn-cs"/>
              </a:rPr>
              <a:t>boost</a:t>
            </a:r>
            <a:r>
              <a:rPr lang="en-US" sz="1600" dirty="0" smtClean="0">
                <a:solidFill>
                  <a:srgbClr val="008000"/>
                </a:solidFill>
                <a:cs typeface="+mn-cs"/>
              </a:rPr>
              <a:t>  </a:t>
            </a:r>
            <a:r>
              <a:rPr lang="en-US" sz="1600" dirty="0" smtClean="0">
                <a:solidFill>
                  <a:srgbClr val="008000"/>
                </a:solidFill>
                <a:latin typeface="Symbol" charset="0"/>
                <a:cs typeface="+mn-cs"/>
              </a:rPr>
              <a:t>g</a:t>
            </a:r>
            <a:r>
              <a:rPr lang="en-US" sz="1600" dirty="0" smtClean="0">
                <a:solidFill>
                  <a:srgbClr val="008000"/>
                </a:solidFill>
                <a:cs typeface="+mn-cs"/>
              </a:rPr>
              <a:t> = </a:t>
            </a:r>
            <a:r>
              <a:rPr lang="en-US" sz="1600" i="1" dirty="0" smtClean="0">
                <a:solidFill>
                  <a:srgbClr val="008000"/>
                </a:solidFill>
                <a:cs typeface="+mn-cs"/>
              </a:rPr>
              <a:t>E/m</a:t>
            </a:r>
            <a:r>
              <a:rPr lang="en-US" sz="1600" dirty="0" smtClean="0">
                <a:solidFill>
                  <a:srgbClr val="008000"/>
                </a:solidFill>
                <a:cs typeface="+mn-cs"/>
              </a:rPr>
              <a:t> = 1/</a:t>
            </a:r>
            <a:r>
              <a:rPr lang="en-US" sz="1600" dirty="0" smtClean="0">
                <a:solidFill>
                  <a:srgbClr val="008000"/>
                </a:solidFill>
                <a:cs typeface="+mn-cs"/>
                <a:sym typeface="Symbol" charset="0"/>
              </a:rPr>
              <a:t></a:t>
            </a:r>
            <a:r>
              <a:rPr lang="en-US" sz="1600" dirty="0" smtClean="0">
                <a:solidFill>
                  <a:srgbClr val="008000"/>
                </a:solidFill>
                <a:cs typeface="+mn-cs"/>
              </a:rPr>
              <a:t>(1</a:t>
            </a:r>
            <a:r>
              <a:rPr lang="en-US" sz="1600" dirty="0" smtClean="0">
                <a:solidFill>
                  <a:srgbClr val="008000"/>
                </a:solidFill>
                <a:latin typeface="Symbol" charset="0"/>
                <a:cs typeface="+mn-cs"/>
              </a:rPr>
              <a:t>-b</a:t>
            </a:r>
            <a:r>
              <a:rPr lang="en-US" sz="1600" baseline="30000" dirty="0" smtClean="0">
                <a:solidFill>
                  <a:srgbClr val="008000"/>
                </a:solidFill>
                <a:cs typeface="+mn-cs"/>
              </a:rPr>
              <a:t>2</a:t>
            </a:r>
            <a:r>
              <a:rPr lang="en-US" sz="1600" dirty="0" smtClean="0">
                <a:solidFill>
                  <a:srgbClr val="008000"/>
                </a:solidFill>
                <a:cs typeface="+mn-cs"/>
              </a:rPr>
              <a:t>)</a:t>
            </a:r>
          </a:p>
          <a:p>
            <a:pPr eaLnBrk="1" hangingPunct="1">
              <a:defRPr/>
            </a:pPr>
            <a:r>
              <a:rPr lang="en-US" sz="1600" dirty="0" smtClean="0">
                <a:solidFill>
                  <a:schemeClr val="accent2"/>
                </a:solidFill>
                <a:cs typeface="+mn-cs"/>
              </a:rPr>
              <a:t>So a 10 </a:t>
            </a:r>
            <a:r>
              <a:rPr lang="en-US" sz="1600" dirty="0" err="1" smtClean="0">
                <a:solidFill>
                  <a:schemeClr val="accent2"/>
                </a:solidFill>
                <a:cs typeface="+mn-cs"/>
              </a:rPr>
              <a:t>GeV</a:t>
            </a:r>
            <a:r>
              <a:rPr lang="en-US" sz="1600" dirty="0" smtClean="0">
                <a:solidFill>
                  <a:schemeClr val="accent2"/>
                </a:solidFill>
                <a:cs typeface="+mn-cs"/>
              </a:rPr>
              <a:t> </a:t>
            </a:r>
            <a:r>
              <a:rPr lang="en-US" sz="1600" dirty="0" err="1" smtClean="0">
                <a:solidFill>
                  <a:schemeClr val="accent2"/>
                </a:solidFill>
                <a:cs typeface="+mn-cs"/>
              </a:rPr>
              <a:t>muon</a:t>
            </a:r>
            <a:r>
              <a:rPr lang="en-US" sz="1600" dirty="0" smtClean="0">
                <a:solidFill>
                  <a:schemeClr val="accent2"/>
                </a:solidFill>
                <a:cs typeface="+mn-cs"/>
              </a:rPr>
              <a:t> flies ~ 60 km before decay &gt;&gt; detector size</a:t>
            </a:r>
            <a:br>
              <a:rPr lang="en-US" sz="1600" dirty="0" smtClean="0">
                <a:solidFill>
                  <a:schemeClr val="accent2"/>
                </a:solidFill>
                <a:cs typeface="+mn-cs"/>
              </a:rPr>
            </a:br>
            <a:r>
              <a:rPr lang="en-US" sz="1600" dirty="0" smtClean="0">
                <a:solidFill>
                  <a:schemeClr val="accent2"/>
                </a:solidFill>
                <a:cs typeface="+mn-cs"/>
                <a:sym typeface="Symbol" charset="0"/>
              </a:rPr>
              <a:t></a:t>
            </a:r>
            <a:r>
              <a:rPr lang="en-US" sz="1600" dirty="0" smtClean="0">
                <a:solidFill>
                  <a:schemeClr val="accent2"/>
                </a:solidFill>
                <a:cs typeface="+mn-cs"/>
              </a:rPr>
              <a:t> effectively stable </a:t>
            </a:r>
          </a:p>
          <a:p>
            <a:pPr eaLnBrk="1" hangingPunct="1">
              <a:defRPr/>
            </a:pPr>
            <a:r>
              <a:rPr lang="en-US" sz="1600" dirty="0" smtClean="0">
                <a:solidFill>
                  <a:schemeClr val="accent2"/>
                </a:solidFill>
                <a:cs typeface="+mn-cs"/>
              </a:rPr>
              <a:t>Since mass is large, Bremsstrahlung radiation is small, and as a lepton it does not feel the strong interaction </a:t>
            </a:r>
            <a:br>
              <a:rPr lang="en-US" sz="1600" dirty="0" smtClean="0">
                <a:solidFill>
                  <a:schemeClr val="accent2"/>
                </a:solidFill>
                <a:cs typeface="+mn-cs"/>
              </a:rPr>
            </a:br>
            <a:endParaRPr lang="en-US" sz="1600" dirty="0" smtClean="0">
              <a:solidFill>
                <a:schemeClr val="accent2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69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83316"/>
            <a:ext cx="8042276" cy="907677"/>
          </a:xfrm>
        </p:spPr>
        <p:txBody>
          <a:bodyPr/>
          <a:lstStyle/>
          <a:p>
            <a:r>
              <a:rPr lang="en-US" dirty="0" smtClean="0"/>
              <a:t>Z</a:t>
            </a:r>
            <a:r>
              <a:rPr lang="en-US" dirty="0" smtClean="0">
                <a:sym typeface="Wingdings"/>
              </a:rPr>
              <a:t> 4 </a:t>
            </a:r>
            <a:r>
              <a:rPr lang="en-US" dirty="0" err="1" smtClean="0">
                <a:sym typeface="Wingdings"/>
              </a:rPr>
              <a:t>muons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8053" b="8053"/>
          <a:stretch>
            <a:fillRect/>
          </a:stretch>
        </p:blipFill>
        <p:spPr>
          <a:xfrm>
            <a:off x="21157" y="1348685"/>
            <a:ext cx="9122843" cy="492698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62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identification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/>
              <a:t>Cherenkov radiation: </a:t>
            </a:r>
            <a:r>
              <a:rPr lang="en-US" dirty="0"/>
              <a:t>this is light emitted when a charged particle travels faster than the speed of light through a given medium</a:t>
            </a:r>
            <a:r>
              <a:rPr lang="en-US" dirty="0" smtClean="0"/>
              <a:t>. </a:t>
            </a:r>
            <a:r>
              <a:rPr lang="en-US" dirty="0"/>
              <a:t>Combined with a measurement of the momentum of the particle the velocity can be used to determine the mass and hence to identify the particle. </a:t>
            </a:r>
            <a:endParaRPr lang="en-US" dirty="0" smtClean="0"/>
          </a:p>
          <a:p>
            <a:r>
              <a:rPr lang="en-US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Transition </a:t>
            </a: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radiation: </a:t>
            </a: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this radiation is produced by a fast charged particle as it crosses the boundary between two electrical insulators with different resistances to electric currents. </a:t>
            </a:r>
          </a:p>
          <a:p>
            <a:r>
              <a:rPr lang="en-US" b="1" dirty="0" smtClean="0"/>
              <a:t>TOF (Time of Flight</a:t>
            </a:r>
            <a:r>
              <a:rPr lang="en-US" b="1" dirty="0"/>
              <a:t>) </a:t>
            </a:r>
            <a:r>
              <a:rPr lang="en-US" dirty="0"/>
              <a:t>detector is a </a:t>
            </a:r>
            <a:r>
              <a:rPr lang="en-US" dirty="0">
                <a:hlinkClick r:id="rId2" tooltip="Particle detector"/>
              </a:rPr>
              <a:t>particle detector</a:t>
            </a:r>
            <a:r>
              <a:rPr lang="en-US" dirty="0"/>
              <a:t> which can discriminate between a lighter and a heavier </a:t>
            </a:r>
            <a:r>
              <a:rPr lang="en-US" dirty="0">
                <a:hlinkClick r:id="rId3" tooltip="Elementary particle"/>
              </a:rPr>
              <a:t>elementary particle</a:t>
            </a:r>
            <a:r>
              <a:rPr lang="en-US" dirty="0"/>
              <a:t> of same momentum using their time of flight between two </a:t>
            </a:r>
            <a:r>
              <a:rPr lang="en-US" dirty="0">
                <a:hlinkClick r:id="rId4" tooltip="Scintillator"/>
              </a:rPr>
              <a:t>scintillators</a:t>
            </a:r>
            <a:r>
              <a:rPr lang="en-US" dirty="0"/>
              <a:t>. The first of the scintillators activates a clock upon being hit while the other stops the clock upon being hit.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32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666274"/>
          </a:xfrm>
        </p:spPr>
        <p:txBody>
          <a:bodyPr/>
          <a:lstStyle/>
          <a:p>
            <a:r>
              <a:rPr lang="en-US" dirty="0" smtClean="0"/>
              <a:t>Cherenkov Detector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25</a:t>
            </a:fld>
            <a:endParaRPr lang="en-US"/>
          </a:p>
        </p:txBody>
      </p:sp>
      <p:pic>
        <p:nvPicPr>
          <p:cNvPr id="12" name="Picture 15" descr="ne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782" y="3298744"/>
            <a:ext cx="5124218" cy="268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>
          <a:xfrm flipH="1">
            <a:off x="5308870" y="3112357"/>
            <a:ext cx="27910" cy="2689967"/>
          </a:xfrm>
          <a:prstGeom prst="line">
            <a:avLst/>
          </a:prstGeom>
          <a:ln>
            <a:solidFill>
              <a:srgbClr val="660066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458" y="1521287"/>
            <a:ext cx="3518957" cy="4537208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128057" y="1420271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LHCb</a:t>
            </a:r>
            <a:r>
              <a:rPr lang="en-US" dirty="0" smtClean="0"/>
              <a:t> </a:t>
            </a:r>
            <a:r>
              <a:rPr lang="en-US" dirty="0"/>
              <a:t>RICH system has the task of identifying charged particles over the momentum range 1-150 </a:t>
            </a:r>
            <a:r>
              <a:rPr lang="en-US" dirty="0" err="1"/>
              <a:t>GeV</a:t>
            </a:r>
            <a:r>
              <a:rPr lang="en-US" dirty="0"/>
              <a:t>/c, within an angular acceptance of 10-300 </a:t>
            </a:r>
            <a:r>
              <a:rPr lang="en-US" dirty="0" err="1"/>
              <a:t>milliradians</a:t>
            </a:r>
            <a:r>
              <a:rPr lang="en-US" dirty="0"/>
              <a:t> (</a:t>
            </a:r>
            <a:r>
              <a:rPr lang="en-US" dirty="0" err="1"/>
              <a:t>mrad</a:t>
            </a:r>
            <a:r>
              <a:rPr lang="en-US" dirty="0"/>
              <a:t>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616160" y="773850"/>
            <a:ext cx="69753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Ring Imaging Cherenkov detector (RICH detector</a:t>
            </a:r>
            <a:r>
              <a:rPr lang="en-US" b="1" dirty="0" smtClean="0"/>
              <a:t>) of </a:t>
            </a:r>
            <a:r>
              <a:rPr lang="en-US" b="1" dirty="0" err="1" smtClean="0"/>
              <a:t>LHCb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8828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19/06/12</a:t>
            </a:r>
            <a:endParaRPr lang="en-GB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H. Danielsson,  Swedish Teachers Program</a:t>
            </a:r>
            <a:endParaRPr lang="en-GB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CA9ED-34E6-FD4D-8555-5DD170EF3D60}" type="slidenum">
              <a:rPr lang="en-GB"/>
              <a:pPr>
                <a:defRPr/>
              </a:pPr>
              <a:t>26</a:t>
            </a:fld>
            <a:endParaRPr lang="en-GB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4427" y="123895"/>
            <a:ext cx="5839236" cy="889989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cs typeface="+mj-cs"/>
              </a:rPr>
              <a:t>Time Of Flight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5111750" cy="5400675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en-GB" dirty="0" smtClean="0">
                <a:solidFill>
                  <a:schemeClr val="accent2"/>
                </a:solidFill>
                <a:cs typeface="+mn-cs"/>
              </a:rPr>
              <a:t>Simple concept:  measure the time difference between two detector planes</a:t>
            </a:r>
            <a:br>
              <a:rPr lang="en-GB" dirty="0" smtClean="0">
                <a:solidFill>
                  <a:schemeClr val="accent2"/>
                </a:solidFill>
                <a:cs typeface="+mn-cs"/>
              </a:rPr>
            </a:br>
            <a:r>
              <a:rPr lang="en-GB" dirty="0" smtClean="0">
                <a:solidFill>
                  <a:schemeClr val="accent2"/>
                </a:solidFill>
                <a:cs typeface="+mn-cs"/>
              </a:rPr>
              <a:t>	</a:t>
            </a:r>
            <a:r>
              <a:rPr lang="en-GB" dirty="0" smtClean="0">
                <a:solidFill>
                  <a:srgbClr val="FF0000"/>
                </a:solidFill>
                <a:latin typeface="Symbol" charset="0"/>
                <a:cs typeface="+mn-cs"/>
              </a:rPr>
              <a:t>b</a:t>
            </a:r>
            <a:r>
              <a:rPr lang="en-GB" dirty="0" smtClean="0">
                <a:solidFill>
                  <a:srgbClr val="FF0000"/>
                </a:solidFill>
                <a:cs typeface="+mn-cs"/>
              </a:rPr>
              <a:t> = </a:t>
            </a:r>
            <a:r>
              <a:rPr lang="en-GB" i="1" dirty="0" smtClean="0">
                <a:solidFill>
                  <a:srgbClr val="FF0000"/>
                </a:solidFill>
                <a:cs typeface="+mn-cs"/>
              </a:rPr>
              <a:t>d</a:t>
            </a:r>
            <a:r>
              <a:rPr lang="en-GB" dirty="0" smtClean="0">
                <a:solidFill>
                  <a:srgbClr val="FF0000"/>
                </a:solidFill>
                <a:cs typeface="+mn-cs"/>
              </a:rPr>
              <a:t> /</a:t>
            </a:r>
            <a:r>
              <a:rPr lang="en-GB" sz="800" dirty="0" smtClean="0">
                <a:solidFill>
                  <a:srgbClr val="FF0000"/>
                </a:solidFill>
                <a:cs typeface="+mn-cs"/>
              </a:rPr>
              <a:t> </a:t>
            </a:r>
            <a:r>
              <a:rPr lang="en-GB" i="1" dirty="0" smtClean="0">
                <a:solidFill>
                  <a:srgbClr val="FF0000"/>
                </a:solidFill>
                <a:cs typeface="+mn-cs"/>
              </a:rPr>
              <a:t>c</a:t>
            </a:r>
            <a:r>
              <a:rPr lang="en-GB" sz="800" dirty="0" smtClean="0">
                <a:solidFill>
                  <a:srgbClr val="FF0000"/>
                </a:solidFill>
                <a:cs typeface="+mn-cs"/>
              </a:rPr>
              <a:t> </a:t>
            </a:r>
            <a:r>
              <a:rPr lang="en-GB" dirty="0" err="1" smtClean="0">
                <a:solidFill>
                  <a:srgbClr val="FF0000"/>
                </a:solidFill>
                <a:latin typeface="Symbol" charset="0"/>
                <a:cs typeface="+mn-cs"/>
              </a:rPr>
              <a:t>D</a:t>
            </a:r>
            <a:r>
              <a:rPr lang="en-GB" i="1" dirty="0" err="1" smtClean="0">
                <a:solidFill>
                  <a:srgbClr val="FF0000"/>
                </a:solidFill>
                <a:cs typeface="+mn-cs"/>
              </a:rPr>
              <a:t>t</a:t>
            </a:r>
            <a:endParaRPr lang="en-GB" i="1" dirty="0" smtClean="0">
              <a:solidFill>
                <a:schemeClr val="accent2"/>
              </a:solidFill>
              <a:cs typeface="+mn-cs"/>
            </a:endParaRPr>
          </a:p>
          <a:p>
            <a:pPr eaLnBrk="1" hangingPunct="1">
              <a:defRPr/>
            </a:pPr>
            <a:r>
              <a:rPr lang="en-GB" dirty="0" smtClean="0">
                <a:solidFill>
                  <a:srgbClr val="008000"/>
                </a:solidFill>
                <a:cs typeface="+mn-cs"/>
              </a:rPr>
              <a:t>For a 10 </a:t>
            </a:r>
            <a:r>
              <a:rPr lang="en-GB" dirty="0" err="1" smtClean="0">
                <a:solidFill>
                  <a:srgbClr val="008000"/>
                </a:solidFill>
                <a:cs typeface="+mn-cs"/>
              </a:rPr>
              <a:t>GeV</a:t>
            </a:r>
            <a:r>
              <a:rPr lang="en-GB" dirty="0" smtClean="0">
                <a:solidFill>
                  <a:srgbClr val="008000"/>
                </a:solidFill>
                <a:cs typeface="+mn-cs"/>
              </a:rPr>
              <a:t> K, the time to travel 12 m is 40.05 ns, whereas for a </a:t>
            </a:r>
            <a:r>
              <a:rPr lang="en-GB" dirty="0" smtClean="0">
                <a:solidFill>
                  <a:srgbClr val="008000"/>
                </a:solidFill>
                <a:latin typeface="Symbol" charset="0"/>
                <a:cs typeface="+mn-cs"/>
              </a:rPr>
              <a:t>p</a:t>
            </a:r>
            <a:r>
              <a:rPr lang="en-GB" dirty="0" smtClean="0">
                <a:solidFill>
                  <a:srgbClr val="008000"/>
                </a:solidFill>
                <a:cs typeface="+mn-cs"/>
              </a:rPr>
              <a:t> it would be </a:t>
            </a:r>
            <a:br>
              <a:rPr lang="en-GB" dirty="0" smtClean="0">
                <a:solidFill>
                  <a:srgbClr val="008000"/>
                </a:solidFill>
                <a:cs typeface="+mn-cs"/>
              </a:rPr>
            </a:br>
            <a:r>
              <a:rPr lang="en-GB" dirty="0" smtClean="0">
                <a:solidFill>
                  <a:srgbClr val="008000"/>
                </a:solidFill>
                <a:cs typeface="+mn-cs"/>
              </a:rPr>
              <a:t>40.00 ns, so the difference is only 50 </a:t>
            </a:r>
            <a:r>
              <a:rPr lang="en-GB" dirty="0" err="1" smtClean="0">
                <a:solidFill>
                  <a:srgbClr val="008000"/>
                </a:solidFill>
                <a:cs typeface="+mn-cs"/>
              </a:rPr>
              <a:t>ps</a:t>
            </a:r>
            <a:endParaRPr lang="en-GB" dirty="0" smtClean="0">
              <a:solidFill>
                <a:srgbClr val="008000"/>
              </a:solidFill>
              <a:cs typeface="+mn-cs"/>
            </a:endParaRPr>
          </a:p>
          <a:p>
            <a:pPr eaLnBrk="1" hangingPunct="1">
              <a:defRPr/>
            </a:pPr>
            <a:r>
              <a:rPr lang="en-GB" dirty="0" smtClean="0">
                <a:solidFill>
                  <a:schemeClr val="accent2"/>
                </a:solidFill>
                <a:cs typeface="+mn-cs"/>
              </a:rPr>
              <a:t>Modern detectors + readout electronics </a:t>
            </a:r>
            <a:br>
              <a:rPr lang="en-GB" dirty="0" smtClean="0">
                <a:solidFill>
                  <a:schemeClr val="accent2"/>
                </a:solidFill>
                <a:cs typeface="+mn-cs"/>
              </a:rPr>
            </a:br>
            <a:r>
              <a:rPr lang="en-GB" dirty="0" smtClean="0">
                <a:solidFill>
                  <a:schemeClr val="accent2"/>
                </a:solidFill>
                <a:cs typeface="+mn-cs"/>
              </a:rPr>
              <a:t>have resolution </a:t>
            </a:r>
            <a:r>
              <a:rPr lang="en-GB" dirty="0" err="1" smtClean="0">
                <a:solidFill>
                  <a:schemeClr val="accent2"/>
                </a:solidFill>
                <a:latin typeface="Symbol" charset="0"/>
                <a:cs typeface="+mn-cs"/>
              </a:rPr>
              <a:t>s</a:t>
            </a:r>
            <a:r>
              <a:rPr lang="en-GB" i="1" baseline="-25000" dirty="0" err="1" smtClean="0">
                <a:solidFill>
                  <a:schemeClr val="accent2"/>
                </a:solidFill>
                <a:cs typeface="+mn-cs"/>
              </a:rPr>
              <a:t>t</a:t>
            </a:r>
            <a:r>
              <a:rPr lang="en-GB" dirty="0" smtClean="0">
                <a:solidFill>
                  <a:schemeClr val="accent2"/>
                </a:solidFill>
                <a:cs typeface="+mn-cs"/>
              </a:rPr>
              <a:t> ~ 10 ns, fast enough </a:t>
            </a:r>
            <a:br>
              <a:rPr lang="en-GB" dirty="0" smtClean="0">
                <a:solidFill>
                  <a:schemeClr val="accent2"/>
                </a:solidFill>
                <a:cs typeface="+mn-cs"/>
              </a:rPr>
            </a:br>
            <a:r>
              <a:rPr lang="en-GB" dirty="0" smtClean="0">
                <a:solidFill>
                  <a:schemeClr val="accent2"/>
                </a:solidFill>
                <a:cs typeface="+mn-cs"/>
              </a:rPr>
              <a:t>for the LHC (bunch crossings 25 ns apart) </a:t>
            </a:r>
            <a:br>
              <a:rPr lang="en-GB" dirty="0" smtClean="0">
                <a:solidFill>
                  <a:schemeClr val="accent2"/>
                </a:solidFill>
                <a:cs typeface="+mn-cs"/>
              </a:rPr>
            </a:br>
            <a:r>
              <a:rPr lang="en-GB" dirty="0" smtClean="0">
                <a:solidFill>
                  <a:schemeClr val="accent2"/>
                </a:solidFill>
                <a:cs typeface="+mn-cs"/>
              </a:rPr>
              <a:t>but need </a:t>
            </a:r>
            <a:r>
              <a:rPr lang="en-GB" dirty="0" err="1" smtClean="0">
                <a:solidFill>
                  <a:schemeClr val="accent2"/>
                </a:solidFill>
                <a:latin typeface="Symbol" charset="0"/>
                <a:cs typeface="+mn-cs"/>
              </a:rPr>
              <a:t>s</a:t>
            </a:r>
            <a:r>
              <a:rPr lang="en-GB" i="1" baseline="-25000" dirty="0" err="1" smtClean="0">
                <a:solidFill>
                  <a:schemeClr val="accent2"/>
                </a:solidFill>
                <a:cs typeface="+mn-cs"/>
              </a:rPr>
              <a:t>t</a:t>
            </a:r>
            <a:r>
              <a:rPr lang="en-GB" dirty="0" smtClean="0">
                <a:solidFill>
                  <a:schemeClr val="accent2"/>
                </a:solidFill>
                <a:cs typeface="+mn-cs"/>
              </a:rPr>
              <a:t> &lt; 1 ns to do useful TOF</a:t>
            </a:r>
          </a:p>
        </p:txBody>
      </p:sp>
      <p:pic>
        <p:nvPicPr>
          <p:cNvPr id="33798" name="Picture 7" descr="To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56"/>
          <a:stretch>
            <a:fillRect/>
          </a:stretch>
        </p:blipFill>
        <p:spPr bwMode="auto">
          <a:xfrm>
            <a:off x="5364163" y="3213100"/>
            <a:ext cx="3529012" cy="286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5416" name="Line 8"/>
          <p:cNvSpPr>
            <a:spLocks noChangeShapeType="1"/>
          </p:cNvSpPr>
          <p:nvPr/>
        </p:nvSpPr>
        <p:spPr bwMode="auto">
          <a:xfrm>
            <a:off x="5508625" y="1916113"/>
            <a:ext cx="3167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5867400" y="1484313"/>
            <a:ext cx="71438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5418" name="Rectangle 10"/>
          <p:cNvSpPr>
            <a:spLocks noChangeArrowheads="1"/>
          </p:cNvSpPr>
          <p:nvPr/>
        </p:nvSpPr>
        <p:spPr bwMode="auto">
          <a:xfrm>
            <a:off x="8243888" y="1484313"/>
            <a:ext cx="71437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5419" name="Line 11"/>
          <p:cNvSpPr>
            <a:spLocks noChangeShapeType="1"/>
          </p:cNvSpPr>
          <p:nvPr/>
        </p:nvSpPr>
        <p:spPr bwMode="auto">
          <a:xfrm>
            <a:off x="5876925" y="2492375"/>
            <a:ext cx="23764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5420" name="Text Box 12"/>
          <p:cNvSpPr txBox="1">
            <a:spLocks noChangeArrowheads="1"/>
          </p:cNvSpPr>
          <p:nvPr/>
        </p:nvSpPr>
        <p:spPr bwMode="auto">
          <a:xfrm>
            <a:off x="6877050" y="1557338"/>
            <a:ext cx="717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  <a:cs typeface="+mn-cs"/>
              </a:rPr>
              <a:t>Track</a:t>
            </a:r>
          </a:p>
        </p:txBody>
      </p:sp>
      <p:sp>
        <p:nvSpPr>
          <p:cNvPr id="145421" name="Text Box 13"/>
          <p:cNvSpPr txBox="1">
            <a:spLocks noChangeArrowheads="1"/>
          </p:cNvSpPr>
          <p:nvPr/>
        </p:nvSpPr>
        <p:spPr bwMode="auto">
          <a:xfrm>
            <a:off x="6948488" y="2276475"/>
            <a:ext cx="29845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1">
                <a:latin typeface="Times New Roman" charset="0"/>
                <a:cs typeface="+mn-cs"/>
              </a:rPr>
              <a:t>d</a:t>
            </a:r>
          </a:p>
        </p:txBody>
      </p:sp>
      <p:sp>
        <p:nvSpPr>
          <p:cNvPr id="145422" name="Text Box 14"/>
          <p:cNvSpPr txBox="1">
            <a:spLocks noChangeArrowheads="1"/>
          </p:cNvSpPr>
          <p:nvPr/>
        </p:nvSpPr>
        <p:spPr bwMode="auto">
          <a:xfrm>
            <a:off x="6186488" y="942182"/>
            <a:ext cx="23576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atin typeface="Times New Roman" charset="0"/>
                <a:cs typeface="+mn-cs"/>
              </a:rPr>
              <a:t>Detectors (scintillators)</a:t>
            </a:r>
            <a:endParaRPr lang="en-US" dirty="0">
              <a:latin typeface="Times New Roman" charset="0"/>
              <a:cs typeface="+mn-cs"/>
            </a:endParaRPr>
          </a:p>
        </p:txBody>
      </p:sp>
      <p:sp>
        <p:nvSpPr>
          <p:cNvPr id="145423" name="Line 15"/>
          <p:cNvSpPr>
            <a:spLocks noChangeShapeType="1"/>
          </p:cNvSpPr>
          <p:nvPr/>
        </p:nvSpPr>
        <p:spPr bwMode="auto">
          <a:xfrm flipH="1">
            <a:off x="5940425" y="1412875"/>
            <a:ext cx="503238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5424" name="Line 16"/>
          <p:cNvSpPr>
            <a:spLocks noChangeShapeType="1"/>
          </p:cNvSpPr>
          <p:nvPr/>
        </p:nvSpPr>
        <p:spPr bwMode="auto">
          <a:xfrm>
            <a:off x="7524750" y="1412875"/>
            <a:ext cx="7191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5425" name="Text Box 17"/>
          <p:cNvSpPr txBox="1">
            <a:spLocks noChangeArrowheads="1"/>
          </p:cNvSpPr>
          <p:nvPr/>
        </p:nvSpPr>
        <p:spPr bwMode="auto">
          <a:xfrm>
            <a:off x="5867400" y="2997200"/>
            <a:ext cx="28019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  <a:cs typeface="+mn-cs"/>
              </a:rPr>
              <a:t>TOF difference for </a:t>
            </a:r>
            <a:r>
              <a:rPr lang="en-US" i="1">
                <a:latin typeface="Times New Roman" charset="0"/>
                <a:cs typeface="+mn-cs"/>
              </a:rPr>
              <a:t>d</a:t>
            </a:r>
            <a:r>
              <a:rPr lang="en-US">
                <a:latin typeface="Times New Roman" charset="0"/>
                <a:cs typeface="+mn-cs"/>
              </a:rPr>
              <a:t> = 12 m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64458" y="437978"/>
            <a:ext cx="8624047" cy="598569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OPERA: </a:t>
            </a:r>
            <a:r>
              <a:rPr lang="en-US" dirty="0" smtClean="0"/>
              <a:t>UPDATE 8 June 2012</a:t>
            </a:r>
          </a:p>
          <a:p>
            <a:r>
              <a:rPr lang="en-US" dirty="0" smtClean="0"/>
              <a:t>Neutrinos sent from CERN to Gran </a:t>
            </a:r>
            <a:r>
              <a:rPr lang="en-US" dirty="0" err="1" smtClean="0"/>
              <a:t>Sasso</a:t>
            </a:r>
            <a:r>
              <a:rPr lang="en-US" dirty="0" smtClean="0"/>
              <a:t> respect the cosmic speed limit</a:t>
            </a:r>
          </a:p>
          <a:p>
            <a:r>
              <a:rPr lang="en-US" dirty="0" smtClean="0"/>
              <a:t>At the 25th International Conference on Neutrino Physics and Astrophysics in Kyoto today, CERN Research Director Sergio </a:t>
            </a:r>
            <a:r>
              <a:rPr lang="en-US" dirty="0" err="1" smtClean="0"/>
              <a:t>Bertolucci</a:t>
            </a:r>
            <a:r>
              <a:rPr lang="en-US" dirty="0" smtClean="0"/>
              <a:t> presented results on the time of flight of neutrinos from CERN to the INFN Gran </a:t>
            </a:r>
            <a:r>
              <a:rPr lang="en-US" dirty="0" err="1" smtClean="0"/>
              <a:t>Sasso</a:t>
            </a:r>
            <a:r>
              <a:rPr lang="en-US" dirty="0" smtClean="0"/>
              <a:t> Laboratory on behalf of four experiments situated at Gran </a:t>
            </a:r>
            <a:r>
              <a:rPr lang="en-US" dirty="0" err="1" smtClean="0"/>
              <a:t>Sasso</a:t>
            </a:r>
            <a:r>
              <a:rPr lang="en-US" dirty="0" smtClean="0"/>
              <a:t>. The four, </a:t>
            </a:r>
            <a:r>
              <a:rPr lang="en-US" dirty="0" err="1" smtClean="0"/>
              <a:t>Borexino</a:t>
            </a:r>
            <a:r>
              <a:rPr lang="en-US" dirty="0" smtClean="0"/>
              <a:t>, ICARUS, LVD and OPERA all measure a neutrino time of flight consistent with the speed of light. This is at odds with a measurement that the OPERA collaboration put up for scrutiny last September, indicating that the original OPERA measurement can be attributed to a faulty element of the experiment’s </a:t>
            </a:r>
            <a:r>
              <a:rPr lang="en-US" dirty="0" err="1" smtClean="0"/>
              <a:t>fibre</a:t>
            </a:r>
            <a:r>
              <a:rPr lang="en-US" dirty="0" smtClean="0"/>
              <a:t> optic timing system.</a:t>
            </a:r>
          </a:p>
          <a:p>
            <a:r>
              <a:rPr lang="en-US" dirty="0" smtClean="0"/>
              <a:t>“</a:t>
            </a:r>
            <a:r>
              <a:rPr lang="en-US" b="1" u="sng" dirty="0" smtClean="0"/>
              <a:t>Although this result isn’t as exciting as some would have liked,” said </a:t>
            </a:r>
            <a:r>
              <a:rPr lang="en-US" b="1" u="sng" dirty="0" err="1" smtClean="0"/>
              <a:t>Bertolucci</a:t>
            </a:r>
            <a:r>
              <a:rPr lang="en-US" b="1" u="sng" dirty="0" smtClean="0"/>
              <a:t>, “it is what we all expected deep down</a:t>
            </a:r>
            <a:r>
              <a:rPr lang="en-US" dirty="0" smtClean="0"/>
              <a:t>. The story captured the public imagination, and has given people the opportunity to see the scientific method in action – an unexpected result was put up for scrutiny, thoroughly investigated and resolved in part thanks to collaboration between normally competing experiments. That’s how science moves forward.”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45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180885"/>
            <a:ext cx="8042276" cy="1336956"/>
          </a:xfrm>
        </p:spPr>
        <p:txBody>
          <a:bodyPr/>
          <a:lstStyle/>
          <a:p>
            <a:r>
              <a:rPr lang="en-US" dirty="0" smtClean="0"/>
              <a:t>How does it work?</a:t>
            </a:r>
            <a:br>
              <a:rPr lang="en-US" dirty="0" smtClean="0"/>
            </a:br>
            <a:r>
              <a:rPr lang="en-US" sz="3600" dirty="0"/>
              <a:t>S</a:t>
            </a:r>
            <a:r>
              <a:rPr lang="en-US" sz="3600" dirty="0" smtClean="0"/>
              <a:t>ome examples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4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19/06/12</a:t>
            </a:r>
            <a:endParaRPr lang="en-GB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H. Danielsson,  Swedish Teachers Program</a:t>
            </a:r>
            <a:endParaRPr lang="en-GB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6C07E0-A40E-E449-8B97-06AD7F760BD4}" type="slidenum">
              <a:rPr lang="en-GB"/>
              <a:pPr>
                <a:defRPr/>
              </a:pPr>
              <a:t>28</a:t>
            </a:fld>
            <a:endParaRPr lang="en-GB"/>
          </a:p>
        </p:txBody>
      </p:sp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49275" y="178883"/>
            <a:ext cx="8042276" cy="961543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cs typeface="+mj-cs"/>
              </a:rPr>
              <a:t>Mass reconstruction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1223962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lang="en-GB" smtClean="0">
                <a:solidFill>
                  <a:schemeClr val="accent2"/>
                </a:solidFill>
                <a:cs typeface="+mn-cs"/>
              </a:rPr>
              <a:t>Typical example of reconstruction of a particle decay:  </a:t>
            </a:r>
            <a:r>
              <a:rPr lang="en-GB" smtClean="0">
                <a:solidFill>
                  <a:srgbClr val="FF0000"/>
                </a:solidFill>
                <a:latin typeface="Symbol" charset="0"/>
                <a:cs typeface="+mn-cs"/>
              </a:rPr>
              <a:t>p</a:t>
            </a:r>
            <a:r>
              <a:rPr lang="en-GB" baseline="30000" smtClean="0">
                <a:solidFill>
                  <a:srgbClr val="FF0000"/>
                </a:solidFill>
                <a:cs typeface="+mn-cs"/>
              </a:rPr>
              <a:t>0</a:t>
            </a:r>
            <a:r>
              <a:rPr lang="en-GB" smtClean="0">
                <a:solidFill>
                  <a:srgbClr val="FF0000"/>
                </a:solidFill>
                <a:cs typeface="+mn-cs"/>
              </a:rPr>
              <a:t> </a:t>
            </a:r>
            <a:r>
              <a:rPr lang="en-GB" smtClean="0">
                <a:solidFill>
                  <a:srgbClr val="FF0000"/>
                </a:solidFill>
                <a:cs typeface="+mn-cs"/>
                <a:sym typeface="Symbol" charset="0"/>
              </a:rPr>
              <a:t></a:t>
            </a:r>
            <a:r>
              <a:rPr lang="en-GB" smtClean="0">
                <a:solidFill>
                  <a:srgbClr val="FF0000"/>
                </a:solidFill>
                <a:cs typeface="+mn-cs"/>
              </a:rPr>
              <a:t> </a:t>
            </a:r>
            <a:r>
              <a:rPr lang="en-GB" smtClean="0">
                <a:solidFill>
                  <a:srgbClr val="FF0000"/>
                </a:solidFill>
                <a:latin typeface="Symbol" charset="0"/>
                <a:cs typeface="+mn-cs"/>
              </a:rPr>
              <a:t>gg</a:t>
            </a:r>
            <a:r>
              <a:rPr lang="en-GB" smtClean="0">
                <a:solidFill>
                  <a:schemeClr val="accent2"/>
                </a:solidFill>
                <a:cs typeface="+mn-cs"/>
              </a:rPr>
              <a:t> </a:t>
            </a:r>
            <a:br>
              <a:rPr lang="en-GB" smtClean="0">
                <a:solidFill>
                  <a:schemeClr val="accent2"/>
                </a:solidFill>
                <a:cs typeface="+mn-cs"/>
              </a:rPr>
            </a:br>
            <a:r>
              <a:rPr lang="en-GB" smtClean="0">
                <a:solidFill>
                  <a:schemeClr val="accent2"/>
                </a:solidFill>
                <a:cs typeface="+mn-cs"/>
              </a:rPr>
              <a:t>one of the first composite particles reconstructed in the LHC experiments</a:t>
            </a:r>
          </a:p>
          <a:p>
            <a:pPr eaLnBrk="1" hangingPunct="1">
              <a:defRPr/>
            </a:pPr>
            <a:r>
              <a:rPr lang="en-GB" smtClean="0">
                <a:solidFill>
                  <a:schemeClr val="accent2"/>
                </a:solidFill>
                <a:cs typeface="+mn-cs"/>
              </a:rPr>
              <a:t>This technique an also be used to search for more exciting signals:</a:t>
            </a:r>
          </a:p>
          <a:p>
            <a:pPr eaLnBrk="1" hangingPunct="1">
              <a:defRPr/>
            </a:pPr>
            <a:endParaRPr lang="en-GB" smtClean="0">
              <a:solidFill>
                <a:schemeClr val="accent2"/>
              </a:solidFill>
              <a:cs typeface="+mn-cs"/>
            </a:endParaRPr>
          </a:p>
        </p:txBody>
      </p:sp>
      <p:graphicFrame>
        <p:nvGraphicFramePr>
          <p:cNvPr id="1024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4612866"/>
              </p:ext>
            </p:extLst>
          </p:nvPr>
        </p:nvGraphicFramePr>
        <p:xfrm>
          <a:off x="4787900" y="3151376"/>
          <a:ext cx="3743325" cy="304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" name="CorelPhotoPaint.Image.6" r:id="rId3" imgW="1775316" imgH="2236320" progId="CorelPhotoPaint.Image.6">
                  <p:embed/>
                </p:oleObj>
              </mc:Choice>
              <mc:Fallback>
                <p:oleObj name="CorelPhotoPaint.Image.6" r:id="rId3" imgW="1775316" imgH="2236320" progId="CorelPhotoPaint.Image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3151376"/>
                        <a:ext cx="3743325" cy="3046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247" name="Group 16"/>
          <p:cNvGrpSpPr>
            <a:grpSpLocks/>
          </p:cNvGrpSpPr>
          <p:nvPr/>
        </p:nvGrpSpPr>
        <p:grpSpPr bwMode="auto">
          <a:xfrm>
            <a:off x="684213" y="2852738"/>
            <a:ext cx="3887787" cy="3386137"/>
            <a:chOff x="76200" y="2590800"/>
            <a:chExt cx="5836444" cy="3966068"/>
          </a:xfrm>
        </p:grpSpPr>
        <p:pic>
          <p:nvPicPr>
            <p:cNvPr id="10251" name="Picture 14" descr="pizeo.jpg"/>
            <p:cNvPicPr preferRelativeResize="0"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" y="2590800"/>
              <a:ext cx="5836444" cy="3966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Rectangle 15"/>
            <p:cNvSpPr>
              <a:spLocks noChangeArrowheads="1"/>
            </p:cNvSpPr>
            <p:nvPr/>
          </p:nvSpPr>
          <p:spPr bwMode="auto">
            <a:xfrm>
              <a:off x="3352354" y="4724665"/>
              <a:ext cx="2133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en-US" sz="1600">
                <a:latin typeface="Comic Sans MS" charset="0"/>
              </a:endParaRPr>
            </a:p>
          </p:txBody>
        </p:sp>
      </p:grpSp>
      <p:sp>
        <p:nvSpPr>
          <p:cNvPr id="149512" name="Text Box 8"/>
          <p:cNvSpPr txBox="1">
            <a:spLocks noChangeArrowheads="1"/>
          </p:cNvSpPr>
          <p:nvPr/>
        </p:nvSpPr>
        <p:spPr bwMode="auto">
          <a:xfrm>
            <a:off x="6372225" y="2492375"/>
            <a:ext cx="9556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>
                <a:latin typeface="Symbol" charset="0"/>
                <a:cs typeface="+mn-cs"/>
              </a:rPr>
              <a:t>H</a:t>
            </a:r>
            <a:r>
              <a:rPr lang="en-GB" sz="2000">
                <a:latin typeface="Times New Roman" charset="0"/>
                <a:cs typeface="+mn-cs"/>
              </a:rPr>
              <a:t> </a:t>
            </a:r>
            <a:r>
              <a:rPr lang="en-GB" sz="2000">
                <a:latin typeface="Times New Roman" charset="0"/>
                <a:cs typeface="+mn-cs"/>
                <a:sym typeface="Symbol" charset="0"/>
              </a:rPr>
              <a:t></a:t>
            </a:r>
            <a:r>
              <a:rPr lang="en-GB" sz="2000">
                <a:latin typeface="Times New Roman" charset="0"/>
                <a:cs typeface="+mn-cs"/>
              </a:rPr>
              <a:t> </a:t>
            </a:r>
            <a:r>
              <a:rPr lang="en-GB" sz="2000">
                <a:latin typeface="Symbol" charset="0"/>
                <a:cs typeface="+mn-cs"/>
              </a:rPr>
              <a:t>gg</a:t>
            </a:r>
          </a:p>
        </p:txBody>
      </p:sp>
      <p:sp>
        <p:nvSpPr>
          <p:cNvPr id="149513" name="Text Box 9"/>
          <p:cNvSpPr txBox="1">
            <a:spLocks noChangeArrowheads="1"/>
          </p:cNvSpPr>
          <p:nvPr/>
        </p:nvSpPr>
        <p:spPr bwMode="auto">
          <a:xfrm>
            <a:off x="1619250" y="2466975"/>
            <a:ext cx="1995488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i="1">
                <a:latin typeface="Times New Roman" charset="0"/>
                <a:cs typeface="+mn-cs"/>
              </a:rPr>
              <a:t>m</a:t>
            </a:r>
            <a:r>
              <a:rPr lang="en-GB" sz="2000">
                <a:latin typeface="Times New Roman" charset="0"/>
                <a:cs typeface="+mn-cs"/>
              </a:rPr>
              <a:t>(</a:t>
            </a:r>
            <a:r>
              <a:rPr lang="en-GB" sz="2000">
                <a:latin typeface="Symbol" charset="0"/>
                <a:cs typeface="+mn-cs"/>
              </a:rPr>
              <a:t>p</a:t>
            </a:r>
            <a:r>
              <a:rPr lang="en-GB" sz="2000" baseline="30000">
                <a:latin typeface="Times New Roman" charset="0"/>
                <a:cs typeface="+mn-cs"/>
              </a:rPr>
              <a:t>0</a:t>
            </a:r>
            <a:r>
              <a:rPr lang="en-GB" sz="2000">
                <a:latin typeface="Times New Roman" charset="0"/>
                <a:cs typeface="+mn-cs"/>
              </a:rPr>
              <a:t>) = 135 MeV</a:t>
            </a:r>
          </a:p>
        </p:txBody>
      </p:sp>
      <p:sp>
        <p:nvSpPr>
          <p:cNvPr id="149514" name="Text Box 10"/>
          <p:cNvSpPr txBox="1">
            <a:spLocks noChangeAspect="1" noChangeArrowheads="1"/>
          </p:cNvSpPr>
          <p:nvPr/>
        </p:nvSpPr>
        <p:spPr bwMode="auto">
          <a:xfrm>
            <a:off x="6659563" y="3068638"/>
            <a:ext cx="15763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600">
                <a:latin typeface="Times" charset="0"/>
                <a:cs typeface="+mn-cs"/>
              </a:rPr>
              <a:t>CMS simulation </a:t>
            </a:r>
          </a:p>
          <a:p>
            <a:pPr eaLnBrk="0" hangingPunct="0">
              <a:defRPr/>
            </a:pPr>
            <a:r>
              <a:rPr lang="en-US" sz="1600">
                <a:latin typeface="Times" charset="0"/>
                <a:cs typeface="+mn-cs"/>
              </a:rPr>
              <a:t>100 fb</a:t>
            </a:r>
            <a:r>
              <a:rPr lang="en-US" sz="1600" baseline="30000">
                <a:latin typeface="Times" charset="0"/>
                <a:cs typeface="+mn-cs"/>
              </a:rPr>
              <a:t>-1</a:t>
            </a:r>
            <a:endParaRPr lang="en-US" sz="1600">
              <a:latin typeface="Times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081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smtClean="0">
                <a:cs typeface="+mj-cs"/>
              </a:rPr>
              <a:t>Higgs Detection:</a:t>
            </a:r>
            <a:r>
              <a:rPr lang="en-US" sz="4000" smtClean="0">
                <a:cs typeface="+mj-cs"/>
              </a:rPr>
              <a:t>   H -&gt; </a:t>
            </a:r>
            <a:r>
              <a:rPr lang="en-US" sz="4000" smtClean="0">
                <a:latin typeface="Symbol" charset="0"/>
                <a:cs typeface="+mj-cs"/>
              </a:rPr>
              <a:t>gg</a:t>
            </a:r>
            <a:endParaRPr lang="en-US" smtClean="0">
              <a:cs typeface="+mj-cs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0" y="990600"/>
            <a:ext cx="4343400" cy="152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smtClean="0">
                <a:cs typeface="+mn-cs"/>
              </a:rPr>
              <a:t>    </a:t>
            </a:r>
            <a:r>
              <a:rPr lang="en-US" sz="2400" smtClean="0">
                <a:cs typeface="+mn-cs"/>
              </a:rPr>
              <a:t>A Higgs decaying to 2 energetic photons would be a striking event in the LHC detectors.</a:t>
            </a:r>
            <a:endParaRPr lang="en-US" sz="2000" smtClean="0">
              <a:cs typeface="+mn-cs"/>
            </a:endParaRPr>
          </a:p>
        </p:txBody>
      </p:sp>
      <p:pic>
        <p:nvPicPr>
          <p:cNvPr id="44038" name="Picture 6" descr="Pages from lhcc 2-2.jpg                                        0001ED04Macintosh HD                   B8AA18DE: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0" t="19006" r="10527" b="17888"/>
          <a:stretch>
            <a:fillRect/>
          </a:stretch>
        </p:blipFill>
        <p:spPr>
          <a:xfrm>
            <a:off x="0" y="914400"/>
            <a:ext cx="4603750" cy="3713163"/>
          </a:xfrm>
        </p:spPr>
      </p:pic>
      <p:pic>
        <p:nvPicPr>
          <p:cNvPr id="44041" name="Picture 9" descr="Pages from lhcc 2.jpg                                          0001ED04Macintosh HD                   B8AA18DE: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lum bright="-20000" contras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0" t="7466" b="7466"/>
          <a:stretch>
            <a:fillRect/>
          </a:stretch>
        </p:blipFill>
        <p:spPr>
          <a:xfrm>
            <a:off x="5592763" y="2590800"/>
            <a:ext cx="3551237" cy="3954463"/>
          </a:xfrm>
        </p:spPr>
      </p:pic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4953000" y="2971800"/>
            <a:ext cx="996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cs typeface="+mn-cs"/>
              </a:rPr>
              <a:t>events</a:t>
            </a:r>
          </a:p>
        </p:txBody>
      </p:sp>
      <p:sp>
        <p:nvSpPr>
          <p:cNvPr id="44043" name="Rectangle 11"/>
          <p:cNvSpPr>
            <a:spLocks noChangeArrowheads="1"/>
          </p:cNvSpPr>
          <p:nvPr/>
        </p:nvSpPr>
        <p:spPr bwMode="auto">
          <a:xfrm>
            <a:off x="6934200" y="6400800"/>
            <a:ext cx="1063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cs typeface="+mn-cs"/>
              </a:rPr>
              <a:t>energy</a:t>
            </a:r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6324600" y="5562600"/>
            <a:ext cx="1760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cs typeface="+mn-cs"/>
              </a:rPr>
              <a:t>background</a:t>
            </a:r>
          </a:p>
        </p:txBody>
      </p:sp>
      <p:sp>
        <p:nvSpPr>
          <p:cNvPr id="44045" name="Rectangle 13"/>
          <p:cNvSpPr>
            <a:spLocks noChangeArrowheads="1"/>
          </p:cNvSpPr>
          <p:nvPr/>
        </p:nvSpPr>
        <p:spPr bwMode="auto">
          <a:xfrm>
            <a:off x="7772400" y="3657600"/>
            <a:ext cx="100488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FF0000"/>
                </a:solidFill>
                <a:cs typeface="+mn-cs"/>
              </a:rPr>
              <a:t>Higgs </a:t>
            </a:r>
          </a:p>
          <a:p>
            <a:pPr>
              <a:defRPr/>
            </a:pPr>
            <a:r>
              <a:rPr lang="en-US">
                <a:solidFill>
                  <a:srgbClr val="FF0000"/>
                </a:solidFill>
                <a:cs typeface="+mn-cs"/>
              </a:rPr>
              <a:t>signal</a:t>
            </a:r>
            <a:endParaRPr lang="en-US">
              <a:cs typeface="+mn-cs"/>
            </a:endParaRPr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228600" y="4800600"/>
            <a:ext cx="50292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b="0">
                <a:cs typeface="+mn-cs"/>
              </a:rPr>
              <a:t>The combined energies of the </a:t>
            </a:r>
            <a:r>
              <a:rPr lang="en-US" b="0">
                <a:solidFill>
                  <a:srgbClr val="FF0000"/>
                </a:solidFill>
                <a:cs typeface="+mn-cs"/>
              </a:rPr>
              <a:t>signal photons</a:t>
            </a:r>
            <a:r>
              <a:rPr lang="en-US" b="0">
                <a:cs typeface="+mn-cs"/>
              </a:rPr>
              <a:t> would cluster at the mass of the </a:t>
            </a:r>
            <a:r>
              <a:rPr lang="en-US" b="0">
                <a:solidFill>
                  <a:srgbClr val="FF0000"/>
                </a:solidFill>
                <a:cs typeface="+mn-cs"/>
              </a:rPr>
              <a:t>Higgs</a:t>
            </a:r>
            <a:r>
              <a:rPr lang="en-US" b="0">
                <a:cs typeface="+mn-cs"/>
              </a:rPr>
              <a:t> boson.  In contrast, background events include photon pairs with a variety of energies.</a:t>
            </a:r>
          </a:p>
        </p:txBody>
      </p:sp>
      <p:sp>
        <p:nvSpPr>
          <p:cNvPr id="44047" name="Rectangle 15"/>
          <p:cNvSpPr>
            <a:spLocks noChangeArrowheads="1"/>
          </p:cNvSpPr>
          <p:nvPr/>
        </p:nvSpPr>
        <p:spPr bwMode="auto">
          <a:xfrm>
            <a:off x="3581400" y="4191000"/>
            <a:ext cx="10048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0">
                <a:cs typeface="+mn-cs"/>
              </a:rPr>
              <a:t>ATLAS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19/06/12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9BB39-A261-9E40-9CAA-22DA2DE4307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71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Particle interaction with </a:t>
            </a:r>
            <a:r>
              <a:rPr lang="en-US" sz="4000" dirty="0" smtClean="0"/>
              <a:t>matter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82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23308"/>
            <a:ext cx="8042276" cy="956046"/>
          </a:xfrm>
        </p:spPr>
        <p:txBody>
          <a:bodyPr/>
          <a:lstStyle/>
          <a:p>
            <a:r>
              <a:rPr lang="en-US" dirty="0" smtClean="0"/>
              <a:t>ATLAS example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30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4532"/>
            <a:ext cx="9144000" cy="5101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37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90046"/>
            <a:ext cx="8042276" cy="836323"/>
          </a:xfrm>
        </p:spPr>
        <p:txBody>
          <a:bodyPr/>
          <a:lstStyle/>
          <a:p>
            <a:r>
              <a:rPr lang="en-US" dirty="0" smtClean="0"/>
              <a:t>ATLAS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31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5948"/>
            <a:ext cx="9144000" cy="537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37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this???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32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395440"/>
            <a:ext cx="4954305" cy="38802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4305" y="2422933"/>
            <a:ext cx="3934202" cy="405909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08831" y="1878291"/>
            <a:ext cx="1677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(From ATLAS)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26484" t="25779" r="24217" b="29775"/>
          <a:stretch/>
        </p:blipFill>
        <p:spPr>
          <a:xfrm>
            <a:off x="6746017" y="527267"/>
            <a:ext cx="2034835" cy="183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76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9602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26819" y="5621439"/>
            <a:ext cx="4060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AMS (simulation) 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76151" y="6488668"/>
            <a:ext cx="5776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Alpha Magnetic </a:t>
            </a:r>
            <a:r>
              <a:rPr lang="en-US" dirty="0" smtClean="0">
                <a:solidFill>
                  <a:srgbClr val="FFFF00"/>
                </a:solidFill>
              </a:rPr>
              <a:t>Spectrometer to study cosmic rays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33</a:t>
            </a:fld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2595626" y="4298680"/>
            <a:ext cx="1800192" cy="1322759"/>
          </a:xfrm>
          <a:prstGeom prst="straightConnector1">
            <a:avLst/>
          </a:prstGeom>
          <a:ln w="38100" cmpd="sng">
            <a:solidFill>
              <a:srgbClr val="FFFF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863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Richard </a:t>
            </a:r>
            <a:r>
              <a:rPr lang="en-US" dirty="0" err="1" smtClean="0"/>
              <a:t>Kass</a:t>
            </a:r>
            <a:r>
              <a:rPr lang="en-US" dirty="0" smtClean="0"/>
              <a:t>, 880.P20 Winter 2006</a:t>
            </a:r>
          </a:p>
          <a:p>
            <a:r>
              <a:rPr lang="en-US" dirty="0" smtClean="0"/>
              <a:t>Roger Forty</a:t>
            </a:r>
            <a:r>
              <a:rPr lang="en-US" dirty="0"/>
              <a:t>, ICFA Instrumentation School, </a:t>
            </a:r>
            <a:r>
              <a:rPr lang="en-US" dirty="0" err="1"/>
              <a:t>Bariloche</a:t>
            </a:r>
            <a:r>
              <a:rPr lang="en-US" dirty="0"/>
              <a:t>,  19-20 January </a:t>
            </a:r>
            <a:r>
              <a:rPr lang="en-US" dirty="0" smtClean="0"/>
              <a:t>2010.</a:t>
            </a:r>
          </a:p>
          <a:p>
            <a:r>
              <a:rPr lang="en-US" dirty="0"/>
              <a:t>Ana </a:t>
            </a:r>
            <a:r>
              <a:rPr lang="en-US" dirty="0" err="1" smtClean="0"/>
              <a:t>Henriques</a:t>
            </a:r>
            <a:r>
              <a:rPr lang="en-US" dirty="0" smtClean="0"/>
              <a:t>, on </a:t>
            </a:r>
            <a:r>
              <a:rPr lang="en-US" dirty="0"/>
              <a:t>behalf of the </a:t>
            </a:r>
            <a:r>
              <a:rPr lang="en-US" dirty="0" smtClean="0"/>
              <a:t>ATLAS collaboration, ICATPP11 </a:t>
            </a:r>
            <a:r>
              <a:rPr lang="en-US" dirty="0"/>
              <a:t>Como, 3-7October 2011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14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89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2"/>
          <p:cNvSpPr>
            <a:spLocks noGrp="1"/>
          </p:cNvSpPr>
          <p:nvPr>
            <p:ph type="dt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/>
              <a:t>19/06/12</a:t>
            </a:r>
          </a:p>
        </p:txBody>
      </p:sp>
      <p:sp>
        <p:nvSpPr>
          <p:cNvPr id="13315" name="Footer Placeholder 3"/>
          <p:cNvSpPr>
            <a:spLocks noGrp="1"/>
          </p:cNvSpPr>
          <p:nvPr>
            <p:ph type="ftr" sz="quarter" idx="1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/>
              <a:t>H. Danielsson,  Swedish Teachers Program</a:t>
            </a:r>
            <a:endParaRPr lang="en-US" sz="1400" smtClean="0"/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12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DF333A6C-7225-8742-9224-05C53DD0B869}" type="slidenum">
              <a:rPr lang="en-US" sz="1400" smtClean="0"/>
              <a:pPr eaLnBrk="1" hangingPunct="1">
                <a:defRPr/>
              </a:pPr>
              <a:t>36</a:t>
            </a:fld>
            <a:endParaRPr lang="en-US" sz="1400" smtClean="0"/>
          </a:p>
        </p:txBody>
      </p:sp>
      <p:sp>
        <p:nvSpPr>
          <p:cNvPr id="1331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88950" y="0"/>
            <a:ext cx="7772400" cy="530225"/>
          </a:xfrm>
          <a:solidFill>
            <a:schemeClr val="accent2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3200">
                <a:solidFill>
                  <a:schemeClr val="bg1"/>
                </a:solidFill>
                <a:latin typeface="Times New Roman" charset="0"/>
                <a:cs typeface="+mj-cs"/>
              </a:rPr>
              <a:t>Interaction of Photons (</a:t>
            </a:r>
            <a:r>
              <a:rPr lang="en-US" sz="3200">
                <a:solidFill>
                  <a:schemeClr val="bg1"/>
                </a:solidFill>
                <a:latin typeface="Symbol" charset="0"/>
                <a:cs typeface="+mj-cs"/>
              </a:rPr>
              <a:t>g</a:t>
            </a:r>
            <a:r>
              <a:rPr lang="ja-JP" altLang="en-US" sz="3200">
                <a:solidFill>
                  <a:schemeClr val="bg1"/>
                </a:solidFill>
                <a:latin typeface="Times New Roman" charset="0"/>
                <a:cs typeface="+mj-cs"/>
              </a:rPr>
              <a:t>’</a:t>
            </a:r>
            <a:r>
              <a:rPr lang="en-US" sz="3200">
                <a:solidFill>
                  <a:schemeClr val="bg1"/>
                </a:solidFill>
                <a:latin typeface="Times New Roman" charset="0"/>
                <a:cs typeface="+mj-cs"/>
              </a:rPr>
              <a:t>s) with Matter</a:t>
            </a:r>
          </a:p>
        </p:txBody>
      </p:sp>
      <p:sp>
        <p:nvSpPr>
          <p:cNvPr id="13318" name="Text Box 1027"/>
          <p:cNvSpPr txBox="1">
            <a:spLocks noChangeArrowheads="1"/>
          </p:cNvSpPr>
          <p:nvPr/>
        </p:nvSpPr>
        <p:spPr bwMode="auto">
          <a:xfrm>
            <a:off x="527050" y="719138"/>
            <a:ext cx="6342063" cy="1320800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solidFill>
                  <a:srgbClr val="FF0000"/>
                </a:solidFill>
                <a:cs typeface="+mn-cs"/>
              </a:rPr>
              <a:t>There are three main contributions to photon interactions:</a:t>
            </a:r>
          </a:p>
          <a:p>
            <a:pPr eaLnBrk="1" hangingPunct="1">
              <a:defRPr/>
            </a:pPr>
            <a:r>
              <a:rPr lang="en-US" smtClean="0">
                <a:solidFill>
                  <a:srgbClr val="FF0000"/>
                </a:solidFill>
                <a:cs typeface="+mn-cs"/>
              </a:rPr>
              <a:t>	Photoelectric effect (E</a:t>
            </a:r>
            <a:r>
              <a:rPr lang="en-US" smtClean="0">
                <a:solidFill>
                  <a:srgbClr val="FF0000"/>
                </a:solidFill>
                <a:latin typeface="Symbol" charset="0"/>
                <a:cs typeface="+mn-cs"/>
              </a:rPr>
              <a:t>g</a:t>
            </a:r>
            <a:r>
              <a:rPr lang="en-US" smtClean="0">
                <a:solidFill>
                  <a:srgbClr val="FF0000"/>
                </a:solidFill>
                <a:cs typeface="+mn-cs"/>
              </a:rPr>
              <a:t> &lt; few MeV)</a:t>
            </a:r>
          </a:p>
          <a:p>
            <a:pPr eaLnBrk="1" hangingPunct="1">
              <a:defRPr/>
            </a:pPr>
            <a:r>
              <a:rPr lang="en-US" smtClean="0">
                <a:solidFill>
                  <a:srgbClr val="FF0000"/>
                </a:solidFill>
                <a:cs typeface="+mn-cs"/>
              </a:rPr>
              <a:t>	Compton scattering</a:t>
            </a:r>
          </a:p>
          <a:p>
            <a:pPr eaLnBrk="1" hangingPunct="1">
              <a:defRPr/>
            </a:pPr>
            <a:r>
              <a:rPr lang="en-US" smtClean="0">
                <a:solidFill>
                  <a:srgbClr val="FF0000"/>
                </a:solidFill>
                <a:cs typeface="+mn-cs"/>
              </a:rPr>
              <a:t>	Pair production (dominates at energies &gt; few MeV)</a:t>
            </a:r>
          </a:p>
        </p:txBody>
      </p:sp>
      <p:pic>
        <p:nvPicPr>
          <p:cNvPr id="26630" name="Picture 1028" descr="phot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" y="2100263"/>
            <a:ext cx="2851150" cy="277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Text Box 1029"/>
          <p:cNvSpPr txBox="1">
            <a:spLocks noChangeArrowheads="1"/>
          </p:cNvSpPr>
          <p:nvPr/>
        </p:nvSpPr>
        <p:spPr bwMode="auto">
          <a:xfrm>
            <a:off x="3697288" y="2205038"/>
            <a:ext cx="5086350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cs typeface="+mn-cs"/>
              </a:rPr>
              <a:t>Contributions to photon interaction cross section for lead</a:t>
            </a:r>
          </a:p>
          <a:p>
            <a:pPr eaLnBrk="1" hangingPunct="1">
              <a:defRPr/>
            </a:pPr>
            <a:r>
              <a:rPr lang="en-US" sz="1600" smtClean="0">
                <a:cs typeface="+mn-cs"/>
              </a:rPr>
              <a:t>including photoelectric effect (</a:t>
            </a:r>
            <a:r>
              <a:rPr lang="en-US" sz="1600" smtClean="0">
                <a:latin typeface="Symbol" charset="0"/>
                <a:cs typeface="+mn-cs"/>
              </a:rPr>
              <a:t>t</a:t>
            </a:r>
            <a:r>
              <a:rPr lang="en-US" sz="1600" smtClean="0">
                <a:cs typeface="+mn-cs"/>
              </a:rPr>
              <a:t>), rayleigh scattering (</a:t>
            </a:r>
            <a:r>
              <a:rPr lang="en-US" sz="1600" smtClean="0">
                <a:latin typeface="Symbol" charset="0"/>
                <a:cs typeface="+mn-cs"/>
              </a:rPr>
              <a:t>s</a:t>
            </a:r>
            <a:r>
              <a:rPr lang="en-US" sz="1600" baseline="-25000" smtClean="0">
                <a:cs typeface="+mn-cs"/>
              </a:rPr>
              <a:t>coh</a:t>
            </a:r>
            <a:r>
              <a:rPr lang="en-US" sz="1600" smtClean="0">
                <a:cs typeface="+mn-cs"/>
              </a:rPr>
              <a:t>),</a:t>
            </a:r>
          </a:p>
          <a:p>
            <a:pPr eaLnBrk="1" hangingPunct="1">
              <a:defRPr/>
            </a:pPr>
            <a:r>
              <a:rPr lang="en-US" sz="1600" smtClean="0">
                <a:cs typeface="+mn-cs"/>
              </a:rPr>
              <a:t>Compton scattering (</a:t>
            </a:r>
            <a:r>
              <a:rPr lang="en-US" sz="1600" smtClean="0">
                <a:latin typeface="Symbol" charset="0"/>
                <a:cs typeface="+mn-cs"/>
              </a:rPr>
              <a:t>s</a:t>
            </a:r>
            <a:r>
              <a:rPr lang="en-US" sz="1600" baseline="-25000" smtClean="0">
                <a:cs typeface="+mn-cs"/>
              </a:rPr>
              <a:t>incoh</a:t>
            </a:r>
            <a:r>
              <a:rPr lang="en-US" sz="1600" smtClean="0">
                <a:cs typeface="+mn-cs"/>
              </a:rPr>
              <a:t>), photonuclear absorbtion (</a:t>
            </a:r>
            <a:r>
              <a:rPr lang="en-US" sz="1600" smtClean="0">
                <a:latin typeface="Symbol" charset="0"/>
                <a:cs typeface="+mn-cs"/>
              </a:rPr>
              <a:t>s</a:t>
            </a:r>
            <a:r>
              <a:rPr lang="en-US" sz="1600" baseline="-25000" smtClean="0">
                <a:cs typeface="+mn-cs"/>
              </a:rPr>
              <a:t>ph,n</a:t>
            </a:r>
            <a:r>
              <a:rPr lang="en-US" sz="1600" smtClean="0">
                <a:cs typeface="+mn-cs"/>
              </a:rPr>
              <a:t>),</a:t>
            </a:r>
          </a:p>
          <a:p>
            <a:pPr eaLnBrk="1" hangingPunct="1">
              <a:defRPr/>
            </a:pPr>
            <a:r>
              <a:rPr lang="en-US" sz="1600" smtClean="0">
                <a:cs typeface="+mn-cs"/>
              </a:rPr>
              <a:t>pair production off nucleus (K</a:t>
            </a:r>
            <a:r>
              <a:rPr lang="en-US" sz="1600" baseline="-25000" smtClean="0">
                <a:cs typeface="+mn-cs"/>
              </a:rPr>
              <a:t>n</a:t>
            </a:r>
            <a:r>
              <a:rPr lang="en-US" sz="1600" smtClean="0">
                <a:cs typeface="+mn-cs"/>
              </a:rPr>
              <a:t>), and pair production </a:t>
            </a:r>
          </a:p>
          <a:p>
            <a:pPr eaLnBrk="1" hangingPunct="1">
              <a:defRPr/>
            </a:pPr>
            <a:r>
              <a:rPr lang="en-US" sz="1600" smtClean="0">
                <a:cs typeface="+mn-cs"/>
              </a:rPr>
              <a:t>off electrons (K</a:t>
            </a:r>
            <a:r>
              <a:rPr lang="en-US" sz="1600" baseline="-25000" smtClean="0">
                <a:cs typeface="+mn-cs"/>
              </a:rPr>
              <a:t>e</a:t>
            </a:r>
            <a:r>
              <a:rPr lang="en-US" sz="1600" smtClean="0">
                <a:cs typeface="+mn-cs"/>
              </a:rPr>
              <a:t>). </a:t>
            </a:r>
          </a:p>
          <a:p>
            <a:pPr eaLnBrk="1" hangingPunct="1">
              <a:defRPr/>
            </a:pPr>
            <a:endParaRPr lang="en-US" sz="1600" smtClean="0">
              <a:cs typeface="+mn-cs"/>
            </a:endParaRPr>
          </a:p>
          <a:p>
            <a:pPr eaLnBrk="1" hangingPunct="1">
              <a:defRPr/>
            </a:pPr>
            <a:r>
              <a:rPr lang="en-US" sz="1600" smtClean="0">
                <a:cs typeface="+mn-cs"/>
              </a:rPr>
              <a:t>Rayleigh scattering (</a:t>
            </a:r>
            <a:r>
              <a:rPr lang="en-US" sz="1600" smtClean="0">
                <a:latin typeface="Symbol" charset="0"/>
                <a:cs typeface="+mn-cs"/>
              </a:rPr>
              <a:t>s</a:t>
            </a:r>
            <a:r>
              <a:rPr lang="en-US" sz="1600" baseline="-25000" smtClean="0">
                <a:cs typeface="+mn-cs"/>
              </a:rPr>
              <a:t>coh</a:t>
            </a:r>
            <a:r>
              <a:rPr lang="en-US" sz="1600" smtClean="0">
                <a:cs typeface="+mn-cs"/>
              </a:rPr>
              <a:t>) is the classical physics process</a:t>
            </a:r>
          </a:p>
          <a:p>
            <a:pPr eaLnBrk="1" hangingPunct="1">
              <a:defRPr/>
            </a:pPr>
            <a:r>
              <a:rPr lang="en-US" sz="1600" smtClean="0">
                <a:cs typeface="+mn-cs"/>
              </a:rPr>
              <a:t>where </a:t>
            </a:r>
            <a:r>
              <a:rPr lang="en-US" sz="1600" smtClean="0">
                <a:latin typeface="Symbol" charset="0"/>
                <a:cs typeface="+mn-cs"/>
              </a:rPr>
              <a:t>g</a:t>
            </a:r>
            <a:r>
              <a:rPr lang="ja-JP" altLang="en-US" sz="1600" smtClean="0">
                <a:cs typeface="+mn-cs"/>
              </a:rPr>
              <a:t>’</a:t>
            </a:r>
            <a:r>
              <a:rPr lang="en-US" sz="1600" smtClean="0">
                <a:cs typeface="+mn-cs"/>
              </a:rPr>
              <a:t>s are scattered by an atom as a whole. All electrons</a:t>
            </a:r>
          </a:p>
          <a:p>
            <a:pPr eaLnBrk="1" hangingPunct="1">
              <a:defRPr/>
            </a:pPr>
            <a:r>
              <a:rPr lang="en-US" sz="1600" smtClean="0">
                <a:cs typeface="+mn-cs"/>
              </a:rPr>
              <a:t>in the atom contribute in a coherent fashion. The </a:t>
            </a:r>
            <a:r>
              <a:rPr lang="en-US" sz="1600" smtClean="0">
                <a:latin typeface="Symbol" charset="0"/>
                <a:cs typeface="+mn-cs"/>
              </a:rPr>
              <a:t>g</a:t>
            </a:r>
            <a:r>
              <a:rPr lang="ja-JP" altLang="en-US" sz="1600" smtClean="0">
                <a:cs typeface="+mn-cs"/>
              </a:rPr>
              <a:t>’</a:t>
            </a:r>
            <a:r>
              <a:rPr lang="en-US" sz="1600" smtClean="0">
                <a:cs typeface="+mn-cs"/>
              </a:rPr>
              <a:t>s energy</a:t>
            </a:r>
          </a:p>
          <a:p>
            <a:pPr eaLnBrk="1" hangingPunct="1">
              <a:defRPr/>
            </a:pPr>
            <a:r>
              <a:rPr lang="en-US" sz="1600" smtClean="0">
                <a:cs typeface="+mn-cs"/>
              </a:rPr>
              <a:t>remains the same before and after the scattering.</a:t>
            </a:r>
          </a:p>
        </p:txBody>
      </p:sp>
      <p:sp>
        <p:nvSpPr>
          <p:cNvPr id="13321" name="Text Box 1030"/>
          <p:cNvSpPr txBox="1">
            <a:spLocks noChangeArrowheads="1"/>
          </p:cNvSpPr>
          <p:nvPr/>
        </p:nvSpPr>
        <p:spPr bwMode="auto">
          <a:xfrm>
            <a:off x="192088" y="4826000"/>
            <a:ext cx="801052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cs typeface="+mn-cs"/>
              </a:rPr>
              <a:t>A beam of </a:t>
            </a:r>
            <a:r>
              <a:rPr lang="en-US" smtClean="0">
                <a:latin typeface="Symbol" charset="0"/>
                <a:cs typeface="+mn-cs"/>
              </a:rPr>
              <a:t>g</a:t>
            </a:r>
            <a:r>
              <a:rPr lang="ja-JP" altLang="en-US" smtClean="0">
                <a:cs typeface="+mn-cs"/>
              </a:rPr>
              <a:t>’</a:t>
            </a:r>
            <a:r>
              <a:rPr lang="en-US" smtClean="0">
                <a:cs typeface="+mn-cs"/>
              </a:rPr>
              <a:t>s with initial intensity N</a:t>
            </a:r>
            <a:r>
              <a:rPr lang="en-US" baseline="-25000" smtClean="0">
                <a:cs typeface="+mn-cs"/>
              </a:rPr>
              <a:t>0</a:t>
            </a:r>
            <a:r>
              <a:rPr lang="en-US" smtClean="0">
                <a:cs typeface="+mn-cs"/>
              </a:rPr>
              <a:t> passing through a medium is attenuated in number (but not energy) according to: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                                        dN=-</a:t>
            </a:r>
            <a:r>
              <a:rPr lang="en-US" smtClean="0">
                <a:latin typeface="Symbol" charset="0"/>
                <a:cs typeface="+mn-cs"/>
              </a:rPr>
              <a:t>m</a:t>
            </a:r>
            <a:r>
              <a:rPr lang="en-US" smtClean="0">
                <a:cs typeface="+mn-cs"/>
              </a:rPr>
              <a:t>Ndx or N(x)=N</a:t>
            </a:r>
            <a:r>
              <a:rPr lang="en-US" baseline="-25000" smtClean="0">
                <a:cs typeface="+mn-cs"/>
              </a:rPr>
              <a:t>0</a:t>
            </a:r>
            <a:r>
              <a:rPr lang="en-US" smtClean="0">
                <a:cs typeface="+mn-cs"/>
              </a:rPr>
              <a:t>e</a:t>
            </a:r>
            <a:r>
              <a:rPr lang="en-US" baseline="30000" smtClean="0">
                <a:cs typeface="+mn-cs"/>
              </a:rPr>
              <a:t>-</a:t>
            </a:r>
            <a:r>
              <a:rPr lang="en-US" baseline="30000" smtClean="0">
                <a:latin typeface="Symbol" charset="0"/>
                <a:cs typeface="+mn-cs"/>
              </a:rPr>
              <a:t>m</a:t>
            </a:r>
            <a:r>
              <a:rPr lang="en-US" baseline="30000" smtClean="0">
                <a:cs typeface="+mn-cs"/>
              </a:rPr>
              <a:t>x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With </a:t>
            </a:r>
            <a:r>
              <a:rPr lang="en-US" smtClean="0">
                <a:latin typeface="Symbol" charset="0"/>
                <a:cs typeface="+mn-cs"/>
              </a:rPr>
              <a:t>m</a:t>
            </a:r>
            <a:r>
              <a:rPr lang="en-US" smtClean="0">
                <a:cs typeface="+mn-cs"/>
              </a:rPr>
              <a:t>= linear attenuation coefficient which depends on the total interaction 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cross section (</a:t>
            </a:r>
            <a:r>
              <a:rPr lang="en-US" sz="1800" smtClean="0">
                <a:latin typeface="Symbol" charset="0"/>
                <a:cs typeface="+mn-cs"/>
              </a:rPr>
              <a:t>s</a:t>
            </a:r>
            <a:r>
              <a:rPr lang="en-US" sz="1800" baseline="-25000" smtClean="0">
                <a:cs typeface="+mn-cs"/>
              </a:rPr>
              <a:t>total</a:t>
            </a:r>
            <a:r>
              <a:rPr lang="en-US" sz="1800" smtClean="0">
                <a:cs typeface="+mn-cs"/>
              </a:rPr>
              <a:t>= </a:t>
            </a:r>
            <a:r>
              <a:rPr lang="en-US" sz="1800" smtClean="0">
                <a:latin typeface="Symbol" charset="0"/>
                <a:cs typeface="+mn-cs"/>
              </a:rPr>
              <a:t>s</a:t>
            </a:r>
            <a:r>
              <a:rPr lang="en-US" sz="1800" baseline="-25000" smtClean="0">
                <a:cs typeface="+mn-cs"/>
              </a:rPr>
              <a:t>coh</a:t>
            </a:r>
            <a:r>
              <a:rPr lang="en-US" sz="1800" smtClean="0">
                <a:cs typeface="+mn-cs"/>
              </a:rPr>
              <a:t>+ </a:t>
            </a:r>
            <a:r>
              <a:rPr lang="en-US" sz="1600" smtClean="0">
                <a:latin typeface="Symbol" charset="0"/>
                <a:cs typeface="+mn-cs"/>
              </a:rPr>
              <a:t>s</a:t>
            </a:r>
            <a:r>
              <a:rPr lang="en-US" sz="1600" baseline="-25000" smtClean="0">
                <a:cs typeface="+mn-cs"/>
              </a:rPr>
              <a:t>incoh</a:t>
            </a:r>
            <a:r>
              <a:rPr lang="en-US" sz="1800" smtClean="0">
                <a:cs typeface="+mn-cs"/>
              </a:rPr>
              <a:t> + +</a:t>
            </a:r>
            <a:r>
              <a:rPr lang="en-US" smtClean="0">
                <a:cs typeface="+mn-cs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8260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2"/>
          <p:cNvSpPr>
            <a:spLocks noGrp="1"/>
          </p:cNvSpPr>
          <p:nvPr>
            <p:ph type="dt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/>
              <a:t>19/06/12</a:t>
            </a:r>
          </a:p>
        </p:txBody>
      </p:sp>
      <p:sp>
        <p:nvSpPr>
          <p:cNvPr id="14339" name="Footer Placeholder 3"/>
          <p:cNvSpPr>
            <a:spLocks noGrp="1"/>
          </p:cNvSpPr>
          <p:nvPr>
            <p:ph type="ftr" sz="quarter" idx="1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/>
              <a:t>H. Danielsson,  Swedish Teachers Program</a:t>
            </a:r>
            <a:endParaRPr lang="en-US" sz="1400" smtClean="0"/>
          </a:p>
        </p:txBody>
      </p:sp>
      <p:sp>
        <p:nvSpPr>
          <p:cNvPr id="14340" name="Slide Number Placeholder 4"/>
          <p:cNvSpPr>
            <a:spLocks noGrp="1"/>
          </p:cNvSpPr>
          <p:nvPr>
            <p:ph type="sldNum" sz="quarter" idx="12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CCDFD3DD-E08E-8941-8905-B8D03A7F1661}" type="slidenum">
              <a:rPr lang="en-US" sz="1400" smtClean="0"/>
              <a:pPr eaLnBrk="1" hangingPunct="1">
                <a:defRPr/>
              </a:pPr>
              <a:t>37</a:t>
            </a:fld>
            <a:endParaRPr lang="en-US" sz="1400" smtClean="0"/>
          </a:p>
        </p:txBody>
      </p:sp>
      <p:sp>
        <p:nvSpPr>
          <p:cNvPr id="1434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200150" y="0"/>
            <a:ext cx="5929313" cy="442913"/>
          </a:xfrm>
          <a:solidFill>
            <a:schemeClr val="accent2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3200">
                <a:solidFill>
                  <a:schemeClr val="bg1"/>
                </a:solidFill>
                <a:latin typeface="Times New Roman" charset="0"/>
                <a:cs typeface="+mj-cs"/>
              </a:rPr>
              <a:t>Photoelectric effect</a:t>
            </a:r>
          </a:p>
        </p:txBody>
      </p:sp>
      <p:sp>
        <p:nvSpPr>
          <p:cNvPr id="14342" name="Text Box 1027"/>
          <p:cNvSpPr txBox="1">
            <a:spLocks noChangeArrowheads="1"/>
          </p:cNvSpPr>
          <p:nvPr/>
        </p:nvSpPr>
        <p:spPr bwMode="auto">
          <a:xfrm>
            <a:off x="0" y="574675"/>
            <a:ext cx="8594725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smtClean="0">
                <a:cs typeface="+mn-cs"/>
              </a:rPr>
              <a:t>The photoelectric effect is an interaction where the incoming photon (energy E</a:t>
            </a:r>
            <a:r>
              <a:rPr lang="en-US" sz="1800" baseline="-25000" smtClean="0">
                <a:latin typeface="Symbol" charset="0"/>
                <a:cs typeface="+mn-cs"/>
              </a:rPr>
              <a:t>g</a:t>
            </a:r>
            <a:r>
              <a:rPr lang="en-US" sz="1800" smtClean="0">
                <a:latin typeface="Symbol" charset="0"/>
                <a:cs typeface="+mn-cs"/>
              </a:rPr>
              <a:t>=</a:t>
            </a:r>
            <a:r>
              <a:rPr lang="en-US" sz="1800" smtClean="0">
                <a:cs typeface="+mn-cs"/>
              </a:rPr>
              <a:t>hv) is absorbed by an atom and an electron (energy=E</a:t>
            </a:r>
            <a:r>
              <a:rPr lang="en-US" sz="1800" baseline="-25000" smtClean="0">
                <a:cs typeface="+mn-cs"/>
              </a:rPr>
              <a:t>e</a:t>
            </a:r>
            <a:r>
              <a:rPr lang="en-US" sz="1800" smtClean="0">
                <a:cs typeface="+mn-cs"/>
              </a:rPr>
              <a:t>) is ejected from the material:</a:t>
            </a:r>
          </a:p>
          <a:p>
            <a:pPr eaLnBrk="1" hangingPunct="1">
              <a:defRPr/>
            </a:pPr>
            <a:r>
              <a:rPr lang="en-US" sz="1800" smtClean="0">
                <a:cs typeface="+mn-cs"/>
              </a:rPr>
              <a:t>	                           E</a:t>
            </a:r>
            <a:r>
              <a:rPr lang="en-US" sz="1800" baseline="-25000" smtClean="0">
                <a:cs typeface="+mn-cs"/>
              </a:rPr>
              <a:t>e</a:t>
            </a:r>
            <a:r>
              <a:rPr lang="en-US" sz="1800" smtClean="0">
                <a:cs typeface="+mn-cs"/>
              </a:rPr>
              <a:t>= E</a:t>
            </a:r>
            <a:r>
              <a:rPr lang="en-US" sz="1800" baseline="-25000" smtClean="0">
                <a:latin typeface="Symbol" charset="0"/>
                <a:cs typeface="+mn-cs"/>
              </a:rPr>
              <a:t>g</a:t>
            </a:r>
            <a:r>
              <a:rPr lang="en-US" sz="1800" smtClean="0">
                <a:cs typeface="+mn-cs"/>
              </a:rPr>
              <a:t>-BE</a:t>
            </a:r>
          </a:p>
          <a:p>
            <a:pPr eaLnBrk="1" hangingPunct="1">
              <a:defRPr/>
            </a:pPr>
            <a:r>
              <a:rPr lang="en-US" sz="1800" smtClean="0">
                <a:cs typeface="+mn-cs"/>
              </a:rPr>
              <a:t>Here BE is the binding energy of the material (typically a few eV).</a:t>
            </a:r>
          </a:p>
          <a:p>
            <a:pPr eaLnBrk="1" hangingPunct="1">
              <a:defRPr/>
            </a:pPr>
            <a:r>
              <a:rPr lang="en-US" sz="1800" smtClean="0">
                <a:cs typeface="+mn-cs"/>
              </a:rPr>
              <a:t>Discontinuities in photoelectric cross section due to discrete binding energies of atomic </a:t>
            </a:r>
          </a:p>
          <a:p>
            <a:pPr eaLnBrk="1" hangingPunct="1">
              <a:defRPr/>
            </a:pPr>
            <a:r>
              <a:rPr lang="en-US" sz="1800" smtClean="0">
                <a:cs typeface="+mn-cs"/>
              </a:rPr>
              <a:t>electrons (L-edge, K-edge, etc). </a:t>
            </a:r>
          </a:p>
          <a:p>
            <a:pPr eaLnBrk="1" hangingPunct="1">
              <a:defRPr/>
            </a:pPr>
            <a:r>
              <a:rPr lang="en-US" sz="1800" smtClean="0">
                <a:cs typeface="+mn-cs"/>
              </a:rPr>
              <a:t>Photoelectric effect dominates at low </a:t>
            </a:r>
            <a:r>
              <a:rPr lang="en-US" sz="1800" smtClean="0">
                <a:latin typeface="Symbol" charset="0"/>
                <a:cs typeface="+mn-cs"/>
              </a:rPr>
              <a:t>g</a:t>
            </a:r>
            <a:r>
              <a:rPr lang="en-US" sz="1800" smtClean="0">
                <a:cs typeface="+mn-cs"/>
              </a:rPr>
              <a:t> energies (&lt; MeV) and hence gives low energy e</a:t>
            </a:r>
            <a:r>
              <a:rPr lang="ja-JP" altLang="en-US" sz="1800" smtClean="0">
                <a:cs typeface="+mn-cs"/>
              </a:rPr>
              <a:t>’</a:t>
            </a:r>
            <a:r>
              <a:rPr lang="en-US" sz="1800" smtClean="0">
                <a:cs typeface="+mn-cs"/>
              </a:rPr>
              <a:t>s.</a:t>
            </a:r>
          </a:p>
          <a:p>
            <a:pPr eaLnBrk="1" hangingPunct="1">
              <a:defRPr/>
            </a:pPr>
            <a:r>
              <a:rPr lang="en-US" sz="1800" smtClean="0">
                <a:cs typeface="+mn-cs"/>
              </a:rPr>
              <a:t>Exact cross section calculations are difficult due to atomic effects.</a:t>
            </a:r>
          </a:p>
          <a:p>
            <a:pPr eaLnBrk="1" hangingPunct="1">
              <a:defRPr/>
            </a:pPr>
            <a:r>
              <a:rPr lang="en-US" sz="1800" smtClean="0">
                <a:cs typeface="+mn-cs"/>
              </a:rPr>
              <a:t>                 Cross section falls like E</a:t>
            </a:r>
            <a:r>
              <a:rPr lang="en-US" sz="1800" baseline="-25000" smtClean="0">
                <a:latin typeface="Symbol" charset="0"/>
                <a:cs typeface="+mn-cs"/>
              </a:rPr>
              <a:t>g</a:t>
            </a:r>
            <a:r>
              <a:rPr lang="en-US" sz="1800" baseline="30000" smtClean="0">
                <a:cs typeface="+mn-cs"/>
              </a:rPr>
              <a:t>-7/2</a:t>
            </a:r>
            <a:endParaRPr lang="en-US" sz="1800" smtClean="0">
              <a:cs typeface="+mn-cs"/>
            </a:endParaRPr>
          </a:p>
          <a:p>
            <a:pPr eaLnBrk="1" hangingPunct="1">
              <a:defRPr/>
            </a:pPr>
            <a:r>
              <a:rPr lang="en-US" sz="1800" smtClean="0">
                <a:cs typeface="+mn-cs"/>
              </a:rPr>
              <a:t>	 Cross section grows like Z</a:t>
            </a:r>
            <a:r>
              <a:rPr lang="en-US" sz="1800" baseline="30000" smtClean="0">
                <a:cs typeface="+mn-cs"/>
              </a:rPr>
              <a:t>4</a:t>
            </a:r>
            <a:r>
              <a:rPr lang="en-US" sz="1800" smtClean="0">
                <a:cs typeface="+mn-cs"/>
              </a:rPr>
              <a:t> or Z</a:t>
            </a:r>
            <a:r>
              <a:rPr lang="en-US" sz="1800" baseline="30000" smtClean="0">
                <a:cs typeface="+mn-cs"/>
              </a:rPr>
              <a:t>5</a:t>
            </a:r>
            <a:r>
              <a:rPr lang="en-US" sz="1800" smtClean="0">
                <a:cs typeface="+mn-cs"/>
              </a:rPr>
              <a:t> for E</a:t>
            </a:r>
            <a:r>
              <a:rPr lang="en-US" sz="1800" baseline="-25000" smtClean="0">
                <a:latin typeface="Symbol" charset="0"/>
                <a:cs typeface="+mn-cs"/>
              </a:rPr>
              <a:t>g</a:t>
            </a:r>
            <a:r>
              <a:rPr lang="en-US" sz="1800" smtClean="0">
                <a:cs typeface="+mn-cs"/>
              </a:rPr>
              <a:t>&gt; few MeV</a:t>
            </a:r>
          </a:p>
        </p:txBody>
      </p:sp>
      <p:pic>
        <p:nvPicPr>
          <p:cNvPr id="27654" name="Picture 1028" descr="phot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536950"/>
            <a:ext cx="3049588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 Box 1029"/>
          <p:cNvSpPr txBox="1">
            <a:spLocks noChangeArrowheads="1"/>
          </p:cNvSpPr>
          <p:nvPr/>
        </p:nvSpPr>
        <p:spPr bwMode="auto">
          <a:xfrm>
            <a:off x="3754438" y="4144963"/>
            <a:ext cx="4679950" cy="1216025"/>
          </a:xfrm>
          <a:prstGeom prst="rect">
            <a:avLst/>
          </a:prstGeom>
          <a:solidFill>
            <a:srgbClr val="FFFF00"/>
          </a:solidFill>
          <a:ln w="25400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b="1" smtClean="0">
                <a:cs typeface="+mn-cs"/>
              </a:rPr>
              <a:t>Einstein wins Nobel prize in 1921 for his</a:t>
            </a:r>
          </a:p>
          <a:p>
            <a:pPr eaLnBrk="1" hangingPunct="1">
              <a:defRPr/>
            </a:pPr>
            <a:r>
              <a:rPr lang="en-US" sz="1800" b="1" smtClean="0">
                <a:cs typeface="+mn-cs"/>
              </a:rPr>
              <a:t>work on explaining the photoelectric effect.</a:t>
            </a:r>
          </a:p>
          <a:p>
            <a:pPr eaLnBrk="1" hangingPunct="1">
              <a:defRPr/>
            </a:pPr>
            <a:r>
              <a:rPr lang="en-US" sz="1800" b="1" smtClean="0">
                <a:cs typeface="+mn-cs"/>
              </a:rPr>
              <a:t>Energy of emitted electron depends on energy</a:t>
            </a:r>
          </a:p>
          <a:p>
            <a:pPr eaLnBrk="1" hangingPunct="1">
              <a:defRPr/>
            </a:pPr>
            <a:r>
              <a:rPr lang="en-US" sz="1800" b="1" smtClean="0">
                <a:cs typeface="+mn-cs"/>
              </a:rPr>
              <a:t>of </a:t>
            </a:r>
            <a:r>
              <a:rPr lang="en-US" sz="1800" b="1" smtClean="0">
                <a:latin typeface="Symbol" charset="0"/>
                <a:cs typeface="+mn-cs"/>
              </a:rPr>
              <a:t>g</a:t>
            </a:r>
            <a:r>
              <a:rPr lang="en-US" sz="1800" b="1" smtClean="0">
                <a:cs typeface="+mn-cs"/>
              </a:rPr>
              <a:t> and NOT intensity of </a:t>
            </a:r>
            <a:r>
              <a:rPr lang="en-US" sz="1800" b="1" smtClean="0">
                <a:latin typeface="Symbol" charset="0"/>
                <a:cs typeface="+mn-cs"/>
              </a:rPr>
              <a:t>g</a:t>
            </a:r>
            <a:r>
              <a:rPr lang="en-US" sz="1800" b="1" smtClean="0">
                <a:cs typeface="+mn-cs"/>
              </a:rPr>
              <a:t> beam.</a:t>
            </a:r>
          </a:p>
        </p:txBody>
      </p:sp>
    </p:spTree>
    <p:extLst>
      <p:ext uri="{BB962C8B-B14F-4D97-AF65-F5344CB8AC3E}">
        <p14:creationId xmlns:p14="http://schemas.microsoft.com/office/powerpoint/2010/main" val="289631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2"/>
          <p:cNvSpPr>
            <a:spLocks noGrp="1"/>
          </p:cNvSpPr>
          <p:nvPr>
            <p:ph type="dt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/>
              <a:t>19/06/12</a:t>
            </a:r>
          </a:p>
        </p:txBody>
      </p:sp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/>
              <a:t>H. Danielsson,  Swedish Teachers Program</a:t>
            </a:r>
            <a:endParaRPr lang="en-US" sz="1400" smtClean="0"/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A36170E7-2F23-E24A-A0CB-069213FBF05C}" type="slidenum">
              <a:rPr lang="en-US" sz="1400" smtClean="0"/>
              <a:pPr eaLnBrk="1" hangingPunct="1">
                <a:defRPr/>
              </a:pPr>
              <a:t>38</a:t>
            </a:fld>
            <a:endParaRPr lang="en-US" sz="1400" smtClean="0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1517650" y="14288"/>
            <a:ext cx="5884863" cy="407987"/>
          </a:xfrm>
          <a:solidFill>
            <a:schemeClr val="accent2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3200">
                <a:solidFill>
                  <a:schemeClr val="bg1"/>
                </a:solidFill>
                <a:latin typeface="Times New Roman" charset="0"/>
                <a:cs typeface="+mj-cs"/>
              </a:rPr>
              <a:t>Compton Scattering</a:t>
            </a:r>
          </a:p>
        </p:txBody>
      </p:sp>
      <p:sp>
        <p:nvSpPr>
          <p:cNvPr id="15366" name="Text Box 4"/>
          <p:cNvSpPr txBox="1">
            <a:spLocks noChangeArrowheads="1"/>
          </p:cNvSpPr>
          <p:nvPr/>
        </p:nvSpPr>
        <p:spPr bwMode="auto">
          <a:xfrm>
            <a:off x="298450" y="404813"/>
            <a:ext cx="7566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cs typeface="+mn-cs"/>
              </a:rPr>
              <a:t>Compton scattering is the interaction of a real </a:t>
            </a:r>
            <a:r>
              <a:rPr lang="en-US" smtClean="0">
                <a:latin typeface="Symbol" charset="0"/>
                <a:cs typeface="+mn-cs"/>
              </a:rPr>
              <a:t>g</a:t>
            </a:r>
            <a:r>
              <a:rPr lang="en-US" smtClean="0">
                <a:cs typeface="+mn-cs"/>
              </a:rPr>
              <a:t> with an atomic electron. </a:t>
            </a:r>
          </a:p>
        </p:txBody>
      </p:sp>
      <p:sp>
        <p:nvSpPr>
          <p:cNvPr id="15367" name="Line 5"/>
          <p:cNvSpPr>
            <a:spLocks noChangeShapeType="1"/>
          </p:cNvSpPr>
          <p:nvPr/>
        </p:nvSpPr>
        <p:spPr bwMode="auto">
          <a:xfrm>
            <a:off x="1976438" y="1614488"/>
            <a:ext cx="1143000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368" name="Rectangle 6"/>
          <p:cNvSpPr>
            <a:spLocks noChangeArrowheads="1"/>
          </p:cNvSpPr>
          <p:nvPr/>
        </p:nvSpPr>
        <p:spPr bwMode="auto">
          <a:xfrm>
            <a:off x="3067050" y="1384300"/>
            <a:ext cx="301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chemeClr val="accent2"/>
                </a:solidFill>
                <a:latin typeface="Symbol" charset="0"/>
                <a:cs typeface="+mn-cs"/>
              </a:rPr>
              <a:t>·</a:t>
            </a:r>
          </a:p>
        </p:txBody>
      </p:sp>
      <p:sp>
        <p:nvSpPr>
          <p:cNvPr id="15369" name="Line 7"/>
          <p:cNvSpPr>
            <a:spLocks noChangeShapeType="1"/>
          </p:cNvSpPr>
          <p:nvPr/>
        </p:nvSpPr>
        <p:spPr bwMode="auto">
          <a:xfrm flipV="1">
            <a:off x="3267075" y="1062038"/>
            <a:ext cx="1290638" cy="525462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370" name="Line 8"/>
          <p:cNvSpPr>
            <a:spLocks noChangeShapeType="1"/>
          </p:cNvSpPr>
          <p:nvPr/>
        </p:nvSpPr>
        <p:spPr bwMode="auto">
          <a:xfrm>
            <a:off x="3211513" y="1631950"/>
            <a:ext cx="1549400" cy="90011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371" name="Line 9"/>
          <p:cNvSpPr>
            <a:spLocks noChangeShapeType="1"/>
          </p:cNvSpPr>
          <p:nvPr/>
        </p:nvSpPr>
        <p:spPr bwMode="auto">
          <a:xfrm>
            <a:off x="3271838" y="1611313"/>
            <a:ext cx="16113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372" name="Rectangle 10"/>
          <p:cNvSpPr>
            <a:spLocks noChangeArrowheads="1"/>
          </p:cNvSpPr>
          <p:nvPr/>
        </p:nvSpPr>
        <p:spPr bwMode="auto">
          <a:xfrm>
            <a:off x="4195763" y="1201738"/>
            <a:ext cx="3159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Symbol" charset="0"/>
                <a:cs typeface="+mn-cs"/>
              </a:rPr>
              <a:t>q</a:t>
            </a:r>
          </a:p>
        </p:txBody>
      </p:sp>
      <p:sp>
        <p:nvSpPr>
          <p:cNvPr id="15373" name="Rectangle 11"/>
          <p:cNvSpPr>
            <a:spLocks noChangeArrowheads="1"/>
          </p:cNvSpPr>
          <p:nvPr/>
        </p:nvSpPr>
        <p:spPr bwMode="auto">
          <a:xfrm>
            <a:off x="4165600" y="1698625"/>
            <a:ext cx="3159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Symbol" charset="0"/>
                <a:cs typeface="+mn-cs"/>
              </a:rPr>
              <a:t>f</a:t>
            </a:r>
          </a:p>
        </p:txBody>
      </p:sp>
      <p:sp>
        <p:nvSpPr>
          <p:cNvPr id="15374" name="Text Box 12"/>
          <p:cNvSpPr txBox="1">
            <a:spLocks noChangeArrowheads="1"/>
          </p:cNvSpPr>
          <p:nvPr/>
        </p:nvSpPr>
        <p:spPr bwMode="auto">
          <a:xfrm>
            <a:off x="1819275" y="1177925"/>
            <a:ext cx="4175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solidFill>
                  <a:srgbClr val="FF0000"/>
                </a:solidFill>
                <a:latin typeface="Symbol" charset="0"/>
                <a:cs typeface="+mn-cs"/>
              </a:rPr>
              <a:t>g</a:t>
            </a:r>
            <a:r>
              <a:rPr lang="en-US" baseline="-25000" smtClean="0">
                <a:solidFill>
                  <a:srgbClr val="FF0000"/>
                </a:solidFill>
                <a:cs typeface="+mn-cs"/>
              </a:rPr>
              <a:t>in</a:t>
            </a:r>
          </a:p>
        </p:txBody>
      </p:sp>
      <p:sp>
        <p:nvSpPr>
          <p:cNvPr id="15375" name="Text Box 13"/>
          <p:cNvSpPr txBox="1">
            <a:spLocks noChangeArrowheads="1"/>
          </p:cNvSpPr>
          <p:nvPr/>
        </p:nvSpPr>
        <p:spPr bwMode="auto">
          <a:xfrm>
            <a:off x="4519613" y="803275"/>
            <a:ext cx="500062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solidFill>
                  <a:srgbClr val="FF0000"/>
                </a:solidFill>
                <a:latin typeface="Symbol" charset="0"/>
                <a:cs typeface="+mn-cs"/>
              </a:rPr>
              <a:t>g</a:t>
            </a:r>
            <a:r>
              <a:rPr lang="en-US" baseline="-25000" smtClean="0">
                <a:solidFill>
                  <a:srgbClr val="FF0000"/>
                </a:solidFill>
                <a:cs typeface="+mn-cs"/>
              </a:rPr>
              <a:t>out</a:t>
            </a:r>
          </a:p>
          <a:p>
            <a:pPr eaLnBrk="1" hangingPunct="1">
              <a:defRPr/>
            </a:pPr>
            <a:endParaRPr lang="en-US" sz="1400" smtClean="0">
              <a:cs typeface="+mn-cs"/>
            </a:endParaRPr>
          </a:p>
        </p:txBody>
      </p:sp>
      <p:sp>
        <p:nvSpPr>
          <p:cNvPr id="15376" name="Text Box 14"/>
          <p:cNvSpPr txBox="1">
            <a:spLocks noChangeArrowheads="1"/>
          </p:cNvSpPr>
          <p:nvPr/>
        </p:nvSpPr>
        <p:spPr bwMode="auto">
          <a:xfrm>
            <a:off x="4592638" y="2130425"/>
            <a:ext cx="7572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400" smtClean="0">
                <a:solidFill>
                  <a:schemeClr val="accent2"/>
                </a:solidFill>
                <a:cs typeface="+mn-cs"/>
              </a:rPr>
              <a:t>electron</a:t>
            </a:r>
          </a:p>
        </p:txBody>
      </p:sp>
      <p:sp>
        <p:nvSpPr>
          <p:cNvPr id="15377" name="Text Box 15"/>
          <p:cNvSpPr txBox="1">
            <a:spLocks noChangeArrowheads="1"/>
          </p:cNvSpPr>
          <p:nvPr/>
        </p:nvSpPr>
        <p:spPr bwMode="auto">
          <a:xfrm>
            <a:off x="204788" y="2624138"/>
            <a:ext cx="8469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cs typeface="+mn-cs"/>
              </a:rPr>
              <a:t>The result of the scattering is a </a:t>
            </a:r>
            <a:r>
              <a:rPr lang="ja-JP" altLang="en-US" smtClean="0">
                <a:cs typeface="+mn-cs"/>
              </a:rPr>
              <a:t>“</a:t>
            </a:r>
            <a:r>
              <a:rPr lang="en-US" smtClean="0">
                <a:cs typeface="+mn-cs"/>
              </a:rPr>
              <a:t>new</a:t>
            </a:r>
            <a:r>
              <a:rPr lang="ja-JP" altLang="en-US" smtClean="0">
                <a:cs typeface="+mn-cs"/>
              </a:rPr>
              <a:t>”</a:t>
            </a:r>
            <a:r>
              <a:rPr lang="en-US" smtClean="0">
                <a:cs typeface="+mn-cs"/>
              </a:rPr>
              <a:t> </a:t>
            </a:r>
            <a:r>
              <a:rPr lang="en-US" smtClean="0">
                <a:latin typeface="Symbol" charset="0"/>
                <a:cs typeface="+mn-cs"/>
              </a:rPr>
              <a:t>g</a:t>
            </a:r>
            <a:r>
              <a:rPr lang="en-US" smtClean="0">
                <a:cs typeface="+mn-cs"/>
              </a:rPr>
              <a:t> with less energy and a different direction.</a:t>
            </a:r>
          </a:p>
        </p:txBody>
      </p:sp>
      <p:graphicFrame>
        <p:nvGraphicFramePr>
          <p:cNvPr id="28689" name="Object 16"/>
          <p:cNvGraphicFramePr>
            <a:graphicFrameLocks noChangeAspect="1"/>
          </p:cNvGraphicFramePr>
          <p:nvPr/>
        </p:nvGraphicFramePr>
        <p:xfrm>
          <a:off x="2857500" y="2995613"/>
          <a:ext cx="4287838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3" name="Equation" r:id="rId3" imgW="2705100" imgH="431800" progId="Equation.3">
                  <p:embed/>
                </p:oleObj>
              </mc:Choice>
              <mc:Fallback>
                <p:oleObj name="Equation" r:id="rId3" imgW="27051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0" y="2995613"/>
                        <a:ext cx="4287838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90" name="Object 17"/>
          <p:cNvGraphicFramePr>
            <a:graphicFrameLocks noChangeAspect="1"/>
          </p:cNvGraphicFramePr>
          <p:nvPr/>
        </p:nvGraphicFramePr>
        <p:xfrm>
          <a:off x="112713" y="3667125"/>
          <a:ext cx="6765925" cy="66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4" name="Equation" r:id="rId5" imgW="4267200" imgH="419100" progId="Equation.3">
                  <p:embed/>
                </p:oleObj>
              </mc:Choice>
              <mc:Fallback>
                <p:oleObj name="Equation" r:id="rId5" imgW="42672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713" y="3667125"/>
                        <a:ext cx="6765925" cy="661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91" name="Object 19"/>
          <p:cNvGraphicFramePr>
            <a:graphicFrameLocks noChangeAspect="1"/>
          </p:cNvGraphicFramePr>
          <p:nvPr/>
        </p:nvGraphicFramePr>
        <p:xfrm>
          <a:off x="5432425" y="1790700"/>
          <a:ext cx="2922588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5" name="Equation" r:id="rId7" imgW="2070100" imgH="469900" progId="Equation.3">
                  <p:embed/>
                </p:oleObj>
              </mc:Choice>
              <mc:Fallback>
                <p:oleObj name="Equation" r:id="rId7" imgW="20701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2425" y="1790700"/>
                        <a:ext cx="2922588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81" name="Text Box 20"/>
          <p:cNvSpPr txBox="1">
            <a:spLocks noChangeArrowheads="1"/>
          </p:cNvSpPr>
          <p:nvPr/>
        </p:nvSpPr>
        <p:spPr bwMode="auto">
          <a:xfrm>
            <a:off x="5446713" y="1101725"/>
            <a:ext cx="2924175" cy="1339850"/>
          </a:xfrm>
          <a:prstGeom prst="rect">
            <a:avLst/>
          </a:prstGeom>
          <a:noFill/>
          <a:ln w="25400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cs typeface="+mn-cs"/>
              </a:rPr>
              <a:t>Solve for energies and angles</a:t>
            </a:r>
          </a:p>
          <a:p>
            <a:pPr eaLnBrk="1" hangingPunct="1">
              <a:defRPr/>
            </a:pPr>
            <a:r>
              <a:rPr lang="en-US" sz="1600" smtClean="0">
                <a:cs typeface="+mn-cs"/>
              </a:rPr>
              <a:t>using conservation of energy       </a:t>
            </a:r>
          </a:p>
          <a:p>
            <a:pPr eaLnBrk="1" hangingPunct="1">
              <a:defRPr/>
            </a:pPr>
            <a:r>
              <a:rPr lang="en-US" sz="1600" smtClean="0">
                <a:cs typeface="+mn-cs"/>
              </a:rPr>
              <a:t>and momentum</a:t>
            </a:r>
          </a:p>
          <a:p>
            <a:pPr eaLnBrk="1" hangingPunct="1">
              <a:defRPr/>
            </a:pPr>
            <a:endParaRPr lang="en-US" sz="1600" smtClean="0">
              <a:cs typeface="+mn-cs"/>
            </a:endParaRPr>
          </a:p>
          <a:p>
            <a:pPr eaLnBrk="1" hangingPunct="1">
              <a:defRPr/>
            </a:pPr>
            <a:endParaRPr lang="en-US" sz="1600" smtClean="0">
              <a:cs typeface="+mn-cs"/>
            </a:endParaRPr>
          </a:p>
        </p:txBody>
      </p:sp>
      <p:sp>
        <p:nvSpPr>
          <p:cNvPr id="15382" name="Text Box 21"/>
          <p:cNvSpPr txBox="1">
            <a:spLocks noChangeArrowheads="1"/>
          </p:cNvSpPr>
          <p:nvPr/>
        </p:nvSpPr>
        <p:spPr bwMode="auto">
          <a:xfrm>
            <a:off x="0" y="4256088"/>
            <a:ext cx="849153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cs typeface="+mn-cs"/>
              </a:rPr>
              <a:t>The Compton scattering cross section was one of the first (1929!) scattering cross sections to be calculated using QED.  The result is known as the </a:t>
            </a:r>
            <a:r>
              <a:rPr lang="en-US" smtClean="0">
                <a:solidFill>
                  <a:srgbClr val="FF0000"/>
                </a:solidFill>
                <a:cs typeface="+mn-cs"/>
              </a:rPr>
              <a:t>Klein-Nishima</a:t>
            </a:r>
            <a:r>
              <a:rPr lang="en-US" smtClean="0">
                <a:cs typeface="+mn-cs"/>
              </a:rPr>
              <a:t> cross section.</a:t>
            </a:r>
          </a:p>
        </p:txBody>
      </p:sp>
      <p:graphicFrame>
        <p:nvGraphicFramePr>
          <p:cNvPr id="28694" name="Object 22"/>
          <p:cNvGraphicFramePr>
            <a:graphicFrameLocks noChangeAspect="1"/>
          </p:cNvGraphicFramePr>
          <p:nvPr/>
        </p:nvGraphicFramePr>
        <p:xfrm>
          <a:off x="176213" y="5148263"/>
          <a:ext cx="8693150" cy="72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6" name="Equation" r:id="rId9" imgW="5588000" imgH="469900" progId="Equation.3">
                  <p:embed/>
                </p:oleObj>
              </mc:Choice>
              <mc:Fallback>
                <p:oleObj name="Equation" r:id="rId9" imgW="55880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213" y="5148263"/>
                        <a:ext cx="8693150" cy="728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84" name="Text Box 26"/>
          <p:cNvSpPr txBox="1">
            <a:spLocks noChangeArrowheads="1"/>
          </p:cNvSpPr>
          <p:nvPr/>
        </p:nvSpPr>
        <p:spPr bwMode="auto">
          <a:xfrm>
            <a:off x="180975" y="5832475"/>
            <a:ext cx="86185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cs typeface="+mn-cs"/>
              </a:rPr>
              <a:t>At high energies, </a:t>
            </a:r>
            <a:r>
              <a:rPr lang="en-US" smtClean="0">
                <a:latin typeface="Symbol" charset="0"/>
                <a:cs typeface="+mn-cs"/>
              </a:rPr>
              <a:t>g</a:t>
            </a:r>
            <a:r>
              <a:rPr lang="en-US" smtClean="0">
                <a:cs typeface="+mn-cs"/>
              </a:rPr>
              <a:t>&gt;&gt;1, photons are scattered mostly in the forward direction (</a:t>
            </a:r>
            <a:r>
              <a:rPr lang="en-US" smtClean="0">
                <a:latin typeface="Symbol" charset="0"/>
                <a:cs typeface="+mn-cs"/>
              </a:rPr>
              <a:t>q=0</a:t>
            </a:r>
            <a:r>
              <a:rPr lang="en-US" smtClean="0">
                <a:cs typeface="+mn-cs"/>
              </a:rPr>
              <a:t>)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At very low energies, </a:t>
            </a:r>
            <a:r>
              <a:rPr lang="en-US" smtClean="0">
                <a:latin typeface="Symbol" charset="0"/>
                <a:cs typeface="+mn-cs"/>
              </a:rPr>
              <a:t>g»</a:t>
            </a:r>
            <a:r>
              <a:rPr lang="en-US" smtClean="0">
                <a:cs typeface="+mn-cs"/>
              </a:rPr>
              <a:t>0, K-N reduces to the classical result:</a:t>
            </a:r>
          </a:p>
        </p:txBody>
      </p:sp>
      <p:graphicFrame>
        <p:nvGraphicFramePr>
          <p:cNvPr id="28696" name="Object 27"/>
          <p:cNvGraphicFramePr>
            <a:graphicFrameLocks noChangeAspect="1"/>
          </p:cNvGraphicFramePr>
          <p:nvPr/>
        </p:nvGraphicFramePr>
        <p:xfrm>
          <a:off x="6610350" y="6119813"/>
          <a:ext cx="1397000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7" name="Equation" r:id="rId11" imgW="1295400" imgH="419100" progId="Equation.3">
                  <p:embed/>
                </p:oleObj>
              </mc:Choice>
              <mc:Fallback>
                <p:oleObj name="Equation" r:id="rId11" imgW="12954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6119813"/>
                        <a:ext cx="1397000" cy="450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86" name="Text Box 28"/>
          <p:cNvSpPr txBox="1">
            <a:spLocks noChangeArrowheads="1"/>
          </p:cNvSpPr>
          <p:nvPr/>
        </p:nvSpPr>
        <p:spPr bwMode="auto">
          <a:xfrm>
            <a:off x="7723188" y="3006725"/>
            <a:ext cx="1039812" cy="727075"/>
          </a:xfrm>
          <a:prstGeom prst="rect">
            <a:avLst/>
          </a:prstGeom>
          <a:solidFill>
            <a:srgbClr val="FFFF00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b="1" smtClean="0">
                <a:cs typeface="+mn-cs"/>
              </a:rPr>
              <a:t>Not the</a:t>
            </a:r>
          </a:p>
          <a:p>
            <a:pPr eaLnBrk="1" hangingPunct="1">
              <a:defRPr/>
            </a:pPr>
            <a:r>
              <a:rPr lang="en-US" b="1" smtClean="0">
                <a:cs typeface="+mn-cs"/>
              </a:rPr>
              <a:t>usual </a:t>
            </a:r>
            <a:r>
              <a:rPr lang="en-US" b="1" smtClean="0">
                <a:latin typeface="Symbol" charset="0"/>
                <a:cs typeface="+mn-cs"/>
              </a:rPr>
              <a:t>g</a:t>
            </a:r>
            <a:r>
              <a:rPr lang="en-US" b="1" smtClean="0">
                <a:cs typeface="+mn-cs"/>
              </a:rPr>
              <a:t>!</a:t>
            </a:r>
          </a:p>
        </p:txBody>
      </p:sp>
      <p:sp>
        <p:nvSpPr>
          <p:cNvPr id="15387" name="Line 29"/>
          <p:cNvSpPr>
            <a:spLocks noChangeShapeType="1"/>
          </p:cNvSpPr>
          <p:nvPr/>
        </p:nvSpPr>
        <p:spPr bwMode="auto">
          <a:xfrm flipH="1">
            <a:off x="7273925" y="3340100"/>
            <a:ext cx="430213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2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2"/>
          <p:cNvSpPr>
            <a:spLocks noGrp="1"/>
          </p:cNvSpPr>
          <p:nvPr>
            <p:ph type="dt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/>
              <a:t>19/06/12</a:t>
            </a:r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1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/>
              <a:t>H. Danielsson,  Swedish Teachers Program</a:t>
            </a:r>
            <a:endParaRPr lang="en-US" sz="1400" smtClean="0"/>
          </a:p>
        </p:txBody>
      </p:sp>
      <p:sp>
        <p:nvSpPr>
          <p:cNvPr id="17412" name="Slide Number Placeholder 4"/>
          <p:cNvSpPr>
            <a:spLocks noGrp="1"/>
          </p:cNvSpPr>
          <p:nvPr>
            <p:ph type="sldNum" sz="quarter" idx="12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B68DEE72-5C54-D54C-A260-75C2E5BDB264}" type="slidenum">
              <a:rPr lang="en-US" sz="1400" smtClean="0"/>
              <a:pPr eaLnBrk="1" hangingPunct="1">
                <a:defRPr/>
              </a:pPr>
              <a:t>39</a:t>
            </a:fld>
            <a:endParaRPr lang="en-US" sz="1400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2413" y="0"/>
            <a:ext cx="6640512" cy="417513"/>
          </a:xfrm>
          <a:solidFill>
            <a:schemeClr val="accent2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3200">
                <a:solidFill>
                  <a:schemeClr val="bg1"/>
                </a:solidFill>
                <a:latin typeface="Times New Roman" charset="0"/>
                <a:cs typeface="+mj-cs"/>
              </a:rPr>
              <a:t>Pair Production (</a:t>
            </a:r>
            <a:r>
              <a:rPr lang="en-US" sz="3200">
                <a:solidFill>
                  <a:schemeClr val="bg1"/>
                </a:solidFill>
                <a:latin typeface="Symbol" charset="0"/>
                <a:cs typeface="+mj-cs"/>
              </a:rPr>
              <a:t>g®</a:t>
            </a:r>
            <a:r>
              <a:rPr lang="en-US" sz="3200">
                <a:solidFill>
                  <a:schemeClr val="bg1"/>
                </a:solidFill>
                <a:latin typeface="Times New Roman" charset="0"/>
                <a:cs typeface="+mj-cs"/>
              </a:rPr>
              <a:t>e</a:t>
            </a:r>
            <a:r>
              <a:rPr lang="en-US" sz="3200" baseline="30000">
                <a:solidFill>
                  <a:schemeClr val="bg1"/>
                </a:solidFill>
                <a:latin typeface="Times New Roman" charset="0"/>
                <a:cs typeface="+mj-cs"/>
              </a:rPr>
              <a:t>+</a:t>
            </a:r>
            <a:r>
              <a:rPr lang="en-US" sz="3200">
                <a:solidFill>
                  <a:schemeClr val="bg1"/>
                </a:solidFill>
                <a:latin typeface="Times New Roman" charset="0"/>
                <a:cs typeface="+mj-cs"/>
              </a:rPr>
              <a:t>e</a:t>
            </a:r>
            <a:r>
              <a:rPr lang="en-US" sz="3200" baseline="30000">
                <a:solidFill>
                  <a:schemeClr val="bg1"/>
                </a:solidFill>
                <a:latin typeface="Times New Roman" charset="0"/>
                <a:cs typeface="+mj-cs"/>
              </a:rPr>
              <a:t>-</a:t>
            </a:r>
            <a:r>
              <a:rPr lang="en-US" sz="3200">
                <a:solidFill>
                  <a:schemeClr val="bg1"/>
                </a:solidFill>
                <a:latin typeface="Times New Roman" charset="0"/>
                <a:cs typeface="+mj-cs"/>
              </a:rPr>
              <a:t>)</a:t>
            </a:r>
          </a:p>
        </p:txBody>
      </p:sp>
      <p:sp>
        <p:nvSpPr>
          <p:cNvPr id="17414" name="Text Box 3"/>
          <p:cNvSpPr txBox="1">
            <a:spLocks noChangeArrowheads="1"/>
          </p:cNvSpPr>
          <p:nvPr/>
        </p:nvSpPr>
        <p:spPr bwMode="auto">
          <a:xfrm>
            <a:off x="381000" y="336550"/>
            <a:ext cx="46196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cs typeface="+mn-cs"/>
              </a:rPr>
              <a:t>This is a pure QED process.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A way of producing anti-matter (positrons).</a:t>
            </a:r>
          </a:p>
        </p:txBody>
      </p:sp>
      <p:sp>
        <p:nvSpPr>
          <p:cNvPr id="17415" name="Line 4"/>
          <p:cNvSpPr>
            <a:spLocks noChangeShapeType="1"/>
          </p:cNvSpPr>
          <p:nvPr/>
        </p:nvSpPr>
        <p:spPr bwMode="auto">
          <a:xfrm>
            <a:off x="1093788" y="2085975"/>
            <a:ext cx="1546225" cy="0"/>
          </a:xfrm>
          <a:prstGeom prst="line">
            <a:avLst/>
          </a:prstGeom>
          <a:noFill/>
          <a:ln w="57150" cmpd="thinThick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16" name="Line 5"/>
          <p:cNvSpPr>
            <a:spLocks noChangeShapeType="1"/>
          </p:cNvSpPr>
          <p:nvPr/>
        </p:nvSpPr>
        <p:spPr bwMode="auto">
          <a:xfrm>
            <a:off x="1116013" y="1627188"/>
            <a:ext cx="706437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17" name="Line 6"/>
          <p:cNvSpPr>
            <a:spLocks noChangeShapeType="1"/>
          </p:cNvSpPr>
          <p:nvPr/>
        </p:nvSpPr>
        <p:spPr bwMode="auto">
          <a:xfrm flipV="1">
            <a:off x="1746250" y="1220788"/>
            <a:ext cx="773113" cy="4064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18" name="Line 7"/>
          <p:cNvSpPr>
            <a:spLocks noChangeShapeType="1"/>
          </p:cNvSpPr>
          <p:nvPr/>
        </p:nvSpPr>
        <p:spPr bwMode="auto">
          <a:xfrm>
            <a:off x="1746250" y="1631950"/>
            <a:ext cx="858838" cy="1778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19" name="Line 8"/>
          <p:cNvSpPr>
            <a:spLocks noChangeShapeType="1"/>
          </p:cNvSpPr>
          <p:nvPr/>
        </p:nvSpPr>
        <p:spPr bwMode="auto">
          <a:xfrm>
            <a:off x="2081213" y="1712913"/>
            <a:ext cx="0" cy="355600"/>
          </a:xfrm>
          <a:prstGeom prst="line">
            <a:avLst/>
          </a:prstGeom>
          <a:noFill/>
          <a:ln w="25400">
            <a:solidFill>
              <a:srgbClr val="FF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20" name="Text Box 9"/>
          <p:cNvSpPr txBox="1">
            <a:spLocks noChangeArrowheads="1"/>
          </p:cNvSpPr>
          <p:nvPr/>
        </p:nvSpPr>
        <p:spPr bwMode="auto">
          <a:xfrm>
            <a:off x="755650" y="1374775"/>
            <a:ext cx="4175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solidFill>
                  <a:srgbClr val="FF0000"/>
                </a:solidFill>
                <a:latin typeface="Symbol" charset="0"/>
                <a:cs typeface="+mn-cs"/>
              </a:rPr>
              <a:t>g</a:t>
            </a:r>
            <a:r>
              <a:rPr lang="en-US" baseline="-25000" smtClean="0">
                <a:solidFill>
                  <a:srgbClr val="FF0000"/>
                </a:solidFill>
                <a:cs typeface="+mn-cs"/>
              </a:rPr>
              <a:t>in</a:t>
            </a:r>
          </a:p>
        </p:txBody>
      </p:sp>
      <p:sp>
        <p:nvSpPr>
          <p:cNvPr id="17421" name="Text Box 10"/>
          <p:cNvSpPr txBox="1">
            <a:spLocks noChangeArrowheads="1"/>
          </p:cNvSpPr>
          <p:nvPr/>
        </p:nvSpPr>
        <p:spPr bwMode="auto">
          <a:xfrm>
            <a:off x="1624013" y="1644650"/>
            <a:ext cx="371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solidFill>
                  <a:srgbClr val="D60093"/>
                </a:solidFill>
                <a:latin typeface="Symbol" charset="0"/>
                <a:cs typeface="+mn-cs"/>
              </a:rPr>
              <a:t>g</a:t>
            </a:r>
            <a:r>
              <a:rPr lang="en-US" baseline="-25000" smtClean="0">
                <a:solidFill>
                  <a:srgbClr val="D60093"/>
                </a:solidFill>
                <a:cs typeface="+mn-cs"/>
              </a:rPr>
              <a:t>v</a:t>
            </a:r>
            <a:endParaRPr lang="en-US" smtClean="0">
              <a:solidFill>
                <a:srgbClr val="D60093"/>
              </a:solidFill>
              <a:cs typeface="+mn-cs"/>
            </a:endParaRPr>
          </a:p>
        </p:txBody>
      </p:sp>
      <p:sp>
        <p:nvSpPr>
          <p:cNvPr id="17422" name="Text Box 11"/>
          <p:cNvSpPr txBox="1">
            <a:spLocks noChangeArrowheads="1"/>
          </p:cNvSpPr>
          <p:nvPr/>
        </p:nvSpPr>
        <p:spPr bwMode="auto">
          <a:xfrm>
            <a:off x="2497138" y="955675"/>
            <a:ext cx="352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  <a:cs typeface="+mn-cs"/>
              </a:rPr>
              <a:t>e</a:t>
            </a:r>
            <a:r>
              <a:rPr lang="en-US" baseline="30000" smtClean="0">
                <a:solidFill>
                  <a:schemeClr val="accent2"/>
                </a:solidFill>
                <a:cs typeface="+mn-cs"/>
              </a:rPr>
              <a:t>-</a:t>
            </a:r>
          </a:p>
        </p:txBody>
      </p:sp>
      <p:sp>
        <p:nvSpPr>
          <p:cNvPr id="17423" name="Text Box 12"/>
          <p:cNvSpPr txBox="1">
            <a:spLocks noChangeArrowheads="1"/>
          </p:cNvSpPr>
          <p:nvPr/>
        </p:nvSpPr>
        <p:spPr bwMode="auto">
          <a:xfrm>
            <a:off x="2584450" y="1574800"/>
            <a:ext cx="390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  <a:cs typeface="+mn-cs"/>
              </a:rPr>
              <a:t>e</a:t>
            </a:r>
            <a:r>
              <a:rPr lang="en-US" baseline="30000" smtClean="0">
                <a:solidFill>
                  <a:schemeClr val="accent2"/>
                </a:solidFill>
                <a:cs typeface="+mn-cs"/>
              </a:rPr>
              <a:t>+</a:t>
            </a:r>
            <a:endParaRPr lang="en-US" smtClean="0">
              <a:cs typeface="+mn-cs"/>
            </a:endParaRPr>
          </a:p>
        </p:txBody>
      </p:sp>
      <p:sp>
        <p:nvSpPr>
          <p:cNvPr id="17424" name="Text Box 13"/>
          <p:cNvSpPr txBox="1">
            <a:spLocks noChangeArrowheads="1"/>
          </p:cNvSpPr>
          <p:nvPr/>
        </p:nvSpPr>
        <p:spPr bwMode="auto">
          <a:xfrm>
            <a:off x="1011238" y="2171700"/>
            <a:ext cx="17795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cs typeface="+mn-cs"/>
              </a:rPr>
              <a:t>Nucleus or electron</a:t>
            </a:r>
          </a:p>
        </p:txBody>
      </p:sp>
      <p:sp>
        <p:nvSpPr>
          <p:cNvPr id="17425" name="Text Box 14"/>
          <p:cNvSpPr txBox="1">
            <a:spLocks noChangeArrowheads="1"/>
          </p:cNvSpPr>
          <p:nvPr/>
        </p:nvSpPr>
        <p:spPr bwMode="auto">
          <a:xfrm>
            <a:off x="811213" y="1941513"/>
            <a:ext cx="339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cs typeface="+mn-cs"/>
              </a:rPr>
              <a:t>Z</a:t>
            </a:r>
          </a:p>
        </p:txBody>
      </p:sp>
      <p:sp>
        <p:nvSpPr>
          <p:cNvPr id="17426" name="Text Box 16"/>
          <p:cNvSpPr txBox="1">
            <a:spLocks noChangeArrowheads="1"/>
          </p:cNvSpPr>
          <p:nvPr/>
        </p:nvSpPr>
        <p:spPr bwMode="auto">
          <a:xfrm>
            <a:off x="2617788" y="1930400"/>
            <a:ext cx="339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cs typeface="+mn-cs"/>
              </a:rPr>
              <a:t>Z</a:t>
            </a:r>
          </a:p>
        </p:txBody>
      </p:sp>
      <p:sp>
        <p:nvSpPr>
          <p:cNvPr id="17427" name="Line 17"/>
          <p:cNvSpPr>
            <a:spLocks noChangeShapeType="1"/>
          </p:cNvSpPr>
          <p:nvPr/>
        </p:nvSpPr>
        <p:spPr bwMode="auto">
          <a:xfrm>
            <a:off x="3541713" y="2095500"/>
            <a:ext cx="1546225" cy="0"/>
          </a:xfrm>
          <a:prstGeom prst="line">
            <a:avLst/>
          </a:prstGeom>
          <a:noFill/>
          <a:ln w="57150" cmpd="thinThick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28" name="Line 18"/>
          <p:cNvSpPr>
            <a:spLocks noChangeShapeType="1"/>
          </p:cNvSpPr>
          <p:nvPr/>
        </p:nvSpPr>
        <p:spPr bwMode="auto">
          <a:xfrm>
            <a:off x="3563938" y="1636713"/>
            <a:ext cx="706437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29" name="Line 19"/>
          <p:cNvSpPr>
            <a:spLocks noChangeShapeType="1"/>
          </p:cNvSpPr>
          <p:nvPr/>
        </p:nvSpPr>
        <p:spPr bwMode="auto">
          <a:xfrm flipV="1">
            <a:off x="4194175" y="1230313"/>
            <a:ext cx="773113" cy="4064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30" name="Line 20"/>
          <p:cNvSpPr>
            <a:spLocks noChangeShapeType="1"/>
          </p:cNvSpPr>
          <p:nvPr/>
        </p:nvSpPr>
        <p:spPr bwMode="auto">
          <a:xfrm>
            <a:off x="4194175" y="1641475"/>
            <a:ext cx="858838" cy="1778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31" name="Line 21"/>
          <p:cNvSpPr>
            <a:spLocks noChangeShapeType="1"/>
          </p:cNvSpPr>
          <p:nvPr/>
        </p:nvSpPr>
        <p:spPr bwMode="auto">
          <a:xfrm>
            <a:off x="4529138" y="1722438"/>
            <a:ext cx="0" cy="355600"/>
          </a:xfrm>
          <a:prstGeom prst="line">
            <a:avLst/>
          </a:prstGeom>
          <a:noFill/>
          <a:ln w="25400">
            <a:solidFill>
              <a:srgbClr val="FF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32" name="Text Box 22"/>
          <p:cNvSpPr txBox="1">
            <a:spLocks noChangeArrowheads="1"/>
          </p:cNvSpPr>
          <p:nvPr/>
        </p:nvSpPr>
        <p:spPr bwMode="auto">
          <a:xfrm>
            <a:off x="3203575" y="1384300"/>
            <a:ext cx="4175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solidFill>
                  <a:srgbClr val="FF0000"/>
                </a:solidFill>
                <a:latin typeface="Symbol" charset="0"/>
                <a:cs typeface="+mn-cs"/>
              </a:rPr>
              <a:t>g</a:t>
            </a:r>
            <a:r>
              <a:rPr lang="en-US" baseline="-25000" smtClean="0">
                <a:solidFill>
                  <a:srgbClr val="FF0000"/>
                </a:solidFill>
                <a:cs typeface="+mn-cs"/>
              </a:rPr>
              <a:t>in</a:t>
            </a:r>
          </a:p>
        </p:txBody>
      </p:sp>
      <p:sp>
        <p:nvSpPr>
          <p:cNvPr id="17433" name="Text Box 23"/>
          <p:cNvSpPr txBox="1">
            <a:spLocks noChangeArrowheads="1"/>
          </p:cNvSpPr>
          <p:nvPr/>
        </p:nvSpPr>
        <p:spPr bwMode="auto">
          <a:xfrm>
            <a:off x="4071938" y="1654175"/>
            <a:ext cx="371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solidFill>
                  <a:srgbClr val="D60093"/>
                </a:solidFill>
                <a:latin typeface="Symbol" charset="0"/>
                <a:cs typeface="+mn-cs"/>
              </a:rPr>
              <a:t>g</a:t>
            </a:r>
            <a:r>
              <a:rPr lang="en-US" baseline="-25000" smtClean="0">
                <a:solidFill>
                  <a:srgbClr val="D60093"/>
                </a:solidFill>
                <a:cs typeface="+mn-cs"/>
              </a:rPr>
              <a:t>v</a:t>
            </a:r>
            <a:endParaRPr lang="en-US" smtClean="0">
              <a:solidFill>
                <a:srgbClr val="D60093"/>
              </a:solidFill>
              <a:cs typeface="+mn-cs"/>
            </a:endParaRPr>
          </a:p>
        </p:txBody>
      </p:sp>
      <p:sp>
        <p:nvSpPr>
          <p:cNvPr id="17434" name="Text Box 24"/>
          <p:cNvSpPr txBox="1">
            <a:spLocks noChangeArrowheads="1"/>
          </p:cNvSpPr>
          <p:nvPr/>
        </p:nvSpPr>
        <p:spPr bwMode="auto">
          <a:xfrm>
            <a:off x="4945063" y="965200"/>
            <a:ext cx="390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  <a:cs typeface="+mn-cs"/>
              </a:rPr>
              <a:t>e</a:t>
            </a:r>
            <a:r>
              <a:rPr lang="en-US" baseline="30000" smtClean="0">
                <a:solidFill>
                  <a:schemeClr val="accent2"/>
                </a:solidFill>
                <a:cs typeface="+mn-cs"/>
              </a:rPr>
              <a:t>+</a:t>
            </a:r>
          </a:p>
        </p:txBody>
      </p:sp>
      <p:sp>
        <p:nvSpPr>
          <p:cNvPr id="17435" name="Text Box 25"/>
          <p:cNvSpPr txBox="1">
            <a:spLocks noChangeArrowheads="1"/>
          </p:cNvSpPr>
          <p:nvPr/>
        </p:nvSpPr>
        <p:spPr bwMode="auto">
          <a:xfrm>
            <a:off x="5032375" y="1584325"/>
            <a:ext cx="352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  <a:cs typeface="+mn-cs"/>
              </a:rPr>
              <a:t>e</a:t>
            </a:r>
            <a:r>
              <a:rPr lang="en-US" baseline="30000" smtClean="0">
                <a:solidFill>
                  <a:schemeClr val="accent2"/>
                </a:solidFill>
                <a:cs typeface="+mn-cs"/>
              </a:rPr>
              <a:t>-</a:t>
            </a:r>
            <a:endParaRPr lang="en-US" smtClean="0">
              <a:cs typeface="+mn-cs"/>
            </a:endParaRPr>
          </a:p>
        </p:txBody>
      </p:sp>
      <p:sp>
        <p:nvSpPr>
          <p:cNvPr id="17436" name="Text Box 26"/>
          <p:cNvSpPr txBox="1">
            <a:spLocks noChangeArrowheads="1"/>
          </p:cNvSpPr>
          <p:nvPr/>
        </p:nvSpPr>
        <p:spPr bwMode="auto">
          <a:xfrm>
            <a:off x="3459163" y="2181225"/>
            <a:ext cx="17795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cs typeface="+mn-cs"/>
              </a:rPr>
              <a:t>Nucleus or electron</a:t>
            </a:r>
          </a:p>
        </p:txBody>
      </p:sp>
      <p:sp>
        <p:nvSpPr>
          <p:cNvPr id="17437" name="Text Box 27"/>
          <p:cNvSpPr txBox="1">
            <a:spLocks noChangeArrowheads="1"/>
          </p:cNvSpPr>
          <p:nvPr/>
        </p:nvSpPr>
        <p:spPr bwMode="auto">
          <a:xfrm>
            <a:off x="3259138" y="1951038"/>
            <a:ext cx="339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cs typeface="+mn-cs"/>
              </a:rPr>
              <a:t>Z</a:t>
            </a:r>
          </a:p>
        </p:txBody>
      </p:sp>
      <p:sp>
        <p:nvSpPr>
          <p:cNvPr id="17438" name="Text Box 28"/>
          <p:cNvSpPr txBox="1">
            <a:spLocks noChangeArrowheads="1"/>
          </p:cNvSpPr>
          <p:nvPr/>
        </p:nvSpPr>
        <p:spPr bwMode="auto">
          <a:xfrm>
            <a:off x="5065713" y="1939925"/>
            <a:ext cx="339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cs typeface="+mn-cs"/>
              </a:rPr>
              <a:t>Z</a:t>
            </a:r>
          </a:p>
        </p:txBody>
      </p:sp>
      <p:sp>
        <p:nvSpPr>
          <p:cNvPr id="17439" name="Text Box 29"/>
          <p:cNvSpPr txBox="1">
            <a:spLocks noChangeArrowheads="1"/>
          </p:cNvSpPr>
          <p:nvPr/>
        </p:nvSpPr>
        <p:spPr bwMode="auto">
          <a:xfrm>
            <a:off x="2884488" y="1327150"/>
            <a:ext cx="357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400" b="1" smtClean="0">
                <a:cs typeface="+mn-cs"/>
              </a:rPr>
              <a:t>+</a:t>
            </a:r>
          </a:p>
        </p:txBody>
      </p:sp>
      <p:sp>
        <p:nvSpPr>
          <p:cNvPr id="17440" name="Text Box 30"/>
          <p:cNvSpPr txBox="1">
            <a:spLocks noChangeArrowheads="1"/>
          </p:cNvSpPr>
          <p:nvPr/>
        </p:nvSpPr>
        <p:spPr bwMode="auto">
          <a:xfrm>
            <a:off x="206375" y="2490788"/>
            <a:ext cx="7391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smtClean="0">
                <a:cs typeface="+mn-cs"/>
              </a:rPr>
              <a:t>First calculations done by Bethe and Heitler using Born approximation (1934).</a:t>
            </a:r>
          </a:p>
        </p:txBody>
      </p:sp>
      <p:sp>
        <p:nvSpPr>
          <p:cNvPr id="17441" name="Text Box 31"/>
          <p:cNvSpPr txBox="1">
            <a:spLocks noChangeArrowheads="1"/>
          </p:cNvSpPr>
          <p:nvPr/>
        </p:nvSpPr>
        <p:spPr bwMode="auto">
          <a:xfrm>
            <a:off x="5597525" y="985838"/>
            <a:ext cx="2095500" cy="1095375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cs typeface="+mn-cs"/>
              </a:rPr>
              <a:t>Threshold energy for</a:t>
            </a:r>
          </a:p>
          <a:p>
            <a:pPr eaLnBrk="1" hangingPunct="1">
              <a:defRPr/>
            </a:pPr>
            <a:r>
              <a:rPr lang="en-US" sz="1600" smtClean="0">
                <a:cs typeface="+mn-cs"/>
              </a:rPr>
              <a:t>pair production in field</a:t>
            </a:r>
          </a:p>
          <a:p>
            <a:pPr eaLnBrk="1" hangingPunct="1">
              <a:defRPr/>
            </a:pPr>
            <a:r>
              <a:rPr lang="en-US" sz="1600" smtClean="0">
                <a:cs typeface="+mn-cs"/>
              </a:rPr>
              <a:t>of nucleus is 2m</a:t>
            </a:r>
            <a:r>
              <a:rPr lang="en-US" sz="1600" baseline="-25000" smtClean="0">
                <a:cs typeface="+mn-cs"/>
              </a:rPr>
              <a:t>e</a:t>
            </a:r>
            <a:r>
              <a:rPr lang="en-US" sz="1600" smtClean="0">
                <a:cs typeface="+mn-cs"/>
              </a:rPr>
              <a:t>c</a:t>
            </a:r>
            <a:r>
              <a:rPr lang="en-US" sz="1600" baseline="30000" smtClean="0">
                <a:cs typeface="+mn-cs"/>
              </a:rPr>
              <a:t>2</a:t>
            </a:r>
            <a:r>
              <a:rPr lang="en-US" sz="1600" smtClean="0">
                <a:cs typeface="+mn-cs"/>
              </a:rPr>
              <a:t>, in</a:t>
            </a:r>
          </a:p>
          <a:p>
            <a:pPr eaLnBrk="1" hangingPunct="1">
              <a:defRPr/>
            </a:pPr>
            <a:r>
              <a:rPr lang="en-US" sz="1600" smtClean="0">
                <a:cs typeface="+mn-cs"/>
              </a:rPr>
              <a:t>field of electron 4m</a:t>
            </a:r>
            <a:r>
              <a:rPr lang="en-US" sz="1600" baseline="-25000" smtClean="0">
                <a:cs typeface="+mn-cs"/>
              </a:rPr>
              <a:t>e</a:t>
            </a:r>
            <a:r>
              <a:rPr lang="en-US" sz="1600" smtClean="0">
                <a:cs typeface="+mn-cs"/>
              </a:rPr>
              <a:t>c</a:t>
            </a:r>
            <a:r>
              <a:rPr lang="en-US" sz="1600" baseline="30000" smtClean="0">
                <a:cs typeface="+mn-cs"/>
              </a:rPr>
              <a:t>2</a:t>
            </a:r>
            <a:r>
              <a:rPr lang="en-US" sz="1600" smtClean="0">
                <a:cs typeface="+mn-cs"/>
              </a:rPr>
              <a:t>.</a:t>
            </a:r>
          </a:p>
        </p:txBody>
      </p:sp>
      <p:sp>
        <p:nvSpPr>
          <p:cNvPr id="17442" name="Text Box 32"/>
          <p:cNvSpPr txBox="1">
            <a:spLocks noChangeArrowheads="1"/>
          </p:cNvSpPr>
          <p:nvPr/>
        </p:nvSpPr>
        <p:spPr bwMode="auto">
          <a:xfrm>
            <a:off x="0" y="2816225"/>
            <a:ext cx="8916988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cs typeface="+mn-cs"/>
              </a:rPr>
              <a:t>At high energies (E</a:t>
            </a:r>
            <a:r>
              <a:rPr lang="en-US" baseline="-25000" smtClean="0">
                <a:latin typeface="Symbol" charset="0"/>
                <a:cs typeface="+mn-cs"/>
              </a:rPr>
              <a:t>g</a:t>
            </a:r>
            <a:r>
              <a:rPr lang="en-US" smtClean="0">
                <a:cs typeface="+mn-cs"/>
              </a:rPr>
              <a:t>&gt;&gt;137m</a:t>
            </a:r>
            <a:r>
              <a:rPr lang="en-US" baseline="-25000" smtClean="0">
                <a:cs typeface="+mn-cs"/>
              </a:rPr>
              <a:t>e</a:t>
            </a:r>
            <a:r>
              <a:rPr lang="en-US" smtClean="0">
                <a:cs typeface="+mn-cs"/>
              </a:rPr>
              <a:t>c</a:t>
            </a:r>
            <a:r>
              <a:rPr lang="en-US" baseline="30000" smtClean="0">
                <a:cs typeface="+mn-cs"/>
              </a:rPr>
              <a:t>2</a:t>
            </a:r>
            <a:r>
              <a:rPr lang="en-US" smtClean="0">
                <a:cs typeface="+mn-cs"/>
              </a:rPr>
              <a:t>Z</a:t>
            </a:r>
            <a:r>
              <a:rPr lang="en-US" baseline="30000" smtClean="0">
                <a:cs typeface="+mn-cs"/>
              </a:rPr>
              <a:t>-1/3</a:t>
            </a:r>
            <a:r>
              <a:rPr lang="en-US" smtClean="0">
                <a:cs typeface="+mn-cs"/>
              </a:rPr>
              <a:t>) the pair production cross sections is </a:t>
            </a:r>
            <a:r>
              <a:rPr lang="en-US" smtClean="0">
                <a:latin typeface="Symbol" charset="0"/>
                <a:cs typeface="+mn-cs"/>
              </a:rPr>
              <a:t>» </a:t>
            </a:r>
            <a:r>
              <a:rPr lang="en-US" smtClean="0">
                <a:cs typeface="+mn-cs"/>
              </a:rPr>
              <a:t>constant.</a:t>
            </a:r>
          </a:p>
          <a:p>
            <a:pPr eaLnBrk="1" hangingPunct="1">
              <a:buFont typeface="Symbol" charset="0"/>
              <a:buChar char=" "/>
              <a:defRPr/>
            </a:pPr>
            <a:r>
              <a:rPr lang="en-US" smtClean="0">
                <a:latin typeface="Symbol" charset="0"/>
                <a:cs typeface="+mn-cs"/>
              </a:rPr>
              <a:t>                    s</a:t>
            </a:r>
            <a:r>
              <a:rPr lang="en-US" baseline="-25000" smtClean="0">
                <a:cs typeface="+mn-cs"/>
              </a:rPr>
              <a:t>pair</a:t>
            </a:r>
            <a:r>
              <a:rPr lang="en-US" smtClean="0">
                <a:cs typeface="+mn-cs"/>
              </a:rPr>
              <a:t> =4Z</a:t>
            </a:r>
            <a:r>
              <a:rPr lang="en-US" baseline="30000" smtClean="0">
                <a:cs typeface="+mn-cs"/>
              </a:rPr>
              <a:t>2</a:t>
            </a:r>
            <a:r>
              <a:rPr lang="en-US" smtClean="0">
                <a:latin typeface="Symbol" charset="0"/>
                <a:cs typeface="+mn-cs"/>
              </a:rPr>
              <a:t>a</a:t>
            </a:r>
            <a:r>
              <a:rPr lang="en-US" smtClean="0">
                <a:cs typeface="+mn-cs"/>
              </a:rPr>
              <a:t>r</a:t>
            </a:r>
            <a:r>
              <a:rPr lang="en-US" baseline="-25000" smtClean="0">
                <a:cs typeface="+mn-cs"/>
              </a:rPr>
              <a:t>e</a:t>
            </a:r>
            <a:r>
              <a:rPr lang="en-US" baseline="30000" smtClean="0">
                <a:cs typeface="+mn-cs"/>
              </a:rPr>
              <a:t>2</a:t>
            </a:r>
            <a:r>
              <a:rPr lang="en-US" smtClean="0">
                <a:cs typeface="+mn-cs"/>
              </a:rPr>
              <a:t>[7/9{ln(183Z</a:t>
            </a:r>
            <a:r>
              <a:rPr lang="en-US" baseline="30000" smtClean="0">
                <a:cs typeface="+mn-cs"/>
              </a:rPr>
              <a:t>-1/3</a:t>
            </a:r>
            <a:r>
              <a:rPr lang="en-US" smtClean="0">
                <a:cs typeface="+mn-cs"/>
              </a:rPr>
              <a:t>)-</a:t>
            </a:r>
            <a:r>
              <a:rPr lang="en-US" i="1" smtClean="0">
                <a:cs typeface="+mn-cs"/>
              </a:rPr>
              <a:t>f</a:t>
            </a:r>
            <a:r>
              <a:rPr lang="en-US" smtClean="0">
                <a:cs typeface="+mn-cs"/>
              </a:rPr>
              <a:t>(Z)}-1/54]</a:t>
            </a:r>
          </a:p>
          <a:p>
            <a:pPr eaLnBrk="1" hangingPunct="1">
              <a:buFont typeface="Symbol" charset="0"/>
              <a:buChar char=" "/>
              <a:defRPr/>
            </a:pPr>
            <a:r>
              <a:rPr lang="en-US" smtClean="0">
                <a:cs typeface="+mn-cs"/>
              </a:rPr>
              <a:t>Neglecting some small correction terms (like 1/54, 1/18) we find:</a:t>
            </a:r>
          </a:p>
          <a:p>
            <a:pPr eaLnBrk="1" hangingPunct="1">
              <a:buFont typeface="Symbol" charset="0"/>
              <a:buChar char=" "/>
              <a:defRPr/>
            </a:pPr>
            <a:r>
              <a:rPr lang="en-US" smtClean="0">
                <a:latin typeface="Symbol" charset="0"/>
                <a:cs typeface="+mn-cs"/>
              </a:rPr>
              <a:t>                                              s</a:t>
            </a:r>
            <a:r>
              <a:rPr lang="en-US" baseline="-25000" smtClean="0">
                <a:cs typeface="+mn-cs"/>
              </a:rPr>
              <a:t>pair</a:t>
            </a:r>
            <a:r>
              <a:rPr lang="en-US" smtClean="0">
                <a:cs typeface="+mn-cs"/>
              </a:rPr>
              <a:t> = (7/9)</a:t>
            </a:r>
            <a:r>
              <a:rPr lang="en-US" smtClean="0">
                <a:latin typeface="Symbol" charset="0"/>
                <a:cs typeface="+mn-cs"/>
              </a:rPr>
              <a:t>s</a:t>
            </a:r>
            <a:r>
              <a:rPr lang="en-US" baseline="-25000" smtClean="0">
                <a:cs typeface="+mn-cs"/>
              </a:rPr>
              <a:t>brem</a:t>
            </a:r>
            <a:r>
              <a:rPr lang="en-US" smtClean="0">
                <a:cs typeface="+mn-cs"/>
              </a:rPr>
              <a:t> </a:t>
            </a:r>
          </a:p>
          <a:p>
            <a:pPr eaLnBrk="1" hangingPunct="1">
              <a:buFont typeface="Symbol" charset="0"/>
              <a:buChar char=" "/>
              <a:defRPr/>
            </a:pPr>
            <a:r>
              <a:rPr lang="en-US" smtClean="0">
                <a:solidFill>
                  <a:srgbClr val="FF0000"/>
                </a:solidFill>
                <a:cs typeface="+mn-cs"/>
              </a:rPr>
              <a:t>The mean free path for pair production (</a:t>
            </a:r>
            <a:r>
              <a:rPr lang="en-US" smtClean="0">
                <a:solidFill>
                  <a:srgbClr val="FF0000"/>
                </a:solidFill>
                <a:latin typeface="Symbol" charset="0"/>
                <a:cs typeface="+mn-cs"/>
              </a:rPr>
              <a:t>l</a:t>
            </a:r>
            <a:r>
              <a:rPr lang="en-US" baseline="-25000" smtClean="0">
                <a:solidFill>
                  <a:srgbClr val="FF0000"/>
                </a:solidFill>
                <a:cs typeface="+mn-cs"/>
              </a:rPr>
              <a:t>pair</a:t>
            </a:r>
            <a:r>
              <a:rPr lang="en-US" smtClean="0">
                <a:solidFill>
                  <a:srgbClr val="FF0000"/>
                </a:solidFill>
                <a:cs typeface="+mn-cs"/>
              </a:rPr>
              <a:t>) is related to the radiation length (L</a:t>
            </a:r>
            <a:r>
              <a:rPr lang="en-US" baseline="-25000" smtClean="0">
                <a:solidFill>
                  <a:srgbClr val="FF0000"/>
                </a:solidFill>
                <a:cs typeface="+mn-cs"/>
              </a:rPr>
              <a:t>r</a:t>
            </a:r>
            <a:r>
              <a:rPr lang="en-US" smtClean="0">
                <a:solidFill>
                  <a:srgbClr val="FF0000"/>
                </a:solidFill>
                <a:cs typeface="+mn-cs"/>
              </a:rPr>
              <a:t>):</a:t>
            </a:r>
          </a:p>
          <a:p>
            <a:pPr eaLnBrk="1" hangingPunct="1">
              <a:buFont typeface="Symbol" charset="0"/>
              <a:buChar char=" "/>
              <a:defRPr/>
            </a:pPr>
            <a:r>
              <a:rPr lang="en-US" smtClean="0">
                <a:latin typeface="Symbol" charset="0"/>
                <a:cs typeface="+mn-cs"/>
              </a:rPr>
              <a:t>                                               </a:t>
            </a:r>
            <a:r>
              <a:rPr lang="en-US" smtClean="0">
                <a:solidFill>
                  <a:srgbClr val="FF0000"/>
                </a:solidFill>
                <a:latin typeface="Symbol" charset="0"/>
                <a:cs typeface="+mn-cs"/>
              </a:rPr>
              <a:t>l</a:t>
            </a:r>
            <a:r>
              <a:rPr lang="en-US" baseline="-25000" smtClean="0">
                <a:solidFill>
                  <a:srgbClr val="FF0000"/>
                </a:solidFill>
                <a:cs typeface="+mn-cs"/>
              </a:rPr>
              <a:t>pair</a:t>
            </a:r>
            <a:r>
              <a:rPr lang="en-US" smtClean="0">
                <a:solidFill>
                  <a:srgbClr val="FF0000"/>
                </a:solidFill>
                <a:cs typeface="+mn-cs"/>
              </a:rPr>
              <a:t>=(9/7) L</a:t>
            </a:r>
            <a:r>
              <a:rPr lang="en-US" baseline="-25000" smtClean="0">
                <a:solidFill>
                  <a:srgbClr val="FF0000"/>
                </a:solidFill>
                <a:cs typeface="+mn-cs"/>
              </a:rPr>
              <a:t>r</a:t>
            </a:r>
          </a:p>
        </p:txBody>
      </p:sp>
      <p:sp>
        <p:nvSpPr>
          <p:cNvPr id="17443" name="Text Box 33"/>
          <p:cNvSpPr txBox="1">
            <a:spLocks noChangeArrowheads="1"/>
          </p:cNvSpPr>
          <p:nvPr/>
        </p:nvSpPr>
        <p:spPr bwMode="auto">
          <a:xfrm>
            <a:off x="96838" y="518318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  <p:sp>
        <p:nvSpPr>
          <p:cNvPr id="17444" name="Text Box 34"/>
          <p:cNvSpPr txBox="1">
            <a:spLocks noChangeArrowheads="1"/>
          </p:cNvSpPr>
          <p:nvPr/>
        </p:nvSpPr>
        <p:spPr bwMode="auto">
          <a:xfrm>
            <a:off x="0" y="4705350"/>
            <a:ext cx="8953500" cy="186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cs typeface="+mn-cs"/>
              </a:rPr>
              <a:t>Consider again a mono-energetic beam of </a:t>
            </a:r>
            <a:r>
              <a:rPr lang="en-US" smtClean="0">
                <a:latin typeface="Symbol" charset="0"/>
                <a:cs typeface="+mn-cs"/>
              </a:rPr>
              <a:t>g</a:t>
            </a:r>
            <a:r>
              <a:rPr lang="ja-JP" altLang="en-US" smtClean="0">
                <a:cs typeface="+mn-cs"/>
              </a:rPr>
              <a:t>’</a:t>
            </a:r>
            <a:r>
              <a:rPr lang="en-US" smtClean="0">
                <a:cs typeface="+mn-cs"/>
              </a:rPr>
              <a:t>s with initial intensity N</a:t>
            </a:r>
            <a:r>
              <a:rPr lang="en-US" baseline="-25000" smtClean="0">
                <a:cs typeface="+mn-cs"/>
              </a:rPr>
              <a:t>0</a:t>
            </a:r>
            <a:r>
              <a:rPr lang="en-US" smtClean="0">
                <a:cs typeface="+mn-cs"/>
              </a:rPr>
              <a:t> passing through 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a medium. The number of photons in the beam decreases as: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                                                N(x)=N</a:t>
            </a:r>
            <a:r>
              <a:rPr lang="en-US" baseline="-25000" smtClean="0">
                <a:cs typeface="+mn-cs"/>
              </a:rPr>
              <a:t>0</a:t>
            </a:r>
            <a:r>
              <a:rPr lang="en-US" smtClean="0">
                <a:cs typeface="+mn-cs"/>
              </a:rPr>
              <a:t>e</a:t>
            </a:r>
            <a:r>
              <a:rPr lang="en-US" baseline="30000" smtClean="0">
                <a:cs typeface="+mn-cs"/>
              </a:rPr>
              <a:t>-</a:t>
            </a:r>
            <a:r>
              <a:rPr lang="en-US" baseline="30000" smtClean="0">
                <a:latin typeface="Symbol" charset="0"/>
                <a:cs typeface="+mn-cs"/>
              </a:rPr>
              <a:t>m</a:t>
            </a:r>
            <a:r>
              <a:rPr lang="en-US" baseline="30000" smtClean="0">
                <a:cs typeface="+mn-cs"/>
              </a:rPr>
              <a:t>x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The linear attenuation coefficient (</a:t>
            </a:r>
            <a:r>
              <a:rPr lang="en-US" smtClean="0">
                <a:latin typeface="Symbol" charset="0"/>
                <a:cs typeface="+mn-cs"/>
              </a:rPr>
              <a:t>m</a:t>
            </a:r>
            <a:r>
              <a:rPr lang="en-US" smtClean="0">
                <a:cs typeface="+mn-cs"/>
              </a:rPr>
              <a:t>) is given by:  </a:t>
            </a:r>
            <a:r>
              <a:rPr lang="en-US" sz="1800" smtClean="0">
                <a:latin typeface="Symbol" charset="0"/>
                <a:cs typeface="+mn-cs"/>
              </a:rPr>
              <a:t>m</a:t>
            </a:r>
            <a:r>
              <a:rPr lang="en-US" sz="1800" smtClean="0">
                <a:cs typeface="+mn-cs"/>
              </a:rPr>
              <a:t>= (N</a:t>
            </a:r>
            <a:r>
              <a:rPr lang="en-US" sz="1800" baseline="-25000" smtClean="0">
                <a:cs typeface="+mn-cs"/>
              </a:rPr>
              <a:t>a</a:t>
            </a:r>
            <a:r>
              <a:rPr lang="en-US" sz="1800" smtClean="0">
                <a:latin typeface="Symbol" charset="0"/>
                <a:cs typeface="+mn-cs"/>
              </a:rPr>
              <a:t>r</a:t>
            </a:r>
            <a:r>
              <a:rPr lang="en-US" sz="1800" smtClean="0">
                <a:cs typeface="+mn-cs"/>
              </a:rPr>
              <a:t>/A)(</a:t>
            </a:r>
            <a:r>
              <a:rPr lang="en-US" sz="1800" smtClean="0">
                <a:latin typeface="Symbol" charset="0"/>
                <a:cs typeface="+mn-cs"/>
              </a:rPr>
              <a:t>s</a:t>
            </a:r>
            <a:r>
              <a:rPr lang="en-US" sz="1800" baseline="-25000" smtClean="0">
                <a:cs typeface="+mn-cs"/>
              </a:rPr>
              <a:t>photo</a:t>
            </a:r>
            <a:r>
              <a:rPr lang="en-US" sz="1800" smtClean="0">
                <a:cs typeface="+mn-cs"/>
              </a:rPr>
              <a:t>+ </a:t>
            </a:r>
            <a:r>
              <a:rPr lang="en-US" sz="1600" smtClean="0">
                <a:latin typeface="Symbol" charset="0"/>
                <a:cs typeface="+mn-cs"/>
              </a:rPr>
              <a:t>s</a:t>
            </a:r>
            <a:r>
              <a:rPr lang="en-US" sz="1600" baseline="-25000" smtClean="0">
                <a:cs typeface="+mn-cs"/>
              </a:rPr>
              <a:t>comp</a:t>
            </a:r>
            <a:r>
              <a:rPr lang="en-US" sz="1800" smtClean="0">
                <a:cs typeface="+mn-cs"/>
              </a:rPr>
              <a:t> + </a:t>
            </a:r>
            <a:r>
              <a:rPr lang="en-US" sz="1600" smtClean="0">
                <a:latin typeface="Symbol" charset="0"/>
                <a:cs typeface="+mn-cs"/>
              </a:rPr>
              <a:t>s</a:t>
            </a:r>
            <a:r>
              <a:rPr lang="en-US" sz="1600" baseline="-25000" smtClean="0">
                <a:cs typeface="+mn-cs"/>
              </a:rPr>
              <a:t>pair</a:t>
            </a:r>
            <a:r>
              <a:rPr lang="en-US" smtClean="0">
                <a:cs typeface="+mn-cs"/>
              </a:rPr>
              <a:t>).</a:t>
            </a:r>
          </a:p>
          <a:p>
            <a:pPr eaLnBrk="1" hangingPunct="1">
              <a:defRPr/>
            </a:pPr>
            <a:r>
              <a:rPr lang="en-US" sz="1800" smtClean="0">
                <a:cs typeface="+mn-cs"/>
              </a:rPr>
              <a:t>       For compound mixtures, </a:t>
            </a:r>
            <a:r>
              <a:rPr lang="en-US" sz="1800" smtClean="0">
                <a:latin typeface="Symbol" charset="0"/>
                <a:cs typeface="+mn-cs"/>
              </a:rPr>
              <a:t>m</a:t>
            </a:r>
            <a:r>
              <a:rPr lang="en-US" sz="1800" smtClean="0">
                <a:cs typeface="+mn-cs"/>
              </a:rPr>
              <a:t> is given by Bragg</a:t>
            </a:r>
            <a:r>
              <a:rPr lang="ja-JP" altLang="en-US" sz="1800" smtClean="0">
                <a:cs typeface="+mn-cs"/>
              </a:rPr>
              <a:t>’</a:t>
            </a:r>
            <a:r>
              <a:rPr lang="en-US" sz="1800" smtClean="0">
                <a:cs typeface="+mn-cs"/>
              </a:rPr>
              <a:t>s rule: (</a:t>
            </a:r>
            <a:r>
              <a:rPr lang="en-US" sz="1800" smtClean="0">
                <a:latin typeface="Symbol" charset="0"/>
                <a:cs typeface="+mn-cs"/>
              </a:rPr>
              <a:t>m/r</a:t>
            </a:r>
            <a:r>
              <a:rPr lang="en-US" sz="1800" smtClean="0">
                <a:cs typeface="+mn-cs"/>
              </a:rPr>
              <a:t>)=w</a:t>
            </a:r>
            <a:r>
              <a:rPr lang="en-US" sz="1800" baseline="-25000" smtClean="0">
                <a:cs typeface="+mn-cs"/>
              </a:rPr>
              <a:t>1</a:t>
            </a:r>
            <a:r>
              <a:rPr lang="en-US" sz="1800" smtClean="0">
                <a:cs typeface="+mn-cs"/>
              </a:rPr>
              <a:t>(</a:t>
            </a:r>
            <a:r>
              <a:rPr lang="en-US" sz="1800" smtClean="0">
                <a:latin typeface="Symbol" charset="0"/>
                <a:cs typeface="+mn-cs"/>
              </a:rPr>
              <a:t>m</a:t>
            </a:r>
            <a:r>
              <a:rPr lang="en-US" sz="1800" baseline="-25000" smtClean="0">
                <a:latin typeface="Symbol" charset="0"/>
                <a:cs typeface="+mn-cs"/>
              </a:rPr>
              <a:t>1</a:t>
            </a:r>
            <a:r>
              <a:rPr lang="en-US" sz="1800" smtClean="0">
                <a:latin typeface="Symbol" charset="0"/>
                <a:cs typeface="+mn-cs"/>
              </a:rPr>
              <a:t>/r</a:t>
            </a:r>
            <a:r>
              <a:rPr lang="en-US" sz="1800" baseline="-25000" smtClean="0">
                <a:latin typeface="Symbol" charset="0"/>
                <a:cs typeface="+mn-cs"/>
              </a:rPr>
              <a:t>1</a:t>
            </a:r>
            <a:r>
              <a:rPr lang="en-US" sz="1800" smtClean="0">
                <a:cs typeface="+mn-cs"/>
              </a:rPr>
              <a:t>)++ w</a:t>
            </a:r>
            <a:r>
              <a:rPr lang="en-US" sz="1800" baseline="-25000" smtClean="0">
                <a:cs typeface="+mn-cs"/>
              </a:rPr>
              <a:t>n</a:t>
            </a:r>
            <a:r>
              <a:rPr lang="en-US" sz="1800" smtClean="0">
                <a:cs typeface="+mn-cs"/>
              </a:rPr>
              <a:t>(</a:t>
            </a:r>
            <a:r>
              <a:rPr lang="en-US" sz="1800" smtClean="0">
                <a:latin typeface="Symbol" charset="0"/>
                <a:cs typeface="+mn-cs"/>
              </a:rPr>
              <a:t>m</a:t>
            </a:r>
            <a:r>
              <a:rPr lang="en-US" sz="1800" baseline="-25000" smtClean="0">
                <a:cs typeface="+mn-cs"/>
              </a:rPr>
              <a:t>n</a:t>
            </a:r>
            <a:r>
              <a:rPr lang="en-US" sz="1800" smtClean="0">
                <a:latin typeface="Symbol" charset="0"/>
                <a:cs typeface="+mn-cs"/>
              </a:rPr>
              <a:t>/r</a:t>
            </a:r>
            <a:r>
              <a:rPr lang="en-US" sz="1800" baseline="-25000" smtClean="0">
                <a:cs typeface="+mn-cs"/>
              </a:rPr>
              <a:t>n</a:t>
            </a:r>
            <a:r>
              <a:rPr lang="en-US" sz="1800" smtClean="0">
                <a:cs typeface="+mn-cs"/>
              </a:rPr>
              <a:t>)</a:t>
            </a:r>
          </a:p>
          <a:p>
            <a:pPr eaLnBrk="1" hangingPunct="1">
              <a:defRPr/>
            </a:pPr>
            <a:r>
              <a:rPr lang="en-US" sz="1800" smtClean="0">
                <a:cs typeface="+mn-cs"/>
              </a:rPr>
              <a:t>        with w</a:t>
            </a:r>
            <a:r>
              <a:rPr lang="en-US" sz="1800" baseline="-25000" smtClean="0">
                <a:cs typeface="+mn-cs"/>
              </a:rPr>
              <a:t>i</a:t>
            </a:r>
            <a:r>
              <a:rPr lang="en-US" sz="1800" smtClean="0">
                <a:cs typeface="+mn-cs"/>
              </a:rPr>
              <a:t> the weight fraction of each element in the compound.  </a:t>
            </a:r>
          </a:p>
        </p:txBody>
      </p:sp>
    </p:spTree>
    <p:extLst>
      <p:ext uri="{BB962C8B-B14F-4D97-AF65-F5344CB8AC3E}">
        <p14:creationId xmlns:p14="http://schemas.microsoft.com/office/powerpoint/2010/main" val="359327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2"/>
          <p:cNvSpPr>
            <a:spLocks noGrp="1"/>
          </p:cNvSpPr>
          <p:nvPr>
            <p:ph type="dt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/>
              <a:t>19/06/12</a:t>
            </a:r>
          </a:p>
        </p:txBody>
      </p:sp>
      <p:sp>
        <p:nvSpPr>
          <p:cNvPr id="2052" name="Slide Number Placeholder 4"/>
          <p:cNvSpPr>
            <a:spLocks noGrp="1"/>
          </p:cNvSpPr>
          <p:nvPr>
            <p:ph type="sldNum" sz="quarter" idx="12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0B79A460-CBDE-684C-AA3F-6BB729B4001C}" type="slidenum">
              <a:rPr lang="en-US" sz="1000" smtClean="0"/>
              <a:pPr eaLnBrk="1" hangingPunct="1">
                <a:defRPr/>
              </a:pPr>
              <a:t>4</a:t>
            </a:fld>
            <a:endParaRPr lang="en-US" sz="1000" dirty="0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089025" y="28575"/>
            <a:ext cx="6408738" cy="447675"/>
          </a:xfrm>
          <a:solidFill>
            <a:schemeClr val="accent2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3200">
                <a:solidFill>
                  <a:schemeClr val="bg1"/>
                </a:solidFill>
                <a:latin typeface="Times New Roman" charset="0"/>
                <a:cs typeface="+mj-cs"/>
              </a:rPr>
              <a:t>Interaction of Particles with Matter</a:t>
            </a:r>
          </a:p>
        </p:txBody>
      </p:sp>
      <p:sp>
        <p:nvSpPr>
          <p:cNvPr id="2054" name="Text Box 3"/>
          <p:cNvSpPr txBox="1">
            <a:spLocks noChangeArrowheads="1"/>
          </p:cNvSpPr>
          <p:nvPr/>
        </p:nvSpPr>
        <p:spPr bwMode="auto">
          <a:xfrm>
            <a:off x="196850" y="373063"/>
            <a:ext cx="8523288" cy="538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400" dirty="0" smtClean="0">
                <a:cs typeface="+mn-cs"/>
              </a:rPr>
              <a:t>In order to detect a particle it must interact with matter!</a:t>
            </a:r>
          </a:p>
          <a:p>
            <a:pPr eaLnBrk="1" hangingPunct="1">
              <a:defRPr/>
            </a:pP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The most important interaction processes are electromagnetic: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chemeClr val="accent2"/>
                </a:solidFill>
                <a:cs typeface="+mn-cs"/>
              </a:rPr>
              <a:t>Charged Particles: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   Energy loss due to ionization (e.g. charged track in straw detector)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	heavy particles </a:t>
            </a:r>
            <a:r>
              <a:rPr lang="en-US" dirty="0" smtClean="0">
                <a:solidFill>
                  <a:srgbClr val="FF0000"/>
                </a:solidFill>
                <a:cs typeface="+mn-cs"/>
              </a:rPr>
              <a:t>(</a:t>
            </a:r>
            <a:r>
              <a:rPr lang="en-US" i="1" dirty="0" smtClean="0">
                <a:solidFill>
                  <a:srgbClr val="FF0000"/>
                </a:solidFill>
                <a:cs typeface="+mn-cs"/>
              </a:rPr>
              <a:t>not</a:t>
            </a:r>
            <a:r>
              <a:rPr lang="en-US" dirty="0" smtClean="0">
                <a:solidFill>
                  <a:srgbClr val="FF0000"/>
                </a:solidFill>
                <a:cs typeface="+mn-cs"/>
              </a:rPr>
              <a:t> electrons/positrons!)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   Energy loss due to photon emission (electrons, positrons) 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	bremsstrahlung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chemeClr val="accent2"/>
                </a:solidFill>
                <a:cs typeface="+mn-cs"/>
              </a:rPr>
              <a:t>Photons: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    Interaction of photons with matter (e.g. EM </a:t>
            </a:r>
            <a:r>
              <a:rPr lang="en-US" dirty="0" err="1" smtClean="0">
                <a:cs typeface="+mn-cs"/>
              </a:rPr>
              <a:t>calorimetry</a:t>
            </a:r>
            <a:r>
              <a:rPr lang="en-US" dirty="0" smtClean="0">
                <a:cs typeface="+mn-cs"/>
              </a:rPr>
              <a:t>)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	Photoelectric effect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	Compton effect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	Pair production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chemeClr val="accent2"/>
                </a:solidFill>
                <a:cs typeface="+mn-cs"/>
              </a:rPr>
              <a:t>Other important electromagnetic processes: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	Multiple Scattering (Coulomb scattering)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	scintillation light (e.g. TOF systems)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	Cherenkov radiation </a:t>
            </a:r>
          </a:p>
          <a:p>
            <a:pPr eaLnBrk="1" hangingPunct="1">
              <a:defRPr/>
            </a:pPr>
            <a:r>
              <a:rPr lang="en-US" dirty="0"/>
              <a:t>	T</a:t>
            </a:r>
            <a:r>
              <a:rPr lang="en-US" dirty="0" smtClean="0">
                <a:cs typeface="+mn-cs"/>
              </a:rPr>
              <a:t>ransition </a:t>
            </a:r>
            <a:r>
              <a:rPr lang="en-US" dirty="0"/>
              <a:t>R</a:t>
            </a:r>
            <a:r>
              <a:rPr lang="en-US" dirty="0" smtClean="0">
                <a:cs typeface="+mn-cs"/>
              </a:rPr>
              <a:t>adiation (e.g. particle id normally electrons)</a:t>
            </a:r>
          </a:p>
        </p:txBody>
      </p:sp>
      <p:sp>
        <p:nvSpPr>
          <p:cNvPr id="2055" name="Text Box 4"/>
          <p:cNvSpPr txBox="1">
            <a:spLocks noChangeArrowheads="1"/>
          </p:cNvSpPr>
          <p:nvPr/>
        </p:nvSpPr>
        <p:spPr bwMode="auto">
          <a:xfrm>
            <a:off x="955093" y="5669647"/>
            <a:ext cx="7368185" cy="646331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i="1" smtClean="0">
                <a:cs typeface="+mn-cs"/>
              </a:rPr>
              <a:t>Can calculate the above effects with a combo of classical E&amp;M and QED.</a:t>
            </a:r>
          </a:p>
          <a:p>
            <a:pPr eaLnBrk="1" hangingPunct="1">
              <a:defRPr/>
            </a:pPr>
            <a:r>
              <a:rPr lang="en-US" sz="1800" i="1" smtClean="0">
                <a:cs typeface="+mn-cs"/>
              </a:rPr>
              <a:t>In most cases calculate approximate results, exact calculations very difficult.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41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1200"/>
          </a:xfrm>
        </p:spPr>
        <p:txBody>
          <a:bodyPr>
            <a:normAutofit fontScale="90000"/>
          </a:bodyPr>
          <a:lstStyle/>
          <a:p>
            <a:r>
              <a:rPr lang="en-US">
                <a:latin typeface="Arial Bold Italic" charset="0"/>
                <a:ea typeface="ＭＳ Ｐゴシック" charset="0"/>
                <a:cs typeface="ＭＳ Ｐゴシック" charset="0"/>
              </a:rPr>
              <a:t>A bit of history</a:t>
            </a:r>
          </a:p>
        </p:txBody>
      </p:sp>
      <p:pic>
        <p:nvPicPr>
          <p:cNvPr id="21507" name="Picture 4" descr="trd_o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050" y="2597150"/>
            <a:ext cx="4806950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15900" y="850900"/>
            <a:ext cx="86106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2pPr>
            <a:lvl3pPr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3pPr>
            <a:lvl4pPr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4pPr>
            <a:lvl5pPr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Times" charset="0"/>
              <a:buChar char="•"/>
            </a:pPr>
            <a:r>
              <a:rPr lang="en-US" sz="1800" baseline="0" dirty="0">
                <a:solidFill>
                  <a:srgbClr val="000080"/>
                </a:solidFill>
                <a:latin typeface="Arial" charset="0"/>
                <a:cs typeface="Arial" charset="0"/>
              </a:rPr>
              <a:t>1919: J.E. </a:t>
            </a:r>
            <a:r>
              <a:rPr lang="en-US" sz="1800" baseline="0" dirty="0" err="1">
                <a:solidFill>
                  <a:srgbClr val="000080"/>
                </a:solidFill>
                <a:latin typeface="Arial" charset="0"/>
                <a:cs typeface="Arial" charset="0"/>
              </a:rPr>
              <a:t>Lilienfeld</a:t>
            </a:r>
            <a:r>
              <a:rPr lang="en-US" sz="1800" baseline="0" dirty="0">
                <a:solidFill>
                  <a:srgbClr val="000080"/>
                </a:solidFill>
                <a:latin typeface="Arial" charset="0"/>
                <a:cs typeface="Arial" charset="0"/>
              </a:rPr>
              <a:t> observes that surfaces emit light when hit by electron beam</a:t>
            </a:r>
            <a:endParaRPr lang="en-US" sz="2000" baseline="0" dirty="0">
              <a:solidFill>
                <a:srgbClr val="000080"/>
              </a:solidFill>
              <a:latin typeface="Arial" charset="0"/>
              <a:cs typeface="Arial" charset="0"/>
            </a:endParaRPr>
          </a:p>
          <a:p>
            <a:pPr lvl="1" eaLnBrk="1" hangingPunct="1">
              <a:spcBef>
                <a:spcPct val="20000"/>
              </a:spcBef>
              <a:buFont typeface="Symbol" charset="0"/>
              <a:buChar char=""/>
            </a:pPr>
            <a:r>
              <a:rPr lang="ja-JP" altLang="en-US" b="1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“</a:t>
            </a:r>
            <a:r>
              <a:rPr lang="en-US" b="1" baseline="0" dirty="0" err="1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Es</a:t>
            </a:r>
            <a:r>
              <a:rPr lang="en-US" b="1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 </a:t>
            </a:r>
            <a:r>
              <a:rPr lang="en-US" b="1" baseline="0" dirty="0" err="1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ist</a:t>
            </a:r>
            <a:r>
              <a:rPr lang="en-US" b="1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 </a:t>
            </a:r>
            <a:r>
              <a:rPr lang="en-US" b="1" baseline="0" dirty="0" err="1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Dunkeladaption</a:t>
            </a:r>
            <a:r>
              <a:rPr lang="en-US" b="1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 des </a:t>
            </a:r>
            <a:r>
              <a:rPr lang="en-US" b="1" baseline="0" dirty="0" err="1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Auges</a:t>
            </a:r>
            <a:r>
              <a:rPr lang="en-US" b="1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 </a:t>
            </a:r>
            <a:r>
              <a:rPr lang="en-US" b="1" baseline="0" dirty="0" err="1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notwendig</a:t>
            </a:r>
            <a:r>
              <a:rPr lang="en-US" b="1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 um </a:t>
            </a:r>
            <a:r>
              <a:rPr lang="en-US" b="1" baseline="0" dirty="0" err="1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einen</a:t>
            </a:r>
            <a:r>
              <a:rPr lang="en-US" b="1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 </a:t>
            </a:r>
            <a:r>
              <a:rPr lang="en-US" b="1" baseline="0" dirty="0" err="1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Leuchtfleck</a:t>
            </a:r>
            <a:r>
              <a:rPr lang="en-US" b="1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, </a:t>
            </a:r>
            <a:r>
              <a:rPr lang="en-US" b="1" baseline="0" dirty="0" err="1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erzeugt</a:t>
            </a:r>
            <a:r>
              <a:rPr lang="en-US" b="1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 von </a:t>
            </a:r>
            <a:r>
              <a:rPr lang="en-US" b="1" baseline="0" dirty="0" err="1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einem</a:t>
            </a:r>
            <a:r>
              <a:rPr lang="en-US" b="1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 </a:t>
            </a:r>
            <a:r>
              <a:rPr lang="en-US" b="1" baseline="0" dirty="0" err="1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Elektronenstrahl</a:t>
            </a:r>
            <a:r>
              <a:rPr lang="en-US" b="1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 </a:t>
            </a:r>
            <a:r>
              <a:rPr lang="en-US" b="1" baseline="0" dirty="0" err="1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mit</a:t>
            </a:r>
            <a:r>
              <a:rPr lang="en-US" b="1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 5keV </a:t>
            </a:r>
            <a:r>
              <a:rPr lang="en-US" b="1" baseline="0" dirty="0" err="1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Energie</a:t>
            </a:r>
            <a:r>
              <a:rPr lang="en-US" b="1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 und 20µA </a:t>
            </a:r>
            <a:r>
              <a:rPr lang="en-US" b="1" baseline="0" dirty="0" err="1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Strahlstrom</a:t>
            </a:r>
            <a:r>
              <a:rPr lang="en-US" b="1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 </a:t>
            </a:r>
            <a:r>
              <a:rPr lang="en-US" b="1" baseline="0" dirty="0" err="1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wahrzunehmen</a:t>
            </a:r>
            <a:r>
              <a:rPr lang="ja-JP" altLang="en-US" b="1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”</a:t>
            </a:r>
            <a:r>
              <a:rPr lang="en-US" b="1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 </a:t>
            </a:r>
            <a:r>
              <a:rPr lang="en-US" b="1" baseline="0" dirty="0" err="1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Physikalische</a:t>
            </a:r>
            <a:r>
              <a:rPr lang="en-US" b="1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 </a:t>
            </a:r>
            <a:r>
              <a:rPr lang="en-US" b="1" baseline="0" dirty="0" err="1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Zeitschrift</a:t>
            </a:r>
            <a:r>
              <a:rPr lang="en-US" b="1" baseline="0" dirty="0">
                <a:solidFill>
                  <a:srgbClr val="000080"/>
                </a:solidFill>
                <a:latin typeface="Arial" charset="0"/>
                <a:cs typeface="Arial" charset="0"/>
                <a:sym typeface="Wingdings" charset="0"/>
              </a:rPr>
              <a:t> 1919 20, 280)</a:t>
            </a:r>
          </a:p>
          <a:p>
            <a:pPr eaLnBrk="1" hangingPunct="1">
              <a:spcBef>
                <a:spcPct val="20000"/>
              </a:spcBef>
              <a:buFont typeface="Times" charset="0"/>
              <a:buChar char="•"/>
            </a:pPr>
            <a:r>
              <a:rPr lang="en-US" sz="1800" baseline="0" dirty="0">
                <a:solidFill>
                  <a:srgbClr val="000080"/>
                </a:solidFill>
                <a:latin typeface="Arial" charset="0"/>
                <a:cs typeface="Arial" charset="0"/>
              </a:rPr>
              <a:t>1946: W. </a:t>
            </a:r>
            <a:r>
              <a:rPr lang="en-US" sz="1800" baseline="0" dirty="0" err="1">
                <a:solidFill>
                  <a:srgbClr val="000080"/>
                </a:solidFill>
                <a:latin typeface="Arial" charset="0"/>
                <a:cs typeface="Arial" charset="0"/>
              </a:rPr>
              <a:t>Ginzburg</a:t>
            </a:r>
            <a:r>
              <a:rPr lang="en-US" sz="1800" baseline="0" dirty="0">
                <a:solidFill>
                  <a:srgbClr val="000080"/>
                </a:solidFill>
                <a:latin typeface="Arial" charset="0"/>
                <a:cs typeface="Arial" charset="0"/>
              </a:rPr>
              <a:t> and G. Frank publish their theory of transition radiation</a:t>
            </a:r>
          </a:p>
          <a:p>
            <a:pPr eaLnBrk="1" hangingPunct="1">
              <a:spcBef>
                <a:spcPct val="20000"/>
              </a:spcBef>
              <a:buFont typeface="Times" charset="0"/>
              <a:buChar char="•"/>
            </a:pPr>
            <a:r>
              <a:rPr lang="en-US" sz="1800" baseline="0" dirty="0">
                <a:solidFill>
                  <a:srgbClr val="000080"/>
                </a:solidFill>
                <a:latin typeface="Arial" charset="0"/>
                <a:cs typeface="Arial" charset="0"/>
              </a:rPr>
              <a:t>&gt;1960: experiments observe transition radiation,</a:t>
            </a:r>
            <a:br>
              <a:rPr lang="en-US" sz="1800" baseline="0" dirty="0">
                <a:solidFill>
                  <a:srgbClr val="000080"/>
                </a:solidFill>
                <a:latin typeface="Arial" charset="0"/>
                <a:cs typeface="Arial" charset="0"/>
              </a:rPr>
            </a:br>
            <a:r>
              <a:rPr lang="en-US" baseline="0" dirty="0" err="1">
                <a:latin typeface="Arial" charset="0"/>
                <a:cs typeface="Arial" charset="0"/>
              </a:rPr>
              <a:t>A.I.Alikhanian</a:t>
            </a:r>
            <a:r>
              <a:rPr lang="en-US" baseline="0" dirty="0">
                <a:latin typeface="Arial" charset="0"/>
                <a:cs typeface="Arial" charset="0"/>
              </a:rPr>
              <a:t> and his collaborators from Armenia :                      </a:t>
            </a:r>
          </a:p>
          <a:p>
            <a:pPr>
              <a:buFont typeface="Wingdings" charset="0"/>
              <a:buNone/>
            </a:pPr>
            <a:r>
              <a:rPr lang="en-US" baseline="0" dirty="0">
                <a:latin typeface="Arial" charset="0"/>
                <a:cs typeface="Arial" charset="0"/>
              </a:rPr>
              <a:t>     first XTR observations and investigations </a:t>
            </a:r>
            <a:r>
              <a:rPr lang="en-US" sz="1800" baseline="0" dirty="0">
                <a:solidFill>
                  <a:srgbClr val="000080"/>
                </a:solidFill>
                <a:latin typeface="Arial" charset="0"/>
                <a:cs typeface="Arial" charset="0"/>
              </a:rPr>
              <a:t/>
            </a:r>
            <a:br>
              <a:rPr lang="en-US" sz="1800" baseline="0" dirty="0">
                <a:solidFill>
                  <a:srgbClr val="000080"/>
                </a:solidFill>
                <a:latin typeface="Arial" charset="0"/>
                <a:cs typeface="Arial" charset="0"/>
              </a:rPr>
            </a:br>
            <a:endParaRPr lang="en-US" sz="2000" baseline="0" dirty="0">
              <a:solidFill>
                <a:srgbClr val="000080"/>
              </a:solidFill>
              <a:latin typeface="Arial" charset="0"/>
              <a:cs typeface="Arial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937000" y="4724400"/>
            <a:ext cx="52070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 typeface="Times" charset="0"/>
              <a:buChar char="•"/>
            </a:pPr>
            <a:r>
              <a:rPr lang="en-US" sz="1800" baseline="0">
                <a:solidFill>
                  <a:srgbClr val="000080"/>
                </a:solidFill>
                <a:latin typeface="Arial" charset="0"/>
                <a:cs typeface="Arial" charset="0"/>
              </a:rPr>
              <a:t>1975: First TRD for electron ID in balloon flight</a:t>
            </a:r>
          </a:p>
          <a:p>
            <a:pPr marL="342900" indent="-342900" eaLnBrk="1" hangingPunct="1">
              <a:spcBef>
                <a:spcPct val="20000"/>
              </a:spcBef>
              <a:buFont typeface="Times" charset="0"/>
              <a:buChar char="•"/>
            </a:pPr>
            <a:r>
              <a:rPr lang="en-US" sz="1800" baseline="0">
                <a:solidFill>
                  <a:srgbClr val="000080"/>
                </a:solidFill>
                <a:latin typeface="Arial" charset="0"/>
                <a:cs typeface="Arial" charset="0"/>
              </a:rPr>
              <a:t>1976: First TRD in HEP experiment for electron ID R806 @ ISR (CERN)</a:t>
            </a:r>
          </a:p>
          <a:p>
            <a:pPr marL="342900" indent="-342900" eaLnBrk="1" hangingPunct="1">
              <a:spcBef>
                <a:spcPct val="20000"/>
              </a:spcBef>
              <a:buFont typeface="Times" charset="0"/>
              <a:buNone/>
            </a:pPr>
            <a:endParaRPr lang="en-US" sz="2000" baseline="0">
              <a:solidFill>
                <a:srgbClr val="000080"/>
              </a:solidFill>
              <a:latin typeface="Arial" charset="0"/>
              <a:cs typeface="Arial" charset="0"/>
            </a:endParaRPr>
          </a:p>
        </p:txBody>
      </p:sp>
      <p:pic>
        <p:nvPicPr>
          <p:cNvPr id="21510" name="Picture 6" descr="ISR-TR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3967163"/>
            <a:ext cx="3417887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Line 7"/>
          <p:cNvSpPr>
            <a:spLocks noChangeShapeType="1"/>
          </p:cNvSpPr>
          <p:nvPr/>
        </p:nvSpPr>
        <p:spPr bwMode="auto">
          <a:xfrm flipH="1" flipV="1">
            <a:off x="3403600" y="5372100"/>
            <a:ext cx="787400" cy="2540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450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41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47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4" y="131856"/>
            <a:ext cx="8042276" cy="706344"/>
          </a:xfrm>
        </p:spPr>
        <p:txBody>
          <a:bodyPr/>
          <a:lstStyle/>
          <a:p>
            <a:r>
              <a:rPr lang="en-US" sz="3600" dirty="0">
                <a:latin typeface="Arial Bold Italic" charset="0"/>
                <a:ea typeface="ＭＳ Ｐゴシック" charset="0"/>
                <a:cs typeface="ＭＳ Ｐゴシック" charset="0"/>
              </a:rPr>
              <a:t>A bit more on the signal… 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762500" y="2755900"/>
            <a:ext cx="4178300" cy="2819400"/>
          </a:xfrm>
        </p:spPr>
        <p:txBody>
          <a:bodyPr>
            <a:normAutofit/>
          </a:bodyPr>
          <a:lstStyle/>
          <a:p>
            <a:pPr>
              <a:buFont typeface="Times" charset="0"/>
              <a:buNone/>
            </a:pPr>
            <a:r>
              <a:rPr lang="en-US" u="sng">
                <a:solidFill>
                  <a:srgbClr val="0C5A16"/>
                </a:solidFill>
                <a:latin typeface="Arial" charset="0"/>
                <a:ea typeface="ＭＳ Ｐゴシック" charset="0"/>
                <a:cs typeface="Arial" charset="0"/>
              </a:rPr>
              <a:t>Leading edge </a:t>
            </a:r>
            <a:r>
              <a:rPr lang="en-US" b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of the signal:</a:t>
            </a:r>
          </a:p>
          <a:p>
            <a:pPr>
              <a:buFont typeface="Lucida Grande" charset="0"/>
              <a:buChar char="→"/>
            </a:pPr>
            <a:r>
              <a:rPr lang="en-US" b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Depends on distance of ionisation which happens closest to the wire</a:t>
            </a:r>
          </a:p>
          <a:p>
            <a:pPr lvl="1">
              <a:buFont typeface="Lucida Grande" charset="0"/>
              <a:buChar char="→"/>
            </a:pPr>
            <a:r>
              <a:rPr lang="ja-JP" altLang="en-US" sz="18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“</a:t>
            </a:r>
            <a:r>
              <a:rPr lang="en-US" sz="18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early</a:t>
            </a:r>
            <a:r>
              <a:rPr lang="ja-JP" altLang="en-US" sz="18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”</a:t>
            </a:r>
            <a:r>
              <a:rPr lang="en-US" sz="18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 leading edge</a:t>
            </a:r>
            <a:r>
              <a:rPr lang="en-US" sz="1800">
                <a:latin typeface="Arial" charset="0"/>
                <a:ea typeface="ＭＳ Ｐゴシック" charset="0"/>
                <a:cs typeface="Arial" charset="0"/>
              </a:rPr>
              <a:t>: particle crossed straw close to the wire</a:t>
            </a:r>
          </a:p>
        </p:txBody>
      </p:sp>
      <p:pic>
        <p:nvPicPr>
          <p:cNvPr id="2867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4700588" cy="508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8677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4876800"/>
            <a:ext cx="176212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cxnSp>
        <p:nvCxnSpPr>
          <p:cNvPr id="28678" name="Straight Connector 8"/>
          <p:cNvCxnSpPr>
            <a:cxnSpLocks noChangeShapeType="1"/>
          </p:cNvCxnSpPr>
          <p:nvPr/>
        </p:nvCxnSpPr>
        <p:spPr bwMode="auto">
          <a:xfrm rot="5400000">
            <a:off x="642938" y="3600450"/>
            <a:ext cx="5738812" cy="1428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79" name="Oval 13"/>
          <p:cNvSpPr>
            <a:spLocks noChangeArrowheads="1"/>
          </p:cNvSpPr>
          <p:nvPr/>
        </p:nvSpPr>
        <p:spPr bwMode="auto">
          <a:xfrm>
            <a:off x="1193800" y="1511300"/>
            <a:ext cx="330200" cy="2667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0" name="Oval 14"/>
          <p:cNvSpPr>
            <a:spLocks noChangeArrowheads="1"/>
          </p:cNvSpPr>
          <p:nvPr/>
        </p:nvSpPr>
        <p:spPr bwMode="auto">
          <a:xfrm>
            <a:off x="1206500" y="2743200"/>
            <a:ext cx="330200" cy="2667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1" name="Oval 15"/>
          <p:cNvSpPr>
            <a:spLocks noChangeArrowheads="1"/>
          </p:cNvSpPr>
          <p:nvPr/>
        </p:nvSpPr>
        <p:spPr bwMode="auto">
          <a:xfrm>
            <a:off x="1676400" y="4152900"/>
            <a:ext cx="330200" cy="2667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2" name="Oval 16"/>
          <p:cNvSpPr>
            <a:spLocks noChangeArrowheads="1"/>
          </p:cNvSpPr>
          <p:nvPr/>
        </p:nvSpPr>
        <p:spPr bwMode="auto">
          <a:xfrm>
            <a:off x="1625600" y="4673600"/>
            <a:ext cx="330200" cy="2667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28683" name="Straight Arrow Connector 18"/>
          <p:cNvCxnSpPr>
            <a:cxnSpLocks noChangeShapeType="1"/>
          </p:cNvCxnSpPr>
          <p:nvPr/>
        </p:nvCxnSpPr>
        <p:spPr bwMode="auto">
          <a:xfrm rot="10800000" flipV="1">
            <a:off x="1587500" y="838200"/>
            <a:ext cx="1803400" cy="7239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4" name="Straight Arrow Connector 19"/>
          <p:cNvCxnSpPr>
            <a:cxnSpLocks noChangeShapeType="1"/>
          </p:cNvCxnSpPr>
          <p:nvPr/>
        </p:nvCxnSpPr>
        <p:spPr bwMode="auto">
          <a:xfrm rot="10800000">
            <a:off x="1955800" y="4965700"/>
            <a:ext cx="1447800" cy="13462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85" name="Oval 22"/>
          <p:cNvSpPr>
            <a:spLocks noChangeArrowheads="1"/>
          </p:cNvSpPr>
          <p:nvPr/>
        </p:nvSpPr>
        <p:spPr bwMode="auto">
          <a:xfrm>
            <a:off x="1270000" y="2120900"/>
            <a:ext cx="330200" cy="266700"/>
          </a:xfrm>
          <a:prstGeom prst="ellipse">
            <a:avLst/>
          </a:prstGeom>
          <a:noFill/>
          <a:ln w="19050">
            <a:solidFill>
              <a:srgbClr val="0C5A1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6" name="Oval 23"/>
          <p:cNvSpPr>
            <a:spLocks noChangeArrowheads="1"/>
          </p:cNvSpPr>
          <p:nvPr/>
        </p:nvSpPr>
        <p:spPr bwMode="auto">
          <a:xfrm>
            <a:off x="1600200" y="4419600"/>
            <a:ext cx="330200" cy="266700"/>
          </a:xfrm>
          <a:prstGeom prst="ellipse">
            <a:avLst/>
          </a:prstGeom>
          <a:noFill/>
          <a:ln w="19050">
            <a:solidFill>
              <a:srgbClr val="0C5A1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28687" name="Straight Connector 24"/>
          <p:cNvCxnSpPr>
            <a:cxnSpLocks noChangeShapeType="1"/>
          </p:cNvCxnSpPr>
          <p:nvPr/>
        </p:nvCxnSpPr>
        <p:spPr bwMode="auto">
          <a:xfrm rot="5400000">
            <a:off x="1182688" y="2755900"/>
            <a:ext cx="2805112" cy="14288"/>
          </a:xfrm>
          <a:prstGeom prst="line">
            <a:avLst/>
          </a:prstGeom>
          <a:noFill/>
          <a:ln w="31750">
            <a:solidFill>
              <a:srgbClr val="0C5A1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8" name="Straight Connector 26"/>
          <p:cNvCxnSpPr>
            <a:cxnSpLocks noChangeShapeType="1"/>
          </p:cNvCxnSpPr>
          <p:nvPr/>
        </p:nvCxnSpPr>
        <p:spPr bwMode="auto">
          <a:xfrm rot="5400000">
            <a:off x="2025650" y="4819650"/>
            <a:ext cx="2184400" cy="38100"/>
          </a:xfrm>
          <a:prstGeom prst="line">
            <a:avLst/>
          </a:prstGeom>
          <a:noFill/>
          <a:ln w="31750">
            <a:solidFill>
              <a:srgbClr val="0C5A1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9" name="Straight Arrow Connector 28"/>
          <p:cNvCxnSpPr>
            <a:cxnSpLocks noChangeShapeType="1"/>
          </p:cNvCxnSpPr>
          <p:nvPr/>
        </p:nvCxnSpPr>
        <p:spPr bwMode="auto">
          <a:xfrm rot="10800000" flipV="1">
            <a:off x="1968500" y="4419600"/>
            <a:ext cx="1066800" cy="114300"/>
          </a:xfrm>
          <a:prstGeom prst="straightConnector1">
            <a:avLst/>
          </a:prstGeom>
          <a:noFill/>
          <a:ln w="9525">
            <a:solidFill>
              <a:srgbClr val="0C5A1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90" name="Straight Arrow Connector 30"/>
          <p:cNvCxnSpPr>
            <a:cxnSpLocks noChangeShapeType="1"/>
          </p:cNvCxnSpPr>
          <p:nvPr/>
        </p:nvCxnSpPr>
        <p:spPr bwMode="auto">
          <a:xfrm rot="10800000">
            <a:off x="1638300" y="2247900"/>
            <a:ext cx="812800" cy="139700"/>
          </a:xfrm>
          <a:prstGeom prst="straightConnector1">
            <a:avLst/>
          </a:prstGeom>
          <a:noFill/>
          <a:ln w="9525">
            <a:solidFill>
              <a:srgbClr val="0C5A1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4737100" y="914400"/>
            <a:ext cx="41783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2pPr>
            <a:lvl3pPr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3pPr>
            <a:lvl4pPr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4pPr>
            <a:lvl5pPr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 typeface="Times" charset="0"/>
              <a:buNone/>
            </a:pPr>
            <a:r>
              <a:rPr lang="en-US" sz="2000" b="1" u="sng" baseline="0" dirty="0">
                <a:solidFill>
                  <a:srgbClr val="FF0000"/>
                </a:solidFill>
                <a:latin typeface="Arial" charset="0"/>
                <a:cs typeface="Arial" charset="0"/>
              </a:rPr>
              <a:t>Tailing edge </a:t>
            </a:r>
            <a:r>
              <a:rPr lang="en-US" sz="2000" baseline="0" dirty="0">
                <a:solidFill>
                  <a:srgbClr val="000000"/>
                </a:solidFill>
                <a:latin typeface="Arial" charset="0"/>
                <a:cs typeface="Arial" charset="0"/>
              </a:rPr>
              <a:t>of the signal:</a:t>
            </a:r>
          </a:p>
          <a:p>
            <a:pPr>
              <a:spcBef>
                <a:spcPct val="20000"/>
              </a:spcBef>
              <a:buFont typeface="Lucida Grande" charset="0"/>
              <a:buChar char="→"/>
            </a:pPr>
            <a:r>
              <a:rPr lang="en-US" sz="2000" baseline="0" dirty="0">
                <a:solidFill>
                  <a:srgbClr val="000000"/>
                </a:solidFill>
                <a:latin typeface="Arial" charset="0"/>
                <a:cs typeface="Arial" charset="0"/>
              </a:rPr>
              <a:t>Independent of </a:t>
            </a:r>
            <a:r>
              <a:rPr lang="en-US" sz="2000" baseline="0" dirty="0">
                <a:solidFill>
                  <a:srgbClr val="000000"/>
                </a:solidFill>
                <a:latin typeface="Arial" charset="0"/>
                <a:cs typeface="Arial" charset="0"/>
                <a:sym typeface="Wingdings" charset="0"/>
              </a:rPr>
              <a:t>distance of track to wire</a:t>
            </a:r>
            <a:endParaRPr lang="en-US" sz="2000" baseline="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lvl="1">
              <a:spcBef>
                <a:spcPct val="20000"/>
              </a:spcBef>
              <a:buFont typeface="Lucida Grande" charset="0"/>
              <a:buChar char="→"/>
            </a:pPr>
            <a:r>
              <a:rPr lang="ja-JP" altLang="en-US" sz="1800" baseline="0" dirty="0">
                <a:solidFill>
                  <a:srgbClr val="000000"/>
                </a:solidFill>
                <a:latin typeface="Arial" charset="0"/>
                <a:cs typeface="Arial" charset="0"/>
                <a:sym typeface="Wingdings" charset="0"/>
              </a:rPr>
              <a:t>“</a:t>
            </a:r>
            <a:r>
              <a:rPr lang="en-US" sz="1800" baseline="0" dirty="0">
                <a:solidFill>
                  <a:srgbClr val="000000"/>
                </a:solidFill>
                <a:latin typeface="Arial" charset="0"/>
                <a:cs typeface="Arial" charset="0"/>
                <a:sym typeface="Wingdings" charset="0"/>
              </a:rPr>
              <a:t>late</a:t>
            </a:r>
            <a:r>
              <a:rPr lang="ja-JP" altLang="en-US" sz="1800" baseline="0" dirty="0">
                <a:solidFill>
                  <a:srgbClr val="000000"/>
                </a:solidFill>
                <a:latin typeface="Arial" charset="0"/>
                <a:cs typeface="Arial" charset="0"/>
                <a:sym typeface="Wingdings" charset="0"/>
              </a:rPr>
              <a:t>”</a:t>
            </a:r>
            <a:r>
              <a:rPr lang="en-US" sz="1800" baseline="0" dirty="0">
                <a:solidFill>
                  <a:srgbClr val="000000"/>
                </a:solidFill>
                <a:latin typeface="Arial" charset="0"/>
                <a:cs typeface="Arial" charset="0"/>
                <a:sym typeface="Wingdings" charset="0"/>
              </a:rPr>
              <a:t> </a:t>
            </a:r>
            <a:r>
              <a:rPr lang="en-US" sz="1800" baseline="0" dirty="0" err="1">
                <a:solidFill>
                  <a:srgbClr val="000000"/>
                </a:solidFill>
                <a:latin typeface="Arial" charset="0"/>
                <a:cs typeface="Arial" charset="0"/>
                <a:sym typeface="Wingdings" charset="0"/>
              </a:rPr>
              <a:t>ionisations</a:t>
            </a:r>
            <a:r>
              <a:rPr lang="en-US" sz="1800" baseline="0" dirty="0">
                <a:solidFill>
                  <a:srgbClr val="000000"/>
                </a:solidFill>
                <a:latin typeface="Arial" charset="0"/>
                <a:cs typeface="Arial" charset="0"/>
                <a:sym typeface="Wingdings" charset="0"/>
              </a:rPr>
              <a:t> always originate from R=2mm</a:t>
            </a:r>
          </a:p>
        </p:txBody>
      </p:sp>
      <p:sp>
        <p:nvSpPr>
          <p:cNvPr id="28692" name="Text Box 16"/>
          <p:cNvSpPr txBox="1">
            <a:spLocks noChangeArrowheads="1"/>
          </p:cNvSpPr>
          <p:nvPr/>
        </p:nvSpPr>
        <p:spPr bwMode="auto">
          <a:xfrm>
            <a:off x="5360988" y="5581650"/>
            <a:ext cx="1674812" cy="5254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 baseline="-25000">
                <a:solidFill>
                  <a:srgbClr val="000066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400" i="1" baseline="0">
                <a:solidFill>
                  <a:srgbClr val="000000"/>
                </a:solidFill>
                <a:latin typeface="Arial" charset="0"/>
                <a:ea typeface="msgothic" charset="0"/>
                <a:cs typeface="Arial" charset="0"/>
              </a:rPr>
              <a:t>N.b.: drift is B-field dependent</a:t>
            </a:r>
            <a:endParaRPr lang="en-US" sz="1400" i="1">
              <a:solidFill>
                <a:srgbClr val="000000"/>
              </a:solidFill>
              <a:ea typeface="msgothic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1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Scattering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19211" b="19211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43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/>
              <a:t>H. Danielsson,  Swedish Teachers Program</a:t>
            </a:r>
            <a:endParaRPr lang="en-US" sz="1400" smtClean="0"/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2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465160E6-6C7F-BB47-AF5B-9E97959A1C86}" type="slidenum">
              <a:rPr lang="en-US" sz="1400" smtClean="0"/>
              <a:pPr eaLnBrk="1" hangingPunct="1">
                <a:defRPr/>
              </a:pPr>
              <a:t>5</a:t>
            </a:fld>
            <a:endParaRPr lang="en-US" sz="1400" smtClean="0"/>
          </a:p>
        </p:txBody>
      </p:sp>
      <p:sp>
        <p:nvSpPr>
          <p:cNvPr id="4101" name="Text Box 2"/>
          <p:cNvSpPr txBox="1">
            <a:spLocks noChangeArrowheads="1"/>
          </p:cNvSpPr>
          <p:nvPr/>
        </p:nvSpPr>
        <p:spPr bwMode="auto">
          <a:xfrm>
            <a:off x="211138" y="4076700"/>
            <a:ext cx="3656012" cy="2549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  <a:cs typeface="+mn-cs"/>
              </a:rPr>
              <a:t>        </a:t>
            </a:r>
            <a:r>
              <a:rPr lang="en-US" smtClean="0">
                <a:cs typeface="+mn-cs"/>
              </a:rPr>
              <a:t>Incident particle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z=charge of incident particle </a:t>
            </a:r>
          </a:p>
          <a:p>
            <a:pPr eaLnBrk="1" hangingPunct="1">
              <a:defRPr/>
            </a:pPr>
            <a:r>
              <a:rPr lang="en-US" smtClean="0">
                <a:latin typeface="Symbol" charset="0"/>
                <a:cs typeface="+mn-cs"/>
              </a:rPr>
              <a:t>b</a:t>
            </a:r>
            <a:r>
              <a:rPr lang="en-US" smtClean="0">
                <a:cs typeface="+mn-cs"/>
              </a:rPr>
              <a:t>=v/c of incident particle</a:t>
            </a:r>
          </a:p>
          <a:p>
            <a:pPr eaLnBrk="1" hangingPunct="1">
              <a:defRPr/>
            </a:pPr>
            <a:r>
              <a:rPr lang="en-US" smtClean="0">
                <a:latin typeface="Symbol" charset="0"/>
                <a:cs typeface="+mn-cs"/>
              </a:rPr>
              <a:t>g</a:t>
            </a:r>
            <a:r>
              <a:rPr lang="en-US" smtClean="0">
                <a:cs typeface="+mn-cs"/>
              </a:rPr>
              <a:t>=(1-</a:t>
            </a:r>
            <a:r>
              <a:rPr lang="en-US" smtClean="0">
                <a:latin typeface="Symbol" charset="0"/>
                <a:cs typeface="+mn-cs"/>
              </a:rPr>
              <a:t>b</a:t>
            </a:r>
            <a:r>
              <a:rPr lang="en-US" baseline="30000" smtClean="0">
                <a:cs typeface="+mn-cs"/>
              </a:rPr>
              <a:t>2</a:t>
            </a:r>
            <a:r>
              <a:rPr lang="en-US" smtClean="0">
                <a:cs typeface="+mn-cs"/>
              </a:rPr>
              <a:t>)</a:t>
            </a:r>
            <a:r>
              <a:rPr lang="en-US" baseline="30000" smtClean="0">
                <a:cs typeface="+mn-cs"/>
              </a:rPr>
              <a:t>-1/2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W</a:t>
            </a:r>
            <a:r>
              <a:rPr lang="en-US" baseline="-25000" smtClean="0">
                <a:cs typeface="+mn-cs"/>
              </a:rPr>
              <a:t>max</a:t>
            </a:r>
            <a:r>
              <a:rPr lang="en-US" smtClean="0">
                <a:cs typeface="+mn-cs"/>
              </a:rPr>
              <a:t>=max. energy transfer         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             in one collision </a:t>
            </a:r>
          </a:p>
          <a:p>
            <a:pPr eaLnBrk="1" hangingPunct="1">
              <a:defRPr/>
            </a:pPr>
            <a:endParaRPr lang="en-US" smtClean="0">
              <a:cs typeface="+mn-cs"/>
            </a:endParaRPr>
          </a:p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  <p:sp>
        <p:nvSpPr>
          <p:cNvPr id="4102" name="Text Box 3"/>
          <p:cNvSpPr txBox="1">
            <a:spLocks noChangeArrowheads="1"/>
          </p:cNvSpPr>
          <p:nvPr/>
        </p:nvSpPr>
        <p:spPr bwMode="auto">
          <a:xfrm>
            <a:off x="2178050" y="1803400"/>
            <a:ext cx="1143000" cy="409575"/>
          </a:xfrm>
          <a:prstGeom prst="rect">
            <a:avLst/>
          </a:prstGeom>
          <a:solidFill>
            <a:srgbClr val="CCFFFF">
              <a:alpha val="50195"/>
            </a:srgbClr>
          </a:solidFill>
          <a:ln w="12700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  <p:graphicFrame>
        <p:nvGraphicFramePr>
          <p:cNvPr id="1741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7143807"/>
              </p:ext>
            </p:extLst>
          </p:nvPr>
        </p:nvGraphicFramePr>
        <p:xfrm>
          <a:off x="1487764" y="1549400"/>
          <a:ext cx="4473575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28" name="Equation" r:id="rId3" imgW="3289300" imgH="482600" progId="Equation.3">
                  <p:embed/>
                </p:oleObj>
              </mc:Choice>
              <mc:Fallback>
                <p:oleObj name="Equation" r:id="rId3" imgW="32893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7764" y="1549400"/>
                        <a:ext cx="4473575" cy="6572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4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25400"/>
            <a:ext cx="7772400" cy="393700"/>
          </a:xfrm>
          <a:solidFill>
            <a:schemeClr val="accent2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3200">
                <a:solidFill>
                  <a:schemeClr val="bg1"/>
                </a:solidFill>
                <a:latin typeface="Times New Roman" charset="0"/>
                <a:cs typeface="+mj-cs"/>
              </a:rPr>
              <a:t>Bethe-Bloch Formula for Energy Loss</a:t>
            </a:r>
          </a:p>
        </p:txBody>
      </p:sp>
      <p:sp>
        <p:nvSpPr>
          <p:cNvPr id="4105" name="Text Box 6"/>
          <p:cNvSpPr txBox="1">
            <a:spLocks noChangeArrowheads="1"/>
          </p:cNvSpPr>
          <p:nvPr/>
        </p:nvSpPr>
        <p:spPr bwMode="auto">
          <a:xfrm>
            <a:off x="212725" y="2384425"/>
            <a:ext cx="3197225" cy="1635125"/>
          </a:xfrm>
          <a:prstGeom prst="rect">
            <a:avLst/>
          </a:prstGeom>
          <a:noFill/>
          <a:ln w="19050">
            <a:solidFill>
              <a:srgbClr val="33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  <a:cs typeface="+mn-cs"/>
              </a:rPr>
              <a:t>     Fundamental constants</a:t>
            </a:r>
          </a:p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  <a:cs typeface="+mn-cs"/>
              </a:rPr>
              <a:t>r</a:t>
            </a:r>
            <a:r>
              <a:rPr lang="en-US" baseline="-25000" smtClean="0">
                <a:solidFill>
                  <a:schemeClr val="accent2"/>
                </a:solidFill>
                <a:cs typeface="+mn-cs"/>
              </a:rPr>
              <a:t>e</a:t>
            </a:r>
            <a:r>
              <a:rPr lang="en-US" smtClean="0">
                <a:solidFill>
                  <a:schemeClr val="accent2"/>
                </a:solidFill>
                <a:cs typeface="+mn-cs"/>
              </a:rPr>
              <a:t>=classical radius of electron</a:t>
            </a:r>
          </a:p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  <a:cs typeface="+mn-cs"/>
              </a:rPr>
              <a:t>m</a:t>
            </a:r>
            <a:r>
              <a:rPr lang="en-US" baseline="-25000" smtClean="0">
                <a:solidFill>
                  <a:schemeClr val="accent2"/>
                </a:solidFill>
                <a:cs typeface="+mn-cs"/>
              </a:rPr>
              <a:t>e</a:t>
            </a:r>
            <a:r>
              <a:rPr lang="en-US" smtClean="0">
                <a:solidFill>
                  <a:schemeClr val="accent2"/>
                </a:solidFill>
                <a:cs typeface="+mn-cs"/>
              </a:rPr>
              <a:t>=mass of electron</a:t>
            </a:r>
          </a:p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  <a:cs typeface="+mn-cs"/>
              </a:rPr>
              <a:t>N</a:t>
            </a:r>
            <a:r>
              <a:rPr lang="en-US" baseline="-25000" smtClean="0">
                <a:solidFill>
                  <a:schemeClr val="accent2"/>
                </a:solidFill>
                <a:cs typeface="+mn-cs"/>
              </a:rPr>
              <a:t>a</a:t>
            </a:r>
            <a:r>
              <a:rPr lang="en-US" smtClean="0">
                <a:solidFill>
                  <a:schemeClr val="accent2"/>
                </a:solidFill>
                <a:cs typeface="+mn-cs"/>
              </a:rPr>
              <a:t>=Avogadro</a:t>
            </a:r>
            <a:r>
              <a:rPr lang="ja-JP" altLang="en-US" smtClean="0">
                <a:solidFill>
                  <a:schemeClr val="accent2"/>
                </a:solidFill>
                <a:cs typeface="+mn-cs"/>
              </a:rPr>
              <a:t>’</a:t>
            </a:r>
            <a:r>
              <a:rPr lang="en-US" smtClean="0">
                <a:solidFill>
                  <a:schemeClr val="accent2"/>
                </a:solidFill>
                <a:cs typeface="+mn-cs"/>
              </a:rPr>
              <a:t>s number</a:t>
            </a:r>
          </a:p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  <a:cs typeface="+mn-cs"/>
              </a:rPr>
              <a:t>c=speed of light</a:t>
            </a:r>
          </a:p>
        </p:txBody>
      </p:sp>
      <p:sp>
        <p:nvSpPr>
          <p:cNvPr id="4106" name="Text Box 7"/>
          <p:cNvSpPr txBox="1">
            <a:spLocks noChangeArrowheads="1"/>
          </p:cNvSpPr>
          <p:nvPr/>
        </p:nvSpPr>
        <p:spPr bwMode="auto">
          <a:xfrm>
            <a:off x="3865563" y="2419350"/>
            <a:ext cx="1833562" cy="349250"/>
          </a:xfrm>
          <a:prstGeom prst="rect">
            <a:avLst/>
          </a:prstGeom>
          <a:solidFill>
            <a:srgbClr val="CCFFFF"/>
          </a:solidFill>
          <a:ln w="12700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cs typeface="+mn-cs"/>
              </a:rPr>
              <a:t>=0.1535MeV-cm</a:t>
            </a:r>
            <a:r>
              <a:rPr lang="en-US" sz="1600" baseline="30000" smtClean="0">
                <a:cs typeface="+mn-cs"/>
              </a:rPr>
              <a:t>2</a:t>
            </a:r>
            <a:r>
              <a:rPr lang="en-US" sz="1600" smtClean="0">
                <a:cs typeface="+mn-cs"/>
              </a:rPr>
              <a:t>/g</a:t>
            </a:r>
          </a:p>
        </p:txBody>
      </p:sp>
      <p:sp>
        <p:nvSpPr>
          <p:cNvPr id="4107" name="Text Box 8"/>
          <p:cNvSpPr txBox="1">
            <a:spLocks noChangeArrowheads="1"/>
          </p:cNvSpPr>
          <p:nvPr/>
        </p:nvSpPr>
        <p:spPr bwMode="auto">
          <a:xfrm>
            <a:off x="0" y="330200"/>
            <a:ext cx="631666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dirty="0" smtClean="0">
                <a:cs typeface="+mn-cs"/>
              </a:rPr>
              <a:t>Average energy loss for </a:t>
            </a:r>
            <a:r>
              <a:rPr lang="en-US" b="1" u="sng" dirty="0" smtClean="0">
                <a:solidFill>
                  <a:srgbClr val="FF0000"/>
                </a:solidFill>
                <a:cs typeface="+mn-cs"/>
              </a:rPr>
              <a:t>heavy</a:t>
            </a:r>
            <a:r>
              <a:rPr lang="en-US" b="1" dirty="0" smtClean="0">
                <a:solidFill>
                  <a:srgbClr val="FF0000"/>
                </a:solidFill>
                <a:cs typeface="+mn-cs"/>
              </a:rPr>
              <a:t> charged particles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Energy loss due to ionization and excitation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Valid for energies &lt;100</a:t>
            </a:r>
            <a:r>
              <a:rPr lang="ja-JP" altLang="en-US" dirty="0" smtClean="0">
                <a:cs typeface="+mn-cs"/>
              </a:rPr>
              <a:t>’</a:t>
            </a:r>
            <a:r>
              <a:rPr lang="en-US" dirty="0" smtClean="0">
                <a:cs typeface="+mn-cs"/>
              </a:rPr>
              <a:t>s </a:t>
            </a:r>
            <a:r>
              <a:rPr lang="en-US" dirty="0" err="1" smtClean="0">
                <a:cs typeface="+mn-cs"/>
              </a:rPr>
              <a:t>GeV</a:t>
            </a:r>
            <a:r>
              <a:rPr lang="en-US" dirty="0" smtClean="0">
                <a:cs typeface="+mn-cs"/>
              </a:rPr>
              <a:t> and </a:t>
            </a:r>
            <a:r>
              <a:rPr lang="en-US" dirty="0" smtClean="0">
                <a:latin typeface="Symbol" charset="0"/>
                <a:cs typeface="+mn-cs"/>
              </a:rPr>
              <a:t>b</a:t>
            </a:r>
            <a:r>
              <a:rPr lang="en-US" dirty="0" smtClean="0">
                <a:cs typeface="+mn-cs"/>
              </a:rPr>
              <a:t> &gt;&gt;</a:t>
            </a:r>
            <a:r>
              <a:rPr lang="en-US" dirty="0" err="1" smtClean="0">
                <a:cs typeface="+mn-cs"/>
              </a:rPr>
              <a:t>z</a:t>
            </a:r>
            <a:r>
              <a:rPr lang="en-US" dirty="0" err="1" smtClean="0">
                <a:latin typeface="Symbol" charset="0"/>
                <a:cs typeface="+mn-cs"/>
              </a:rPr>
              <a:t>a</a:t>
            </a:r>
            <a:r>
              <a:rPr lang="en-US" dirty="0" smtClean="0">
                <a:cs typeface="+mn-cs"/>
              </a:rPr>
              <a:t> (</a:t>
            </a:r>
            <a:r>
              <a:rPr lang="en-US" dirty="0" smtClean="0">
                <a:latin typeface="Symbol" charset="0"/>
                <a:cs typeface="+mn-cs"/>
              </a:rPr>
              <a:t>»</a:t>
            </a:r>
            <a:r>
              <a:rPr lang="en-US" dirty="0" smtClean="0">
                <a:cs typeface="+mn-cs"/>
              </a:rPr>
              <a:t>z/137)</a:t>
            </a:r>
          </a:p>
        </p:txBody>
      </p:sp>
      <p:sp>
        <p:nvSpPr>
          <p:cNvPr id="4108" name="Line 9"/>
          <p:cNvSpPr>
            <a:spLocks noChangeShapeType="1"/>
          </p:cNvSpPr>
          <p:nvPr/>
        </p:nvSpPr>
        <p:spPr bwMode="auto">
          <a:xfrm>
            <a:off x="2820988" y="2206625"/>
            <a:ext cx="1012825" cy="309563"/>
          </a:xfrm>
          <a:prstGeom prst="line">
            <a:avLst/>
          </a:prstGeom>
          <a:noFill/>
          <a:ln w="12700">
            <a:solidFill>
              <a:srgbClr val="FF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109" name="Text Box 10"/>
          <p:cNvSpPr txBox="1">
            <a:spLocks noChangeArrowheads="1"/>
          </p:cNvSpPr>
          <p:nvPr/>
        </p:nvSpPr>
        <p:spPr bwMode="auto">
          <a:xfrm>
            <a:off x="6316663" y="733238"/>
            <a:ext cx="1900238" cy="5905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cs typeface="+mn-cs"/>
              </a:rPr>
              <a:t>heavy= m</a:t>
            </a:r>
            <a:r>
              <a:rPr lang="en-US" sz="1600" baseline="-25000" smtClean="0">
                <a:cs typeface="+mn-cs"/>
              </a:rPr>
              <a:t>incident</a:t>
            </a:r>
            <a:r>
              <a:rPr lang="en-US" sz="1600" smtClean="0">
                <a:cs typeface="+mn-cs"/>
              </a:rPr>
              <a:t>&gt;&gt;m</a:t>
            </a:r>
            <a:r>
              <a:rPr lang="en-US" sz="1600" baseline="-25000" smtClean="0">
                <a:cs typeface="+mn-cs"/>
              </a:rPr>
              <a:t>e</a:t>
            </a:r>
          </a:p>
          <a:p>
            <a:pPr eaLnBrk="1" hangingPunct="1">
              <a:defRPr/>
            </a:pPr>
            <a:r>
              <a:rPr lang="en-US" sz="1600" smtClean="0">
                <a:cs typeface="+mn-cs"/>
              </a:rPr>
              <a:t>proton, k, </a:t>
            </a:r>
            <a:r>
              <a:rPr lang="en-US" sz="1600" smtClean="0">
                <a:latin typeface="Symbol" charset="0"/>
                <a:cs typeface="+mn-cs"/>
              </a:rPr>
              <a:t>p</a:t>
            </a:r>
            <a:r>
              <a:rPr lang="en-US" sz="1600" smtClean="0">
                <a:cs typeface="+mn-cs"/>
              </a:rPr>
              <a:t>, </a:t>
            </a:r>
            <a:r>
              <a:rPr lang="en-US" sz="1600" smtClean="0">
                <a:latin typeface="Symbol" charset="0"/>
                <a:cs typeface="+mn-cs"/>
              </a:rPr>
              <a:t>m</a:t>
            </a:r>
          </a:p>
        </p:txBody>
      </p:sp>
      <p:graphicFrame>
        <p:nvGraphicFramePr>
          <p:cNvPr id="17421" name="Object 11"/>
          <p:cNvGraphicFramePr>
            <a:graphicFrameLocks noChangeAspect="1"/>
          </p:cNvGraphicFramePr>
          <p:nvPr/>
        </p:nvGraphicFramePr>
        <p:xfrm>
          <a:off x="373063" y="6015038"/>
          <a:ext cx="3454400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29" name="Equation" r:id="rId5" imgW="4940300" imgH="711200" progId="Equation.3">
                  <p:embed/>
                </p:oleObj>
              </mc:Choice>
              <mc:Fallback>
                <p:oleObj name="Equation" r:id="rId5" imgW="4940300" imgH="71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063" y="6015038"/>
                        <a:ext cx="3454400" cy="496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1" name="Text Box 12"/>
          <p:cNvSpPr txBox="1">
            <a:spLocks noChangeArrowheads="1"/>
          </p:cNvSpPr>
          <p:nvPr/>
        </p:nvSpPr>
        <p:spPr bwMode="auto">
          <a:xfrm>
            <a:off x="3940175" y="2835275"/>
            <a:ext cx="3303588" cy="224472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  <a:cs typeface="+mn-cs"/>
              </a:rPr>
              <a:t>     </a:t>
            </a:r>
            <a:r>
              <a:rPr lang="en-US" smtClean="0">
                <a:solidFill>
                  <a:srgbClr val="FF0000"/>
                </a:solidFill>
                <a:cs typeface="+mn-cs"/>
              </a:rPr>
              <a:t>Absorber medium</a:t>
            </a:r>
          </a:p>
          <a:p>
            <a:pPr eaLnBrk="1" hangingPunct="1">
              <a:defRPr/>
            </a:pPr>
            <a:r>
              <a:rPr lang="en-US" smtClean="0">
                <a:solidFill>
                  <a:srgbClr val="FF0000"/>
                </a:solidFill>
                <a:cs typeface="+mn-cs"/>
              </a:rPr>
              <a:t>I=mean ionization potential</a:t>
            </a:r>
          </a:p>
          <a:p>
            <a:pPr eaLnBrk="1" hangingPunct="1">
              <a:defRPr/>
            </a:pPr>
            <a:r>
              <a:rPr lang="en-US" smtClean="0">
                <a:solidFill>
                  <a:srgbClr val="FF0000"/>
                </a:solidFill>
                <a:cs typeface="+mn-cs"/>
              </a:rPr>
              <a:t>Z= atomic number of absorber</a:t>
            </a:r>
          </a:p>
          <a:p>
            <a:pPr eaLnBrk="1" hangingPunct="1">
              <a:defRPr/>
            </a:pPr>
            <a:r>
              <a:rPr lang="en-US" smtClean="0">
                <a:solidFill>
                  <a:srgbClr val="FF0000"/>
                </a:solidFill>
                <a:cs typeface="+mn-cs"/>
              </a:rPr>
              <a:t>A=atomic weight of absorber</a:t>
            </a:r>
          </a:p>
          <a:p>
            <a:pPr eaLnBrk="1" hangingPunct="1">
              <a:defRPr/>
            </a:pPr>
            <a:r>
              <a:rPr lang="en-US" smtClean="0">
                <a:solidFill>
                  <a:srgbClr val="FF0000"/>
                </a:solidFill>
                <a:latin typeface="Symbol" charset="0"/>
                <a:cs typeface="+mn-cs"/>
              </a:rPr>
              <a:t>r</a:t>
            </a:r>
            <a:r>
              <a:rPr lang="en-US" smtClean="0">
                <a:solidFill>
                  <a:srgbClr val="FF0000"/>
                </a:solidFill>
                <a:cs typeface="+mn-cs"/>
              </a:rPr>
              <a:t>=density of absorber</a:t>
            </a:r>
          </a:p>
          <a:p>
            <a:pPr eaLnBrk="1" hangingPunct="1">
              <a:defRPr/>
            </a:pPr>
            <a:r>
              <a:rPr lang="en-US" smtClean="0">
                <a:solidFill>
                  <a:srgbClr val="FF0000"/>
                </a:solidFill>
                <a:latin typeface="Symbol" charset="0"/>
                <a:cs typeface="+mn-cs"/>
              </a:rPr>
              <a:t>d</a:t>
            </a:r>
            <a:r>
              <a:rPr lang="en-US" smtClean="0">
                <a:solidFill>
                  <a:srgbClr val="FF0000"/>
                </a:solidFill>
                <a:cs typeface="+mn-cs"/>
              </a:rPr>
              <a:t>=density correction</a:t>
            </a:r>
          </a:p>
          <a:p>
            <a:pPr eaLnBrk="1" hangingPunct="1">
              <a:defRPr/>
            </a:pPr>
            <a:r>
              <a:rPr lang="en-US" smtClean="0">
                <a:solidFill>
                  <a:srgbClr val="FF0000"/>
                </a:solidFill>
                <a:cs typeface="+mn-cs"/>
              </a:rPr>
              <a:t>C=shell correction</a:t>
            </a:r>
          </a:p>
        </p:txBody>
      </p:sp>
      <p:graphicFrame>
        <p:nvGraphicFramePr>
          <p:cNvPr id="17423" name="Object 13"/>
          <p:cNvGraphicFramePr>
            <a:graphicFrameLocks noChangeAspect="1"/>
          </p:cNvGraphicFramePr>
          <p:nvPr/>
        </p:nvGraphicFramePr>
        <p:xfrm>
          <a:off x="4802188" y="5686425"/>
          <a:ext cx="2905125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30" name="Equation" r:id="rId7" imgW="2133600" imgH="469900" progId="Equation.3">
                  <p:embed/>
                </p:oleObj>
              </mc:Choice>
              <mc:Fallback>
                <p:oleObj name="Equation" r:id="rId7" imgW="21336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2188" y="5686425"/>
                        <a:ext cx="2905125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3" name="Text Box 14"/>
          <p:cNvSpPr txBox="1">
            <a:spLocks noChangeArrowheads="1"/>
          </p:cNvSpPr>
          <p:nvPr/>
        </p:nvSpPr>
        <p:spPr bwMode="auto">
          <a:xfrm>
            <a:off x="4411663" y="5197475"/>
            <a:ext cx="44291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400" smtClean="0">
                <a:cs typeface="+mn-cs"/>
              </a:rPr>
              <a:t>Note: the classical dE/dx formula contains </a:t>
            </a:r>
          </a:p>
          <a:p>
            <a:pPr eaLnBrk="1" hangingPunct="1">
              <a:defRPr/>
            </a:pPr>
            <a:r>
              <a:rPr lang="en-US" sz="1400" smtClean="0">
                <a:cs typeface="+mn-cs"/>
              </a:rPr>
              <a:t>many of the same features as the QM version: (z/</a:t>
            </a:r>
            <a:r>
              <a:rPr lang="en-US" sz="1400" smtClean="0">
                <a:latin typeface="Symbol" charset="0"/>
                <a:cs typeface="+mn-cs"/>
              </a:rPr>
              <a:t>b</a:t>
            </a:r>
            <a:r>
              <a:rPr lang="en-US" sz="1400" smtClean="0">
                <a:cs typeface="+mn-cs"/>
              </a:rPr>
              <a:t>)</a:t>
            </a:r>
            <a:r>
              <a:rPr lang="en-US" sz="1400" baseline="30000" smtClean="0">
                <a:cs typeface="+mn-cs"/>
              </a:rPr>
              <a:t>2</a:t>
            </a:r>
            <a:r>
              <a:rPr lang="en-US" sz="1400" smtClean="0">
                <a:cs typeface="+mn-cs"/>
              </a:rPr>
              <a:t>, &amp; ln[]</a:t>
            </a:r>
          </a:p>
        </p:txBody>
      </p:sp>
      <p:sp>
        <p:nvSpPr>
          <p:cNvPr id="4114" name="Rectangle 16"/>
          <p:cNvSpPr>
            <a:spLocks noChangeArrowheads="1"/>
          </p:cNvSpPr>
          <p:nvPr/>
        </p:nvSpPr>
        <p:spPr bwMode="auto">
          <a:xfrm>
            <a:off x="4368800" y="5195888"/>
            <a:ext cx="4543425" cy="1204912"/>
          </a:xfrm>
          <a:prstGeom prst="rect">
            <a:avLst/>
          </a:prstGeom>
          <a:noFill/>
          <a:ln w="25400">
            <a:solidFill>
              <a:srgbClr val="FF00FF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05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2"/>
          <p:cNvSpPr>
            <a:spLocks noGrp="1"/>
          </p:cNvSpPr>
          <p:nvPr>
            <p:ph type="dt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/>
              <a:t>19/06/12</a:t>
            </a:r>
          </a:p>
        </p:txBody>
      </p:sp>
      <p:sp>
        <p:nvSpPr>
          <p:cNvPr id="5123" name="Footer Placeholder 3"/>
          <p:cNvSpPr>
            <a:spLocks noGrp="1"/>
          </p:cNvSpPr>
          <p:nvPr>
            <p:ph type="ftr" sz="quarter" idx="1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/>
              <a:t>H. Danielsson,  Swedish Teachers Program</a:t>
            </a:r>
            <a:endParaRPr lang="en-US" sz="1400" smtClean="0"/>
          </a:p>
        </p:txBody>
      </p:sp>
      <p:sp>
        <p:nvSpPr>
          <p:cNvPr id="5124" name="Slide Number Placeholder 4"/>
          <p:cNvSpPr>
            <a:spLocks noGrp="1"/>
          </p:cNvSpPr>
          <p:nvPr>
            <p:ph type="sldNum" sz="quarter" idx="12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E814D411-2789-E54A-8697-06321B26389B}" type="slidenum">
              <a:rPr lang="en-US" sz="1400" smtClean="0"/>
              <a:pPr eaLnBrk="1" hangingPunct="1">
                <a:defRPr/>
              </a:pPr>
              <a:t>6</a:t>
            </a:fld>
            <a:endParaRPr lang="en-US" sz="1400" dirty="0" smtClean="0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1120775" y="28575"/>
            <a:ext cx="7046913" cy="439738"/>
          </a:xfrm>
          <a:solidFill>
            <a:schemeClr val="accent2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solidFill>
                  <a:schemeClr val="bg1"/>
                </a:solidFill>
                <a:latin typeface="Times New Roman" charset="0"/>
                <a:cs typeface="+mj-cs"/>
              </a:rPr>
              <a:t>Bethe</a:t>
            </a:r>
            <a:r>
              <a:rPr lang="en-US" sz="3200" dirty="0">
                <a:solidFill>
                  <a:schemeClr val="bg1"/>
                </a:solidFill>
                <a:latin typeface="Times New Roman" charset="0"/>
                <a:cs typeface="+mj-cs"/>
              </a:rPr>
              <a:t>-Bloch Energy Loss</a:t>
            </a:r>
          </a:p>
        </p:txBody>
      </p:sp>
      <p:sp>
        <p:nvSpPr>
          <p:cNvPr id="5134" name="Text Box 25"/>
          <p:cNvSpPr txBox="1">
            <a:spLocks noChangeArrowheads="1"/>
          </p:cNvSpPr>
          <p:nvPr/>
        </p:nvSpPr>
        <p:spPr bwMode="auto">
          <a:xfrm>
            <a:off x="645891" y="1776158"/>
            <a:ext cx="135174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dirty="0" smtClean="0">
                <a:cs typeface="+mn-cs"/>
              </a:rPr>
              <a:t>PDG plots:</a:t>
            </a:r>
          </a:p>
        </p:txBody>
      </p:sp>
      <p:graphicFrame>
        <p:nvGraphicFramePr>
          <p:cNvPr id="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9247018"/>
              </p:ext>
            </p:extLst>
          </p:nvPr>
        </p:nvGraphicFramePr>
        <p:xfrm>
          <a:off x="1319759" y="719933"/>
          <a:ext cx="6729908" cy="996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61" name="Equation" r:id="rId3" imgW="3175000" imgH="469900" progId="Equation.3">
                  <p:embed/>
                </p:oleObj>
              </mc:Choice>
              <mc:Fallback>
                <p:oleObj name="Equation" r:id="rId3" imgW="31750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9759" y="719933"/>
                        <a:ext cx="6729908" cy="99674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2595706" y="1753398"/>
            <a:ext cx="341372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pdg.lbl.gov</a:t>
            </a:r>
            <a:r>
              <a:rPr lang="en-US" dirty="0"/>
              <a:t>/</a:t>
            </a:r>
            <a:r>
              <a:rPr lang="en-US" dirty="0" err="1"/>
              <a:t>index.html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7636" y="2122730"/>
            <a:ext cx="4545335" cy="45370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68101" y="2805308"/>
            <a:ext cx="1341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Calculated</a:t>
            </a: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7864946"/>
              </p:ext>
            </p:extLst>
          </p:nvPr>
        </p:nvGraphicFramePr>
        <p:xfrm>
          <a:off x="6728940" y="4708659"/>
          <a:ext cx="1168966" cy="1027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62" name="Equation" r:id="rId6" imgW="736600" imgH="647700" progId="Equation.3">
                  <p:embed/>
                </p:oleObj>
              </mc:Choice>
              <mc:Fallback>
                <p:oleObj name="Equation" r:id="rId6" imgW="736600" imgH="647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728940" y="4708659"/>
                        <a:ext cx="1168966" cy="1027884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8761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458" y="302330"/>
            <a:ext cx="8042276" cy="1048092"/>
          </a:xfrm>
        </p:spPr>
        <p:txBody>
          <a:bodyPr/>
          <a:lstStyle/>
          <a:p>
            <a:r>
              <a:rPr lang="en-US" dirty="0" smtClean="0"/>
              <a:t>Bremsstrahlung</a:t>
            </a:r>
            <a:br>
              <a:rPr lang="en-US" dirty="0" smtClean="0"/>
            </a:br>
            <a:r>
              <a:rPr lang="en-US" dirty="0" smtClean="0"/>
              <a:t>(braking radiation)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340" y="1736994"/>
            <a:ext cx="3554166" cy="4361931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49275" y="1350422"/>
            <a:ext cx="4556124" cy="492524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 fast moving particle is decelerated in the electrical  field of the nuclei. </a:t>
            </a:r>
          </a:p>
          <a:p>
            <a:r>
              <a:rPr lang="en-US" dirty="0" smtClean="0"/>
              <a:t>Above a few tens MeV, bremsstrahlung is the most dominated process for </a:t>
            </a:r>
            <a:r>
              <a:rPr lang="en-US" b="1" dirty="0" smtClean="0">
                <a:solidFill>
                  <a:srgbClr val="FF0000"/>
                </a:solidFill>
              </a:rPr>
              <a:t>electrons and positrons</a:t>
            </a:r>
          </a:p>
          <a:p>
            <a:r>
              <a:rPr lang="en-US" dirty="0" smtClean="0"/>
              <a:t>It becomes important to </a:t>
            </a:r>
            <a:r>
              <a:rPr lang="en-US" dirty="0" err="1"/>
              <a:t>m</a:t>
            </a:r>
            <a:r>
              <a:rPr lang="en-US" dirty="0" err="1" smtClean="0"/>
              <a:t>uons</a:t>
            </a:r>
            <a:r>
              <a:rPr lang="en-US" dirty="0" smtClean="0"/>
              <a:t> (and pions) at a few hundred </a:t>
            </a:r>
            <a:r>
              <a:rPr lang="en-US" dirty="0" err="1" smtClean="0"/>
              <a:t>GeV</a:t>
            </a:r>
            <a:endParaRPr lang="en-US" dirty="0"/>
          </a:p>
          <a:p>
            <a:r>
              <a:rPr lang="en-US" dirty="0" smtClean="0"/>
              <a:t>What about the atomic electrons? Yes, the electron cloud gives and </a:t>
            </a:r>
            <a:r>
              <a:rPr lang="en-US" i="1" dirty="0" smtClean="0"/>
              <a:t>additional contribution </a:t>
            </a:r>
            <a:r>
              <a:rPr lang="en-US" dirty="0" smtClean="0"/>
              <a:t>to the bremsstrahlung</a:t>
            </a:r>
          </a:p>
          <a:p>
            <a:r>
              <a:rPr lang="en-US" i="1" dirty="0"/>
              <a:t>Let’s see how this is used in the detector layout later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84168" y="5085184"/>
            <a:ext cx="534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</a:t>
            </a:r>
            <a:r>
              <a:rPr lang="en-US" sz="2400" baseline="30000" dirty="0" smtClean="0"/>
              <a:t>-</a:t>
            </a:r>
            <a:endParaRPr lang="en-US" sz="2400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7265684" y="5348832"/>
            <a:ext cx="534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</a:t>
            </a:r>
            <a:r>
              <a:rPr lang="en-US" sz="2400" baseline="30000" dirty="0" smtClean="0"/>
              <a:t>-</a:t>
            </a:r>
            <a:endParaRPr lang="en-US" sz="2400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5334340" y="4350816"/>
            <a:ext cx="534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</a:t>
            </a:r>
            <a:r>
              <a:rPr lang="en-US" sz="2400" baseline="30000" dirty="0" smtClean="0"/>
              <a:t>-</a:t>
            </a:r>
            <a:endParaRPr lang="en-US" sz="2400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8039618" y="3436416"/>
            <a:ext cx="534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</a:t>
            </a:r>
            <a:r>
              <a:rPr lang="en-US" sz="2400" baseline="30000" dirty="0" smtClean="0"/>
              <a:t>-</a:t>
            </a:r>
            <a:endParaRPr lang="en-US" sz="2400" baseline="30000" dirty="0"/>
          </a:p>
        </p:txBody>
      </p:sp>
      <p:sp>
        <p:nvSpPr>
          <p:cNvPr id="13" name="TextBox 12"/>
          <p:cNvSpPr txBox="1"/>
          <p:nvPr/>
        </p:nvSpPr>
        <p:spPr>
          <a:xfrm>
            <a:off x="6731452" y="2210982"/>
            <a:ext cx="534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</a:t>
            </a:r>
            <a:r>
              <a:rPr lang="en-US" sz="2400" baseline="30000" dirty="0" smtClean="0"/>
              <a:t>-</a:t>
            </a:r>
            <a:endParaRPr lang="en-US" sz="2400" baseline="30000" dirty="0"/>
          </a:p>
        </p:txBody>
      </p:sp>
    </p:spTree>
    <p:extLst>
      <p:ext uri="{BB962C8B-B14F-4D97-AF65-F5344CB8AC3E}">
        <p14:creationId xmlns:p14="http://schemas.microsoft.com/office/powerpoint/2010/main" val="388301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7038"/>
            <a:ext cx="8042276" cy="974135"/>
          </a:xfrm>
        </p:spPr>
        <p:txBody>
          <a:bodyPr/>
          <a:lstStyle/>
          <a:p>
            <a:r>
              <a:rPr lang="en-US" dirty="0" smtClean="0"/>
              <a:t>Photons - 3 interactions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63" y="1300199"/>
            <a:ext cx="4613663" cy="27286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b="14249"/>
          <a:stretch/>
        </p:blipFill>
        <p:spPr>
          <a:xfrm>
            <a:off x="4715926" y="1300200"/>
            <a:ext cx="4172580" cy="27286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2142" y="4139496"/>
            <a:ext cx="4874186" cy="2120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949" y="180318"/>
            <a:ext cx="8042276" cy="658439"/>
          </a:xfrm>
        </p:spPr>
        <p:txBody>
          <a:bodyPr/>
          <a:lstStyle/>
          <a:p>
            <a:r>
              <a:rPr lang="en-US" sz="4000" dirty="0" smtClean="0"/>
              <a:t>Photons interacting with matter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458" y="1224542"/>
            <a:ext cx="4099622" cy="289927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Photoelectric effect</a:t>
            </a:r>
          </a:p>
          <a:p>
            <a:endParaRPr lang="en-US" dirty="0" smtClean="0"/>
          </a:p>
          <a:p>
            <a:r>
              <a:rPr lang="en-US" dirty="0" smtClean="0"/>
              <a:t>Compton scattering</a:t>
            </a:r>
          </a:p>
          <a:p>
            <a:endParaRPr lang="en-US" dirty="0" smtClean="0"/>
          </a:p>
          <a:p>
            <a:r>
              <a:rPr lang="en-US" dirty="0" smtClean="0"/>
              <a:t>Pair production</a:t>
            </a:r>
          </a:p>
          <a:p>
            <a:r>
              <a:rPr lang="en-US" i="1" dirty="0" smtClean="0"/>
              <a:t>Mass Attenuation Coefficient </a:t>
            </a:r>
            <a:r>
              <a:rPr lang="en-US" dirty="0" smtClean="0"/>
              <a:t>= Interaction probability/density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Danielsson,  Swedish Teachers Program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12-AE0A-6549-8AA3-E49D292A284C}" type="slidenum">
              <a:rPr lang="en-US" sz="1600" smtClean="0"/>
              <a:t>9</a:t>
            </a:fld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406" r="15924"/>
          <a:stretch/>
        </p:blipFill>
        <p:spPr>
          <a:xfrm>
            <a:off x="4565087" y="786093"/>
            <a:ext cx="4323419" cy="58547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3172577" y="1458231"/>
            <a:ext cx="2612483" cy="10819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000123" y="2540145"/>
            <a:ext cx="2784937" cy="12543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963079" y="3402540"/>
            <a:ext cx="4468136" cy="18502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884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5984</TotalTime>
  <Words>2531</Words>
  <Application>Microsoft Office PowerPoint</Application>
  <PresentationFormat>On-screen Show (4:3)</PresentationFormat>
  <Paragraphs>422</Paragraphs>
  <Slides>43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46" baseType="lpstr">
      <vt:lpstr>Breeze</vt:lpstr>
      <vt:lpstr>Equation</vt:lpstr>
      <vt:lpstr>CorelPhotoPaint.Image.6</vt:lpstr>
      <vt:lpstr>Introduction to Experiments</vt:lpstr>
      <vt:lpstr>Content</vt:lpstr>
      <vt:lpstr>Particle interaction with matter</vt:lpstr>
      <vt:lpstr>Interaction of Particles with Matter</vt:lpstr>
      <vt:lpstr>Bethe-Bloch Formula for Energy Loss</vt:lpstr>
      <vt:lpstr>Bethe-Bloch Energy Loss</vt:lpstr>
      <vt:lpstr>Bremsstrahlung (braking radiation)</vt:lpstr>
      <vt:lpstr>Photons - 3 interactions</vt:lpstr>
      <vt:lpstr>Photons interacting with matter</vt:lpstr>
      <vt:lpstr>Multiple Scattering</vt:lpstr>
      <vt:lpstr>Cherenkov light</vt:lpstr>
      <vt:lpstr>Transition Radiation (Particle ID)</vt:lpstr>
      <vt:lpstr>Principles of Detection</vt:lpstr>
      <vt:lpstr>How to detect particles in a detector</vt:lpstr>
      <vt:lpstr>PowerPoint Presentation</vt:lpstr>
      <vt:lpstr>Example: ATLAS  </vt:lpstr>
      <vt:lpstr>The ATLAS Inner Detector (ID)</vt:lpstr>
      <vt:lpstr>Transition radiation (particle identification)</vt:lpstr>
      <vt:lpstr>TRT (ATLAS): 3 straws and radiators</vt:lpstr>
      <vt:lpstr>PowerPoint Presentation</vt:lpstr>
      <vt:lpstr>ATLAS Calorimeter</vt:lpstr>
      <vt:lpstr>ATLAS Muon Spectrometer</vt:lpstr>
      <vt:lpstr>Z 4 muons</vt:lpstr>
      <vt:lpstr>Particle identification detector</vt:lpstr>
      <vt:lpstr>Cherenkov Detector</vt:lpstr>
      <vt:lpstr>Time Of Flight</vt:lpstr>
      <vt:lpstr>How does it work? Some examples</vt:lpstr>
      <vt:lpstr>Mass reconstruction</vt:lpstr>
      <vt:lpstr>Higgs Detection:   H -&gt; gg</vt:lpstr>
      <vt:lpstr>ATLAS example</vt:lpstr>
      <vt:lpstr>ATLAS</vt:lpstr>
      <vt:lpstr>What is this???</vt:lpstr>
      <vt:lpstr>PowerPoint Presentation</vt:lpstr>
      <vt:lpstr>References</vt:lpstr>
      <vt:lpstr>Spares</vt:lpstr>
      <vt:lpstr>Interaction of Photons (g’s) with Matter</vt:lpstr>
      <vt:lpstr>Photoelectric effect</vt:lpstr>
      <vt:lpstr>Compton Scattering</vt:lpstr>
      <vt:lpstr>Pair Production (g®e+e-)</vt:lpstr>
      <vt:lpstr>A bit of history</vt:lpstr>
      <vt:lpstr>PowerPoint Presentation</vt:lpstr>
      <vt:lpstr>A bit more on the signal… </vt:lpstr>
      <vt:lpstr>Scattering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detectors work</dc:title>
  <dc:creator>hans Danielsson</dc:creator>
  <cp:lastModifiedBy>Admin</cp:lastModifiedBy>
  <cp:revision>176</cp:revision>
  <dcterms:created xsi:type="dcterms:W3CDTF">2011-10-20T08:33:50Z</dcterms:created>
  <dcterms:modified xsi:type="dcterms:W3CDTF">2012-10-30T04:45:25Z</dcterms:modified>
</cp:coreProperties>
</file>