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4"/>
  </p:notesMasterIdLst>
  <p:sldIdLst>
    <p:sldId id="256" r:id="rId5"/>
    <p:sldId id="258" r:id="rId6"/>
    <p:sldId id="260" r:id="rId7"/>
    <p:sldId id="261" r:id="rId8"/>
    <p:sldId id="273" r:id="rId9"/>
    <p:sldId id="262" r:id="rId10"/>
    <p:sldId id="269" r:id="rId11"/>
    <p:sldId id="274" r:id="rId12"/>
    <p:sldId id="270" r:id="rId13"/>
    <p:sldId id="276" r:id="rId14"/>
    <p:sldId id="277" r:id="rId15"/>
    <p:sldId id="278" r:id="rId16"/>
    <p:sldId id="281" r:id="rId17"/>
    <p:sldId id="263" r:id="rId18"/>
    <p:sldId id="264" r:id="rId19"/>
    <p:sldId id="265" r:id="rId20"/>
    <p:sldId id="266" r:id="rId21"/>
    <p:sldId id="267" r:id="rId22"/>
    <p:sldId id="282" r:id="rId23"/>
    <p:sldId id="283" r:id="rId24"/>
    <p:sldId id="284" r:id="rId25"/>
    <p:sldId id="285" r:id="rId26"/>
    <p:sldId id="286" r:id="rId27"/>
    <p:sldId id="291" r:id="rId28"/>
    <p:sldId id="290" r:id="rId29"/>
    <p:sldId id="292" r:id="rId30"/>
    <p:sldId id="293" r:id="rId31"/>
    <p:sldId id="288" r:id="rId32"/>
    <p:sldId id="29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682" y="-2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C78D4-9856-438D-9DB6-FBE822CE28FB}" type="datetimeFigureOut">
              <a:rPr lang="en-GB" smtClean="0"/>
              <a:t>06/06/2013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0424F-05E7-4C9E-8826-BEF619C32D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40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6E8E3-F2CC-4020-9AFC-41443001833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880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6E8E3-F2CC-4020-9AFC-41443001833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684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AD6EC-BD27-4618-B796-0D98C5965CD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213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fld id="{831F51B5-5B00-8D46-BE82-010D8F97285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11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fld id="{831F51B5-5B00-8D46-BE82-010D8F97285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" y="6096678"/>
            <a:ext cx="9144000" cy="7072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7440"/>
            <a:ext cx="1280015" cy="6256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  <p:sldLayoutId id="2147483676" r:id="rId15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wmf"/><Relationship Id="rId4" Type="http://schemas.openxmlformats.org/officeDocument/2006/relationships/image" Target="../media/image5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588"/>
            <a:ext cx="91328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0886" y="27789"/>
            <a:ext cx="5785250" cy="1224136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smtClean="0">
                <a:solidFill>
                  <a:srgbClr val="FFFF00"/>
                </a:solidFill>
              </a:rPr>
              <a:t>L’amélioration en luminosité du LHC : le projet HL-LHC</a:t>
            </a:r>
            <a:endParaRPr lang="en-GB" sz="3600" b="1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8"/>
          <a:stretch/>
        </p:blipFill>
        <p:spPr>
          <a:xfrm>
            <a:off x="0" y="-32073"/>
            <a:ext cx="9133114" cy="68575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" y="5885891"/>
            <a:ext cx="5076057" cy="95410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/>
              <a:t>AFF Commission </a:t>
            </a:r>
            <a:r>
              <a:rPr lang="fr-FR" sz="1400" b="1" dirty="0"/>
              <a:t>Cryogénie et Supraconductivité. </a:t>
            </a:r>
            <a:br>
              <a:rPr lang="fr-FR" sz="1400" b="1" dirty="0"/>
            </a:br>
            <a:r>
              <a:rPr lang="fr-FR" sz="1400" b="1" dirty="0"/>
              <a:t>Les Journées Thématiques au CERN: </a:t>
            </a:r>
            <a:br>
              <a:rPr lang="fr-FR" sz="1400" b="1" dirty="0"/>
            </a:br>
            <a:r>
              <a:rPr lang="fr-FR" sz="1400" b="1" dirty="0"/>
              <a:t>LHC, premiers résultats et perspectives.</a:t>
            </a:r>
          </a:p>
          <a:p>
            <a:r>
              <a:rPr lang="fr-FR" sz="1400" b="1" dirty="0" err="1"/>
              <a:t>June</a:t>
            </a:r>
            <a:r>
              <a:rPr lang="fr-FR" sz="1400" b="1" dirty="0"/>
              <a:t> 6th-7th, 2013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7" y="5331082"/>
            <a:ext cx="2349369" cy="152850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885891"/>
            <a:ext cx="1944214" cy="972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946" y="-6474"/>
            <a:ext cx="6121230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CH" sz="3600" dirty="0"/>
              <a:t>L’amélioration en luminosité du LHC : le projet HL-LHC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798166" y="4554390"/>
            <a:ext cx="236153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0099CC"/>
                </a:solidFill>
              </a:rPr>
              <a:t>Lucio Rossi</a:t>
            </a:r>
          </a:p>
          <a:p>
            <a:pPr algn="ctr"/>
            <a:r>
              <a:rPr lang="it-IT" b="1" dirty="0">
                <a:solidFill>
                  <a:srgbClr val="0099CC"/>
                </a:solidFill>
              </a:rPr>
              <a:t>CERN</a:t>
            </a:r>
          </a:p>
          <a:p>
            <a:pPr algn="ctr"/>
            <a:r>
              <a:rPr lang="it-IT" sz="1200" b="1" dirty="0">
                <a:solidFill>
                  <a:srgbClr val="0099CC"/>
                </a:solidFill>
              </a:rPr>
              <a:t>High Lumi LHC Coordinator</a:t>
            </a:r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giorgioa\Documents C\Projects\LARP\Long Quad_Technical_Stuff\LQS01\Announcement\Fig-1_LQS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49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48064" y="5060871"/>
            <a:ext cx="4034049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Target:</a:t>
            </a:r>
          </a:p>
          <a:p>
            <a:pPr algn="ctr"/>
            <a:r>
              <a:rPr lang="en-US" sz="2400" b="1" dirty="0" smtClean="0"/>
              <a:t>200 T/m gradient at 1.9 K 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05688" y="5934670"/>
            <a:ext cx="3491880" cy="92333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LQS01a:  202 T/m at 1.9 K</a:t>
            </a:r>
          </a:p>
          <a:p>
            <a:r>
              <a:rPr lang="en-US" b="1" dirty="0" smtClean="0"/>
              <a:t>LQS01b:  222 T/m at 4.6 K</a:t>
            </a:r>
          </a:p>
          <a:p>
            <a:r>
              <a:rPr lang="en-US" b="1" dirty="0" smtClean="0"/>
              <a:t>                 227 T/m at 1.9 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1775" y="5910920"/>
            <a:ext cx="2975281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LQS03:  208 T/m at 4.6 K</a:t>
            </a:r>
          </a:p>
          <a:p>
            <a:r>
              <a:rPr lang="en-US" b="1" dirty="0" smtClean="0"/>
              <a:t>               210 T/m at 1.9 K</a:t>
            </a:r>
          </a:p>
          <a:p>
            <a:r>
              <a:rPr lang="en-US" b="1" dirty="0"/>
              <a:t>1</a:t>
            </a:r>
            <a:r>
              <a:rPr lang="en-US" b="1" baseline="30000" dirty="0"/>
              <a:t>st</a:t>
            </a:r>
            <a:r>
              <a:rPr lang="en-US" b="1" dirty="0"/>
              <a:t> </a:t>
            </a:r>
            <a:r>
              <a:rPr lang="en-US" b="1" dirty="0" smtClean="0"/>
              <a:t>quench: 86% </a:t>
            </a:r>
            <a:r>
              <a:rPr lang="en-US" b="1" dirty="0" err="1" smtClean="0"/>
              <a:t>s.s.</a:t>
            </a:r>
            <a:r>
              <a:rPr lang="en-US" b="1" dirty="0" smtClean="0"/>
              <a:t> limit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42560" y="4199394"/>
            <a:ext cx="2249077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3.3 m coils</a:t>
            </a:r>
          </a:p>
          <a:p>
            <a:pPr algn="ctr"/>
            <a:r>
              <a:rPr lang="en-US" sz="2400" b="1" dirty="0" smtClean="0"/>
              <a:t>90 mm aperture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80439" y="129680"/>
            <a:ext cx="7470648" cy="1143000"/>
          </a:xfrm>
        </p:spPr>
        <p:txBody>
          <a:bodyPr/>
          <a:lstStyle/>
          <a:p>
            <a:r>
              <a:rPr lang="fr-CH" dirty="0" smtClean="0"/>
              <a:t>LSQ of LARP</a:t>
            </a:r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4215" y="243057"/>
            <a:ext cx="696257" cy="91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997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HQ – 1 m long - </a:t>
            </a:r>
            <a:r>
              <a:rPr lang="fr-CH" dirty="0" smtClean="0">
                <a:sym typeface="Symbol"/>
              </a:rPr>
              <a:t></a:t>
            </a:r>
            <a:r>
              <a:rPr lang="fr-CH" dirty="0" smtClean="0"/>
              <a:t>120 mm</a:t>
            </a:r>
            <a:endParaRPr lang="en-GB" dirty="0"/>
          </a:p>
        </p:txBody>
      </p:sp>
      <p:pic>
        <p:nvPicPr>
          <p:cNvPr id="3" name="Picture 2" descr="\\Thunder\Supercon\Collaborations\LARP_HQ\HQ Production Fabrication\Magnet Structures\Structural Hardware Pix\HQ-1_Coilpack\DSC07284.JPG"/>
          <p:cNvPicPr>
            <a:picLocks noChangeAspect="1" noChangeArrowheads="1"/>
          </p:cNvPicPr>
          <p:nvPr/>
        </p:nvPicPr>
        <p:blipFill>
          <a:blip r:embed="rId2" cstate="print"/>
          <a:srcRect l="9232" t="3078"/>
          <a:stretch>
            <a:fillRect/>
          </a:stretch>
        </p:blipFill>
        <p:spPr>
          <a:xfrm>
            <a:off x="154344" y="1481069"/>
            <a:ext cx="3779314" cy="3026654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07723"/>
            <a:ext cx="2162247" cy="1622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41262" y="5904037"/>
            <a:ext cx="3411098" cy="30777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b="1" dirty="0" smtClean="0"/>
              <a:t>S. Caspi , H. Felice, G. </a:t>
            </a:r>
            <a:r>
              <a:rPr lang="fr-CH" sz="1400" b="1" dirty="0" err="1" smtClean="0"/>
              <a:t>Sabbi</a:t>
            </a:r>
            <a:r>
              <a:rPr lang="fr-CH" sz="1400" b="1" dirty="0" smtClean="0"/>
              <a:t>, LBNL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542" y="1481069"/>
            <a:ext cx="5022229" cy="3821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V="1">
            <a:off x="4557856" y="1984648"/>
            <a:ext cx="4546104" cy="32204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496896" y="3478168"/>
            <a:ext cx="4546104" cy="32204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flipH="1">
            <a:off x="7308304" y="1628800"/>
            <a:ext cx="1476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 smtClean="0">
                <a:solidFill>
                  <a:srgbClr val="FF0000"/>
                </a:solidFill>
              </a:rPr>
              <a:t>HiLumi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7541302" y="3478168"/>
            <a:ext cx="1476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 smtClean="0">
                <a:solidFill>
                  <a:srgbClr val="FF0000"/>
                </a:solidFill>
              </a:rPr>
              <a:t>Present</a:t>
            </a:r>
            <a:r>
              <a:rPr lang="fr-CH" sz="1600" b="1" dirty="0" smtClean="0">
                <a:solidFill>
                  <a:srgbClr val="FF0000"/>
                </a:solidFill>
              </a:rPr>
              <a:t> LHC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7479" y="404664"/>
            <a:ext cx="696257" cy="91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777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55852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New collimation in the DS for off-</a:t>
            </a:r>
            <a:r>
              <a:rPr lang="fr-CH" dirty="0" err="1" smtClean="0"/>
              <a:t>momentum</a:t>
            </a:r>
            <a:r>
              <a:rPr lang="fr-CH" dirty="0" smtClean="0"/>
              <a:t> </a:t>
            </a:r>
            <a:r>
              <a:rPr lang="fr-CH" dirty="0" err="1" smtClean="0"/>
              <a:t>particles</a:t>
            </a:r>
            <a:r>
              <a:rPr lang="fr-CH" dirty="0" smtClean="0"/>
              <a:t>: </a:t>
            </a:r>
            <a:r>
              <a:rPr lang="fr-CH" b="1" dirty="0" smtClean="0"/>
              <a:t>11 T </a:t>
            </a:r>
            <a:r>
              <a:rPr lang="fr-CH" b="1" dirty="0" err="1" smtClean="0"/>
              <a:t>dipole</a:t>
            </a:r>
            <a:r>
              <a:rPr lang="fr-CH" b="1" dirty="0" smtClean="0"/>
              <a:t>!</a:t>
            </a:r>
            <a:endParaRPr lang="en-GB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17" y="1804878"/>
            <a:ext cx="71326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93174" y="2842971"/>
            <a:ext cx="4752976" cy="1604235"/>
            <a:chOff x="228599" y="4606319"/>
            <a:chExt cx="4143374" cy="17839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057400" y="4953000"/>
              <a:ext cx="1600200" cy="8382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9pPr>
            </a:lstStyle>
            <a:p>
              <a:endParaRPr lang="en-US"/>
            </a:p>
          </p:txBody>
        </p: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235343" y="5620946"/>
              <a:ext cx="4136630" cy="769315"/>
              <a:chOff x="234941" y="5698482"/>
              <a:chExt cx="4136503" cy="768122"/>
            </a:xfrm>
          </p:grpSpPr>
          <p:sp>
            <p:nvSpPr>
              <p:cNvPr id="12" name="Rectangle 11"/>
              <p:cNvSpPr>
                <a:spLocks noChangeArrowheads="1"/>
              </p:cNvSpPr>
              <p:nvPr/>
            </p:nvSpPr>
            <p:spPr bwMode="auto">
              <a:xfrm rot="-465453">
                <a:off x="317212" y="5900093"/>
                <a:ext cx="1468749" cy="363233"/>
              </a:xfrm>
              <a:prstGeom prst="rect">
                <a:avLst/>
              </a:prstGeom>
              <a:solidFill>
                <a:srgbClr val="3333CC"/>
              </a:solidFill>
              <a:ln w="9525">
                <a:solidFill>
                  <a:srgbClr val="00CC98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8"/>
                  </a:srgbClr>
                </a:outerShdw>
              </a:effectLst>
            </p:spPr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dirty="0">
                    <a:solidFill>
                      <a:schemeClr val="lt1"/>
                    </a:solidFill>
                    <a:latin typeface="+mn-lt"/>
                    <a:ea typeface="+mn-ea"/>
                  </a:rPr>
                  <a:t>5.5 m Nb</a:t>
                </a:r>
                <a:r>
                  <a:rPr lang="en-US" baseline="-25000" dirty="0">
                    <a:solidFill>
                      <a:schemeClr val="lt1"/>
                    </a:solidFill>
                    <a:latin typeface="+mn-lt"/>
                    <a:ea typeface="+mn-ea"/>
                  </a:rPr>
                  <a:t>3</a:t>
                </a:r>
                <a:r>
                  <a:rPr lang="en-US" dirty="0">
                    <a:solidFill>
                      <a:schemeClr val="lt1"/>
                    </a:solidFill>
                    <a:latin typeface="+mn-lt"/>
                    <a:ea typeface="+mn-ea"/>
                  </a:rPr>
                  <a:t>Sn</a:t>
                </a: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 rot="388096">
                <a:off x="2789404" y="5880099"/>
                <a:ext cx="1467400" cy="388227"/>
              </a:xfrm>
              <a:prstGeom prst="rect">
                <a:avLst/>
              </a:prstGeom>
              <a:solidFill>
                <a:srgbClr val="3333CC"/>
              </a:solidFill>
              <a:ln w="9525">
                <a:solidFill>
                  <a:srgbClr val="00CC98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8"/>
                  </a:srgbClr>
                </a:outerShdw>
              </a:effectLst>
            </p:spPr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dirty="0">
                    <a:solidFill>
                      <a:schemeClr val="lt1"/>
                    </a:solidFill>
                    <a:latin typeface="+mn-lt"/>
                    <a:ea typeface="+mn-ea"/>
                  </a:rPr>
                  <a:t>5.5 m Nb</a:t>
                </a:r>
                <a:r>
                  <a:rPr lang="en-US" baseline="-25000" dirty="0">
                    <a:solidFill>
                      <a:schemeClr val="lt1"/>
                    </a:solidFill>
                    <a:latin typeface="+mn-lt"/>
                    <a:ea typeface="+mn-ea"/>
                  </a:rPr>
                  <a:t>3</a:t>
                </a:r>
                <a:r>
                  <a:rPr lang="en-US" dirty="0">
                    <a:solidFill>
                      <a:schemeClr val="lt1"/>
                    </a:solidFill>
                    <a:latin typeface="+mn-lt"/>
                    <a:ea typeface="+mn-ea"/>
                  </a:rPr>
                  <a:t>Sn</a:t>
                </a: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1868232" y="5778460"/>
                <a:ext cx="852387" cy="38822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CC98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8"/>
                  </a:srgbClr>
                </a:outerShdw>
              </a:effectLst>
            </p:spPr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sz="1200" b="1" dirty="0">
                    <a:solidFill>
                      <a:schemeClr val="lt1"/>
                    </a:solidFill>
                    <a:latin typeface="+mn-lt"/>
                    <a:ea typeface="+mn-ea"/>
                  </a:rPr>
                  <a:t>3.5 m </a:t>
                </a:r>
                <a:r>
                  <a:rPr lang="en-US" sz="1200" b="1" dirty="0" err="1">
                    <a:solidFill>
                      <a:schemeClr val="lt1"/>
                    </a:solidFill>
                    <a:latin typeface="+mn-lt"/>
                    <a:ea typeface="+mn-ea"/>
                  </a:rPr>
                  <a:t>Collim</a:t>
                </a:r>
                <a:r>
                  <a:rPr lang="en-US" sz="1200" b="1" dirty="0">
                    <a:solidFill>
                      <a:schemeClr val="lt1"/>
                    </a:solidFill>
                    <a:latin typeface="+mn-lt"/>
                    <a:ea typeface="+mn-ea"/>
                  </a:rPr>
                  <a:t>.</a:t>
                </a: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234941" y="5698482"/>
                <a:ext cx="4136503" cy="768122"/>
              </a:xfrm>
              <a:prstGeom prst="rect">
                <a:avLst/>
              </a:prstGeom>
              <a:noFill/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228599" y="4606319"/>
              <a:ext cx="4136632" cy="765977"/>
              <a:chOff x="234547" y="4700402"/>
              <a:chExt cx="4136504" cy="764788"/>
            </a:xfrm>
          </p:grpSpPr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316819" y="4860358"/>
                <a:ext cx="1435031" cy="421550"/>
              </a:xfrm>
              <a:prstGeom prst="rect">
                <a:avLst/>
              </a:prstGeom>
              <a:solidFill>
                <a:srgbClr val="3333CC"/>
              </a:solidFill>
              <a:ln w="9525">
                <a:solidFill>
                  <a:srgbClr val="00CC98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8"/>
                  </a:srgbClr>
                </a:outerShdw>
              </a:effectLst>
            </p:spPr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dirty="0">
                    <a:solidFill>
                      <a:schemeClr val="lt1"/>
                    </a:solidFill>
                    <a:latin typeface="+mn-lt"/>
                    <a:ea typeface="+mn-ea"/>
                  </a:rPr>
                  <a:t>5.5 m Nb</a:t>
                </a:r>
                <a:r>
                  <a:rPr lang="en-US" baseline="-25000" dirty="0">
                    <a:solidFill>
                      <a:schemeClr val="lt1"/>
                    </a:solidFill>
                    <a:latin typeface="+mn-lt"/>
                    <a:ea typeface="+mn-ea"/>
                  </a:rPr>
                  <a:t>3</a:t>
                </a:r>
                <a:r>
                  <a:rPr lang="en-US" dirty="0">
                    <a:solidFill>
                      <a:schemeClr val="lt1"/>
                    </a:solidFill>
                    <a:latin typeface="+mn-lt"/>
                    <a:ea typeface="+mn-ea"/>
                  </a:rPr>
                  <a:t>Sn</a:t>
                </a: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1870536" y="4855359"/>
                <a:ext cx="878012" cy="378229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CC98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8"/>
                  </a:srgbClr>
                </a:outerShdw>
              </a:effectLst>
            </p:spPr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sz="1200" b="1" dirty="0">
                    <a:solidFill>
                      <a:schemeClr val="lt1"/>
                    </a:solidFill>
                    <a:latin typeface="+mn-lt"/>
                    <a:ea typeface="+mn-ea"/>
                  </a:rPr>
                  <a:t>3.5 m </a:t>
                </a:r>
                <a:r>
                  <a:rPr lang="en-US" sz="1200" b="1" dirty="0" err="1">
                    <a:solidFill>
                      <a:schemeClr val="lt1"/>
                    </a:solidFill>
                    <a:latin typeface="+mn-lt"/>
                    <a:ea typeface="+mn-ea"/>
                  </a:rPr>
                  <a:t>Collim</a:t>
                </a:r>
                <a:endParaRPr lang="en-US" sz="1200" b="1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234547" y="4700402"/>
                <a:ext cx="4136504" cy="764788"/>
              </a:xfrm>
              <a:prstGeom prst="rect">
                <a:avLst/>
              </a:prstGeom>
              <a:noFill/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400" kern="12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831697" y="4766518"/>
              <a:ext cx="1435075" cy="422205"/>
            </a:xfrm>
            <a:prstGeom prst="rect">
              <a:avLst/>
            </a:prstGeom>
            <a:solidFill>
              <a:srgbClr val="3333CC"/>
            </a:solidFill>
            <a:ln w="9525">
              <a:solidFill>
                <a:srgbClr val="00CC98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dirty="0">
                  <a:solidFill>
                    <a:schemeClr val="lt1"/>
                  </a:solidFill>
                  <a:latin typeface="+mn-lt"/>
                  <a:ea typeface="+mn-ea"/>
                </a:rPr>
                <a:t>5.5 m Nb</a:t>
              </a:r>
              <a:r>
                <a:rPr lang="en-US" baseline="-25000" dirty="0">
                  <a:solidFill>
                    <a:schemeClr val="lt1"/>
                  </a:solidFill>
                  <a:latin typeface="+mn-lt"/>
                  <a:ea typeface="+mn-ea"/>
                </a:rPr>
                <a:t>3</a:t>
              </a:r>
              <a:r>
                <a:rPr lang="en-US" dirty="0">
                  <a:solidFill>
                    <a:schemeClr val="lt1"/>
                  </a:solidFill>
                  <a:latin typeface="+mn-lt"/>
                  <a:ea typeface="+mn-ea"/>
                </a:rPr>
                <a:t>Sn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164" y="3645089"/>
            <a:ext cx="3794497" cy="2728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327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11 T </a:t>
            </a:r>
            <a:r>
              <a:rPr lang="fr-CH" dirty="0" err="1" smtClean="0"/>
              <a:t>results</a:t>
            </a:r>
            <a:r>
              <a:rPr lang="fr-CH" dirty="0" smtClean="0"/>
              <a:t> and issue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22500"/>
            <a:ext cx="4351783" cy="2560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" y="4057659"/>
            <a:ext cx="4279776" cy="2563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02672" y="4584074"/>
            <a:ext cx="135330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Very</a:t>
            </a:r>
            <a:r>
              <a:rPr lang="fr-CH" dirty="0" smtClean="0"/>
              <a:t> good </a:t>
            </a:r>
            <a:r>
              <a:rPr lang="fr-CH" dirty="0" err="1" smtClean="0"/>
              <a:t>progress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330440" y="3965485"/>
            <a:ext cx="184055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steady</a:t>
            </a:r>
            <a:r>
              <a:rPr lang="fr-CH" dirty="0" smtClean="0"/>
              <a:t> state issue </a:t>
            </a:r>
            <a:r>
              <a:rPr lang="fr-CH" dirty="0" err="1" smtClean="0"/>
              <a:t>still</a:t>
            </a:r>
            <a:r>
              <a:rPr lang="fr-CH" dirty="0" smtClean="0"/>
              <a:t> </a:t>
            </a:r>
            <a:r>
              <a:rPr lang="fr-CH" dirty="0" err="1" smtClean="0"/>
              <a:t>tehre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022616" y="3969304"/>
            <a:ext cx="1265664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2</a:t>
            </a:r>
            <a:r>
              <a:rPr lang="fr-CH" b="1" baseline="30000" dirty="0" smtClean="0"/>
              <a:t>nd</a:t>
            </a:r>
            <a:r>
              <a:rPr lang="fr-CH" b="1" dirty="0" smtClean="0"/>
              <a:t> model </a:t>
            </a:r>
            <a:endParaRPr lang="en-GB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93498"/>
            <a:ext cx="2598440" cy="49298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907" y="1556793"/>
            <a:ext cx="3770733" cy="2328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159" y="1254807"/>
            <a:ext cx="3803977" cy="2753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02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Beating</a:t>
            </a:r>
            <a:r>
              <a:rPr lang="fr-CH" dirty="0" smtClean="0"/>
              <a:t> the </a:t>
            </a:r>
            <a:r>
              <a:rPr lang="fr-CH" dirty="0" err="1" smtClean="0"/>
              <a:t>geometric</a:t>
            </a:r>
            <a:r>
              <a:rPr lang="fr-CH" dirty="0" smtClean="0"/>
              <a:t> </a:t>
            </a:r>
            <a:r>
              <a:rPr lang="fr-CH" dirty="0" err="1" smtClean="0"/>
              <a:t>reduction</a:t>
            </a:r>
            <a:r>
              <a:rPr lang="fr-CH" dirty="0" smtClean="0"/>
              <a:t> factor: </a:t>
            </a:r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Cavity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89" y="1743219"/>
            <a:ext cx="4451712" cy="2639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02" y="1652009"/>
            <a:ext cx="4677798" cy="273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485" y="4509120"/>
            <a:ext cx="6953434" cy="2203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626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03232" cy="1143000"/>
          </a:xfrm>
        </p:spPr>
        <p:txBody>
          <a:bodyPr>
            <a:normAutofit/>
          </a:bodyPr>
          <a:lstStyle/>
          <a:p>
            <a:r>
              <a:rPr lang="fr-CH" dirty="0" err="1" smtClean="0"/>
              <a:t>Really</a:t>
            </a:r>
            <a:r>
              <a:rPr lang="fr-CH" dirty="0" smtClean="0"/>
              <a:t> compact to fit </a:t>
            </a:r>
            <a:r>
              <a:rPr lang="fr-CH" dirty="0" err="1" smtClean="0"/>
              <a:t>into</a:t>
            </a:r>
            <a:r>
              <a:rPr lang="fr-CH" dirty="0" smtClean="0"/>
              <a:t> </a:t>
            </a:r>
            <a:r>
              <a:rPr lang="fr-CH" dirty="0" smtClean="0"/>
              <a:t>LHC</a:t>
            </a:r>
            <a:endParaRPr lang="en-GB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26512"/>
            <a:ext cx="4981560" cy="3343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561835"/>
            <a:ext cx="3745274" cy="280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2160" y="573325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Lancaster </a:t>
            </a:r>
            <a:r>
              <a:rPr lang="fr-CH" dirty="0" err="1" smtClean="0"/>
              <a:t>cavity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05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Present</a:t>
            </a:r>
            <a:r>
              <a:rPr lang="fr-CH" dirty="0" smtClean="0"/>
              <a:t> design of </a:t>
            </a:r>
            <a:r>
              <a:rPr lang="fr-CH" dirty="0" err="1" smtClean="0"/>
              <a:t>CCs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3256530" y="3629169"/>
            <a:ext cx="4544217" cy="3151645"/>
            <a:chOff x="5219674" y="1155450"/>
            <a:chExt cx="2856775" cy="1895976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9674" y="1155450"/>
              <a:ext cx="2856775" cy="1895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219674" y="1155450"/>
              <a:ext cx="2856775" cy="322542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GB" dirty="0" smtClean="0"/>
                <a:t>RF-Dipole Nb </a:t>
              </a:r>
              <a:r>
                <a:rPr lang="en-GB" dirty="0"/>
                <a:t>prototype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07504" y="1556792"/>
            <a:ext cx="3149026" cy="3552746"/>
            <a:chOff x="5932082" y="3452602"/>
            <a:chExt cx="2345646" cy="2915358"/>
          </a:xfrm>
        </p:grpSpPr>
        <p:pic>
          <p:nvPicPr>
            <p:cNvPr id="7" name="Picture 2" descr="\\cern.ch\dfs\Users\j\jensene\Documents\Crab cavity\IMG_4360_1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2082" y="3452602"/>
              <a:ext cx="2345646" cy="29153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932082" y="5721629"/>
              <a:ext cx="2345646" cy="646331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GB" dirty="0" smtClean="0"/>
                <a:t>DQWR prototype (17-Jan-2013)</a:t>
              </a:r>
              <a:endParaRPr lang="en-GB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362345" y="362505"/>
            <a:ext cx="2803710" cy="3534740"/>
            <a:chOff x="4750651" y="1898521"/>
            <a:chExt cx="2429896" cy="3204952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02" t="18151" r="12802" b="13556"/>
            <a:stretch/>
          </p:blipFill>
          <p:spPr bwMode="auto">
            <a:xfrm>
              <a:off x="4797846" y="1898521"/>
              <a:ext cx="2382701" cy="3204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750651" y="1898521"/>
              <a:ext cx="2382700" cy="646331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GB" dirty="0" smtClean="0"/>
                <a:t>4-rod in SM18 for RF measurements</a:t>
              </a:r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13965" y="483565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BNL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364121" y="1758063"/>
            <a:ext cx="2052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dirty="0" err="1" smtClean="0"/>
              <a:t>Cockroft</a:t>
            </a:r>
            <a:r>
              <a:rPr lang="fr-CH" dirty="0" smtClean="0"/>
              <a:t> Institute</a:t>
            </a:r>
          </a:p>
          <a:p>
            <a:pPr algn="r"/>
            <a:r>
              <a:rPr lang="fr-CH" dirty="0" smtClean="0"/>
              <a:t>&amp; Lancaster </a:t>
            </a:r>
            <a:r>
              <a:rPr lang="fr-CH" dirty="0" err="1" smtClean="0"/>
              <a:t>Univ</a:t>
            </a:r>
            <a:r>
              <a:rPr lang="fr-CH" dirty="0" smtClean="0"/>
              <a:t>.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419872" y="3068960"/>
            <a:ext cx="2886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ODU (Old Dominion </a:t>
            </a:r>
            <a:r>
              <a:rPr lang="fr-CH" dirty="0" err="1" smtClean="0"/>
              <a:t>Univ</a:t>
            </a:r>
            <a:r>
              <a:rPr lang="fr-CH" dirty="0" smtClean="0"/>
              <a:t>.)</a:t>
            </a:r>
          </a:p>
          <a:p>
            <a:r>
              <a:rPr lang="fr-CH" dirty="0"/>
              <a:t>a</a:t>
            </a:r>
            <a:r>
              <a:rPr lang="fr-CH" dirty="0" smtClean="0"/>
              <a:t>nd JLAB (USA)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115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931224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First test of RF </a:t>
            </a:r>
            <a:r>
              <a:rPr lang="fr-CH" dirty="0" err="1" smtClean="0"/>
              <a:t>dipole</a:t>
            </a:r>
            <a:r>
              <a:rPr lang="fr-CH" dirty="0" smtClean="0"/>
              <a:t> </a:t>
            </a:r>
            <a:r>
              <a:rPr lang="fr-CH" dirty="0" err="1" smtClean="0"/>
              <a:t>Apr</a:t>
            </a:r>
            <a:r>
              <a:rPr lang="fr-CH" dirty="0" smtClean="0"/>
              <a:t> 2013</a:t>
            </a:r>
            <a:br>
              <a:rPr lang="fr-CH" dirty="0" smtClean="0"/>
            </a:br>
            <a:r>
              <a:rPr lang="fr-CH" dirty="0" smtClean="0"/>
              <a:t>(ODU-SLAC </a:t>
            </a:r>
            <a:r>
              <a:rPr lang="fr-CH" dirty="0" err="1" smtClean="0"/>
              <a:t>at</a:t>
            </a:r>
            <a:r>
              <a:rPr lang="fr-CH" dirty="0" smtClean="0"/>
              <a:t> J-LAB)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840" y="1400681"/>
            <a:ext cx="7376160" cy="5434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4016" y="4365104"/>
            <a:ext cx="172819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err="1" smtClean="0"/>
              <a:t>Courtesy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A. </a:t>
            </a:r>
            <a:r>
              <a:rPr lang="fr-CH" b="1" dirty="0" err="1" smtClean="0"/>
              <a:t>Ratti</a:t>
            </a:r>
            <a:r>
              <a:rPr lang="fr-CH" b="1" dirty="0" smtClean="0"/>
              <a:t>, </a:t>
            </a:r>
            <a:r>
              <a:rPr lang="fr-CH" b="1" dirty="0" smtClean="0"/>
              <a:t>LBNL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9323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Thinking</a:t>
            </a:r>
            <a:r>
              <a:rPr lang="fr-CH" dirty="0" smtClean="0"/>
              <a:t> to </a:t>
            </a:r>
            <a:r>
              <a:rPr lang="fr-CH" dirty="0" err="1" smtClean="0"/>
              <a:t>cryomodule</a:t>
            </a:r>
            <a:r>
              <a:rPr lang="fr-CH" dirty="0" smtClean="0"/>
              <a:t> and test in SPS (2015-16)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68" y="1412776"/>
            <a:ext cx="8539437" cy="2742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46200" y="4685860"/>
            <a:ext cx="8694420" cy="712802"/>
            <a:chOff x="0" y="240"/>
            <a:chExt cx="7904" cy="648"/>
          </a:xfrm>
        </p:grpSpPr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5128" y="240"/>
              <a:ext cx="2432" cy="648"/>
              <a:chOff x="0" y="0"/>
              <a:chExt cx="2432" cy="648"/>
            </a:xfrm>
          </p:grpSpPr>
          <p:sp>
            <p:nvSpPr>
              <p:cNvPr id="23" name="Rectangle 3"/>
              <p:cNvSpPr>
                <a:spLocks/>
              </p:cNvSpPr>
              <p:nvPr/>
            </p:nvSpPr>
            <p:spPr bwMode="auto">
              <a:xfrm>
                <a:off x="0" y="0"/>
                <a:ext cx="2424" cy="648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24" name="Line 4"/>
              <p:cNvSpPr>
                <a:spLocks noChangeShapeType="1"/>
              </p:cNvSpPr>
              <p:nvPr/>
            </p:nvSpPr>
            <p:spPr bwMode="auto">
              <a:xfrm>
                <a:off x="0" y="231"/>
                <a:ext cx="2432" cy="0"/>
              </a:xfrm>
              <a:prstGeom prst="line">
                <a:avLst/>
              </a:prstGeom>
              <a:noFill/>
              <a:ln w="635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600"/>
              </a:p>
            </p:txBody>
          </p:sp>
          <p:sp>
            <p:nvSpPr>
              <p:cNvPr id="25" name="Line 5"/>
              <p:cNvSpPr>
                <a:spLocks noChangeShapeType="1"/>
              </p:cNvSpPr>
              <p:nvPr/>
            </p:nvSpPr>
            <p:spPr bwMode="auto">
              <a:xfrm rot="10800000" flipH="1">
                <a:off x="0" y="406"/>
                <a:ext cx="2430" cy="0"/>
              </a:xfrm>
              <a:prstGeom prst="line">
                <a:avLst/>
              </a:prstGeom>
              <a:noFill/>
              <a:ln w="635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600"/>
              </a:p>
            </p:txBody>
          </p:sp>
          <p:sp>
            <p:nvSpPr>
              <p:cNvPr id="26" name="Rectangle 6"/>
              <p:cNvSpPr>
                <a:spLocks/>
              </p:cNvSpPr>
              <p:nvPr/>
            </p:nvSpPr>
            <p:spPr bwMode="auto">
              <a:xfrm>
                <a:off x="128" y="112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27" name="Rectangle 7"/>
              <p:cNvSpPr>
                <a:spLocks/>
              </p:cNvSpPr>
              <p:nvPr/>
            </p:nvSpPr>
            <p:spPr bwMode="auto">
              <a:xfrm>
                <a:off x="1616" y="112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28" name="Rectangle 8"/>
              <p:cNvSpPr>
                <a:spLocks/>
              </p:cNvSpPr>
              <p:nvPr/>
            </p:nvSpPr>
            <p:spPr bwMode="auto">
              <a:xfrm>
                <a:off x="1968" y="288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29" name="Rectangle 9"/>
              <p:cNvSpPr>
                <a:spLocks/>
              </p:cNvSpPr>
              <p:nvPr/>
            </p:nvSpPr>
            <p:spPr bwMode="auto">
              <a:xfrm>
                <a:off x="1224" y="288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30" name="Rectangle 10"/>
              <p:cNvSpPr>
                <a:spLocks/>
              </p:cNvSpPr>
              <p:nvPr/>
            </p:nvSpPr>
            <p:spPr bwMode="auto">
              <a:xfrm>
                <a:off x="480" y="288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31" name="Rectangle 11"/>
              <p:cNvSpPr>
                <a:spLocks/>
              </p:cNvSpPr>
              <p:nvPr/>
            </p:nvSpPr>
            <p:spPr bwMode="auto">
              <a:xfrm>
                <a:off x="872" y="112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</p:grp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352" y="240"/>
              <a:ext cx="2432" cy="648"/>
              <a:chOff x="0" y="0"/>
              <a:chExt cx="2432" cy="648"/>
            </a:xfrm>
          </p:grpSpPr>
          <p:sp>
            <p:nvSpPr>
              <p:cNvPr id="14" name="Rectangle 13"/>
              <p:cNvSpPr>
                <a:spLocks/>
              </p:cNvSpPr>
              <p:nvPr/>
            </p:nvSpPr>
            <p:spPr bwMode="auto">
              <a:xfrm>
                <a:off x="0" y="0"/>
                <a:ext cx="2424" cy="648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0" y="231"/>
                <a:ext cx="2432" cy="0"/>
              </a:xfrm>
              <a:prstGeom prst="line">
                <a:avLst/>
              </a:prstGeom>
              <a:noFill/>
              <a:ln w="635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600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 rot="10800000" flipH="1">
                <a:off x="0" y="406"/>
                <a:ext cx="2430" cy="0"/>
              </a:xfrm>
              <a:prstGeom prst="line">
                <a:avLst/>
              </a:prstGeom>
              <a:noFill/>
              <a:ln w="635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600"/>
              </a:p>
            </p:txBody>
          </p:sp>
          <p:sp>
            <p:nvSpPr>
              <p:cNvPr id="17" name="Rectangle 16"/>
              <p:cNvSpPr>
                <a:spLocks/>
              </p:cNvSpPr>
              <p:nvPr/>
            </p:nvSpPr>
            <p:spPr bwMode="auto">
              <a:xfrm>
                <a:off x="128" y="112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18" name="Rectangle 17"/>
              <p:cNvSpPr>
                <a:spLocks/>
              </p:cNvSpPr>
              <p:nvPr/>
            </p:nvSpPr>
            <p:spPr bwMode="auto">
              <a:xfrm>
                <a:off x="1616" y="112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19" name="Rectangle 18"/>
              <p:cNvSpPr>
                <a:spLocks/>
              </p:cNvSpPr>
              <p:nvPr/>
            </p:nvSpPr>
            <p:spPr bwMode="auto">
              <a:xfrm>
                <a:off x="1968" y="288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20" name="Rectangle 19"/>
              <p:cNvSpPr>
                <a:spLocks/>
              </p:cNvSpPr>
              <p:nvPr/>
            </p:nvSpPr>
            <p:spPr bwMode="auto">
              <a:xfrm>
                <a:off x="1224" y="288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21" name="Rectangle 20"/>
              <p:cNvSpPr>
                <a:spLocks/>
              </p:cNvSpPr>
              <p:nvPr/>
            </p:nvSpPr>
            <p:spPr bwMode="auto">
              <a:xfrm>
                <a:off x="480" y="288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  <p:sp>
            <p:nvSpPr>
              <p:cNvPr id="22" name="Rectangle 21"/>
              <p:cNvSpPr>
                <a:spLocks/>
              </p:cNvSpPr>
              <p:nvPr/>
            </p:nvSpPr>
            <p:spPr bwMode="auto">
              <a:xfrm>
                <a:off x="872" y="112"/>
                <a:ext cx="312" cy="232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1600"/>
              </a:p>
            </p:txBody>
          </p:sp>
        </p:grpSp>
        <p:sp>
          <p:nvSpPr>
            <p:cNvPr id="7" name="Line 23"/>
            <p:cNvSpPr>
              <a:spLocks noChangeShapeType="1"/>
            </p:cNvSpPr>
            <p:nvPr/>
          </p:nvSpPr>
          <p:spPr bwMode="auto">
            <a:xfrm>
              <a:off x="2776" y="469"/>
              <a:ext cx="2368" cy="17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 sz="1600"/>
            </a:p>
          </p:txBody>
        </p:sp>
        <p:sp>
          <p:nvSpPr>
            <p:cNvPr id="8" name="Line 24"/>
            <p:cNvSpPr>
              <a:spLocks noChangeShapeType="1"/>
            </p:cNvSpPr>
            <p:nvPr/>
          </p:nvSpPr>
          <p:spPr bwMode="auto">
            <a:xfrm rot="10800000" flipH="1">
              <a:off x="2776" y="471"/>
              <a:ext cx="2367" cy="171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 sz="1600"/>
            </a:p>
          </p:txBody>
        </p:sp>
        <p:sp>
          <p:nvSpPr>
            <p:cNvPr id="9" name="AutoShape 25"/>
            <p:cNvSpPr>
              <a:spLocks/>
            </p:cNvSpPr>
            <p:nvPr/>
          </p:nvSpPr>
          <p:spPr bwMode="auto">
            <a:xfrm>
              <a:off x="4776" y="240"/>
              <a:ext cx="312" cy="648"/>
            </a:xfrm>
            <a:prstGeom prst="roundRect">
              <a:avLst>
                <a:gd name="adj" fmla="val 38458"/>
              </a:avLst>
            </a:prstGeom>
            <a:solidFill>
              <a:srgbClr val="FDC13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600" b="1">
                  <a:solidFill>
                    <a:schemeClr val="tx1"/>
                  </a:solidFill>
                  <a:ea typeface="ＭＳ Ｐゴシック" pitchFamily="34" charset="-128"/>
                  <a:sym typeface="Helvetica Neue" pitchFamily="-84" charset="0"/>
                </a:rPr>
                <a:t>D2</a:t>
              </a:r>
            </a:p>
          </p:txBody>
        </p:sp>
        <p:sp>
          <p:nvSpPr>
            <p:cNvPr id="10" name="AutoShape 26"/>
            <p:cNvSpPr>
              <a:spLocks/>
            </p:cNvSpPr>
            <p:nvPr/>
          </p:nvSpPr>
          <p:spPr bwMode="auto">
            <a:xfrm>
              <a:off x="7592" y="240"/>
              <a:ext cx="312" cy="648"/>
            </a:xfrm>
            <a:prstGeom prst="roundRect">
              <a:avLst>
                <a:gd name="adj" fmla="val 38458"/>
              </a:avLst>
            </a:prstGeom>
            <a:solidFill>
              <a:srgbClr val="FDC13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600" b="1">
                  <a:solidFill>
                    <a:schemeClr val="tx1"/>
                  </a:solidFill>
                  <a:ea typeface="ＭＳ Ｐゴシック" pitchFamily="34" charset="-128"/>
                  <a:sym typeface="Helvetica Neue" pitchFamily="-84" charset="0"/>
                </a:rPr>
                <a:t>Q4</a:t>
              </a:r>
            </a:p>
          </p:txBody>
        </p:sp>
        <p:sp>
          <p:nvSpPr>
            <p:cNvPr id="11" name="AutoShape 27"/>
            <p:cNvSpPr>
              <a:spLocks/>
            </p:cNvSpPr>
            <p:nvPr/>
          </p:nvSpPr>
          <p:spPr bwMode="auto">
            <a:xfrm>
              <a:off x="0" y="240"/>
              <a:ext cx="312" cy="648"/>
            </a:xfrm>
            <a:prstGeom prst="roundRect">
              <a:avLst>
                <a:gd name="adj" fmla="val 38458"/>
              </a:avLst>
            </a:prstGeom>
            <a:solidFill>
              <a:srgbClr val="FDC13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tx1"/>
                  </a:solidFill>
                  <a:ea typeface="ＭＳ Ｐゴシック" pitchFamily="34" charset="-128"/>
                  <a:sym typeface="Helvetica Neue" pitchFamily="-84" charset="0"/>
                </a:rPr>
                <a:t>Q4</a:t>
              </a:r>
            </a:p>
          </p:txBody>
        </p:sp>
        <p:sp>
          <p:nvSpPr>
            <p:cNvPr id="12" name="AutoShape 28"/>
            <p:cNvSpPr>
              <a:spLocks/>
            </p:cNvSpPr>
            <p:nvPr/>
          </p:nvSpPr>
          <p:spPr bwMode="auto">
            <a:xfrm>
              <a:off x="2816" y="240"/>
              <a:ext cx="312" cy="648"/>
            </a:xfrm>
            <a:prstGeom prst="roundRect">
              <a:avLst>
                <a:gd name="adj" fmla="val 38458"/>
              </a:avLst>
            </a:prstGeom>
            <a:solidFill>
              <a:srgbClr val="FDC13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600" b="1">
                  <a:solidFill>
                    <a:schemeClr val="tx1"/>
                  </a:solidFill>
                  <a:ea typeface="ＭＳ Ｐゴシック" pitchFamily="34" charset="-128"/>
                  <a:sym typeface="Helvetica Neue" pitchFamily="-84" charset="0"/>
                </a:rPr>
                <a:t>D2</a:t>
              </a:r>
            </a:p>
          </p:txBody>
        </p:sp>
        <p:sp>
          <p:nvSpPr>
            <p:cNvPr id="13" name="Rectangle 29"/>
            <p:cNvSpPr>
              <a:spLocks/>
            </p:cNvSpPr>
            <p:nvPr/>
          </p:nvSpPr>
          <p:spPr bwMode="auto">
            <a:xfrm>
              <a:off x="3845" y="240"/>
              <a:ext cx="149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/>
            <a:p>
              <a:r>
                <a:rPr lang="en-US" sz="1600" b="1" dirty="0">
                  <a:solidFill>
                    <a:schemeClr val="tx1"/>
                  </a:solidFill>
                  <a:ea typeface="ＭＳ Ｐゴシック" pitchFamily="34" charset="-128"/>
                  <a:sym typeface="Helvetica Neue" pitchFamily="-84" charset="0"/>
                </a:rPr>
                <a:t>IP</a:t>
              </a:r>
            </a:p>
          </p:txBody>
        </p:sp>
      </p:grpSp>
      <p:sp>
        <p:nvSpPr>
          <p:cNvPr id="32" name="Line 40"/>
          <p:cNvSpPr>
            <a:spLocks noChangeShapeType="1"/>
          </p:cNvSpPr>
          <p:nvPr/>
        </p:nvSpPr>
        <p:spPr bwMode="auto">
          <a:xfrm>
            <a:off x="387202" y="5671994"/>
            <a:ext cx="2675206" cy="236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triangle" w="med" len="sm"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GB" sz="1600"/>
          </a:p>
        </p:txBody>
      </p:sp>
      <p:sp>
        <p:nvSpPr>
          <p:cNvPr id="82" name="TextBox 81"/>
          <p:cNvSpPr txBox="1"/>
          <p:nvPr/>
        </p:nvSpPr>
        <p:spPr>
          <a:xfrm>
            <a:off x="840402" y="5398662"/>
            <a:ext cx="1852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11 </a:t>
            </a:r>
            <a:r>
              <a:rPr lang="fr-CH" sz="1600" dirty="0" err="1" smtClean="0"/>
              <a:t>meters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5241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1" y="274320"/>
            <a:ext cx="8892480" cy="1143000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Reducing</a:t>
            </a:r>
            <a:r>
              <a:rPr lang="fr-CH" dirty="0" smtClean="0"/>
              <a:t> radiation </a:t>
            </a:r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3000 fb</a:t>
            </a:r>
            <a:r>
              <a:rPr lang="fr-CH" baseline="30000" dirty="0" smtClean="0"/>
              <a:t>-1</a:t>
            </a:r>
            <a:r>
              <a:rPr lang="fr-CH" dirty="0" smtClean="0"/>
              <a:t> and </a:t>
            </a:r>
            <a:r>
              <a:rPr lang="fr-CH" dirty="0" err="1" smtClean="0"/>
              <a:t>increase</a:t>
            </a:r>
            <a:r>
              <a:rPr lang="fr-CH" dirty="0" smtClean="0"/>
              <a:t> </a:t>
            </a:r>
            <a:r>
              <a:rPr lang="fr-CH" dirty="0" err="1" smtClean="0"/>
              <a:t>availbility</a:t>
            </a:r>
            <a:r>
              <a:rPr lang="fr-CH" dirty="0" smtClean="0"/>
              <a:t>: SC links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958841" y="3789040"/>
            <a:ext cx="3185160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</a:rPr>
              <a:t>1</a:t>
            </a:r>
            <a:r>
              <a:rPr lang="fr-CH" b="1" dirty="0" smtClean="0">
                <a:solidFill>
                  <a:schemeClr val="tx1"/>
                </a:solidFill>
              </a:rPr>
              <a:t>.</a:t>
            </a:r>
            <a:r>
              <a:rPr lang="fr-CH" dirty="0" smtClean="0">
                <a:solidFill>
                  <a:schemeClr val="tx1"/>
                </a:solidFill>
              </a:rPr>
              <a:t> New </a:t>
            </a:r>
            <a:r>
              <a:rPr lang="fr-CH" dirty="0" err="1" smtClean="0">
                <a:solidFill>
                  <a:schemeClr val="tx1"/>
                </a:solidFill>
              </a:rPr>
              <a:t>Magnets</a:t>
            </a:r>
            <a:r>
              <a:rPr lang="fr-CH" dirty="0" smtClean="0">
                <a:solidFill>
                  <a:schemeClr val="tx1"/>
                </a:solidFill>
              </a:rPr>
              <a:t> in the </a:t>
            </a:r>
            <a:r>
              <a:rPr lang="fr-CH" dirty="0" err="1" smtClean="0">
                <a:solidFill>
                  <a:schemeClr val="tx1"/>
                </a:solidFill>
              </a:rPr>
              <a:t>IRs</a:t>
            </a:r>
            <a:r>
              <a:rPr lang="fr-CH" dirty="0" smtClean="0">
                <a:solidFill>
                  <a:schemeClr val="tx1"/>
                </a:solidFill>
              </a:rPr>
              <a:t> and interface to detectors; </a:t>
            </a:r>
            <a:r>
              <a:rPr lang="fr-CH" b="1" dirty="0" smtClean="0"/>
              <a:t>relocation of Power Supplies via use of </a:t>
            </a:r>
            <a:r>
              <a:rPr lang="fr-CH" b="1" dirty="0" smtClean="0">
                <a:solidFill>
                  <a:srgbClr val="FF0000"/>
                </a:solidFill>
              </a:rPr>
              <a:t>SC links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790" y="5355569"/>
            <a:ext cx="2127104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fr-CH" dirty="0" smtClean="0"/>
              <a:t>Power </a:t>
            </a:r>
            <a:r>
              <a:rPr lang="fr-CH" dirty="0" err="1" smtClean="0"/>
              <a:t>convertes</a:t>
            </a:r>
            <a:r>
              <a:rPr lang="fr-CH" dirty="0" smtClean="0"/>
              <a:t> are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vulnerable</a:t>
            </a:r>
            <a:r>
              <a:rPr lang="fr-CH" dirty="0" smtClean="0"/>
              <a:t> to radiation (SEU)</a:t>
            </a:r>
            <a:endParaRPr lang="en-GB" dirty="0"/>
          </a:p>
        </p:txBody>
      </p:sp>
      <p:pic>
        <p:nvPicPr>
          <p:cNvPr id="6" name="Picture 34" descr="LHC600A-10V Rack 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668" y="5025272"/>
            <a:ext cx="682540" cy="126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7" descr="LHC2kA (600 - 25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6207" y="5025272"/>
            <a:ext cx="1257269" cy="126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8" y="3894657"/>
            <a:ext cx="3595411" cy="2400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771801" y="3776562"/>
            <a:ext cx="318682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Interface warm-cold </a:t>
            </a:r>
            <a:r>
              <a:rPr lang="fr-CH" dirty="0" err="1" smtClean="0"/>
              <a:t>requires</a:t>
            </a:r>
            <a:r>
              <a:rPr lang="fr-CH" dirty="0" smtClean="0"/>
              <a:t> intervention for maintenance </a:t>
            </a:r>
            <a:r>
              <a:rPr lang="fr-CH" dirty="0" smtClean="0">
                <a:sym typeface="Symbol"/>
              </a:rPr>
              <a:t> </a:t>
            </a:r>
            <a:r>
              <a:rPr lang="fr-CH" dirty="0" err="1" smtClean="0">
                <a:sym typeface="Symbol"/>
              </a:rPr>
              <a:t>remove</a:t>
            </a:r>
            <a:r>
              <a:rPr lang="fr-CH" dirty="0" smtClean="0">
                <a:sym typeface="Symbol"/>
              </a:rPr>
              <a:t> on surface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152400" y="2055254"/>
            <a:ext cx="9274889" cy="1108075"/>
            <a:chOff x="0" y="2204864"/>
            <a:chExt cx="9274889" cy="1108075"/>
          </a:xfrm>
        </p:grpSpPr>
        <p:pic>
          <p:nvPicPr>
            <p:cNvPr id="11" name="Picture 4" descr="layout_ir5_herv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2204864"/>
              <a:ext cx="9144000" cy="1108075"/>
            </a:xfrm>
            <a:prstGeom prst="rect">
              <a:avLst/>
            </a:prstGeom>
            <a:noFill/>
          </p:spPr>
        </p:pic>
        <p:sp>
          <p:nvSpPr>
            <p:cNvPr id="12" name="Oval 11"/>
            <p:cNvSpPr/>
            <p:nvPr/>
          </p:nvSpPr>
          <p:spPr>
            <a:xfrm>
              <a:off x="8140266" y="2204864"/>
              <a:ext cx="1134623" cy="432048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 smtClean="0"/>
                <a:t>ATLAS</a:t>
              </a:r>
              <a:endParaRPr lang="en-US" sz="1400" dirty="0"/>
            </a:p>
          </p:txBody>
        </p:sp>
      </p:grpSp>
      <p:sp>
        <p:nvSpPr>
          <p:cNvPr id="13" name="Oval 12"/>
          <p:cNvSpPr/>
          <p:nvPr/>
        </p:nvSpPr>
        <p:spPr>
          <a:xfrm>
            <a:off x="8264841" y="3244226"/>
            <a:ext cx="1116329" cy="498645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7523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10 y plan of LHC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226425" cy="2423992"/>
          </a:xfrm>
        </p:spPr>
      </p:pic>
      <p:sp>
        <p:nvSpPr>
          <p:cNvPr id="5" name="TextBox 4"/>
          <p:cNvSpPr txBox="1"/>
          <p:nvPr/>
        </p:nvSpPr>
        <p:spPr>
          <a:xfrm>
            <a:off x="539551" y="4005064"/>
            <a:ext cx="8128933" cy="20313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Luminosity</a:t>
            </a:r>
            <a:r>
              <a:rPr lang="fr-CH" dirty="0" smtClean="0"/>
              <a:t>  </a:t>
            </a:r>
            <a:r>
              <a:rPr lang="fr-CH" dirty="0" smtClean="0"/>
              <a:t>L </a:t>
            </a:r>
            <a:r>
              <a:rPr lang="fr-CH" dirty="0" smtClean="0">
                <a:sym typeface="Symbol"/>
              </a:rPr>
              <a:t></a:t>
            </a:r>
            <a:r>
              <a:rPr lang="fr-CH" dirty="0" smtClean="0"/>
              <a:t> </a:t>
            </a:r>
            <a:r>
              <a:rPr lang="fr-CH" dirty="0" err="1" smtClean="0"/>
              <a:t>N</a:t>
            </a:r>
            <a:r>
              <a:rPr lang="fr-CH" baseline="-25000" dirty="0" err="1" smtClean="0"/>
              <a:t>events</a:t>
            </a:r>
            <a:r>
              <a:rPr lang="fr-CH" dirty="0" smtClean="0"/>
              <a:t>/cross section ; </a:t>
            </a:r>
            <a:r>
              <a:rPr lang="fr-CH" dirty="0" err="1" smtClean="0"/>
              <a:t>N</a:t>
            </a:r>
            <a:r>
              <a:rPr lang="fr-CH" baseline="-25000" dirty="0" err="1" smtClean="0"/>
              <a:t>events</a:t>
            </a:r>
            <a:r>
              <a:rPr lang="fr-CH" dirty="0" smtClean="0"/>
              <a:t> </a:t>
            </a:r>
            <a:r>
              <a:rPr lang="fr-CH" dirty="0" smtClean="0"/>
              <a:t>= L * </a:t>
            </a:r>
            <a:r>
              <a:rPr lang="fr-CH" dirty="0" smtClean="0">
                <a:sym typeface="Symbol"/>
              </a:rPr>
              <a:t> </a:t>
            </a:r>
          </a:p>
          <a:p>
            <a:r>
              <a:rPr lang="fr-CH" dirty="0" err="1" smtClean="0">
                <a:sym typeface="Symbol"/>
              </a:rPr>
              <a:t>Luminostiy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/>
              <a:t>will</a:t>
            </a:r>
            <a:r>
              <a:rPr lang="fr-CH" dirty="0" smtClean="0"/>
              <a:t> continue to </a:t>
            </a:r>
            <a:r>
              <a:rPr lang="fr-CH" dirty="0" err="1" smtClean="0"/>
              <a:t>increase</a:t>
            </a:r>
            <a:r>
              <a:rPr lang="fr-CH" dirty="0" smtClean="0"/>
              <a:t> in LHC </a:t>
            </a:r>
            <a:r>
              <a:rPr lang="fr-CH" dirty="0" err="1" smtClean="0"/>
              <a:t>thanks</a:t>
            </a:r>
            <a:r>
              <a:rPr lang="fr-CH" dirty="0" smtClean="0"/>
              <a:t> to </a:t>
            </a:r>
            <a:r>
              <a:rPr lang="fr-CH" dirty="0" err="1" smtClean="0"/>
              <a:t>better</a:t>
            </a:r>
            <a:r>
              <a:rPr lang="fr-CH" dirty="0" smtClean="0"/>
              <a:t> </a:t>
            </a:r>
            <a:r>
              <a:rPr lang="fr-CH" dirty="0" err="1" smtClean="0"/>
              <a:t>understanding</a:t>
            </a:r>
            <a:r>
              <a:rPr lang="fr-CH" dirty="0" smtClean="0"/>
              <a:t> of the </a:t>
            </a:r>
            <a:r>
              <a:rPr lang="fr-CH" dirty="0" err="1" smtClean="0"/>
              <a:t>operations</a:t>
            </a:r>
            <a:r>
              <a:rPr lang="fr-CH" dirty="0" smtClean="0"/>
              <a:t>  and </a:t>
            </a:r>
            <a:r>
              <a:rPr lang="fr-CH" dirty="0" err="1" smtClean="0"/>
              <a:t>thanks</a:t>
            </a:r>
            <a:r>
              <a:rPr lang="fr-CH" dirty="0" smtClean="0"/>
              <a:t> to </a:t>
            </a:r>
            <a:r>
              <a:rPr lang="fr-CH" dirty="0" smtClean="0"/>
              <a:t>interventions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smtClean="0"/>
              <a:t>LS</a:t>
            </a:r>
          </a:p>
          <a:p>
            <a:endParaRPr lang="fr-CH" dirty="0"/>
          </a:p>
          <a:p>
            <a:r>
              <a:rPr lang="fr-CH" dirty="0" err="1" smtClean="0"/>
              <a:t>Around</a:t>
            </a:r>
            <a:r>
              <a:rPr lang="fr-CH" dirty="0" smtClean="0"/>
              <a:t> 2021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expect</a:t>
            </a:r>
            <a:r>
              <a:rPr lang="fr-CH" dirty="0" smtClean="0"/>
              <a:t> to </a:t>
            </a:r>
            <a:r>
              <a:rPr lang="fr-CH" dirty="0" err="1" smtClean="0"/>
              <a:t>meet</a:t>
            </a:r>
            <a:r>
              <a:rPr lang="fr-CH" dirty="0" smtClean="0"/>
              <a:t> few limitations: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dirty="0" smtClean="0"/>
              <a:t>Radiation damage and </a:t>
            </a:r>
            <a:r>
              <a:rPr lang="fr-CH" dirty="0" err="1" smtClean="0"/>
              <a:t>general</a:t>
            </a:r>
            <a:r>
              <a:rPr lang="fr-CH" dirty="0" smtClean="0"/>
              <a:t> wear in the machine and detector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dirty="0" smtClean="0"/>
              <a:t>Limitation of the </a:t>
            </a:r>
            <a:r>
              <a:rPr lang="fr-CH" dirty="0" err="1" smtClean="0"/>
              <a:t>increase</a:t>
            </a:r>
            <a:r>
              <a:rPr lang="fr-CH" dirty="0" smtClean="0"/>
              <a:t> in </a:t>
            </a:r>
            <a:r>
              <a:rPr lang="fr-CH" dirty="0" err="1" smtClean="0"/>
              <a:t>luminosity</a:t>
            </a:r>
            <a:r>
              <a:rPr lang="fr-CH" dirty="0" smtClean="0"/>
              <a:t>,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necessary</a:t>
            </a:r>
            <a:r>
              <a:rPr lang="fr-CH" dirty="0" smtClean="0"/>
              <a:t> for </a:t>
            </a:r>
            <a:r>
              <a:rPr lang="fr-CH" dirty="0" err="1" smtClean="0"/>
              <a:t>physics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50699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INT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2457450"/>
            <a:ext cx="6705600" cy="3429000"/>
          </a:xfrm>
          <a:prstGeom prst="rect">
            <a:avLst/>
          </a:prstGeom>
        </p:spPr>
      </p:pic>
      <p:pic>
        <p:nvPicPr>
          <p:cNvPr id="8" name="Picture 2" descr="D:\Amalia\Photoes_LHC\0608018_10.jpg"/>
          <p:cNvPicPr>
            <a:picLocks noChangeAspect="1" noChangeArrowheads="1"/>
          </p:cNvPicPr>
          <p:nvPr/>
        </p:nvPicPr>
        <p:blipFill>
          <a:blip r:embed="rId3" cstate="print"/>
          <a:srcRect r="20029"/>
          <a:stretch>
            <a:fillRect/>
          </a:stretch>
        </p:blipFill>
        <p:spPr bwMode="auto">
          <a:xfrm>
            <a:off x="2222624" y="1205100"/>
            <a:ext cx="1828800" cy="153037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166730" y="2629307"/>
            <a:ext cx="10823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r>
              <a:rPr lang="en-US" b="1" dirty="0" smtClean="0">
                <a:sym typeface="Symbol"/>
              </a:rPr>
              <a:t>150 kA</a:t>
            </a:r>
            <a:endParaRPr lang="en-US" b="1" dirty="0"/>
          </a:p>
        </p:txBody>
      </p:sp>
      <p:pic>
        <p:nvPicPr>
          <p:cNvPr id="10" name="Picture 9" descr="POINT5Su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14850" y="331835"/>
            <a:ext cx="2706624" cy="1938528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99" y="1301099"/>
            <a:ext cx="20542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45179" y="1796766"/>
            <a:ext cx="3698821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smtClean="0"/>
              <a:t>1 pair 700 m 50 kA – 2016-17</a:t>
            </a:r>
          </a:p>
          <a:p>
            <a:r>
              <a:rPr lang="fr-CH" sz="2000" b="1" dirty="0" smtClean="0"/>
              <a:t>4 pairs 300 m 150 kA – 2018</a:t>
            </a:r>
          </a:p>
          <a:p>
            <a:r>
              <a:rPr lang="fr-CH" sz="2000" b="1" dirty="0" smtClean="0"/>
              <a:t>4 pairs 300 m 150 kA – 2021  </a:t>
            </a:r>
            <a:r>
              <a:rPr lang="fr-CH" sz="2000" b="1" dirty="0" err="1" smtClean="0"/>
              <a:t>Many</a:t>
            </a:r>
            <a:r>
              <a:rPr lang="fr-CH" sz="2000" b="1" dirty="0" smtClean="0"/>
              <a:t> 6-18 kA HTS </a:t>
            </a:r>
            <a:r>
              <a:rPr lang="fr-CH" sz="2000" b="1" dirty="0" err="1" smtClean="0"/>
              <a:t>Cur.Leads</a:t>
            </a:r>
            <a:r>
              <a:rPr lang="fr-CH" sz="2000" b="1" dirty="0" smtClean="0"/>
              <a:t> </a:t>
            </a:r>
          </a:p>
        </p:txBody>
      </p:sp>
      <p:sp>
        <p:nvSpPr>
          <p:cNvPr id="4" name="Curved Down Arrow 3"/>
          <p:cNvSpPr/>
          <p:nvPr/>
        </p:nvSpPr>
        <p:spPr>
          <a:xfrm rot="3871067">
            <a:off x="3986353" y="3159278"/>
            <a:ext cx="1637886" cy="731520"/>
          </a:xfrm>
          <a:prstGeom prst="curvedDownArrow">
            <a:avLst/>
          </a:prstGeom>
          <a:gradFill>
            <a:gsLst>
              <a:gs pos="0">
                <a:srgbClr val="0070C0"/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45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274320"/>
            <a:ext cx="4320480" cy="1143000"/>
          </a:xfrm>
        </p:spPr>
        <p:txBody>
          <a:bodyPr>
            <a:normAutofit/>
          </a:bodyPr>
          <a:lstStyle/>
          <a:p>
            <a:r>
              <a:rPr lang="fr-CH" dirty="0" smtClean="0"/>
              <a:t>MgB2 </a:t>
            </a:r>
            <a:r>
              <a:rPr lang="fr-CH" dirty="0" err="1" smtClean="0"/>
              <a:t>baseline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96128" y="1412776"/>
            <a:ext cx="2574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 cables 6000 A</a:t>
            </a:r>
          </a:p>
          <a:p>
            <a:r>
              <a:rPr lang="en-US" dirty="0" smtClean="0"/>
              <a:t>48 cables 600 A</a:t>
            </a:r>
          </a:p>
          <a:p>
            <a:r>
              <a:rPr lang="en-US" dirty="0" err="1" smtClean="0"/>
              <a:t>Itot</a:t>
            </a:r>
            <a:r>
              <a:rPr lang="en-US" dirty="0" smtClean="0"/>
              <a:t> = </a:t>
            </a:r>
            <a:r>
              <a:rPr lang="en-US" b="1" dirty="0" smtClean="0"/>
              <a:t>190 kA </a:t>
            </a:r>
            <a:r>
              <a:rPr lang="en-US" dirty="0" smtClean="0"/>
              <a:t>(</a:t>
            </a:r>
            <a:r>
              <a:rPr lang="en-US" dirty="0" smtClean="0">
                <a:sym typeface="Symbol"/>
              </a:rPr>
              <a:t>2 × 95 kA)</a:t>
            </a:r>
            <a:endParaRPr lang="en-US" dirty="0" smtClean="0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781822" y="956553"/>
            <a:ext cx="33619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 dirty="0" smtClean="0"/>
              <a:t>Cable </a:t>
            </a:r>
            <a:r>
              <a:rPr lang="en-US" altLang="ja-JP" b="1" dirty="0"/>
              <a:t>structure </a:t>
            </a:r>
            <a:r>
              <a:rPr lang="en-US" altLang="ja-JP" b="1" dirty="0" smtClean="0"/>
              <a:t>using MgB</a:t>
            </a:r>
            <a:r>
              <a:rPr lang="en-US" altLang="ja-JP" b="1" baseline="-25000" dirty="0" smtClean="0"/>
              <a:t>2 </a:t>
            </a:r>
            <a:r>
              <a:rPr lang="en-US" altLang="ja-JP" b="1" dirty="0" smtClean="0"/>
              <a:t>wires</a:t>
            </a:r>
            <a:endParaRPr lang="en-US" altLang="ja-JP" b="1" dirty="0"/>
          </a:p>
        </p:txBody>
      </p:sp>
      <p:pic>
        <p:nvPicPr>
          <p:cNvPr id="5" name="Picture 2" descr="F:\Cable project\Foto\6000A\6kA_MgB2\IMG_0191.jpg"/>
          <p:cNvPicPr>
            <a:picLocks noChangeAspect="1" noChangeArrowheads="1"/>
          </p:cNvPicPr>
          <p:nvPr/>
        </p:nvPicPr>
        <p:blipFill>
          <a:blip r:embed="rId2" cstate="print"/>
          <a:srcRect l="20000" t="11667" r="17500" b="13333"/>
          <a:stretch>
            <a:fillRect/>
          </a:stretch>
        </p:blipFill>
        <p:spPr bwMode="auto">
          <a:xfrm>
            <a:off x="6857999" y="2711690"/>
            <a:ext cx="2074848" cy="1866091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6217" y="3032502"/>
            <a:ext cx="1120395" cy="112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67886" y="2589889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 × 6 kA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78141" y="5257800"/>
            <a:ext cx="1826077" cy="92333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>
              <a:buFont typeface="Symbol"/>
              <a:buChar char="~"/>
            </a:pPr>
            <a:r>
              <a:rPr lang="en-US" b="1" dirty="0" smtClean="0">
                <a:sym typeface="Symbol"/>
              </a:rPr>
              <a:t>7 kg/m</a:t>
            </a:r>
          </a:p>
          <a:p>
            <a:pPr>
              <a:buFont typeface="Symbol"/>
              <a:buChar char="~"/>
            </a:pPr>
            <a:endParaRPr lang="en-US" b="1" dirty="0" smtClean="0">
              <a:sym typeface="Symbol"/>
            </a:endParaRPr>
          </a:p>
          <a:p>
            <a:pPr>
              <a:buFont typeface="Symbol"/>
              <a:buChar char="~"/>
            </a:pPr>
            <a:r>
              <a:rPr lang="en-US" b="1" dirty="0" smtClean="0">
                <a:sym typeface="Symbol"/>
              </a:rPr>
              <a:t> 900 m</a:t>
            </a:r>
            <a:r>
              <a:rPr lang="en-US" b="1" baseline="-25000" dirty="0" smtClean="0">
                <a:sym typeface="Symbol"/>
              </a:rPr>
              <a:t>HTS</a:t>
            </a:r>
            <a:r>
              <a:rPr lang="en-US" b="1" dirty="0" smtClean="0">
                <a:sym typeface="Symbol"/>
              </a:rPr>
              <a:t>/m</a:t>
            </a:r>
            <a:r>
              <a:rPr lang="en-US" b="1" baseline="-25000" dirty="0" smtClean="0">
                <a:sym typeface="Symbol"/>
              </a:rPr>
              <a:t>cable</a:t>
            </a:r>
            <a:endParaRPr lang="en-US" b="1" baseline="-250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590584" y="4572000"/>
            <a:ext cx="1070993" cy="5781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295400" y="4917499"/>
            <a:ext cx="21336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29408" y="4612699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 = 75 </a:t>
            </a:r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 b="12805"/>
          <a:stretch>
            <a:fillRect/>
          </a:stretch>
        </p:blipFill>
        <p:spPr bwMode="auto">
          <a:xfrm>
            <a:off x="1243608" y="2402899"/>
            <a:ext cx="2169654" cy="22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868144" y="5427077"/>
            <a:ext cx="2471087" cy="61555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700" b="1" dirty="0" smtClean="0"/>
              <a:t>Courtesy A. Ballarino, CERN</a:t>
            </a:r>
            <a:endParaRPr lang="en-US" sz="1700" b="1" dirty="0"/>
          </a:p>
        </p:txBody>
      </p:sp>
    </p:spTree>
    <p:extLst>
      <p:ext uri="{BB962C8B-B14F-4D97-AF65-F5344CB8AC3E}">
        <p14:creationId xmlns:p14="http://schemas.microsoft.com/office/powerpoint/2010/main" val="164211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3970784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HTS possible for 600 A</a:t>
            </a:r>
            <a:endParaRPr lang="en-GB" dirty="0"/>
          </a:p>
        </p:txBody>
      </p:sp>
      <p:pic>
        <p:nvPicPr>
          <p:cNvPr id="3" name="Picture 2" descr="IMG_1269.jpg"/>
          <p:cNvPicPr>
            <a:picLocks noChangeAspect="1"/>
          </p:cNvPicPr>
          <p:nvPr/>
        </p:nvPicPr>
        <p:blipFill>
          <a:blip r:embed="rId2" cstate="print"/>
          <a:srcRect t="18000" b="12000"/>
          <a:stretch>
            <a:fillRect/>
          </a:stretch>
        </p:blipFill>
        <p:spPr>
          <a:xfrm>
            <a:off x="2959065" y="2996753"/>
            <a:ext cx="3555353" cy="1867579"/>
          </a:xfrm>
          <a:prstGeom prst="rect">
            <a:avLst/>
          </a:prstGeom>
        </p:spPr>
      </p:pic>
      <p:pic>
        <p:nvPicPr>
          <p:cNvPr id="4" name="Picture 3" descr="F:\Foto\Link_HTScable\1108227_01.jpg"/>
          <p:cNvPicPr>
            <a:picLocks noChangeAspect="1" noChangeArrowheads="1"/>
          </p:cNvPicPr>
          <p:nvPr/>
        </p:nvPicPr>
        <p:blipFill>
          <a:blip r:embed="rId3" cstate="print"/>
          <a:srcRect l="4607" t="19831"/>
          <a:stretch>
            <a:fillRect/>
          </a:stretch>
        </p:blipFill>
        <p:spPr bwMode="auto">
          <a:xfrm>
            <a:off x="992621" y="5010608"/>
            <a:ext cx="7888834" cy="1848307"/>
          </a:xfrm>
          <a:prstGeom prst="rect">
            <a:avLst/>
          </a:prstGeom>
          <a:noFill/>
        </p:spPr>
      </p:pic>
      <p:pic>
        <p:nvPicPr>
          <p:cNvPr id="5" name="Picture 4" descr="MgB2 tape 600 A x 27 pairs secti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325" y="2849887"/>
            <a:ext cx="1804573" cy="18045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14714" y="332656"/>
            <a:ext cx="4851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“smaller cable”: 24 × 2 × 600 A (</a:t>
            </a:r>
            <a:r>
              <a:rPr lang="en-US" b="1" dirty="0" smtClean="0">
                <a:solidFill>
                  <a:srgbClr val="00B050"/>
                </a:solidFill>
              </a:rPr>
              <a:t>2 × 15 kA</a:t>
            </a:r>
            <a:r>
              <a:rPr lang="en-US" b="1" dirty="0" smtClean="0"/>
              <a:t>) </a:t>
            </a:r>
          </a:p>
          <a:p>
            <a:r>
              <a:rPr lang="en-US" b="1" dirty="0" smtClean="0"/>
              <a:t>@ </a:t>
            </a:r>
            <a:r>
              <a:rPr lang="en-US" b="1" dirty="0">
                <a:solidFill>
                  <a:srgbClr val="00B050"/>
                </a:solidFill>
              </a:rPr>
              <a:t>2</a:t>
            </a:r>
            <a:r>
              <a:rPr lang="en-US" b="1" dirty="0" smtClean="0">
                <a:solidFill>
                  <a:srgbClr val="00B050"/>
                </a:solidFill>
              </a:rPr>
              <a:t>5 K MgB</a:t>
            </a:r>
            <a:r>
              <a:rPr lang="en-US" b="1" baseline="-25000" dirty="0" smtClean="0">
                <a:solidFill>
                  <a:srgbClr val="00B050"/>
                </a:solidFill>
              </a:rPr>
              <a:t>2</a:t>
            </a:r>
          </a:p>
          <a:p>
            <a:pPr>
              <a:tabLst>
                <a:tab pos="1344613" algn="l"/>
              </a:tabLst>
            </a:pPr>
            <a:r>
              <a:rPr lang="en-US" b="1" dirty="0" smtClean="0"/>
              <a:t>@ </a:t>
            </a:r>
            <a:r>
              <a:rPr lang="en-US" b="1" dirty="0" smtClean="0">
                <a:solidFill>
                  <a:srgbClr val="00B050"/>
                </a:solidFill>
              </a:rPr>
              <a:t>65 K (YBCO and Bi-2223)</a:t>
            </a:r>
          </a:p>
          <a:p>
            <a:pPr algn="ctr"/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81572" y="1783087"/>
            <a:ext cx="1826077" cy="92333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>
              <a:buFont typeface="Symbol"/>
              <a:buChar char="~"/>
            </a:pPr>
            <a:r>
              <a:rPr lang="en-US" b="1" dirty="0" smtClean="0">
                <a:sym typeface="Symbol"/>
              </a:rPr>
              <a:t>2 kg/m</a:t>
            </a:r>
          </a:p>
          <a:p>
            <a:pPr>
              <a:buFont typeface="Symbol"/>
              <a:buChar char="~"/>
            </a:pPr>
            <a:endParaRPr lang="en-US" b="1" dirty="0" smtClean="0">
              <a:sym typeface="Symbol"/>
            </a:endParaRPr>
          </a:p>
          <a:p>
            <a:pPr>
              <a:buFont typeface="Symbol"/>
              <a:buChar char="~"/>
            </a:pPr>
            <a:r>
              <a:rPr lang="en-US" b="1" dirty="0" smtClean="0">
                <a:sym typeface="Symbol"/>
              </a:rPr>
              <a:t> 200 m</a:t>
            </a:r>
            <a:r>
              <a:rPr lang="en-US" b="1" baseline="-25000" dirty="0" smtClean="0">
                <a:sym typeface="Symbol"/>
              </a:rPr>
              <a:t>HTS</a:t>
            </a:r>
            <a:r>
              <a:rPr lang="en-US" b="1" dirty="0" smtClean="0">
                <a:sym typeface="Symbol"/>
              </a:rPr>
              <a:t>/m</a:t>
            </a:r>
            <a:r>
              <a:rPr lang="en-US" b="1" baseline="-25000" dirty="0" smtClean="0">
                <a:sym typeface="Symbol"/>
              </a:rPr>
              <a:t>cable</a:t>
            </a:r>
            <a:endParaRPr lang="en-US" b="1" baseline="-25000" dirty="0"/>
          </a:p>
        </p:txBody>
      </p:sp>
      <p:pic>
        <p:nvPicPr>
          <p:cNvPr id="8" name="Picture 7" descr="HTScabl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73865" y="1326803"/>
            <a:ext cx="3126346" cy="14447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85052" y="2244752"/>
            <a:ext cx="25096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Novel cable concept using </a:t>
            </a:r>
            <a:r>
              <a:rPr lang="en-GB" b="1" u="sng" dirty="0" smtClean="0"/>
              <a:t>tapes</a:t>
            </a:r>
            <a:r>
              <a:rPr lang="en-GB" b="1" dirty="0" smtClean="0"/>
              <a:t> (MgB2, YBCO or YBCO)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685052" y="3736760"/>
            <a:ext cx="2120925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b="1" dirty="0" smtClean="0"/>
              <a:t>A. Ballarino, CERN</a:t>
            </a:r>
          </a:p>
        </p:txBody>
      </p:sp>
    </p:spTree>
    <p:extLst>
      <p:ext uri="{BB962C8B-B14F-4D97-AF65-F5344CB8AC3E}">
        <p14:creationId xmlns:p14="http://schemas.microsoft.com/office/powerpoint/2010/main" val="270709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A unique </a:t>
            </a:r>
            <a:r>
              <a:rPr lang="fr-CH" dirty="0" err="1" smtClean="0"/>
              <a:t>tool</a:t>
            </a:r>
            <a:r>
              <a:rPr lang="fr-CH" dirty="0" smtClean="0"/>
              <a:t>:  the CERN test station: 20 kA, variable </a:t>
            </a:r>
            <a:r>
              <a:rPr lang="fr-CH" dirty="0" err="1" smtClean="0"/>
              <a:t>temper</a:t>
            </a:r>
            <a:r>
              <a:rPr lang="fr-CH" dirty="0" smtClean="0"/>
              <a:t>.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1511991"/>
            <a:ext cx="5093810" cy="3717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208" y="2276872"/>
            <a:ext cx="4488160" cy="336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39208" y="5642992"/>
            <a:ext cx="4488160" cy="52322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1400" dirty="0"/>
              <a:t>Completion of 20 m long prototype superconducting link for P7 (50600 A @ 25 K, MgB2)</a:t>
            </a:r>
          </a:p>
        </p:txBody>
      </p:sp>
    </p:spTree>
    <p:extLst>
      <p:ext uri="{BB962C8B-B14F-4D97-AF65-F5344CB8AC3E}">
        <p14:creationId xmlns:p14="http://schemas.microsoft.com/office/powerpoint/2010/main" val="210656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98" y="1722614"/>
            <a:ext cx="5898339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Overall new </a:t>
            </a:r>
            <a:r>
              <a:rPr lang="en-GB" dirty="0" err="1" smtClean="0"/>
              <a:t>cryo</a:t>
            </a:r>
            <a:r>
              <a:rPr lang="en-GB" dirty="0" smtClean="0"/>
              <a:t> HL-LHC layout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02227" y="1188719"/>
            <a:ext cx="4541773" cy="4501721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HL-LHC </a:t>
            </a:r>
            <a:r>
              <a:rPr lang="en-GB" dirty="0" err="1" smtClean="0"/>
              <a:t>cryo</a:t>
            </a:r>
            <a:r>
              <a:rPr lang="en-GB" dirty="0" smtClean="0"/>
              <a:t>-upgrade:</a:t>
            </a:r>
          </a:p>
          <a:p>
            <a:pPr lvl="1"/>
            <a:r>
              <a:rPr lang="en-GB" dirty="0" smtClean="0"/>
              <a:t>2 new </a:t>
            </a:r>
            <a:r>
              <a:rPr lang="en-GB" dirty="0" err="1" smtClean="0"/>
              <a:t>cryoplants</a:t>
            </a:r>
            <a:r>
              <a:rPr lang="en-GB" dirty="0" smtClean="0"/>
              <a:t> at P1 and P5 for high luminosity insertions</a:t>
            </a:r>
          </a:p>
          <a:p>
            <a:pPr lvl="1"/>
            <a:r>
              <a:rPr lang="en-GB" dirty="0" smtClean="0"/>
              <a:t>1 new </a:t>
            </a:r>
            <a:r>
              <a:rPr lang="en-GB" dirty="0" err="1" smtClean="0"/>
              <a:t>cryoplant</a:t>
            </a:r>
            <a:r>
              <a:rPr lang="en-GB" dirty="0" smtClean="0"/>
              <a:t> at P4 for SRF </a:t>
            </a:r>
            <a:r>
              <a:rPr lang="en-GB" dirty="0" err="1" smtClean="0"/>
              <a:t>cryomodules</a:t>
            </a:r>
            <a:endParaRPr lang="en-GB" dirty="0" smtClean="0"/>
          </a:p>
          <a:p>
            <a:pPr lvl="1"/>
            <a:r>
              <a:rPr lang="en-GB" dirty="0" smtClean="0"/>
              <a:t>New cooling circuits at P7 for SC links and deported  current feed boxes</a:t>
            </a:r>
          </a:p>
          <a:p>
            <a:pPr lvl="1"/>
            <a:r>
              <a:rPr lang="en-GB" dirty="0" smtClean="0"/>
              <a:t>Cryogenic design support for </a:t>
            </a:r>
            <a:r>
              <a:rPr lang="en-GB" dirty="0" err="1" smtClean="0"/>
              <a:t>cryo</a:t>
            </a:r>
            <a:r>
              <a:rPr lang="en-GB" dirty="0" smtClean="0"/>
              <a:t>-collimators and 11 T dipoles at P3 and P7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26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7545" y="1409853"/>
            <a:ext cx="8080824" cy="2952328"/>
            <a:chOff x="467545" y="1700808"/>
            <a:chExt cx="8080824" cy="2952328"/>
          </a:xfrm>
        </p:grpSpPr>
        <p:sp>
          <p:nvSpPr>
            <p:cNvPr id="5" name="Rectangle 4"/>
            <p:cNvSpPr/>
            <p:nvPr/>
          </p:nvSpPr>
          <p:spPr>
            <a:xfrm>
              <a:off x="5219257" y="3639488"/>
              <a:ext cx="2737119" cy="293567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788024" y="2060848"/>
              <a:ext cx="432048" cy="1872206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956376" y="3645024"/>
              <a:ext cx="591993" cy="1008111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043608" y="3645024"/>
              <a:ext cx="2664297" cy="288030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275857" y="2060848"/>
              <a:ext cx="432048" cy="1584176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7545" y="3645024"/>
              <a:ext cx="576063" cy="992815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331639" y="3933055"/>
              <a:ext cx="6336705" cy="720081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779913" y="1700808"/>
              <a:ext cx="936103" cy="2232247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91" y="1540426"/>
            <a:ext cx="7920000" cy="2821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Low-</a:t>
            </a:r>
            <a:r>
              <a:rPr lang="en-GB" dirty="0" smtClean="0">
                <a:sym typeface="Symbol"/>
              </a:rPr>
              <a:t>* and MS region (LSS) </a:t>
            </a:r>
            <a:r>
              <a:rPr lang="en-GB" dirty="0" err="1" smtClean="0">
                <a:sym typeface="Symbol"/>
              </a:rPr>
              <a:t>cryo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43608" y="4581128"/>
            <a:ext cx="7160935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2000" b="1" dirty="0" smtClean="0"/>
              <a:t>2 new plants for : 18 kW (4.2 K </a:t>
            </a:r>
            <a:r>
              <a:rPr lang="fr-CH" sz="2000" b="1" dirty="0" err="1" smtClean="0"/>
              <a:t>equiv</a:t>
            </a:r>
            <a:r>
              <a:rPr lang="fr-CH" sz="2000" b="1" dirty="0" smtClean="0"/>
              <a:t>.) </a:t>
            </a:r>
            <a:r>
              <a:rPr lang="fr-CH" sz="2000" b="1" dirty="0" err="1" smtClean="0"/>
              <a:t>delivering</a:t>
            </a:r>
            <a:r>
              <a:rPr lang="fr-CH" sz="2000" b="1" dirty="0" smtClean="0"/>
              <a:t> 1.8 K to:</a:t>
            </a:r>
          </a:p>
          <a:p>
            <a:r>
              <a:rPr lang="fr-CH" sz="2000" b="1" dirty="0" smtClean="0"/>
              <a:t>2x (4xMQX,D1,D2,CC, Q4,Q5,Q6)</a:t>
            </a:r>
          </a:p>
          <a:p>
            <a:r>
              <a:rPr lang="fr-CH" sz="2000" b="1" dirty="0" err="1" smtClean="0"/>
              <a:t>Providing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redundancy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with</a:t>
            </a:r>
            <a:r>
              <a:rPr lang="fr-CH" sz="2000" b="1" dirty="0" smtClean="0"/>
              <a:t> the arc</a:t>
            </a:r>
          </a:p>
          <a:p>
            <a:r>
              <a:rPr lang="fr-CH" sz="2000" b="1" dirty="0" err="1" smtClean="0"/>
              <a:t>Liberating</a:t>
            </a:r>
            <a:r>
              <a:rPr lang="fr-CH" sz="2000" b="1" dirty="0" smtClean="0"/>
              <a:t> more </a:t>
            </a:r>
            <a:r>
              <a:rPr lang="fr-CH" sz="2000" b="1" dirty="0" err="1" smtClean="0"/>
              <a:t>cryopower</a:t>
            </a:r>
            <a:r>
              <a:rPr lang="fr-CH" sz="2000" b="1" dirty="0" smtClean="0"/>
              <a:t> for e-</a:t>
            </a:r>
            <a:r>
              <a:rPr lang="fr-CH" sz="2000" b="1" dirty="0" err="1" smtClean="0"/>
              <a:t>clouds</a:t>
            </a:r>
            <a:r>
              <a:rPr lang="fr-CH" sz="2000" b="1" dirty="0" smtClean="0"/>
              <a:t> and </a:t>
            </a:r>
            <a:r>
              <a:rPr lang="fr-CH" sz="2000" b="1" dirty="0" err="1" smtClean="0"/>
              <a:t>other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effects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47876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835696" y="3956863"/>
            <a:ext cx="5411297" cy="2376265"/>
            <a:chOff x="1824400" y="1196752"/>
            <a:chExt cx="5411297" cy="2376265"/>
          </a:xfrm>
        </p:grpSpPr>
        <p:sp>
          <p:nvSpPr>
            <p:cNvPr id="19" name="Rectangle 18"/>
            <p:cNvSpPr/>
            <p:nvPr/>
          </p:nvSpPr>
          <p:spPr>
            <a:xfrm>
              <a:off x="6084169" y="2675543"/>
              <a:ext cx="1151528" cy="897474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824400" y="2675542"/>
              <a:ext cx="1163424" cy="897473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95936" y="1196752"/>
              <a:ext cx="936103" cy="2376264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203848" y="2675542"/>
              <a:ext cx="792087" cy="897474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932039" y="2675542"/>
              <a:ext cx="936105" cy="897473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993" y="4066882"/>
            <a:ext cx="5400000" cy="2266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824400" y="1196752"/>
            <a:ext cx="5411297" cy="2376265"/>
            <a:chOff x="1824400" y="1196752"/>
            <a:chExt cx="5411297" cy="2376265"/>
          </a:xfrm>
        </p:grpSpPr>
        <p:sp>
          <p:nvSpPr>
            <p:cNvPr id="9" name="Rectangle 8"/>
            <p:cNvSpPr/>
            <p:nvPr/>
          </p:nvSpPr>
          <p:spPr>
            <a:xfrm>
              <a:off x="6084169" y="2675543"/>
              <a:ext cx="1151528" cy="897474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24400" y="2675542"/>
              <a:ext cx="1163424" cy="897473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95936" y="1196752"/>
              <a:ext cx="936103" cy="2376264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203848" y="2675542"/>
              <a:ext cx="792087" cy="897474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32039" y="2675542"/>
              <a:ext cx="936105" cy="897473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993" y="1267348"/>
            <a:ext cx="5400000" cy="2235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P4 Layout: new cryogenics for SRF module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270694" y="4797152"/>
            <a:ext cx="1810641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With interconnection  for partial redundancy</a:t>
            </a:r>
          </a:p>
          <a:p>
            <a:pPr algn="ctr"/>
            <a:r>
              <a:rPr lang="en-GB" dirty="0" smtClean="0"/>
              <a:t>(Accepted as baseline)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314245" y="357301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P4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824399" y="358753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S34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722490" y="358753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S45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049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34168"/>
            <a:ext cx="868680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P4 cryogenic process &amp; flow diagram</a:t>
            </a:r>
            <a:endParaRPr lang="en-GB" dirty="0"/>
          </a:p>
        </p:txBody>
      </p:sp>
      <p:pic>
        <p:nvPicPr>
          <p:cNvPr id="3" name="Content Placeholder 8" descr="PFD P4_new refrigerator 4.5k-6kW.gif"/>
          <p:cNvPicPr>
            <a:picLocks noChangeAspect="1"/>
          </p:cNvPicPr>
          <p:nvPr/>
        </p:nvPicPr>
        <p:blipFill rotWithShape="1">
          <a:blip r:embed="rId2" cstate="print"/>
          <a:srcRect l="835" t="1316"/>
          <a:stretch/>
        </p:blipFill>
        <p:spPr>
          <a:xfrm>
            <a:off x="977158" y="1167272"/>
            <a:ext cx="7658260" cy="5191961"/>
          </a:xfrm>
          <a:prstGeom prst="rect">
            <a:avLst/>
          </a:prstGeom>
        </p:spPr>
      </p:pic>
      <p:pic>
        <p:nvPicPr>
          <p:cNvPr id="4" name="Picture 3" descr="UX45 BF 6KW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97236" y="1167272"/>
            <a:ext cx="3038182" cy="27158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5350669" y="2193131"/>
            <a:ext cx="1128712" cy="6500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307681" y="2193131"/>
            <a:ext cx="1042989" cy="13073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07681" y="1280695"/>
            <a:ext cx="16289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UCB: </a:t>
            </a:r>
          </a:p>
          <a:p>
            <a:pPr algn="ctr"/>
            <a:r>
              <a:rPr lang="en-GB" dirty="0" smtClean="0"/>
              <a:t>6-7 kW @ 4.5 K</a:t>
            </a:r>
          </a:p>
          <a:p>
            <a:pPr algn="ctr"/>
            <a:r>
              <a:rPr lang="en-GB" dirty="0" smtClean="0"/>
              <a:t> </a:t>
            </a:r>
            <a:r>
              <a:rPr lang="en-GB" dirty="0" err="1" smtClean="0"/>
              <a:t>cryoplant</a:t>
            </a:r>
            <a:r>
              <a:rPr lang="en-GB" dirty="0" smtClean="0"/>
              <a:t> (</a:t>
            </a:r>
            <a:r>
              <a:rPr lang="en-GB" dirty="0" err="1" smtClean="0"/>
              <a:t>tbc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949012" y="1257300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UX45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462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EU </a:t>
            </a:r>
            <a:r>
              <a:rPr lang="fr-CH" dirty="0" err="1" smtClean="0"/>
              <a:t>strategy</a:t>
            </a:r>
            <a:r>
              <a:rPr lang="fr-CH" dirty="0" smtClean="0"/>
              <a:t> update document:  </a:t>
            </a:r>
            <a:r>
              <a:rPr lang="fr-CH" dirty="0" err="1" smtClean="0"/>
              <a:t>approved</a:t>
            </a:r>
            <a:r>
              <a:rPr lang="fr-CH" dirty="0" smtClean="0"/>
              <a:t> 30 May 2013by Council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90220" y="1484784"/>
            <a:ext cx="8140700" cy="501675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2000" b="1" dirty="0">
                <a:latin typeface="Times-Bold"/>
              </a:rPr>
              <a:t>High-priority large-scale scientific activities</a:t>
            </a:r>
          </a:p>
          <a:p>
            <a:r>
              <a:rPr lang="en-GB" sz="2000" dirty="0">
                <a:latin typeface="Times-Roman"/>
              </a:rPr>
              <a:t>After careful analysis of many possible large-scale scientific activities requiring significant resources</a:t>
            </a:r>
            <a:r>
              <a:rPr lang="en-GB" sz="2000" dirty="0" smtClean="0">
                <a:latin typeface="Times-Roman"/>
              </a:rPr>
              <a:t>, sizeable </a:t>
            </a:r>
            <a:r>
              <a:rPr lang="en-GB" sz="2000" dirty="0">
                <a:latin typeface="Times-Roman"/>
              </a:rPr>
              <a:t>collaborations and sustained commitment, the following four activities have been </a:t>
            </a:r>
            <a:r>
              <a:rPr lang="en-GB" sz="2000" dirty="0" smtClean="0">
                <a:latin typeface="Times-Roman"/>
              </a:rPr>
              <a:t>identified as </a:t>
            </a:r>
            <a:r>
              <a:rPr lang="en-GB" sz="2000" dirty="0">
                <a:latin typeface="Times-Roman"/>
              </a:rPr>
              <a:t>carrying the highest priority.</a:t>
            </a:r>
          </a:p>
          <a:p>
            <a:r>
              <a:rPr lang="en-GB" sz="2000" dirty="0">
                <a:latin typeface="Times-Roman"/>
              </a:rPr>
              <a:t>c) The discovery of the Higgs boson is the start of a major programme of work to measure </a:t>
            </a:r>
            <a:r>
              <a:rPr lang="en-GB" sz="2000" dirty="0" smtClean="0">
                <a:latin typeface="Times-Roman"/>
              </a:rPr>
              <a:t>this particle’s </a:t>
            </a:r>
            <a:r>
              <a:rPr lang="en-GB" sz="2000" dirty="0">
                <a:latin typeface="Times-Roman"/>
              </a:rPr>
              <a:t>properties with the highest possible precision for testing the validity of the Standard </a:t>
            </a:r>
            <a:r>
              <a:rPr lang="en-GB" sz="2000" dirty="0" smtClean="0">
                <a:latin typeface="Times-Roman"/>
              </a:rPr>
              <a:t>Model and </a:t>
            </a:r>
            <a:r>
              <a:rPr lang="en-GB" sz="2000" dirty="0">
                <a:latin typeface="Times-Roman"/>
              </a:rPr>
              <a:t>to search for further new physics at the energy frontier. The LHC is in a unique position to </a:t>
            </a:r>
            <a:r>
              <a:rPr lang="en-GB" sz="2000" dirty="0" smtClean="0">
                <a:latin typeface="Times-Roman"/>
              </a:rPr>
              <a:t>pursue this </a:t>
            </a:r>
            <a:r>
              <a:rPr lang="en-GB" sz="2000" dirty="0">
                <a:latin typeface="Times-Roman"/>
              </a:rPr>
              <a:t>programme. </a:t>
            </a:r>
            <a:r>
              <a:rPr lang="en-GB" sz="2000" b="1" i="1" u="sng" dirty="0">
                <a:solidFill>
                  <a:srgbClr val="FF0000"/>
                </a:solidFill>
                <a:latin typeface="Times-Italic"/>
              </a:rPr>
              <a:t>Europe’s top priority should be the exploitation of the full potential of the LHC</a:t>
            </a:r>
            <a:r>
              <a:rPr lang="en-GB" sz="2000" b="1" i="1" u="sng" dirty="0" smtClean="0">
                <a:solidFill>
                  <a:srgbClr val="FF0000"/>
                </a:solidFill>
                <a:latin typeface="Times-Italic"/>
              </a:rPr>
              <a:t>, including </a:t>
            </a:r>
            <a:r>
              <a:rPr lang="en-GB" sz="2000" b="1" i="1" u="sng" dirty="0">
                <a:solidFill>
                  <a:srgbClr val="FF0000"/>
                </a:solidFill>
                <a:latin typeface="Times-Italic"/>
              </a:rPr>
              <a:t>the high-luminosity upgrade of the machine and detectors with a view to collecting ten </a:t>
            </a:r>
            <a:r>
              <a:rPr lang="en-GB" sz="2000" b="1" i="1" u="sng" dirty="0" smtClean="0">
                <a:solidFill>
                  <a:srgbClr val="FF0000"/>
                </a:solidFill>
                <a:latin typeface="Times-Italic"/>
              </a:rPr>
              <a:t>times more </a:t>
            </a:r>
            <a:r>
              <a:rPr lang="en-GB" sz="2000" b="1" i="1" u="sng" dirty="0">
                <a:solidFill>
                  <a:srgbClr val="FF0000"/>
                </a:solidFill>
                <a:latin typeface="Times-Italic"/>
              </a:rPr>
              <a:t>data than in the initial design, by around 2030. </a:t>
            </a:r>
            <a:r>
              <a:rPr lang="en-GB" sz="2000" i="1" dirty="0">
                <a:latin typeface="Times-Italic"/>
              </a:rPr>
              <a:t>This upgrade programme will also </a:t>
            </a:r>
            <a:r>
              <a:rPr lang="en-GB" sz="2000" i="1" dirty="0" smtClean="0">
                <a:latin typeface="Times-Italic"/>
              </a:rPr>
              <a:t>provide further </a:t>
            </a:r>
            <a:r>
              <a:rPr lang="en-GB" sz="2000" i="1" dirty="0">
                <a:latin typeface="Times-Italic"/>
              </a:rPr>
              <a:t>exciting opportunities for the study of flavour physics and the quark-gluon plasma.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7944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Required</a:t>
            </a:r>
            <a:r>
              <a:rPr lang="fr-CH" dirty="0" smtClean="0"/>
              <a:t> Budget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03424"/>
            <a:ext cx="3312368" cy="2101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368" y="1817148"/>
            <a:ext cx="3652048" cy="2687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33597"/>
              </p:ext>
            </p:extLst>
          </p:nvPr>
        </p:nvGraphicFramePr>
        <p:xfrm>
          <a:off x="2195736" y="5013176"/>
          <a:ext cx="5109210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367155"/>
                <a:gridCol w="1167090"/>
                <a:gridCol w="1224955"/>
                <a:gridCol w="135001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Times New Roman"/>
                          <a:ea typeface="Times New Roman"/>
                        </a:rPr>
                        <a:t>Improving Consolidation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Times New Roman"/>
                          <a:ea typeface="Times New Roman"/>
                        </a:rPr>
                        <a:t>Full performance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Times New Roman"/>
                        </a:rPr>
                        <a:t>Total HL-LHC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Mat. (MCHF)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476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360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Times New Roman"/>
                        </a:rPr>
                        <a:t>836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Pers. (MCHF)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182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Times New Roman"/>
                        </a:rPr>
                        <a:t>213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Pers. (FTE-y)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910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Times New Roman"/>
                        </a:rPr>
                        <a:t>1070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TOT (MCHF)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658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391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Times New Roman"/>
                        </a:rPr>
                        <a:t>1,049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1459523"/>
            <a:ext cx="3744416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dirty="0" smtClean="0"/>
              <a:t>Performance </a:t>
            </a:r>
            <a:r>
              <a:rPr lang="fr-CH" sz="1600" dirty="0" err="1" smtClean="0"/>
              <a:t>Improving</a:t>
            </a:r>
            <a:r>
              <a:rPr lang="fr-CH" sz="1600" dirty="0" smtClean="0"/>
              <a:t> Consolidation (PIC): Equipment for </a:t>
            </a:r>
            <a:r>
              <a:rPr lang="fr-CH" sz="1600" dirty="0" err="1" smtClean="0"/>
              <a:t>which</a:t>
            </a:r>
            <a:r>
              <a:rPr lang="fr-CH" sz="1600" dirty="0" smtClean="0"/>
              <a:t> upgrade </a:t>
            </a:r>
            <a:r>
              <a:rPr lang="fr-CH" sz="1600" dirty="0" err="1" smtClean="0"/>
              <a:t>is</a:t>
            </a:r>
            <a:r>
              <a:rPr lang="fr-CH" sz="1600" dirty="0" smtClean="0"/>
              <a:t> a plus but change </a:t>
            </a:r>
            <a:r>
              <a:rPr lang="fr-CH" sz="1600" dirty="0" err="1" smtClean="0"/>
              <a:t>is</a:t>
            </a:r>
            <a:r>
              <a:rPr lang="fr-CH" sz="1600" dirty="0" smtClean="0"/>
              <a:t> a must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9222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Lumi</a:t>
            </a:r>
            <a:r>
              <a:rPr lang="fr-CH" dirty="0" smtClean="0"/>
              <a:t>: main </a:t>
            </a:r>
            <a:r>
              <a:rPr lang="fr-CH" dirty="0" err="1" smtClean="0"/>
              <a:t>ingredients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2191131"/>
            <a:ext cx="2671813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2354389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50" y="4950754"/>
            <a:ext cx="2810856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286133" y="2956285"/>
            <a:ext cx="917239" cy="400110"/>
          </a:xfrm>
          <a:prstGeom prst="rect">
            <a:avLst/>
          </a:prstGeom>
          <a:solidFill>
            <a:srgbClr val="C0504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energy</a:t>
            </a: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Chevron 15"/>
          <p:cNvSpPr/>
          <p:nvPr/>
        </p:nvSpPr>
        <p:spPr>
          <a:xfrm rot="5400000">
            <a:off x="6187763" y="3297669"/>
            <a:ext cx="419005" cy="484632"/>
          </a:xfrm>
          <a:prstGeom prst="chevron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44" y="3785052"/>
            <a:ext cx="3401548" cy="260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23351" y="5486168"/>
            <a:ext cx="3228769" cy="40011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Unit of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lumi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through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talk</a:t>
            </a: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351" y="3749488"/>
            <a:ext cx="3602945" cy="1015663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current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emittance: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involve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Inj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chain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whole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β</a:t>
            </a:r>
            <a:r>
              <a:rPr kumimoji="0" lang="fr-CH" sz="20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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involve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«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only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» 2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IRs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, 600 m.</a:t>
            </a:r>
            <a:endParaRPr kumimoji="0" lang="fr-CH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691680" y="2458794"/>
            <a:ext cx="360040" cy="45720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553998" y="2419255"/>
            <a:ext cx="413774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3" name="Straight Connector 22"/>
          <p:cNvCxnSpPr>
            <a:stCxn id="22" idx="7"/>
            <a:endCxn id="25" idx="1"/>
          </p:cNvCxnSpPr>
          <p:nvPr/>
        </p:nvCxnSpPr>
        <p:spPr>
          <a:xfrm flipV="1">
            <a:off x="3907176" y="2123146"/>
            <a:ext cx="1542685" cy="363064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24" name="Straight Connector 23"/>
          <p:cNvCxnSpPr>
            <a:stCxn id="22" idx="5"/>
          </p:cNvCxnSpPr>
          <p:nvPr/>
        </p:nvCxnSpPr>
        <p:spPr>
          <a:xfrm>
            <a:off x="3907176" y="2809500"/>
            <a:ext cx="1376995" cy="223006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25" name="Oval 24"/>
          <p:cNvSpPr/>
          <p:nvPr/>
        </p:nvSpPr>
        <p:spPr>
          <a:xfrm>
            <a:off x="5069230" y="1916832"/>
            <a:ext cx="2599114" cy="140880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91016" y="3170653"/>
            <a:ext cx="1269869" cy="400110"/>
          </a:xfrm>
          <a:prstGeom prst="rect">
            <a:avLst/>
          </a:prstGeom>
          <a:solidFill>
            <a:srgbClr val="4BACC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size</a:t>
            </a: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2591754" y="2667625"/>
            <a:ext cx="809067" cy="457200"/>
          </a:xfrm>
          <a:prstGeom prst="ellipse">
            <a:avLst/>
          </a:prstGeom>
          <a:noFill/>
          <a:ln w="31750" cap="flat" cmpd="sng" algn="ctr">
            <a:solidFill>
              <a:srgbClr val="4BACC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1871701" y="1998132"/>
            <a:ext cx="1761554" cy="656412"/>
          </a:xfrm>
          <a:prstGeom prst="ellipse">
            <a:avLst/>
          </a:prstGeom>
          <a:noFill/>
          <a:ln w="3175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18685" y="1693472"/>
            <a:ext cx="1635384" cy="400110"/>
          </a:xfrm>
          <a:prstGeom prst="rect">
            <a:avLst/>
          </a:prstGeom>
          <a:solidFill>
            <a:srgbClr val="9BBB59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current</a:t>
            </a:r>
            <a:endParaRPr kumimoji="0" lang="fr-CH" sz="2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592" y="211877"/>
            <a:ext cx="2509490" cy="148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" name="TextBox 3071"/>
          <p:cNvSpPr txBox="1"/>
          <p:nvPr/>
        </p:nvSpPr>
        <p:spPr>
          <a:xfrm>
            <a:off x="6639582" y="1598022"/>
            <a:ext cx="2405169" cy="4001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smtClean="0"/>
              <a:t>Small </a:t>
            </a:r>
            <a:r>
              <a:rPr lang="fr-CH" sz="2000" b="1" dirty="0" smtClean="0">
                <a:sym typeface="Symbol"/>
              </a:rPr>
              <a:t>* </a:t>
            </a:r>
            <a:r>
              <a:rPr lang="fr-CH" sz="2000" b="1" dirty="0">
                <a:sym typeface="Symbol"/>
              </a:rPr>
              <a:t></a:t>
            </a:r>
            <a:r>
              <a:rPr lang="fr-CH" sz="2000" b="1" dirty="0" smtClean="0">
                <a:sym typeface="Symbol"/>
              </a:rPr>
              <a:t> </a:t>
            </a:r>
            <a:r>
              <a:rPr lang="fr-CH" sz="2000" b="1" dirty="0" err="1" smtClean="0">
                <a:sym typeface="Symbol"/>
              </a:rPr>
              <a:t>big</a:t>
            </a:r>
            <a:r>
              <a:rPr lang="fr-CH" sz="2000" b="1" dirty="0" smtClean="0">
                <a:sym typeface="Symbol"/>
              </a:rPr>
              <a:t> </a:t>
            </a:r>
            <a:r>
              <a:rPr lang="fr-CH" sz="2000" b="1" baseline="-25000" dirty="0" smtClean="0">
                <a:sym typeface="Symbol"/>
              </a:rPr>
              <a:t>c</a:t>
            </a:r>
            <a:endParaRPr lang="en-GB" sz="2000" b="1" baseline="-25000" dirty="0"/>
          </a:p>
        </p:txBody>
      </p:sp>
    </p:spTree>
    <p:extLst>
      <p:ext uri="{BB962C8B-B14F-4D97-AF65-F5344CB8AC3E}">
        <p14:creationId xmlns:p14="http://schemas.microsoft.com/office/powerpoint/2010/main" val="121387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20" grpId="0" animBg="1"/>
      <p:bldP spid="21" grpId="0" animBg="1"/>
      <p:bldP spid="22" grpId="0" animBg="1"/>
      <p:bldP spid="25" grpId="0" animBg="1"/>
      <p:bldP spid="27" grpId="0" animBg="1"/>
      <p:bldP spid="29" grpId="0" animBg="1"/>
      <p:bldP spid="31" grpId="0" animBg="1"/>
      <p:bldP spid="17" grpId="0" animBg="1"/>
      <p:bldP spid="30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How to do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*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94502"/>
            <a:ext cx="7632700" cy="42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2339752" y="4725144"/>
            <a:ext cx="1224136" cy="504056"/>
          </a:xfrm>
          <a:prstGeom prst="straightConnector1">
            <a:avLst/>
          </a:prstGeom>
          <a:noFill/>
          <a:ln w="317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>
          <a:xfrm flipV="1">
            <a:off x="3563888" y="4005064"/>
            <a:ext cx="1224136" cy="720080"/>
          </a:xfrm>
          <a:prstGeom prst="straightConnector1">
            <a:avLst/>
          </a:prstGeom>
          <a:noFill/>
          <a:ln w="317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>
          <a:xfrm flipV="1">
            <a:off x="5292080" y="2780928"/>
            <a:ext cx="1440160" cy="720080"/>
          </a:xfrm>
          <a:prstGeom prst="straightConnector1">
            <a:avLst/>
          </a:prstGeom>
          <a:noFill/>
          <a:ln w="317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>
          <a:xfrm flipV="1">
            <a:off x="6732240" y="2420888"/>
            <a:ext cx="1080120" cy="360040"/>
          </a:xfrm>
          <a:prstGeom prst="straightConnector1">
            <a:avLst/>
          </a:prstGeom>
          <a:noFill/>
          <a:ln w="317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>
          <a:xfrm flipH="1">
            <a:off x="7020272" y="2937546"/>
            <a:ext cx="1242138" cy="514857"/>
          </a:xfrm>
          <a:prstGeom prst="straightConnector1">
            <a:avLst/>
          </a:prstGeom>
          <a:noFill/>
          <a:ln w="31750" cap="flat" cmpd="sng" algn="ctr">
            <a:solidFill>
              <a:srgbClr val="F79646">
                <a:lumMod val="75000"/>
              </a:srgbClr>
            </a:solidFill>
            <a:prstDash val="soli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>
          <a:xfrm flipH="1">
            <a:off x="5436096" y="3439532"/>
            <a:ext cx="1584176" cy="283171"/>
          </a:xfrm>
          <a:prstGeom prst="straightConnector1">
            <a:avLst/>
          </a:prstGeom>
          <a:noFill/>
          <a:ln w="31750" cap="flat" cmpd="sng" algn="ctr">
            <a:solidFill>
              <a:srgbClr val="F79646">
                <a:lumMod val="75000"/>
              </a:srgbClr>
            </a:solidFill>
            <a:prstDash val="soli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>
          <a:xfrm flipH="1">
            <a:off x="2951820" y="3762609"/>
            <a:ext cx="1854206" cy="299488"/>
          </a:xfrm>
          <a:prstGeom prst="straightConnector1">
            <a:avLst/>
          </a:prstGeom>
          <a:noFill/>
          <a:ln w="31750" cap="flat" cmpd="sng" algn="ctr">
            <a:solidFill>
              <a:srgbClr val="F79646">
                <a:lumMod val="75000"/>
              </a:srgbClr>
            </a:solidFill>
            <a:prstDash val="soli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>
          <a:xfrm flipH="1">
            <a:off x="1718683" y="4048253"/>
            <a:ext cx="1242138" cy="460867"/>
          </a:xfrm>
          <a:prstGeom prst="straightConnector1">
            <a:avLst/>
          </a:prstGeom>
          <a:noFill/>
          <a:ln w="31750" cap="flat" cmpd="sng" algn="ctr">
            <a:solidFill>
              <a:srgbClr val="F79646">
                <a:lumMod val="75000"/>
              </a:srgbClr>
            </a:solidFill>
            <a:prstDash val="soli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>
          <a:xfrm rot="20490904">
            <a:off x="6028353" y="2654649"/>
            <a:ext cx="1936337" cy="9144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20452597">
            <a:off x="5364958" y="2155149"/>
            <a:ext cx="3483530" cy="415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Quadrupole triplet and D1 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99624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Goals of the </a:t>
            </a:r>
            <a:r>
              <a:rPr lang="fr-CH" dirty="0" smtClean="0"/>
              <a:t>HL-LHC</a:t>
            </a:r>
            <a:br>
              <a:rPr lang="fr-CH" dirty="0" smtClean="0"/>
            </a:br>
            <a:r>
              <a:rPr lang="fr-CH" dirty="0" err="1" smtClean="0"/>
              <a:t>established</a:t>
            </a:r>
            <a:r>
              <a:rPr lang="fr-CH" dirty="0" smtClean="0"/>
              <a:t> in </a:t>
            </a:r>
            <a:r>
              <a:rPr lang="fr-CH" dirty="0" err="1" smtClean="0"/>
              <a:t>autumn</a:t>
            </a:r>
            <a:r>
              <a:rPr lang="fr-CH" dirty="0" smtClean="0"/>
              <a:t>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</a:t>
            </a:r>
            <a:r>
              <a:rPr lang="fr-CH" dirty="0" err="1" smtClean="0"/>
              <a:t>levelled</a:t>
            </a:r>
            <a:r>
              <a:rPr lang="fr-CH" dirty="0" smtClean="0"/>
              <a:t> </a:t>
            </a:r>
            <a:r>
              <a:rPr lang="fr-CH" dirty="0" err="1" smtClean="0"/>
              <a:t>luminosity</a:t>
            </a:r>
            <a:r>
              <a:rPr lang="fr-CH" dirty="0" smtClean="0"/>
              <a:t>:</a:t>
            </a:r>
          </a:p>
          <a:p>
            <a:r>
              <a:rPr lang="fr-CH" dirty="0" err="1" smtClean="0"/>
              <a:t>L</a:t>
            </a:r>
            <a:r>
              <a:rPr lang="fr-CH" baseline="-25000" dirty="0" err="1" smtClean="0"/>
              <a:t>const</a:t>
            </a:r>
            <a:r>
              <a:rPr lang="fr-CH" dirty="0" smtClean="0"/>
              <a:t>= 5 L</a:t>
            </a:r>
            <a:r>
              <a:rPr lang="fr-CH" baseline="-25000" dirty="0" smtClean="0"/>
              <a:t>0</a:t>
            </a:r>
            <a:r>
              <a:rPr lang="fr-CH" dirty="0" smtClean="0"/>
              <a:t>(5 10</a:t>
            </a:r>
            <a:r>
              <a:rPr lang="fr-CH" baseline="30000" dirty="0" smtClean="0"/>
              <a:t>34</a:t>
            </a:r>
            <a:r>
              <a:rPr lang="fr-CH" dirty="0" smtClean="0"/>
              <a:t>) </a:t>
            </a:r>
            <a:r>
              <a:rPr lang="fr-CH" dirty="0" err="1" smtClean="0"/>
              <a:t>limit</a:t>
            </a:r>
            <a:r>
              <a:rPr lang="fr-CH" dirty="0" smtClean="0"/>
              <a:t> </a:t>
            </a:r>
            <a:r>
              <a:rPr lang="fr-CH" dirty="0" err="1" smtClean="0"/>
              <a:t>pileup</a:t>
            </a:r>
            <a:r>
              <a:rPr lang="fr-CH" dirty="0" smtClean="0"/>
              <a:t> and </a:t>
            </a:r>
            <a:r>
              <a:rPr lang="fr-CH" dirty="0" err="1" smtClean="0"/>
              <a:t>heat</a:t>
            </a:r>
            <a:r>
              <a:rPr lang="fr-CH" dirty="0" smtClean="0"/>
              <a:t> </a:t>
            </a:r>
            <a:r>
              <a:rPr lang="fr-CH" dirty="0" err="1" smtClean="0"/>
              <a:t>depo</a:t>
            </a:r>
            <a:endParaRPr lang="fr-CH" dirty="0" smtClean="0"/>
          </a:p>
          <a:p>
            <a:r>
              <a:rPr lang="fr-CH" dirty="0" err="1" smtClean="0"/>
              <a:t>Produce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</a:t>
            </a:r>
            <a:r>
              <a:rPr lang="fr-CH" b="1" dirty="0" smtClean="0"/>
              <a:t>250 fb</a:t>
            </a:r>
            <a:r>
              <a:rPr lang="fr-CH" b="1" baseline="30000" dirty="0" smtClean="0"/>
              <a:t>-1</a:t>
            </a:r>
            <a:r>
              <a:rPr lang="fr-CH" b="1" dirty="0" smtClean="0"/>
              <a:t>/</a:t>
            </a:r>
            <a:r>
              <a:rPr lang="fr-CH" b="1" dirty="0" err="1" smtClean="0"/>
              <a:t>year</a:t>
            </a:r>
            <a:r>
              <a:rPr lang="fr-CH" dirty="0" smtClean="0">
                <a:sym typeface="Symbol"/>
              </a:rPr>
              <a:t> </a:t>
            </a:r>
            <a:r>
              <a:rPr lang="fr-CH" b="1" dirty="0" smtClean="0">
                <a:solidFill>
                  <a:srgbClr val="FF0000"/>
                </a:solidFill>
                <a:sym typeface="Symbol"/>
              </a:rPr>
              <a:t>3000 fb</a:t>
            </a:r>
            <a:r>
              <a:rPr lang="fr-CH" b="1" baseline="30000" dirty="0" smtClean="0">
                <a:solidFill>
                  <a:srgbClr val="FF0000"/>
                </a:solidFill>
                <a:sym typeface="Symbol"/>
              </a:rPr>
              <a:t>-1</a:t>
            </a:r>
            <a:r>
              <a:rPr lang="fr-CH" b="1" dirty="0" smtClean="0">
                <a:solidFill>
                  <a:srgbClr val="FF0000"/>
                </a:solidFill>
                <a:sym typeface="Symbol"/>
              </a:rPr>
              <a:t> by 2035 </a:t>
            </a:r>
            <a:endParaRPr lang="fr-CH" b="1" dirty="0" smtClean="0">
              <a:solidFill>
                <a:srgbClr val="FF0000"/>
              </a:solidFill>
            </a:endParaRPr>
          </a:p>
          <a:p>
            <a:pPr lvl="1"/>
            <a:r>
              <a:rPr lang="fr-CH" sz="2000" dirty="0" err="1" smtClean="0"/>
              <a:t>Before</a:t>
            </a:r>
            <a:r>
              <a:rPr lang="fr-CH" sz="2000" dirty="0" smtClean="0"/>
              <a:t> LHC;  </a:t>
            </a:r>
            <a:r>
              <a:rPr lang="fr-CH" sz="2000" dirty="0" smtClean="0">
                <a:sym typeface="Symbol"/>
              </a:rPr>
              <a:t> </a:t>
            </a:r>
            <a:r>
              <a:rPr lang="fr-CH" sz="2000" dirty="0" smtClean="0">
                <a:sym typeface="Symbol"/>
              </a:rPr>
              <a:t>10-15 </a:t>
            </a:r>
            <a:r>
              <a:rPr lang="fr-CH" sz="2000" dirty="0" smtClean="0">
                <a:sym typeface="Symbol"/>
              </a:rPr>
              <a:t>fb</a:t>
            </a:r>
            <a:r>
              <a:rPr lang="fr-CH" sz="2000" baseline="30000" dirty="0" smtClean="0">
                <a:sym typeface="Symbol"/>
              </a:rPr>
              <a:t>-1</a:t>
            </a:r>
          </a:p>
          <a:p>
            <a:pPr lvl="1"/>
            <a:r>
              <a:rPr lang="fr-CH" sz="2000" dirty="0" smtClean="0">
                <a:sym typeface="Symbol"/>
              </a:rPr>
              <a:t>LHC 2012:  </a:t>
            </a:r>
            <a:r>
              <a:rPr lang="fr-CH" sz="2000" dirty="0" smtClean="0">
                <a:sym typeface="Symbol"/>
              </a:rPr>
              <a:t>25 </a:t>
            </a:r>
            <a:r>
              <a:rPr lang="fr-CH" sz="2000" dirty="0" smtClean="0">
                <a:sym typeface="Symbol"/>
              </a:rPr>
              <a:t>fb</a:t>
            </a:r>
            <a:r>
              <a:rPr lang="fr-CH" sz="2000" baseline="30000" dirty="0" smtClean="0">
                <a:sym typeface="Symbol"/>
              </a:rPr>
              <a:t>-1</a:t>
            </a:r>
            <a:r>
              <a:rPr lang="fr-CH" sz="2000" dirty="0" smtClean="0">
                <a:sym typeface="Symbol"/>
              </a:rPr>
              <a:t> </a:t>
            </a:r>
            <a:r>
              <a:rPr lang="fr-CH" sz="2000" dirty="0" err="1" smtClean="0">
                <a:sym typeface="Symbol"/>
              </a:rPr>
              <a:t>with</a:t>
            </a:r>
            <a:r>
              <a:rPr lang="fr-CH" sz="2000" dirty="0" smtClean="0">
                <a:sym typeface="Symbol"/>
              </a:rPr>
              <a:t> </a:t>
            </a:r>
            <a:r>
              <a:rPr lang="fr-CH" sz="2000" dirty="0" err="1" smtClean="0">
                <a:sym typeface="Symbol"/>
              </a:rPr>
              <a:t>extended</a:t>
            </a:r>
            <a:r>
              <a:rPr lang="fr-CH" sz="2000" dirty="0" smtClean="0">
                <a:sym typeface="Symbol"/>
              </a:rPr>
              <a:t> </a:t>
            </a:r>
            <a:r>
              <a:rPr lang="fr-CH" sz="2000" dirty="0" err="1" smtClean="0">
                <a:sym typeface="Symbol"/>
              </a:rPr>
              <a:t>year</a:t>
            </a:r>
            <a:endParaRPr lang="fr-CH" sz="2000" dirty="0">
              <a:sym typeface="Symbol"/>
            </a:endParaRPr>
          </a:p>
          <a:p>
            <a:pPr lvl="1"/>
            <a:r>
              <a:rPr lang="fr-CH" sz="2000" dirty="0" smtClean="0"/>
              <a:t>LHC design : 300 (700) fb</a:t>
            </a:r>
            <a:r>
              <a:rPr lang="fr-CH" sz="2000" baseline="30000" dirty="0" smtClean="0"/>
              <a:t>-1</a:t>
            </a:r>
            <a:r>
              <a:rPr lang="fr-CH" sz="2000" dirty="0" smtClean="0"/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" t="8063" r="8694" b="2460"/>
          <a:stretch/>
        </p:blipFill>
        <p:spPr bwMode="auto">
          <a:xfrm>
            <a:off x="4677102" y="4005064"/>
            <a:ext cx="4466898" cy="2753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16200000">
            <a:off x="4352334" y="5049912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err="1" smtClean="0">
                <a:solidFill>
                  <a:srgbClr val="000000"/>
                </a:solidFill>
              </a:rPr>
              <a:t>Lumi</a:t>
            </a:r>
            <a:r>
              <a:rPr lang="fr-CH" sz="1400" b="1" dirty="0" smtClean="0">
                <a:solidFill>
                  <a:srgbClr val="000000"/>
                </a:solidFill>
              </a:rPr>
              <a:t> (L</a:t>
            </a:r>
            <a:r>
              <a:rPr lang="fr-CH" sz="1400" b="1" baseline="-25000" dirty="0" smtClean="0">
                <a:solidFill>
                  <a:srgbClr val="000000"/>
                </a:solidFill>
              </a:rPr>
              <a:t>0</a:t>
            </a:r>
            <a:r>
              <a:rPr lang="fr-CH" sz="1400" b="1" dirty="0" smtClean="0">
                <a:solidFill>
                  <a:srgbClr val="000000"/>
                </a:solidFill>
              </a:rPr>
              <a:t>)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92484" y="6550223"/>
            <a:ext cx="8771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000000"/>
                </a:solidFill>
              </a:rPr>
              <a:t>Time (h)</a:t>
            </a:r>
            <a:endParaRPr lang="en-GB" sz="1400" b="1" dirty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2"/>
          <a:stretch/>
        </p:blipFill>
        <p:spPr bwMode="auto">
          <a:xfrm>
            <a:off x="-4771" y="4267040"/>
            <a:ext cx="4681873" cy="1574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371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The LHC </a:t>
            </a:r>
            <a:r>
              <a:rPr lang="fr-CH" dirty="0" err="1" smtClean="0"/>
              <a:t>region</a:t>
            </a:r>
            <a:r>
              <a:rPr lang="fr-CH" dirty="0" smtClean="0"/>
              <a:t>(s) to change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463" y="1268760"/>
            <a:ext cx="9266238" cy="485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85950" y="5452961"/>
            <a:ext cx="2304256" cy="46166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dirty="0" smtClean="0"/>
              <a:t>1.2 km of LHC !!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978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Here</a:t>
            </a:r>
            <a:r>
              <a:rPr lang="fr-CH" dirty="0" smtClean="0"/>
              <a:t> the </a:t>
            </a:r>
            <a:r>
              <a:rPr lang="fr-CH" dirty="0" err="1" smtClean="0"/>
              <a:t>region</a:t>
            </a:r>
            <a:r>
              <a:rPr lang="fr-CH" dirty="0" smtClean="0"/>
              <a:t> of </a:t>
            </a:r>
            <a:r>
              <a:rPr lang="fr-CH" dirty="0" err="1" smtClean="0"/>
              <a:t>low</a:t>
            </a:r>
            <a:r>
              <a:rPr lang="fr-CH" dirty="0" smtClean="0"/>
              <a:t>-</a:t>
            </a:r>
            <a:r>
              <a:rPr lang="fr-CH" dirty="0" smtClean="0">
                <a:sym typeface="Symbol"/>
              </a:rPr>
              <a:t>*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04348"/>
            <a:ext cx="4133059" cy="2760755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852935"/>
            <a:ext cx="3897991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934" y="3501008"/>
            <a:ext cx="3935474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7809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LHC </a:t>
            </a:r>
            <a:r>
              <a:rPr lang="fr-CH" dirty="0" err="1" smtClean="0"/>
              <a:t>low</a:t>
            </a:r>
            <a:r>
              <a:rPr lang="fr-CH" dirty="0" smtClean="0"/>
              <a:t>-</a:t>
            </a:r>
            <a:r>
              <a:rPr lang="el-GR" dirty="0" smtClean="0"/>
              <a:t>β</a:t>
            </a:r>
            <a:r>
              <a:rPr lang="fr-CH" dirty="0" smtClean="0"/>
              <a:t> quads: </a:t>
            </a:r>
            <a:r>
              <a:rPr lang="fr-CH" dirty="0" err="1" smtClean="0"/>
              <a:t>steps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present</a:t>
            </a:r>
            <a:r>
              <a:rPr lang="fr-CH" dirty="0" smtClean="0"/>
              <a:t> LHC </a:t>
            </a:r>
            <a:r>
              <a:rPr lang="fr-CH" dirty="0" err="1" smtClean="0"/>
              <a:t>toward</a:t>
            </a:r>
            <a:r>
              <a:rPr lang="fr-CH" dirty="0" smtClean="0"/>
              <a:t> HL-LHC </a:t>
            </a:r>
            <a:endParaRPr lang="en-GB" dirty="0"/>
          </a:p>
        </p:txBody>
      </p:sp>
      <p:pic>
        <p:nvPicPr>
          <p:cNvPr id="3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933965"/>
            <a:ext cx="2448216" cy="2448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445" y="3808941"/>
            <a:ext cx="2696446" cy="269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331" y="1766139"/>
            <a:ext cx="2040673" cy="204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735" y="1844824"/>
            <a:ext cx="1888153" cy="1883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410" y="2370976"/>
            <a:ext cx="208813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sz="1400" b="1" dirty="0" smtClean="0"/>
              <a:t>LHC (USA &amp; JP, 5-6 m)</a:t>
            </a:r>
          </a:p>
          <a:p>
            <a:pPr algn="r"/>
            <a:r>
              <a:rPr lang="fr-CH" sz="1400" b="1" dirty="0" smtClean="0">
                <a:sym typeface="Symbol"/>
              </a:rPr>
              <a:t>70 mm, </a:t>
            </a:r>
            <a:r>
              <a:rPr lang="fr-CH" sz="1400" b="1" dirty="0" err="1" smtClean="0">
                <a:sym typeface="Symbol"/>
              </a:rPr>
              <a:t>B</a:t>
            </a:r>
            <a:r>
              <a:rPr lang="fr-CH" sz="1400" b="1" baseline="-25000" dirty="0" err="1" smtClean="0">
                <a:sym typeface="Symbol"/>
              </a:rPr>
              <a:t>peak</a:t>
            </a:r>
            <a:r>
              <a:rPr lang="fr-CH" sz="1400" b="1" dirty="0" smtClean="0">
                <a:sym typeface="Symbol"/>
              </a:rPr>
              <a:t> 8 T</a:t>
            </a:r>
          </a:p>
          <a:p>
            <a:pPr algn="r"/>
            <a:r>
              <a:rPr lang="fr-CH" sz="1400" b="1" dirty="0" smtClean="0">
                <a:sym typeface="Symbol"/>
              </a:rPr>
              <a:t>1992-2005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39990" y="2420888"/>
            <a:ext cx="19943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LARP TQS &amp; LQ (4m)</a:t>
            </a:r>
          </a:p>
          <a:p>
            <a:r>
              <a:rPr lang="fr-CH" sz="1400" b="1" dirty="0" smtClean="0">
                <a:sym typeface="Symbol"/>
              </a:rPr>
              <a:t>90 mm, </a:t>
            </a:r>
            <a:r>
              <a:rPr lang="fr-CH" sz="1400" b="1" dirty="0" err="1" smtClean="0">
                <a:sym typeface="Symbol"/>
              </a:rPr>
              <a:t>B</a:t>
            </a:r>
            <a:r>
              <a:rPr lang="fr-CH" sz="1400" b="1" baseline="-25000" dirty="0" err="1" smtClean="0">
                <a:sym typeface="Symbol"/>
              </a:rPr>
              <a:t>peak</a:t>
            </a:r>
            <a:r>
              <a:rPr lang="fr-CH" sz="1400" b="1" dirty="0" smtClean="0">
                <a:sym typeface="Symbol"/>
              </a:rPr>
              <a:t> 11 T</a:t>
            </a:r>
          </a:p>
          <a:p>
            <a:r>
              <a:rPr lang="fr-CH" sz="1400" b="1" dirty="0" smtClean="0">
                <a:sym typeface="Symbol"/>
              </a:rPr>
              <a:t>2004-2010</a:t>
            </a:r>
            <a:endParaRPr lang="en-GB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9363" y="4896463"/>
            <a:ext cx="12459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sz="1400" b="1" dirty="0" smtClean="0"/>
              <a:t>LARP HQ</a:t>
            </a:r>
          </a:p>
          <a:p>
            <a:pPr algn="r"/>
            <a:r>
              <a:rPr lang="fr-CH" sz="1400" b="1" dirty="0" smtClean="0">
                <a:sym typeface="Symbol"/>
              </a:rPr>
              <a:t>120 mm, </a:t>
            </a:r>
            <a:br>
              <a:rPr lang="fr-CH" sz="1400" b="1" dirty="0" smtClean="0">
                <a:sym typeface="Symbol"/>
              </a:rPr>
            </a:br>
            <a:r>
              <a:rPr lang="fr-CH" sz="1400" b="1" dirty="0" err="1" smtClean="0">
                <a:sym typeface="Symbol"/>
              </a:rPr>
              <a:t>B</a:t>
            </a:r>
            <a:r>
              <a:rPr lang="fr-CH" sz="1400" b="1" baseline="-25000" dirty="0" err="1" smtClean="0">
                <a:sym typeface="Symbol"/>
              </a:rPr>
              <a:t>peak</a:t>
            </a:r>
            <a:r>
              <a:rPr lang="fr-CH" sz="1400" b="1" dirty="0" smtClean="0">
                <a:sym typeface="Symbol"/>
              </a:rPr>
              <a:t> 12.5 T</a:t>
            </a:r>
          </a:p>
          <a:p>
            <a:pPr algn="r"/>
            <a:r>
              <a:rPr lang="fr-CH" sz="1400" b="1" dirty="0" smtClean="0">
                <a:sym typeface="Symbol"/>
              </a:rPr>
              <a:t>2008-2014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488431" y="4797152"/>
            <a:ext cx="140929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ym typeface="Symbol"/>
              </a:rPr>
              <a:t>LARP &amp; CERN</a:t>
            </a:r>
          </a:p>
          <a:p>
            <a:r>
              <a:rPr lang="fr-CH" sz="1400" b="1" dirty="0" smtClean="0">
                <a:sym typeface="Symbol"/>
              </a:rPr>
              <a:t>MQXF</a:t>
            </a:r>
          </a:p>
          <a:p>
            <a:r>
              <a:rPr lang="fr-CH" sz="1400" b="1" dirty="0" smtClean="0">
                <a:sym typeface="Symbol"/>
              </a:rPr>
              <a:t>70 mm, </a:t>
            </a:r>
            <a:br>
              <a:rPr lang="fr-CH" sz="1400" b="1" dirty="0" smtClean="0">
                <a:sym typeface="Symbol"/>
              </a:rPr>
            </a:br>
            <a:r>
              <a:rPr lang="fr-CH" sz="1400" b="1" dirty="0" err="1" smtClean="0">
                <a:sym typeface="Symbol"/>
              </a:rPr>
              <a:t>B</a:t>
            </a:r>
            <a:r>
              <a:rPr lang="fr-CH" sz="1400" b="1" baseline="-25000" dirty="0" err="1" smtClean="0">
                <a:sym typeface="Symbol"/>
              </a:rPr>
              <a:t>peak</a:t>
            </a:r>
            <a:r>
              <a:rPr lang="fr-CH" sz="1400" b="1" dirty="0" smtClean="0">
                <a:sym typeface="Symbol"/>
              </a:rPr>
              <a:t> 8 T</a:t>
            </a:r>
          </a:p>
          <a:p>
            <a:r>
              <a:rPr lang="fr-CH" sz="1400" b="1" dirty="0" smtClean="0">
                <a:sym typeface="Symbol"/>
              </a:rPr>
              <a:t>2013-2020</a:t>
            </a:r>
            <a:endParaRPr lang="en-GB" sz="1400" b="1" dirty="0"/>
          </a:p>
        </p:txBody>
      </p:sp>
      <p:sp>
        <p:nvSpPr>
          <p:cNvPr id="5" name="Right Arrow 4"/>
          <p:cNvSpPr>
            <a:spLocks noChangeAspect="1"/>
          </p:cNvSpPr>
          <p:nvPr/>
        </p:nvSpPr>
        <p:spPr>
          <a:xfrm>
            <a:off x="4211960" y="2584251"/>
            <a:ext cx="831648" cy="4119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>
            <a:spLocks noChangeAspect="1"/>
          </p:cNvSpPr>
          <p:nvPr/>
        </p:nvSpPr>
        <p:spPr>
          <a:xfrm rot="8999955">
            <a:off x="4007890" y="3602973"/>
            <a:ext cx="1239787" cy="4119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>
            <a:spLocks noChangeAspect="1"/>
          </p:cNvSpPr>
          <p:nvPr/>
        </p:nvSpPr>
        <p:spPr>
          <a:xfrm>
            <a:off x="4382156" y="4788004"/>
            <a:ext cx="415821" cy="4119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14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5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SC </a:t>
            </a:r>
            <a:r>
              <a:rPr lang="fr-CH" dirty="0" err="1" smtClean="0"/>
              <a:t>Magnets</a:t>
            </a:r>
            <a:r>
              <a:rPr lang="fr-CH" dirty="0" smtClean="0"/>
              <a:t>: </a:t>
            </a:r>
            <a:r>
              <a:rPr lang="fr-CH" dirty="0" err="1" smtClean="0"/>
              <a:t>evolution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projects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63605"/>
            <a:ext cx="7056783" cy="43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7511197" y="2774089"/>
            <a:ext cx="576064" cy="504056"/>
          </a:xfrm>
          <a:prstGeom prst="ellipse">
            <a:avLst/>
          </a:prstGeom>
          <a:gradFill>
            <a:gsLst>
              <a:gs pos="1000">
                <a:srgbClr val="FF0000"/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20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CERN_HiLumi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Presentation_CERN_HiLumi</Template>
  <TotalTime>308</TotalTime>
  <Words>1096</Words>
  <Application>Microsoft Office PowerPoint</Application>
  <PresentationFormat>On-screen Show (4:3)</PresentationFormat>
  <Paragraphs>184</Paragraphs>
  <Slides>29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Presentation_CERN_HiLumi</vt:lpstr>
      <vt:lpstr>PowerPoint Presentation</vt:lpstr>
      <vt:lpstr>10 y plan of LHC</vt:lpstr>
      <vt:lpstr>Lumi: main ingredients</vt:lpstr>
      <vt:lpstr>How to do small *</vt:lpstr>
      <vt:lpstr>Goals of the HL-LHC established in autumn 2010</vt:lpstr>
      <vt:lpstr>The LHC region(s) to change</vt:lpstr>
      <vt:lpstr>Here the region of low-*</vt:lpstr>
      <vt:lpstr>LHC low-β quads: steps from present LHC toward HL-LHC </vt:lpstr>
      <vt:lpstr>SC Magnets: evolution with projects</vt:lpstr>
      <vt:lpstr>LSQ of LARP</vt:lpstr>
      <vt:lpstr>HQ – 1 m long - 120 mm</vt:lpstr>
      <vt:lpstr>New collimation in the DS for off-momentum particles: 11 T dipole!</vt:lpstr>
      <vt:lpstr>11 T results and issue</vt:lpstr>
      <vt:lpstr>Beating the geometric reduction factor: Crab Cavity</vt:lpstr>
      <vt:lpstr>Really compact to fit into LHC</vt:lpstr>
      <vt:lpstr>Present design of CCs</vt:lpstr>
      <vt:lpstr>First test of RF dipole Apr 2013 (ODU-SLAC at J-LAB)</vt:lpstr>
      <vt:lpstr>Thinking to cryomodule and test in SPS (2015-16)</vt:lpstr>
      <vt:lpstr>Reducing radiation risk at 3000 fb-1 and increase availbility: SC links</vt:lpstr>
      <vt:lpstr>PowerPoint Presentation</vt:lpstr>
      <vt:lpstr>MgB2 baseline</vt:lpstr>
      <vt:lpstr>HTS possible for 600 A</vt:lpstr>
      <vt:lpstr>A unique tool:  the CERN test station: 20 kA, variable temper.</vt:lpstr>
      <vt:lpstr>Overall new cryo HL-LHC layout</vt:lpstr>
      <vt:lpstr>Low-* and MS region (LSS) cryo</vt:lpstr>
      <vt:lpstr>P4 Layout: new cryogenics for SRF module</vt:lpstr>
      <vt:lpstr>P4 cryogenic process &amp; flow diagram</vt:lpstr>
      <vt:lpstr>EU strategy update document:  approved 30 May 2013by Council</vt:lpstr>
      <vt:lpstr>Required Budget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Lucio Rossi</dc:creator>
  <cp:lastModifiedBy>Lucio Rossi</cp:lastModifiedBy>
  <cp:revision>27</cp:revision>
  <dcterms:created xsi:type="dcterms:W3CDTF">2013-06-05T17:12:45Z</dcterms:created>
  <dcterms:modified xsi:type="dcterms:W3CDTF">2013-06-06T12:17:00Z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