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4"/>
  </p:notesMasterIdLst>
  <p:sldIdLst>
    <p:sldId id="256" r:id="rId2"/>
    <p:sldId id="287" r:id="rId3"/>
    <p:sldId id="300" r:id="rId4"/>
    <p:sldId id="260" r:id="rId5"/>
    <p:sldId id="262" r:id="rId6"/>
    <p:sldId id="263" r:id="rId7"/>
    <p:sldId id="282" r:id="rId8"/>
    <p:sldId id="283" r:id="rId9"/>
    <p:sldId id="284" r:id="rId10"/>
    <p:sldId id="285" r:id="rId11"/>
    <p:sldId id="268" r:id="rId12"/>
    <p:sldId id="269" r:id="rId13"/>
    <p:sldId id="266" r:id="rId14"/>
    <p:sldId id="270" r:id="rId15"/>
    <p:sldId id="274" r:id="rId16"/>
    <p:sldId id="275" r:id="rId17"/>
    <p:sldId id="261" r:id="rId18"/>
    <p:sldId id="276" r:id="rId19"/>
    <p:sldId id="289" r:id="rId20"/>
    <p:sldId id="308" r:id="rId21"/>
    <p:sldId id="310" r:id="rId22"/>
    <p:sldId id="301" r:id="rId23"/>
    <p:sldId id="302" r:id="rId24"/>
    <p:sldId id="303" r:id="rId25"/>
    <p:sldId id="305" r:id="rId26"/>
    <p:sldId id="281" r:id="rId27"/>
    <p:sldId id="291" r:id="rId28"/>
    <p:sldId id="292" r:id="rId29"/>
    <p:sldId id="293" r:id="rId30"/>
    <p:sldId id="307" r:id="rId31"/>
    <p:sldId id="280" r:id="rId32"/>
    <p:sldId id="311" r:id="rId33"/>
    <p:sldId id="286" r:id="rId34"/>
    <p:sldId id="309" r:id="rId35"/>
    <p:sldId id="312" r:id="rId36"/>
    <p:sldId id="294" r:id="rId37"/>
    <p:sldId id="313" r:id="rId38"/>
    <p:sldId id="314" r:id="rId39"/>
    <p:sldId id="279" r:id="rId40"/>
    <p:sldId id="295" r:id="rId41"/>
    <p:sldId id="296" r:id="rId42"/>
    <p:sldId id="25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704" autoAdjust="0"/>
  </p:normalViewPr>
  <p:slideViewPr>
    <p:cSldViewPr snapToObjects="1">
      <p:cViewPr varScale="1">
        <p:scale>
          <a:sx n="134" d="100"/>
          <a:sy n="134" d="100"/>
        </p:scale>
        <p:origin x="-96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41936-67B2-9F46-AFDA-3307A54B4985}" type="slidenum">
              <a:rPr lang="en-US"/>
              <a:pPr/>
              <a:t>5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625B9D-590D-FE48-A8D9-EE1A223BDAAC}" type="slidenum">
              <a:rPr lang="en-US"/>
              <a:pPr/>
              <a:t>6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fld id="{A50BC7E2-64BF-490F-8110-AA37EE721CDB}" type="slidenum">
              <a:rPr lang="en-GB" sz="1400" smtClean="0">
                <a:latin typeface="Arial" charset="0"/>
              </a:rPr>
              <a:pPr/>
              <a:t>8</a:t>
            </a:fld>
            <a:endParaRPr lang="en-GB" sz="1400" smtClean="0">
              <a:latin typeface="Arial" charset="0"/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Petals were pre-shaped (CRPP found scratches on cable and some strands’ Cr plating was damaged).  Final stage conductor was compressed.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fld id="{A50BC7E2-64BF-490F-8110-AA37EE721CDB}" type="slidenum">
              <a:rPr lang="en-GB" sz="1400" smtClean="0">
                <a:latin typeface="Arial" charset="0"/>
              </a:rPr>
              <a:pPr/>
              <a:t>9</a:t>
            </a:fld>
            <a:endParaRPr lang="en-GB" sz="1400" smtClean="0">
              <a:latin typeface="Arial" charset="0"/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Petals were pre-shaped (CRPP found scratches on cable and some strands’ Cr plating was damaged).  Final stage conductor was compressed.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defTabSz="989013" eaLnBrk="0" hangingPunct="0"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fld id="{A50BC7E2-64BF-490F-8110-AA37EE721CDB}" type="slidenum">
              <a:rPr lang="en-GB" sz="1400" smtClean="0">
                <a:latin typeface="Arial" charset="0"/>
              </a:rPr>
              <a:pPr/>
              <a:t>10</a:t>
            </a:fld>
            <a:endParaRPr lang="en-GB" sz="1400" smtClean="0">
              <a:latin typeface="Arial" charset="0"/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Petals were pre-shaped (CRPP found scratches on cable and some strands’ Cr plating was damaged).  Final stage conductor was compressed.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F909D-239B-894F-9126-C9B5B43DE5DF}" type="slidenum">
              <a:rPr lang="en-US"/>
              <a:pPr/>
              <a:t>17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9750" y="609600"/>
            <a:ext cx="8070850" cy="5494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051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16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Relationship Id="rId3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microsoft.com/office/2007/relationships/hdphoto" Target="../media/hdphoto2.wdp"/><Relationship Id="rId6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jpe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4" Type="http://schemas.openxmlformats.org/officeDocument/2006/relationships/image" Target="../media/image70.jpeg"/><Relationship Id="rId5" Type="http://schemas.openxmlformats.org/officeDocument/2006/relationships/image" Target="../media/image71.jpeg"/><Relationship Id="rId6" Type="http://schemas.openxmlformats.org/officeDocument/2006/relationships/image" Target="../media/image72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jpeg"/><Relationship Id="rId5" Type="http://schemas.openxmlformats.org/officeDocument/2006/relationships/image" Target="../media/image78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image" Target="../media/image84.png"/><Relationship Id="rId8" Type="http://schemas.openxmlformats.org/officeDocument/2006/relationships/image" Target="../media/image85.emf"/><Relationship Id="rId9" Type="http://schemas.openxmlformats.org/officeDocument/2006/relationships/image" Target="../media/image86.gi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85.emf"/><Relationship Id="rId5" Type="http://schemas.openxmlformats.org/officeDocument/2006/relationships/image" Target="../media/image9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png"/><Relationship Id="rId5" Type="http://schemas.microsoft.com/office/2007/relationships/hdphoto" Target="../media/hdphoto1.wdp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Fils</a:t>
            </a:r>
            <a:r>
              <a:rPr lang="en-US" dirty="0"/>
              <a:t> et </a:t>
            </a:r>
            <a:r>
              <a:rPr lang="en-US" dirty="0" err="1"/>
              <a:t>câbles</a:t>
            </a:r>
            <a:r>
              <a:rPr lang="en-US" dirty="0"/>
              <a:t> </a:t>
            </a:r>
            <a:r>
              <a:rPr lang="en-US" dirty="0" err="1"/>
              <a:t>supraconducteurs</a:t>
            </a:r>
            <a:r>
              <a:rPr lang="en-US" dirty="0"/>
              <a:t> du </a:t>
            </a:r>
            <a:r>
              <a:rPr lang="en-US" dirty="0" err="1"/>
              <a:t>futur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Luca.Bottura@cern.ch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371588" y="4533723"/>
            <a:ext cx="6075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AFF Commission </a:t>
            </a:r>
            <a:r>
              <a:rPr lang="en-US" dirty="0" err="1"/>
              <a:t>Cryogénie</a:t>
            </a:r>
            <a:r>
              <a:rPr lang="en-US" dirty="0"/>
              <a:t> et </a:t>
            </a:r>
            <a:r>
              <a:rPr lang="en-US" dirty="0" err="1"/>
              <a:t>Supraconductivité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Les </a:t>
            </a:r>
            <a:r>
              <a:rPr lang="en-US" dirty="0" err="1"/>
              <a:t>Journées</a:t>
            </a:r>
            <a:r>
              <a:rPr lang="en-US" dirty="0"/>
              <a:t> </a:t>
            </a:r>
            <a:r>
              <a:rPr lang="en-US" dirty="0" err="1"/>
              <a:t>Thématiques</a:t>
            </a:r>
            <a:r>
              <a:rPr lang="en-US" dirty="0"/>
              <a:t> au CERN: </a:t>
            </a:r>
            <a:br>
              <a:rPr lang="en-US" dirty="0"/>
            </a:br>
            <a:r>
              <a:rPr lang="en-US" dirty="0"/>
              <a:t>LHC, premiers </a:t>
            </a:r>
            <a:r>
              <a:rPr lang="en-US" dirty="0" err="1"/>
              <a:t>résultats</a:t>
            </a:r>
            <a:r>
              <a:rPr lang="en-US" dirty="0"/>
              <a:t> et perspectives</a:t>
            </a:r>
            <a:r>
              <a:rPr lang="en-US" dirty="0" smtClean="0"/>
              <a:t>.</a:t>
            </a:r>
          </a:p>
          <a:p>
            <a:pPr algn="r"/>
            <a:r>
              <a:rPr lang="en-US" dirty="0" smtClean="0"/>
              <a:t>June 6</a:t>
            </a:r>
            <a:r>
              <a:rPr lang="en-US" baseline="30000" dirty="0" smtClean="0"/>
              <a:t>th</a:t>
            </a:r>
            <a:r>
              <a:rPr lang="en-US" dirty="0" smtClean="0"/>
              <a:t>-7</a:t>
            </a:r>
            <a:r>
              <a:rPr lang="en-US" baseline="30000" dirty="0" smtClean="0"/>
              <a:t>th</a:t>
            </a:r>
            <a:r>
              <a:rPr lang="en-US" dirty="0" smtClean="0"/>
              <a:t>, 2013</a:t>
            </a:r>
            <a:endParaRPr lang="en-US" dirty="0"/>
          </a:p>
        </p:txBody>
      </p:sp>
      <p:pic>
        <p:nvPicPr>
          <p:cNvPr id="5" name="Picture 4" descr="Screen Shot 2013-06-01 at 7.29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84885"/>
            <a:ext cx="8271868" cy="1573453"/>
          </a:xfrm>
          <a:prstGeom prst="rect">
            <a:avLst/>
          </a:prstGeom>
        </p:spPr>
      </p:pic>
      <p:pic>
        <p:nvPicPr>
          <p:cNvPr id="6" name="Picture 5" descr="logo_AF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89" y="4657831"/>
            <a:ext cx="2903723" cy="1045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4517172" y="1350548"/>
            <a:ext cx="4195073" cy="2811749"/>
          </a:xfrm>
          <a:custGeom>
            <a:avLst/>
            <a:gdLst>
              <a:gd name="connsiteX0" fmla="*/ 0 w 3901789"/>
              <a:gd name="connsiteY0" fmla="*/ 327351 h 2592618"/>
              <a:gd name="connsiteX1" fmla="*/ 641569 w 3901789"/>
              <a:gd name="connsiteY1" fmla="*/ 1414155 h 2592618"/>
              <a:gd name="connsiteX2" fmla="*/ 2042547 w 3901789"/>
              <a:gd name="connsiteY2" fmla="*/ 2435490 h 2592618"/>
              <a:gd name="connsiteX3" fmla="*/ 2540090 w 3901789"/>
              <a:gd name="connsiteY3" fmla="*/ 2592618 h 2592618"/>
              <a:gd name="connsiteX4" fmla="*/ 3037634 w 3901789"/>
              <a:gd name="connsiteY4" fmla="*/ 2095045 h 2592618"/>
              <a:gd name="connsiteX5" fmla="*/ 3351872 w 3901789"/>
              <a:gd name="connsiteY5" fmla="*/ 1728412 h 2592618"/>
              <a:gd name="connsiteX6" fmla="*/ 3744670 w 3901789"/>
              <a:gd name="connsiteY6" fmla="*/ 353539 h 2592618"/>
              <a:gd name="connsiteX7" fmla="*/ 3901789 w 3901789"/>
              <a:gd name="connsiteY7" fmla="*/ 26188 h 2592618"/>
              <a:gd name="connsiteX8" fmla="*/ 26186 w 3901789"/>
              <a:gd name="connsiteY8" fmla="*/ 0 h 2592618"/>
              <a:gd name="connsiteX0" fmla="*/ 0 w 4045815"/>
              <a:gd name="connsiteY0" fmla="*/ 445197 h 2710464"/>
              <a:gd name="connsiteX1" fmla="*/ 641569 w 4045815"/>
              <a:gd name="connsiteY1" fmla="*/ 1532001 h 2710464"/>
              <a:gd name="connsiteX2" fmla="*/ 2042547 w 4045815"/>
              <a:gd name="connsiteY2" fmla="*/ 2553336 h 2710464"/>
              <a:gd name="connsiteX3" fmla="*/ 2540090 w 4045815"/>
              <a:gd name="connsiteY3" fmla="*/ 2710464 h 2710464"/>
              <a:gd name="connsiteX4" fmla="*/ 3037634 w 4045815"/>
              <a:gd name="connsiteY4" fmla="*/ 2212891 h 2710464"/>
              <a:gd name="connsiteX5" fmla="*/ 3351872 w 4045815"/>
              <a:gd name="connsiteY5" fmla="*/ 1846258 h 2710464"/>
              <a:gd name="connsiteX6" fmla="*/ 3744670 w 4045815"/>
              <a:gd name="connsiteY6" fmla="*/ 471385 h 2710464"/>
              <a:gd name="connsiteX7" fmla="*/ 4045815 w 4045815"/>
              <a:gd name="connsiteY7" fmla="*/ 0 h 2710464"/>
              <a:gd name="connsiteX8" fmla="*/ 26186 w 4045815"/>
              <a:gd name="connsiteY8" fmla="*/ 117846 h 2710464"/>
              <a:gd name="connsiteX0" fmla="*/ 78560 w 4124375"/>
              <a:gd name="connsiteY0" fmla="*/ 445197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3823230 w 4124375"/>
              <a:gd name="connsiteY6" fmla="*/ 471385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  <a:gd name="connsiteX0" fmla="*/ 26187 w 4124375"/>
              <a:gd name="connsiteY0" fmla="*/ 432103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3823230 w 4124375"/>
              <a:gd name="connsiteY6" fmla="*/ 471385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  <a:gd name="connsiteX0" fmla="*/ 26187 w 4124375"/>
              <a:gd name="connsiteY0" fmla="*/ 432103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4006536 w 4124375"/>
              <a:gd name="connsiteY6" fmla="*/ 432103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  <a:gd name="connsiteX0" fmla="*/ 26187 w 4124375"/>
              <a:gd name="connsiteY0" fmla="*/ 432103 h 2710464"/>
              <a:gd name="connsiteX1" fmla="*/ 720129 w 4124375"/>
              <a:gd name="connsiteY1" fmla="*/ 1532001 h 2710464"/>
              <a:gd name="connsiteX2" fmla="*/ 2121107 w 4124375"/>
              <a:gd name="connsiteY2" fmla="*/ 2553336 h 2710464"/>
              <a:gd name="connsiteX3" fmla="*/ 2618650 w 4124375"/>
              <a:gd name="connsiteY3" fmla="*/ 2710464 h 2710464"/>
              <a:gd name="connsiteX4" fmla="*/ 3116194 w 4124375"/>
              <a:gd name="connsiteY4" fmla="*/ 2212891 h 2710464"/>
              <a:gd name="connsiteX5" fmla="*/ 3430432 w 4124375"/>
              <a:gd name="connsiteY5" fmla="*/ 1846258 h 2710464"/>
              <a:gd name="connsiteX6" fmla="*/ 4098189 w 4124375"/>
              <a:gd name="connsiteY6" fmla="*/ 445197 h 2710464"/>
              <a:gd name="connsiteX7" fmla="*/ 4124375 w 4124375"/>
              <a:gd name="connsiteY7" fmla="*/ 0 h 2710464"/>
              <a:gd name="connsiteX8" fmla="*/ 0 w 4124375"/>
              <a:gd name="connsiteY8" fmla="*/ 0 h 271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24375" h="2710464">
                <a:moveTo>
                  <a:pt x="26187" y="432103"/>
                </a:moveTo>
                <a:lnTo>
                  <a:pt x="720129" y="1532001"/>
                </a:lnTo>
                <a:lnTo>
                  <a:pt x="2121107" y="2553336"/>
                </a:lnTo>
                <a:lnTo>
                  <a:pt x="2618650" y="2710464"/>
                </a:lnTo>
                <a:lnTo>
                  <a:pt x="3116194" y="2212891"/>
                </a:lnTo>
                <a:lnTo>
                  <a:pt x="3430432" y="1846258"/>
                </a:lnTo>
                <a:lnTo>
                  <a:pt x="4098189" y="445197"/>
                </a:lnTo>
                <a:lnTo>
                  <a:pt x="4124375" y="0"/>
                </a:lnTo>
                <a:lnTo>
                  <a:pt x="0" y="0"/>
                </a:lnTo>
              </a:path>
            </a:pathLst>
          </a:custGeom>
          <a:gradFill flip="none" rotWithShape="1">
            <a:gsLst>
              <a:gs pos="100000">
                <a:schemeClr val="tx1">
                  <a:alpha val="25000"/>
                </a:schemeClr>
              </a:gs>
              <a:gs pos="0">
                <a:schemeClr val="accent1">
                  <a:lumMod val="90000"/>
                  <a:alpha val="50000"/>
                </a:schemeClr>
              </a:gs>
            </a:gsLst>
            <a:lin ang="16200000" scaled="0"/>
            <a:tileRect/>
          </a:gradFill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0899" name="Rectangle 2"/>
          <p:cNvSpPr>
            <a:spLocks noChangeArrowheads="1"/>
          </p:cNvSpPr>
          <p:nvPr/>
        </p:nvSpPr>
        <p:spPr bwMode="auto">
          <a:xfrm>
            <a:off x="269875" y="0"/>
            <a:ext cx="88741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dirty="0" smtClean="0">
                <a:solidFill>
                  <a:schemeClr val="tx2"/>
                </a:solidFill>
                <a:cs typeface="Tahoma" pitchFamily="34" charset="0"/>
              </a:rPr>
              <a:t>Compaction vs. Degradation</a:t>
            </a:r>
            <a:endParaRPr lang="en-US" sz="3600" dirty="0">
              <a:solidFill>
                <a:schemeClr val="tx2"/>
              </a:solidFill>
              <a:cs typeface="Tahoma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69875" y="5601087"/>
            <a:ext cx="616357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3366FF"/>
                </a:solidFill>
                <a:cs typeface="Tahoma" pitchFamily="34" charset="0"/>
              </a:rPr>
              <a:t>Data by courtesy L. </a:t>
            </a:r>
            <a:r>
              <a:rPr lang="en-US" sz="1800" dirty="0" err="1" smtClean="0">
                <a:solidFill>
                  <a:srgbClr val="3366FF"/>
                </a:solidFill>
                <a:cs typeface="Tahoma" pitchFamily="34" charset="0"/>
              </a:rPr>
              <a:t>Oberli</a:t>
            </a:r>
            <a:r>
              <a:rPr lang="en-US" sz="1800" dirty="0" smtClean="0">
                <a:solidFill>
                  <a:srgbClr val="3366FF"/>
                </a:solidFill>
                <a:cs typeface="Tahoma" pitchFamily="34" charset="0"/>
              </a:rPr>
              <a:t> (CERN) and E. </a:t>
            </a:r>
            <a:r>
              <a:rPr lang="en-US" sz="1800" dirty="0" err="1" smtClean="0">
                <a:solidFill>
                  <a:srgbClr val="3366FF"/>
                </a:solidFill>
                <a:cs typeface="Tahoma" pitchFamily="34" charset="0"/>
              </a:rPr>
              <a:t>Barzi</a:t>
            </a:r>
            <a:r>
              <a:rPr lang="en-US" sz="1800" dirty="0" smtClean="0">
                <a:solidFill>
                  <a:srgbClr val="3366FF"/>
                </a:solidFill>
                <a:cs typeface="Tahoma" pitchFamily="34" charset="0"/>
              </a:rPr>
              <a:t> (FNAL</a:t>
            </a:r>
            <a:r>
              <a:rPr lang="en-US" sz="1800" dirty="0" smtClean="0">
                <a:solidFill>
                  <a:srgbClr val="3366FF"/>
                </a:solidFill>
                <a:cs typeface="Tahoma" pitchFamily="34" charset="0"/>
              </a:rPr>
              <a:t>)</a:t>
            </a:r>
            <a:endParaRPr lang="en-US" sz="1800" dirty="0" smtClean="0">
              <a:solidFill>
                <a:srgbClr val="3366FF"/>
              </a:solidFill>
              <a:cs typeface="Tahoma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4294967295"/>
          </p:nvPr>
        </p:nvSpPr>
        <p:spPr>
          <a:xfrm>
            <a:off x="167750" y="1448110"/>
            <a:ext cx="3340241" cy="399041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dirty="0" smtClean="0">
                <a:latin typeface="Tahoma"/>
                <a:cs typeface="Tahoma"/>
              </a:rPr>
              <a:t>Lowest </a:t>
            </a:r>
            <a:r>
              <a:rPr lang="en-US" sz="2400" dirty="0" smtClean="0">
                <a:latin typeface="Tahoma"/>
                <a:cs typeface="Tahoma"/>
              </a:rPr>
              <a:t>degradation is obtained when the </a:t>
            </a:r>
            <a:r>
              <a:rPr lang="en-US" sz="2400" dirty="0" smtClean="0">
                <a:latin typeface="Tahoma"/>
                <a:cs typeface="Tahoma"/>
              </a:rPr>
              <a:t>compaction </a:t>
            </a:r>
            <a:r>
              <a:rPr lang="en-US" sz="2400" dirty="0" smtClean="0">
                <a:latin typeface="Tahoma"/>
                <a:cs typeface="Tahoma"/>
              </a:rPr>
              <a:t>is in the range </a:t>
            </a:r>
            <a:r>
              <a:rPr lang="en-US" sz="2400" dirty="0" smtClean="0">
                <a:latin typeface="Tahoma"/>
                <a:cs typeface="Tahoma"/>
              </a:rPr>
              <a:t>of 85</a:t>
            </a:r>
            <a:r>
              <a:rPr lang="en-US" sz="2400" dirty="0" smtClean="0">
                <a:latin typeface="Tahoma"/>
                <a:cs typeface="Tahoma"/>
              </a:rPr>
              <a:t>%...86</a:t>
            </a:r>
            <a:r>
              <a:rPr lang="en-US" sz="2400" dirty="0" smtClean="0">
                <a:latin typeface="Tahoma"/>
                <a:cs typeface="Tahoma"/>
              </a:rPr>
              <a:t>%</a:t>
            </a:r>
          </a:p>
          <a:p>
            <a:r>
              <a:rPr lang="en-US" sz="2400" dirty="0" smtClean="0">
                <a:latin typeface="Tahoma"/>
                <a:cs typeface="Tahoma"/>
              </a:rPr>
              <a:t>This is a delicate, lengthy and difficult optimization</a:t>
            </a:r>
            <a:endParaRPr lang="en-US" sz="2400" dirty="0" smtClean="0">
              <a:latin typeface="Tahoma"/>
              <a:cs typeface="Taho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2240" y="1401490"/>
            <a:ext cx="1495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FRESCA2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6016" y="3057674"/>
            <a:ext cx="919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VLHC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 descr="Screen shot 2013-03-11 at 3.51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469" y="5136665"/>
            <a:ext cx="1644650" cy="419100"/>
          </a:xfrm>
          <a:prstGeom prst="rect">
            <a:avLst/>
          </a:prstGeom>
        </p:spPr>
      </p:pic>
      <p:pic>
        <p:nvPicPr>
          <p:cNvPr id="2" name="Picture 1" descr="Screen shot 2013-03-12 at 8.32.50 A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011" y="1200941"/>
            <a:ext cx="5410598" cy="431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79927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BHSP02_CERN_Coil_Low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584" y="981025"/>
            <a:ext cx="6711688" cy="503376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10566" cy="935204"/>
          </a:xfrm>
        </p:spPr>
        <p:txBody>
          <a:bodyPr>
            <a:normAutofit/>
          </a:bodyPr>
          <a:lstStyle/>
          <a:p>
            <a:r>
              <a:rPr lang="en-US" dirty="0" smtClean="0"/>
              <a:t>DS 11 T MB models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59832" y="5727178"/>
            <a:ext cx="5970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Courtesy of D. Mitchell, FNAL and M. </a:t>
            </a:r>
            <a:r>
              <a:rPr lang="en-US" dirty="0" err="1" smtClean="0">
                <a:solidFill>
                  <a:srgbClr val="3366FF"/>
                </a:solidFill>
              </a:rPr>
              <a:t>Karppinen</a:t>
            </a:r>
            <a:r>
              <a:rPr lang="en-US" dirty="0" smtClean="0">
                <a:solidFill>
                  <a:srgbClr val="3366FF"/>
                </a:solidFill>
              </a:rPr>
              <a:t>, CERN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5624" y="1209524"/>
            <a:ext cx="1986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Fermilab</a:t>
            </a:r>
            <a:r>
              <a:rPr lang="en-US" dirty="0" smtClean="0"/>
              <a:t> MBHSP02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34151" y="3453907"/>
            <a:ext cx="107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coil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08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68753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MBHSP02 </a:t>
            </a:r>
            <a:r>
              <a:rPr lang="en-US" dirty="0" smtClean="0"/>
              <a:t>Performance</a:t>
            </a: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07504" y="1225342"/>
            <a:ext cx="4732556" cy="48132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Test completed </a:t>
            </a:r>
            <a:r>
              <a:rPr lang="en-US" dirty="0" smtClean="0"/>
              <a:t>in April 2013</a:t>
            </a:r>
            <a:endParaRPr lang="en-US" dirty="0" smtClean="0"/>
          </a:p>
          <a:p>
            <a:pPr lvl="1"/>
            <a:r>
              <a:rPr lang="en-US" dirty="0" err="1" smtClean="0"/>
              <a:t>Bmax</a:t>
            </a:r>
            <a:r>
              <a:rPr lang="en-US" dirty="0" smtClean="0"/>
              <a:t>= 11.7 T – 97.5% of design field B=12 T (78% of SSL at 1.9 K)</a:t>
            </a:r>
          </a:p>
          <a:p>
            <a:r>
              <a:rPr lang="en-US" dirty="0" smtClean="0"/>
              <a:t>Issues </a:t>
            </a:r>
            <a:r>
              <a:rPr lang="en-US" dirty="0" smtClean="0"/>
              <a:t>to be addressed</a:t>
            </a:r>
          </a:p>
          <a:p>
            <a:pPr lvl="1"/>
            <a:r>
              <a:rPr lang="en-US" dirty="0" smtClean="0"/>
              <a:t>Long training</a:t>
            </a:r>
          </a:p>
          <a:p>
            <a:pPr lvl="1"/>
            <a:r>
              <a:rPr lang="en-US" dirty="0" smtClean="0"/>
              <a:t>Conductor </a:t>
            </a:r>
            <a:r>
              <a:rPr lang="en-US" dirty="0" smtClean="0"/>
              <a:t>degradation</a:t>
            </a:r>
          </a:p>
          <a:p>
            <a:pPr lvl="1"/>
            <a:r>
              <a:rPr lang="en-US" dirty="0" smtClean="0"/>
              <a:t>Negative ramp rate dependence at </a:t>
            </a:r>
            <a:r>
              <a:rPr lang="en-US" dirty="0" err="1" smtClean="0"/>
              <a:t>dI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&lt;20 A/s and 4.5 K</a:t>
            </a:r>
          </a:p>
        </p:txBody>
      </p:sp>
      <p:pic>
        <p:nvPicPr>
          <p:cNvPr id="1229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285" y="3465651"/>
            <a:ext cx="4002087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9" y="1009196"/>
            <a:ext cx="4002087" cy="23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7" name="TextBox 13"/>
          <p:cNvSpPr txBox="1">
            <a:spLocks noChangeArrowheads="1"/>
          </p:cNvSpPr>
          <p:nvPr/>
        </p:nvSpPr>
        <p:spPr bwMode="auto">
          <a:xfrm>
            <a:off x="7565414" y="1588437"/>
            <a:ext cx="1241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 dirty="0"/>
              <a:t>Magnet training</a:t>
            </a:r>
          </a:p>
        </p:txBody>
      </p:sp>
      <p:sp>
        <p:nvSpPr>
          <p:cNvPr id="12298" name="TextBox 14"/>
          <p:cNvSpPr txBox="1">
            <a:spLocks noChangeArrowheads="1"/>
          </p:cNvSpPr>
          <p:nvPr/>
        </p:nvSpPr>
        <p:spPr bwMode="auto">
          <a:xfrm>
            <a:off x="5986463" y="6185148"/>
            <a:ext cx="1785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/>
              <a:t>Ramp rate dependence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63689" y="5811026"/>
            <a:ext cx="7360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Tests at </a:t>
            </a:r>
            <a:r>
              <a:rPr lang="en-US" dirty="0" err="1" smtClean="0">
                <a:solidFill>
                  <a:srgbClr val="3366FF"/>
                </a:solidFill>
              </a:rPr>
              <a:t>Fermilab</a:t>
            </a:r>
            <a:r>
              <a:rPr lang="en-US" dirty="0" smtClean="0">
                <a:solidFill>
                  <a:srgbClr val="3366FF"/>
                </a:solidFill>
              </a:rPr>
              <a:t>, reported by courtesy </a:t>
            </a:r>
            <a:r>
              <a:rPr lang="en-US" dirty="0" smtClean="0">
                <a:solidFill>
                  <a:srgbClr val="3366FF"/>
                </a:solidFill>
              </a:rPr>
              <a:t>of M. </a:t>
            </a:r>
            <a:r>
              <a:rPr lang="en-US" dirty="0" err="1" smtClean="0">
                <a:solidFill>
                  <a:srgbClr val="3366FF"/>
                </a:solidFill>
              </a:rPr>
              <a:t>Karppinen</a:t>
            </a:r>
            <a:r>
              <a:rPr lang="en-US" dirty="0" smtClean="0">
                <a:solidFill>
                  <a:srgbClr val="3366FF"/>
                </a:solidFill>
              </a:rPr>
              <a:t>, CERN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212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844" y="84282"/>
            <a:ext cx="8226854" cy="940443"/>
          </a:xfrm>
        </p:spPr>
        <p:txBody>
          <a:bodyPr/>
          <a:lstStyle/>
          <a:p>
            <a:r>
              <a:rPr lang="en-US" dirty="0" smtClean="0"/>
              <a:t>From HQ to MQXF</a:t>
            </a:r>
            <a:endParaRPr lang="en-US" dirty="0"/>
          </a:p>
        </p:txBody>
      </p:sp>
      <p:pic>
        <p:nvPicPr>
          <p:cNvPr id="7" name="Picture 2" descr="\\Thunder\Supercon\Collaborations\LARP_HQ\HQ Production Fabrication\Magnet Structures\Structural Hardware Pix\HQ-1_Coilpack\DSC072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998" y="3645024"/>
            <a:ext cx="2931898" cy="234800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73935"/>
            <a:ext cx="3168352" cy="2376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317" y="791424"/>
            <a:ext cx="3059683" cy="298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8" r="19041"/>
          <a:stretch>
            <a:fillRect/>
          </a:stretch>
        </p:blipFill>
        <p:spPr bwMode="auto">
          <a:xfrm>
            <a:off x="4023993" y="2313887"/>
            <a:ext cx="2157884" cy="147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26" t="15327" r="22108" b="8173"/>
          <a:stretch>
            <a:fillRect/>
          </a:stretch>
        </p:blipFill>
        <p:spPr bwMode="auto">
          <a:xfrm>
            <a:off x="4583271" y="1013155"/>
            <a:ext cx="1285021" cy="125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C:\Work\QXF\Documents\2013_04_LARP-HiLumi_Napa\Plans\3D_CAD_2.pn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6" t="31949" r="34485"/>
          <a:stretch>
            <a:fillRect/>
          </a:stretch>
        </p:blipFill>
        <p:spPr bwMode="auto">
          <a:xfrm>
            <a:off x="5868292" y="3896898"/>
            <a:ext cx="2754657" cy="234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51489" y="1188945"/>
            <a:ext cx="1655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HQ, US-LARP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023993" y="4494885"/>
            <a:ext cx="1914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MQXF, joint development US-LARP and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766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3-06-05 at 1.18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705" y="4093201"/>
            <a:ext cx="3957866" cy="20363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LARP HQ </a:t>
            </a:r>
            <a:r>
              <a:rPr lang="en-US" dirty="0" smtClean="0"/>
              <a:t>performance</a:t>
            </a:r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79512" y="4093201"/>
            <a:ext cx="4186224" cy="18998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test of HQ02 is on-going, but we see very promising results !</a:t>
            </a:r>
            <a:endParaRPr lang="en-US" dirty="0"/>
          </a:p>
        </p:txBody>
      </p:sp>
      <p:pic>
        <p:nvPicPr>
          <p:cNvPr id="6" name="Picture 2" descr="\\Thunder\Supercon\Collaborations\LARP_HQ\HQ Production Fabrication\Magnet Structures\Structural Hardware Pix\HQ-1_Coilpack\DSC072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1027" y="1360082"/>
            <a:ext cx="3122901" cy="2500966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73" b="6229"/>
          <a:stretch/>
        </p:blipFill>
        <p:spPr bwMode="auto">
          <a:xfrm>
            <a:off x="4365736" y="1050141"/>
            <a:ext cx="4536505" cy="317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72516" y="44625"/>
            <a:ext cx="735987" cy="96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76056" y="3225883"/>
            <a:ext cx="101396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HQ01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139952" y="44625"/>
            <a:ext cx="413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Courtesy of G</a:t>
            </a:r>
            <a:r>
              <a:rPr lang="en-US" dirty="0">
                <a:solidFill>
                  <a:srgbClr val="3366FF"/>
                </a:solidFill>
              </a:rPr>
              <a:t>. </a:t>
            </a:r>
            <a:r>
              <a:rPr lang="en-US" dirty="0" err="1">
                <a:solidFill>
                  <a:srgbClr val="3366FF"/>
                </a:solidFill>
              </a:rPr>
              <a:t>Chlachidze</a:t>
            </a:r>
            <a:r>
              <a:rPr lang="en-US" dirty="0">
                <a:solidFill>
                  <a:srgbClr val="3366FF"/>
                </a:solidFill>
              </a:rPr>
              <a:t>, </a:t>
            </a:r>
            <a:r>
              <a:rPr lang="en-US" dirty="0" smtClean="0">
                <a:solidFill>
                  <a:srgbClr val="3366FF"/>
                </a:solidFill>
              </a:rPr>
              <a:t>FNAL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97130" y="5115247"/>
            <a:ext cx="132237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HQ02a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16412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 of magnetization in </a:t>
            </a:r>
            <a:r>
              <a:rPr lang="en-US" dirty="0" smtClean="0"/>
              <a:t>dipoles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3916" y="5076180"/>
            <a:ext cx="85072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Nb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Sn </a:t>
            </a:r>
            <a:r>
              <a:rPr lang="en-US" sz="2800" dirty="0" smtClean="0"/>
              <a:t>magnetization </a:t>
            </a:r>
            <a:r>
              <a:rPr lang="en-US" sz="2800" dirty="0" smtClean="0"/>
              <a:t>is large, and affects field quality at injection: </a:t>
            </a:r>
            <a:r>
              <a:rPr lang="en-US" sz="2800" b="1" dirty="0" smtClean="0">
                <a:solidFill>
                  <a:srgbClr val="FF0000"/>
                </a:solidFill>
              </a:rPr>
              <a:t>reduce filament diameter 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7" name="Picture 6" descr="Screen Shot 2013-06-03 at 9.41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16" y="1331639"/>
            <a:ext cx="3398348" cy="28394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85" y="1098997"/>
            <a:ext cx="5419131" cy="40643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3916" y="4248285"/>
            <a:ext cx="3398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</a:rPr>
              <a:t>Measurement by D. Richter, CERN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58769" y="4018746"/>
            <a:ext cx="448420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3366FF"/>
                </a:solidFill>
              </a:rPr>
              <a:t>Tests at </a:t>
            </a:r>
            <a:r>
              <a:rPr lang="en-US" sz="1600" dirty="0" err="1" smtClean="0">
                <a:solidFill>
                  <a:srgbClr val="3366FF"/>
                </a:solidFill>
              </a:rPr>
              <a:t>Fermilab</a:t>
            </a:r>
            <a:r>
              <a:rPr lang="en-US" sz="1600" dirty="0" smtClean="0">
                <a:solidFill>
                  <a:srgbClr val="3366FF"/>
                </a:solidFill>
              </a:rPr>
              <a:t>, reported by courtesy </a:t>
            </a:r>
            <a:r>
              <a:rPr lang="en-US" sz="1600" dirty="0" smtClean="0">
                <a:solidFill>
                  <a:srgbClr val="3366FF"/>
                </a:solidFill>
              </a:rPr>
              <a:t>of M. </a:t>
            </a:r>
            <a:r>
              <a:rPr lang="en-US" sz="1600" dirty="0" err="1" smtClean="0">
                <a:solidFill>
                  <a:srgbClr val="3366FF"/>
                </a:solidFill>
              </a:rPr>
              <a:t>Karppinen</a:t>
            </a:r>
            <a:r>
              <a:rPr lang="en-US" sz="1600" dirty="0" smtClean="0">
                <a:solidFill>
                  <a:srgbClr val="3366FF"/>
                </a:solidFill>
              </a:rPr>
              <a:t>, CERN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2819" y="1368996"/>
            <a:ext cx="101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150/169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92618" y="3389212"/>
            <a:ext cx="101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108/127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222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Sub-element diameter vs. 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591" y="4901794"/>
            <a:ext cx="8229600" cy="1160032"/>
          </a:xfrm>
        </p:spPr>
        <p:txBody>
          <a:bodyPr>
            <a:normAutofit/>
          </a:bodyPr>
          <a:lstStyle/>
          <a:p>
            <a:r>
              <a:rPr lang="en-US" dirty="0" smtClean="0"/>
              <a:t>Small sub-elements (filament diameter) implies complex, costly and risky stacking</a:t>
            </a:r>
            <a:endParaRPr lang="en-US" dirty="0"/>
          </a:p>
        </p:txBody>
      </p:sp>
      <p:pic>
        <p:nvPicPr>
          <p:cNvPr id="9" name="Picture 8" descr="Screen Shot 2013-06-02 at 7.05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391" y="1497440"/>
            <a:ext cx="3496965" cy="3203595"/>
          </a:xfrm>
          <a:prstGeom prst="rect">
            <a:avLst/>
          </a:prstGeom>
        </p:spPr>
      </p:pic>
      <p:pic>
        <p:nvPicPr>
          <p:cNvPr id="7" name="Picture 6" descr="Screen shot 2011-10-03 at 10.26.00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11"/>
          <a:stretch/>
        </p:blipFill>
        <p:spPr>
          <a:xfrm flipH="1">
            <a:off x="6584853" y="1061515"/>
            <a:ext cx="2410323" cy="1716410"/>
          </a:xfrm>
          <a:prstGeom prst="rect">
            <a:avLst/>
          </a:prstGeom>
        </p:spPr>
      </p:pic>
      <p:pic>
        <p:nvPicPr>
          <p:cNvPr id="10" name="Picture 9" descr="Screen shot 2012-05-03 at 12.08.54 AM.pn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03" y="1061515"/>
            <a:ext cx="2532775" cy="2374234"/>
          </a:xfrm>
          <a:prstGeom prst="rect">
            <a:avLst/>
          </a:prstGeom>
        </p:spPr>
      </p:pic>
      <p:pic>
        <p:nvPicPr>
          <p:cNvPr id="8" name="Picture 7" descr="Round Sub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52" y="2186636"/>
            <a:ext cx="3510708" cy="26060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363619">
            <a:off x="180413" y="3700211"/>
            <a:ext cx="212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Sub-element count</a:t>
            </a:r>
            <a:endParaRPr lang="en-US" dirty="0">
              <a:solidFill>
                <a:srgbClr val="3366F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04303" y="3363272"/>
            <a:ext cx="1630407" cy="133776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3189416" flipH="1" flipV="1">
            <a:off x="2362277" y="1570745"/>
            <a:ext cx="2032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Filament diameter</a:t>
            </a:r>
            <a:endParaRPr lang="en-US" dirty="0">
              <a:solidFill>
                <a:srgbClr val="3366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441024" y="1233806"/>
            <a:ext cx="1630407" cy="133776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328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2034" y="274638"/>
            <a:ext cx="880510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 Nb</a:t>
            </a:r>
            <a:r>
              <a:rPr lang="en-US" baseline="-25000" dirty="0" smtClean="0"/>
              <a:t>3</a:t>
            </a:r>
            <a:r>
              <a:rPr lang="en-US" dirty="0" smtClean="0"/>
              <a:t>Sn dream wire </a:t>
            </a:r>
            <a:r>
              <a:rPr lang="en-US" dirty="0"/>
              <a:t>for </a:t>
            </a:r>
            <a:r>
              <a:rPr lang="en-US" dirty="0" smtClean="0"/>
              <a:t>the LHC</a:t>
            </a:r>
            <a:endParaRPr lang="en-US" dirty="0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2133600" y="1887413"/>
            <a:ext cx="4876800" cy="37338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950997" y="1572404"/>
            <a:ext cx="1431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J</a:t>
            </a:r>
            <a:r>
              <a:rPr lang="en-US" sz="2000" baseline="-25000" dirty="0"/>
              <a:t>C</a:t>
            </a:r>
            <a:r>
              <a:rPr lang="en-US" sz="2000" dirty="0"/>
              <a:t> (kA/mm</a:t>
            </a:r>
            <a:r>
              <a:rPr lang="en-US" sz="2000" baseline="30000" dirty="0"/>
              <a:t>2</a:t>
            </a:r>
            <a:r>
              <a:rPr lang="en-US" sz="2000" dirty="0"/>
              <a:t>)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013330" y="5058230"/>
            <a:ext cx="10383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 err="1"/>
              <a:t>D</a:t>
            </a:r>
            <a:r>
              <a:rPr lang="en-US" sz="2000" baseline="-25000" dirty="0" err="1"/>
              <a:t>fil</a:t>
            </a:r>
            <a:r>
              <a:rPr lang="en-US" sz="2000" dirty="0"/>
              <a:t> (</a:t>
            </a:r>
            <a:r>
              <a:rPr lang="en-US" sz="2000" dirty="0">
                <a:latin typeface="Symbol" charset="0"/>
                <a:sym typeface="Symbol" charset="0"/>
              </a:rPr>
              <a:t></a:t>
            </a:r>
            <a:r>
              <a:rPr lang="en-US" sz="2000" dirty="0"/>
              <a:t>m)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7061880" y="5056528"/>
            <a:ext cx="8944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RRR (-)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4572000" y="1908050"/>
            <a:ext cx="0" cy="2514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sm" len="lg"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2133600" y="4422650"/>
            <a:ext cx="243840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sm" len="lg"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4572000" y="4422650"/>
            <a:ext cx="243840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sm" len="lg"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769760" y="1251729"/>
            <a:ext cx="19812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/>
              <a:t>Performance</a:t>
            </a:r>
          </a:p>
          <a:p>
            <a:r>
              <a:rPr lang="en-US" sz="2000" dirty="0"/>
              <a:t>Peak field</a:t>
            </a:r>
          </a:p>
          <a:p>
            <a:r>
              <a:rPr lang="en-US" sz="2000" dirty="0"/>
              <a:t>Cost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7239000" y="5415080"/>
            <a:ext cx="1371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/>
              <a:t>Stability Protection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457200" y="3866613"/>
            <a:ext cx="1905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000" dirty="0"/>
              <a:t>Magnetization Field Quality</a:t>
            </a:r>
          </a:p>
          <a:p>
            <a:pPr algn="r"/>
            <a:r>
              <a:rPr lang="en-US" sz="2000" dirty="0"/>
              <a:t>Stability</a:t>
            </a:r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4178300" y="2166813"/>
            <a:ext cx="431800" cy="2103437"/>
            <a:chOff x="4048" y="1584"/>
            <a:chExt cx="272" cy="1325"/>
          </a:xfrm>
        </p:grpSpPr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>
              <a:off x="4272" y="168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1" name="Rectangle 15"/>
            <p:cNvSpPr>
              <a:spLocks noChangeArrowheads="1"/>
            </p:cNvSpPr>
            <p:nvPr/>
          </p:nvSpPr>
          <p:spPr bwMode="auto">
            <a:xfrm>
              <a:off x="4048" y="2160"/>
              <a:ext cx="2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2.5</a:t>
              </a:r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>
              <a:off x="4128" y="1968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2</a:t>
              </a:r>
            </a:p>
          </p:txBody>
        </p:sp>
        <p:sp>
          <p:nvSpPr>
            <p:cNvPr id="9233" name="Rectangle 17"/>
            <p:cNvSpPr>
              <a:spLocks noChangeArrowheads="1"/>
            </p:cNvSpPr>
            <p:nvPr/>
          </p:nvSpPr>
          <p:spPr bwMode="auto">
            <a:xfrm>
              <a:off x="4048" y="1776"/>
              <a:ext cx="2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1.5</a:t>
              </a:r>
            </a:p>
          </p:txBody>
        </p:sp>
        <p:sp>
          <p:nvSpPr>
            <p:cNvPr id="9234" name="Rectangle 18"/>
            <p:cNvSpPr>
              <a:spLocks noChangeArrowheads="1"/>
            </p:cNvSpPr>
            <p:nvPr/>
          </p:nvSpPr>
          <p:spPr bwMode="auto">
            <a:xfrm>
              <a:off x="4128" y="2352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3</a:t>
              </a:r>
            </a:p>
          </p:txBody>
        </p:sp>
        <p:sp>
          <p:nvSpPr>
            <p:cNvPr id="9235" name="Rectangle 19"/>
            <p:cNvSpPr>
              <a:spLocks noChangeArrowheads="1"/>
            </p:cNvSpPr>
            <p:nvPr/>
          </p:nvSpPr>
          <p:spPr bwMode="auto">
            <a:xfrm>
              <a:off x="4048" y="2544"/>
              <a:ext cx="24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3.5</a:t>
              </a:r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auto">
            <a:xfrm>
              <a:off x="4128" y="1584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</a:t>
              </a:r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auto">
            <a:xfrm>
              <a:off x="4128" y="2736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4</a:t>
              </a:r>
            </a:p>
          </p:txBody>
        </p:sp>
        <p:sp>
          <p:nvSpPr>
            <p:cNvPr id="9238" name="Line 22"/>
            <p:cNvSpPr>
              <a:spLocks noChangeShapeType="1"/>
            </p:cNvSpPr>
            <p:nvPr/>
          </p:nvSpPr>
          <p:spPr bwMode="auto">
            <a:xfrm>
              <a:off x="4272" y="187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9" name="Line 23"/>
            <p:cNvSpPr>
              <a:spLocks noChangeShapeType="1"/>
            </p:cNvSpPr>
            <p:nvPr/>
          </p:nvSpPr>
          <p:spPr bwMode="auto">
            <a:xfrm>
              <a:off x="4272" y="206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0" name="Line 24"/>
            <p:cNvSpPr>
              <a:spLocks noChangeShapeType="1"/>
            </p:cNvSpPr>
            <p:nvPr/>
          </p:nvSpPr>
          <p:spPr bwMode="auto">
            <a:xfrm>
              <a:off x="4272" y="2256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1" name="Line 25"/>
            <p:cNvSpPr>
              <a:spLocks noChangeShapeType="1"/>
            </p:cNvSpPr>
            <p:nvPr/>
          </p:nvSpPr>
          <p:spPr bwMode="auto">
            <a:xfrm>
              <a:off x="4272" y="244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2" name="Line 26"/>
            <p:cNvSpPr>
              <a:spLocks noChangeShapeType="1"/>
            </p:cNvSpPr>
            <p:nvPr/>
          </p:nvSpPr>
          <p:spPr bwMode="auto">
            <a:xfrm>
              <a:off x="4272" y="264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3" name="Line 27"/>
            <p:cNvSpPr>
              <a:spLocks noChangeShapeType="1"/>
            </p:cNvSpPr>
            <p:nvPr/>
          </p:nvSpPr>
          <p:spPr bwMode="auto">
            <a:xfrm>
              <a:off x="4272" y="283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44" name="Line 28"/>
          <p:cNvSpPr>
            <a:spLocks noChangeShapeType="1"/>
          </p:cNvSpPr>
          <p:nvPr/>
        </p:nvSpPr>
        <p:spPr bwMode="auto">
          <a:xfrm flipV="1">
            <a:off x="5486400" y="4727450"/>
            <a:ext cx="0" cy="762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 flipV="1">
            <a:off x="4953000" y="4498850"/>
            <a:ext cx="0" cy="762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9246" name="Group 30"/>
          <p:cNvGrpSpPr>
            <a:grpSpLocks/>
          </p:cNvGrpSpPr>
          <p:nvPr/>
        </p:nvGrpSpPr>
        <p:grpSpPr bwMode="auto">
          <a:xfrm>
            <a:off x="4895850" y="4327400"/>
            <a:ext cx="1905000" cy="1101725"/>
            <a:chOff x="3084" y="2964"/>
            <a:chExt cx="1200" cy="694"/>
          </a:xfrm>
        </p:grpSpPr>
        <p:sp>
          <p:nvSpPr>
            <p:cNvPr id="9247" name="Rectangle 31"/>
            <p:cNvSpPr>
              <a:spLocks noChangeArrowheads="1"/>
            </p:cNvSpPr>
            <p:nvPr/>
          </p:nvSpPr>
          <p:spPr bwMode="auto">
            <a:xfrm>
              <a:off x="3084" y="2964"/>
              <a:ext cx="2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200</a:t>
              </a:r>
            </a:p>
          </p:txBody>
        </p:sp>
        <p:sp>
          <p:nvSpPr>
            <p:cNvPr id="9248" name="Rectangle 32"/>
            <p:cNvSpPr>
              <a:spLocks noChangeArrowheads="1"/>
            </p:cNvSpPr>
            <p:nvPr/>
          </p:nvSpPr>
          <p:spPr bwMode="auto">
            <a:xfrm>
              <a:off x="3389" y="3134"/>
              <a:ext cx="2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150</a:t>
              </a:r>
            </a:p>
          </p:txBody>
        </p:sp>
        <p:sp>
          <p:nvSpPr>
            <p:cNvPr id="9249" name="Rectangle 33"/>
            <p:cNvSpPr>
              <a:spLocks noChangeArrowheads="1"/>
            </p:cNvSpPr>
            <p:nvPr/>
          </p:nvSpPr>
          <p:spPr bwMode="auto">
            <a:xfrm>
              <a:off x="3677" y="3284"/>
              <a:ext cx="27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100</a:t>
              </a:r>
            </a:p>
          </p:txBody>
        </p:sp>
        <p:sp>
          <p:nvSpPr>
            <p:cNvPr id="9250" name="Rectangle 34"/>
            <p:cNvSpPr>
              <a:spLocks noChangeArrowheads="1"/>
            </p:cNvSpPr>
            <p:nvPr/>
          </p:nvSpPr>
          <p:spPr bwMode="auto">
            <a:xfrm>
              <a:off x="4061" y="3463"/>
              <a:ext cx="22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50</a:t>
              </a:r>
            </a:p>
          </p:txBody>
        </p:sp>
        <p:sp>
          <p:nvSpPr>
            <p:cNvPr id="9251" name="Line 35"/>
            <p:cNvSpPr>
              <a:spLocks noChangeShapeType="1"/>
            </p:cNvSpPr>
            <p:nvPr/>
          </p:nvSpPr>
          <p:spPr bwMode="auto">
            <a:xfrm flipV="1">
              <a:off x="3094" y="3114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52" name="Line 36"/>
            <p:cNvSpPr>
              <a:spLocks noChangeShapeType="1"/>
            </p:cNvSpPr>
            <p:nvPr/>
          </p:nvSpPr>
          <p:spPr bwMode="auto">
            <a:xfrm flipV="1">
              <a:off x="3422" y="3277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53" name="Line 37"/>
            <p:cNvSpPr>
              <a:spLocks noChangeShapeType="1"/>
            </p:cNvSpPr>
            <p:nvPr/>
          </p:nvSpPr>
          <p:spPr bwMode="auto">
            <a:xfrm flipV="1">
              <a:off x="3751" y="3440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254" name="Line 38"/>
            <p:cNvSpPr>
              <a:spLocks noChangeShapeType="1"/>
            </p:cNvSpPr>
            <p:nvPr/>
          </p:nvSpPr>
          <p:spPr bwMode="auto">
            <a:xfrm flipV="1">
              <a:off x="4080" y="3604"/>
              <a:ext cx="38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9255" name="Rectangle 39"/>
          <p:cNvSpPr>
            <a:spLocks noChangeArrowheads="1"/>
          </p:cNvSpPr>
          <p:nvPr/>
        </p:nvSpPr>
        <p:spPr bwMode="auto">
          <a:xfrm flipH="1">
            <a:off x="3962400" y="4305175"/>
            <a:ext cx="3540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10</a:t>
            </a:r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 flipH="1">
            <a:off x="3449638" y="4546475"/>
            <a:ext cx="3540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20</a:t>
            </a:r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 flipH="1">
            <a:off x="2792413" y="4851275"/>
            <a:ext cx="3540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50</a:t>
            </a:r>
          </a:p>
        </p:txBody>
      </p:sp>
      <p:sp>
        <p:nvSpPr>
          <p:cNvPr id="9258" name="Rectangle 42"/>
          <p:cNvSpPr>
            <a:spLocks noChangeArrowheads="1"/>
          </p:cNvSpPr>
          <p:nvPr/>
        </p:nvSpPr>
        <p:spPr bwMode="auto">
          <a:xfrm flipH="1">
            <a:off x="2419350" y="5030663"/>
            <a:ext cx="438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/>
              <a:t>100</a:t>
            </a:r>
          </a:p>
        </p:txBody>
      </p:sp>
      <p:sp>
        <p:nvSpPr>
          <p:cNvPr id="9259" name="Line 43"/>
          <p:cNvSpPr>
            <a:spLocks noChangeShapeType="1"/>
          </p:cNvSpPr>
          <p:nvPr/>
        </p:nvSpPr>
        <p:spPr bwMode="auto">
          <a:xfrm flipH="1" flipV="1">
            <a:off x="4246563" y="4533775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0" name="Line 44"/>
          <p:cNvSpPr>
            <a:spLocks noChangeShapeType="1"/>
          </p:cNvSpPr>
          <p:nvPr/>
        </p:nvSpPr>
        <p:spPr bwMode="auto">
          <a:xfrm flipH="1" flipV="1">
            <a:off x="3725863" y="4792538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1" name="Line 45"/>
          <p:cNvSpPr>
            <a:spLocks noChangeShapeType="1"/>
          </p:cNvSpPr>
          <p:nvPr/>
        </p:nvSpPr>
        <p:spPr bwMode="auto">
          <a:xfrm flipH="1" flipV="1">
            <a:off x="3051175" y="5117975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 flipH="1" flipV="1">
            <a:off x="2681288" y="5311650"/>
            <a:ext cx="60325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3" name="Freeform 47"/>
          <p:cNvSpPr>
            <a:spLocks/>
          </p:cNvSpPr>
          <p:nvPr/>
        </p:nvSpPr>
        <p:spPr bwMode="auto">
          <a:xfrm>
            <a:off x="3768725" y="3533650"/>
            <a:ext cx="2212975" cy="1593850"/>
          </a:xfrm>
          <a:custGeom>
            <a:avLst/>
            <a:gdLst>
              <a:gd name="T0" fmla="*/ 502 w 1394"/>
              <a:gd name="T1" fmla="*/ 0 h 1004"/>
              <a:gd name="T2" fmla="*/ 0 w 1394"/>
              <a:gd name="T3" fmla="*/ 813 h 1004"/>
              <a:gd name="T4" fmla="*/ 1394 w 1394"/>
              <a:gd name="T5" fmla="*/ 1004 h 1004"/>
              <a:gd name="T6" fmla="*/ 502 w 1394"/>
              <a:gd name="T7" fmla="*/ 0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94" h="1004">
                <a:moveTo>
                  <a:pt x="502" y="0"/>
                </a:moveTo>
                <a:lnTo>
                  <a:pt x="0" y="813"/>
                </a:lnTo>
                <a:lnTo>
                  <a:pt x="1394" y="1004"/>
                </a:lnTo>
                <a:lnTo>
                  <a:pt x="502" y="0"/>
                </a:lnTo>
                <a:close/>
              </a:path>
            </a:pathLst>
          </a:custGeom>
          <a:solidFill>
            <a:schemeClr val="accent1">
              <a:alpha val="28999"/>
            </a:schemeClr>
          </a:solidFill>
          <a:ln w="9525" cap="flat" cmpd="sng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264" name="Rectangle 48"/>
          <p:cNvSpPr>
            <a:spLocks noChangeArrowheads="1"/>
          </p:cNvSpPr>
          <p:nvPr/>
        </p:nvSpPr>
        <p:spPr bwMode="auto">
          <a:xfrm>
            <a:off x="4765260" y="3190234"/>
            <a:ext cx="5802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0000FF"/>
                </a:solidFill>
              </a:rPr>
              <a:t>PIT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265" name="Rectangle 49"/>
          <p:cNvSpPr>
            <a:spLocks noChangeArrowheads="1"/>
          </p:cNvSpPr>
          <p:nvPr/>
        </p:nvSpPr>
        <p:spPr bwMode="auto">
          <a:xfrm>
            <a:off x="3484025" y="5170994"/>
            <a:ext cx="5693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RRP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266" name="Rectangle 50"/>
          <p:cNvSpPr>
            <a:spLocks noChangeArrowheads="1"/>
          </p:cNvSpPr>
          <p:nvPr/>
        </p:nvSpPr>
        <p:spPr bwMode="auto">
          <a:xfrm>
            <a:off x="5003800" y="3789238"/>
            <a:ext cx="963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i="1">
                <a:solidFill>
                  <a:srgbClr val="008040"/>
                </a:solidFill>
              </a:rPr>
              <a:t>target</a:t>
            </a:r>
          </a:p>
        </p:txBody>
      </p:sp>
      <p:sp>
        <p:nvSpPr>
          <p:cNvPr id="9267" name="Freeform 51"/>
          <p:cNvSpPr>
            <a:spLocks/>
          </p:cNvSpPr>
          <p:nvPr/>
        </p:nvSpPr>
        <p:spPr bwMode="auto">
          <a:xfrm>
            <a:off x="3302000" y="3147888"/>
            <a:ext cx="2154238" cy="1900237"/>
          </a:xfrm>
          <a:custGeom>
            <a:avLst/>
            <a:gdLst>
              <a:gd name="T0" fmla="*/ 806 w 1357"/>
              <a:gd name="T1" fmla="*/ 0 h 1197"/>
              <a:gd name="T2" fmla="*/ 0 w 1357"/>
              <a:gd name="T3" fmla="*/ 1197 h 1197"/>
              <a:gd name="T4" fmla="*/ 1357 w 1357"/>
              <a:gd name="T5" fmla="*/ 1075 h 1197"/>
              <a:gd name="T6" fmla="*/ 806 w 1357"/>
              <a:gd name="T7" fmla="*/ 0 h 1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7" h="1197">
                <a:moveTo>
                  <a:pt x="806" y="0"/>
                </a:moveTo>
                <a:lnTo>
                  <a:pt x="0" y="1197"/>
                </a:lnTo>
                <a:lnTo>
                  <a:pt x="1357" y="1075"/>
                </a:lnTo>
                <a:lnTo>
                  <a:pt x="806" y="0"/>
                </a:lnTo>
                <a:close/>
              </a:path>
            </a:pathLst>
          </a:custGeom>
          <a:noFill/>
          <a:ln w="1905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68" name="Freeform 52"/>
          <p:cNvSpPr>
            <a:spLocks/>
          </p:cNvSpPr>
          <p:nvPr/>
        </p:nvSpPr>
        <p:spPr bwMode="auto">
          <a:xfrm>
            <a:off x="2844800" y="3768600"/>
            <a:ext cx="2632075" cy="1512888"/>
          </a:xfrm>
          <a:custGeom>
            <a:avLst/>
            <a:gdLst>
              <a:gd name="T0" fmla="*/ 1088 w 1658"/>
              <a:gd name="T1" fmla="*/ 0 h 953"/>
              <a:gd name="T2" fmla="*/ 0 w 1658"/>
              <a:gd name="T3" fmla="*/ 953 h 953"/>
              <a:gd name="T4" fmla="*/ 1658 w 1658"/>
              <a:gd name="T5" fmla="*/ 684 h 953"/>
              <a:gd name="T6" fmla="*/ 1088 w 1658"/>
              <a:gd name="T7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58" h="953">
                <a:moveTo>
                  <a:pt x="1088" y="0"/>
                </a:moveTo>
                <a:lnTo>
                  <a:pt x="0" y="953"/>
                </a:lnTo>
                <a:lnTo>
                  <a:pt x="1658" y="684"/>
                </a:lnTo>
                <a:lnTo>
                  <a:pt x="1088" y="0"/>
                </a:lnTo>
                <a:close/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269" name="Rectangle 53"/>
          <p:cNvSpPr>
            <a:spLocks noChangeArrowheads="1"/>
          </p:cNvSpPr>
          <p:nvPr/>
        </p:nvSpPr>
        <p:spPr bwMode="auto">
          <a:xfrm>
            <a:off x="5675586" y="2152346"/>
            <a:ext cx="3144886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2800" i="1" dirty="0" smtClean="0">
                <a:solidFill>
                  <a:srgbClr val="008040"/>
                </a:solidFill>
              </a:rPr>
              <a:t>Dream wire</a:t>
            </a:r>
          </a:p>
          <a:p>
            <a:pPr algn="r"/>
            <a:r>
              <a:rPr lang="en-US" sz="2800" dirty="0">
                <a:solidFill>
                  <a:srgbClr val="008040"/>
                </a:solidFill>
              </a:rPr>
              <a:t>t</a:t>
            </a:r>
            <a:r>
              <a:rPr lang="en-US" sz="2800" dirty="0" smtClean="0">
                <a:solidFill>
                  <a:srgbClr val="008040"/>
                </a:solidFill>
              </a:rPr>
              <a:t>arget performance:</a:t>
            </a:r>
            <a:endParaRPr lang="en-US" sz="2800" dirty="0">
              <a:solidFill>
                <a:srgbClr val="008040"/>
              </a:solidFill>
            </a:endParaRPr>
          </a:p>
          <a:p>
            <a:pPr algn="r"/>
            <a:r>
              <a:rPr lang="en-US" sz="2800" dirty="0" err="1">
                <a:solidFill>
                  <a:srgbClr val="008040"/>
                </a:solidFill>
              </a:rPr>
              <a:t>Jc</a:t>
            </a:r>
            <a:r>
              <a:rPr lang="en-US" sz="2800" dirty="0">
                <a:solidFill>
                  <a:srgbClr val="008040"/>
                </a:solidFill>
              </a:rPr>
              <a:t> &gt; 3 kA/mm</a:t>
            </a:r>
            <a:r>
              <a:rPr lang="en-US" sz="2800" baseline="30000" dirty="0">
                <a:solidFill>
                  <a:srgbClr val="008040"/>
                </a:solidFill>
              </a:rPr>
              <a:t>2</a:t>
            </a:r>
            <a:endParaRPr lang="en-US" sz="2800" baseline="-25000" dirty="0">
              <a:solidFill>
                <a:srgbClr val="008040"/>
              </a:solidFill>
            </a:endParaRPr>
          </a:p>
          <a:p>
            <a:pPr algn="r"/>
            <a:r>
              <a:rPr lang="en-US" sz="2800" dirty="0" err="1">
                <a:solidFill>
                  <a:srgbClr val="008040"/>
                </a:solidFill>
              </a:rPr>
              <a:t>D</a:t>
            </a:r>
            <a:r>
              <a:rPr lang="en-US" sz="2800" baseline="-25000" dirty="0" err="1">
                <a:solidFill>
                  <a:srgbClr val="008040"/>
                </a:solidFill>
              </a:rPr>
              <a:t>fil</a:t>
            </a:r>
            <a:r>
              <a:rPr lang="en-US" sz="2800" dirty="0">
                <a:solidFill>
                  <a:srgbClr val="008040"/>
                </a:solidFill>
              </a:rPr>
              <a:t> &lt; 20 </a:t>
            </a:r>
            <a:r>
              <a:rPr lang="en-US" sz="2800" dirty="0">
                <a:solidFill>
                  <a:srgbClr val="008040"/>
                </a:solidFill>
                <a:latin typeface="Symbol" charset="0"/>
                <a:sym typeface="Symbol" charset="0"/>
              </a:rPr>
              <a:t></a:t>
            </a:r>
            <a:r>
              <a:rPr lang="en-US" sz="2800" dirty="0">
                <a:solidFill>
                  <a:srgbClr val="008040"/>
                </a:solidFill>
              </a:rPr>
              <a:t>m</a:t>
            </a:r>
          </a:p>
          <a:p>
            <a:pPr algn="r"/>
            <a:r>
              <a:rPr lang="en-US" sz="2800" dirty="0">
                <a:solidFill>
                  <a:srgbClr val="008040"/>
                </a:solidFill>
              </a:rPr>
              <a:t>RRR &gt; 100</a:t>
            </a:r>
          </a:p>
        </p:txBody>
      </p:sp>
    </p:spTree>
    <p:extLst>
      <p:ext uri="{BB962C8B-B14F-4D97-AF65-F5344CB8AC3E}">
        <p14:creationId xmlns:p14="http://schemas.microsoft.com/office/powerpoint/2010/main" val="298690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98"/>
            <a:ext cx="8226854" cy="940443"/>
          </a:xfrm>
        </p:spPr>
        <p:txBody>
          <a:bodyPr/>
          <a:lstStyle/>
          <a:p>
            <a:r>
              <a:rPr lang="en-US" dirty="0" smtClean="0"/>
              <a:t>Longitudinal strain effects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10719" t="8703" r="7923" b="17406"/>
          <a:stretch>
            <a:fillRect/>
          </a:stretch>
        </p:blipFill>
        <p:spPr bwMode="auto">
          <a:xfrm>
            <a:off x="358853" y="1062543"/>
            <a:ext cx="3391940" cy="2309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284174" y="1000283"/>
            <a:ext cx="146661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University of Geneva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04" y="3664016"/>
            <a:ext cx="3968840" cy="2439831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/>
          <a:srcRect l="1407" b="-4744"/>
          <a:stretch>
            <a:fillRect/>
          </a:stretch>
        </p:blipFill>
        <p:spPr bwMode="auto">
          <a:xfrm>
            <a:off x="649587" y="3576852"/>
            <a:ext cx="812560" cy="85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462147" y="3576852"/>
            <a:ext cx="1903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Bruker</a:t>
            </a:r>
            <a:r>
              <a:rPr lang="en-US" dirty="0" smtClean="0"/>
              <a:t> PIT, 1mm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428024" y="4245324"/>
            <a:ext cx="7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4.2 K</a:t>
            </a:r>
            <a:endParaRPr lang="en-US" dirty="0"/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64957" y="1000283"/>
            <a:ext cx="4830093" cy="4523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177409" y="5519071"/>
            <a:ext cx="46523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solidFill>
                  <a:srgbClr val="3366FF"/>
                </a:solidFill>
              </a:rPr>
              <a:t>B </a:t>
            </a:r>
            <a:r>
              <a:rPr lang="fr-FR" sz="1600" dirty="0" err="1">
                <a:solidFill>
                  <a:srgbClr val="3366FF"/>
                </a:solidFill>
              </a:rPr>
              <a:t>Bordini</a:t>
            </a:r>
            <a:r>
              <a:rPr lang="fr-FR" sz="1600" dirty="0">
                <a:solidFill>
                  <a:srgbClr val="3366FF"/>
                </a:solidFill>
              </a:rPr>
              <a:t> </a:t>
            </a:r>
            <a:r>
              <a:rPr lang="fr-FR" sz="1600" i="1" dirty="0">
                <a:solidFill>
                  <a:srgbClr val="3366FF"/>
                </a:solidFill>
              </a:rPr>
              <a:t>et al</a:t>
            </a:r>
            <a:r>
              <a:rPr lang="fr-FR" sz="1600" dirty="0">
                <a:solidFill>
                  <a:srgbClr val="3366FF"/>
                </a:solidFill>
              </a:rPr>
              <a:t> 2013 </a:t>
            </a:r>
            <a:r>
              <a:rPr lang="fr-FR" sz="1600" i="1" dirty="0" err="1">
                <a:solidFill>
                  <a:srgbClr val="3366FF"/>
                </a:solidFill>
              </a:rPr>
              <a:t>Supercond</a:t>
            </a:r>
            <a:r>
              <a:rPr lang="fr-FR" sz="1600" i="1" dirty="0">
                <a:solidFill>
                  <a:srgbClr val="3366FF"/>
                </a:solidFill>
              </a:rPr>
              <a:t>. </a:t>
            </a:r>
            <a:r>
              <a:rPr lang="fr-FR" sz="1600" i="1" dirty="0" err="1">
                <a:solidFill>
                  <a:srgbClr val="3366FF"/>
                </a:solidFill>
              </a:rPr>
              <a:t>Sci</a:t>
            </a:r>
            <a:r>
              <a:rPr lang="fr-FR" sz="1600" i="1" dirty="0">
                <a:solidFill>
                  <a:srgbClr val="3366FF"/>
                </a:solidFill>
              </a:rPr>
              <a:t>. </a:t>
            </a:r>
            <a:r>
              <a:rPr lang="fr-FR" sz="1600" i="1" dirty="0" err="1">
                <a:solidFill>
                  <a:srgbClr val="3366FF"/>
                </a:solidFill>
              </a:rPr>
              <a:t>Technol</a:t>
            </a:r>
            <a:r>
              <a:rPr lang="fr-FR" sz="1600" i="1" dirty="0">
                <a:solidFill>
                  <a:srgbClr val="3366FF"/>
                </a:solidFill>
              </a:rPr>
              <a:t>.</a:t>
            </a:r>
            <a:r>
              <a:rPr lang="fr-FR" sz="1600" dirty="0">
                <a:solidFill>
                  <a:srgbClr val="3366FF"/>
                </a:solidFill>
              </a:rPr>
              <a:t> </a:t>
            </a:r>
            <a:r>
              <a:rPr lang="fr-FR" sz="1600" b="1" dirty="0">
                <a:solidFill>
                  <a:srgbClr val="3366FF"/>
                </a:solidFill>
              </a:rPr>
              <a:t>26</a:t>
            </a:r>
            <a:r>
              <a:rPr lang="fr-FR" sz="1600" dirty="0">
                <a:solidFill>
                  <a:srgbClr val="3366FF"/>
                </a:solidFill>
              </a:rPr>
              <a:t> 075014 doi:10.1088/0953-2048/26/7/075014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75883" y="5420318"/>
            <a:ext cx="21395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66FF"/>
                </a:solidFill>
              </a:rPr>
              <a:t>University of Geneva</a:t>
            </a:r>
            <a:endParaRPr lang="en-US" sz="1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76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strain effects…</a:t>
            </a:r>
            <a:endParaRPr lang="en-US" dirty="0"/>
          </a:p>
        </p:txBody>
      </p:sp>
      <p:pic>
        <p:nvPicPr>
          <p:cNvPr id="7" name="Picture 7" descr="Vue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829" y="3102210"/>
            <a:ext cx="1924803" cy="2935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WASP-U_pap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829" y="1063542"/>
            <a:ext cx="1987974" cy="1915412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47209" y="64215"/>
            <a:ext cx="4798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Measurements from University of Geneva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10" name="Picture 9" descr="Screen Shot 2013-06-03 at 10.02.0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00305"/>
            <a:ext cx="5775824" cy="433762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4247208" y="3760166"/>
            <a:ext cx="1066800" cy="1493178"/>
            <a:chOff x="4467123" y="3847702"/>
            <a:chExt cx="1066800" cy="1493178"/>
          </a:xfrm>
        </p:grpSpPr>
        <p:pic>
          <p:nvPicPr>
            <p:cNvPr id="16" name="Immagine 13" descr="PIT-2W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7123" y="4162119"/>
              <a:ext cx="1066800" cy="90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Straight Arrow Connector 16"/>
            <p:cNvCxnSpPr/>
            <p:nvPr/>
          </p:nvCxnSpPr>
          <p:spPr>
            <a:xfrm>
              <a:off x="5015775" y="3847702"/>
              <a:ext cx="0" cy="314417"/>
            </a:xfrm>
            <a:prstGeom prst="straightConnector1">
              <a:avLst/>
            </a:prstGeom>
            <a:ln w="28575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5016617" y="5026463"/>
              <a:ext cx="0" cy="314417"/>
            </a:xfrm>
            <a:prstGeom prst="straightConnector1">
              <a:avLst/>
            </a:prstGeom>
            <a:ln w="28575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816934" y="2808658"/>
            <a:ext cx="1657533" cy="1530534"/>
            <a:chOff x="4456306" y="3120332"/>
            <a:chExt cx="1657533" cy="1530534"/>
          </a:xfrm>
        </p:grpSpPr>
        <p:pic>
          <p:nvPicPr>
            <p:cNvPr id="20" name="Immagine 14" descr="PIT-4W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0723" y="3434749"/>
              <a:ext cx="1028700" cy="90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" name="Straight Arrow Connector 20"/>
            <p:cNvCxnSpPr/>
            <p:nvPr/>
          </p:nvCxnSpPr>
          <p:spPr>
            <a:xfrm>
              <a:off x="5292689" y="3120332"/>
              <a:ext cx="0" cy="314417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5296514" y="4336449"/>
              <a:ext cx="0" cy="314417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 flipV="1">
              <a:off x="4613515" y="3704367"/>
              <a:ext cx="0" cy="314417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6200000" flipH="1" flipV="1">
              <a:off x="5956631" y="3721216"/>
              <a:ext cx="0" cy="314417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317259" y="1858500"/>
            <a:ext cx="1583459" cy="1548748"/>
            <a:chOff x="5869474" y="2120366"/>
            <a:chExt cx="1583459" cy="1548748"/>
          </a:xfrm>
        </p:grpSpPr>
        <p:pic>
          <p:nvPicPr>
            <p:cNvPr id="26" name="Immagine 18" descr="PIT-4W+epoxy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4654" y="2443163"/>
              <a:ext cx="936625" cy="908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" name="Group 31"/>
            <p:cNvGrpSpPr/>
            <p:nvPr/>
          </p:nvGrpSpPr>
          <p:grpSpPr>
            <a:xfrm>
              <a:off x="5869474" y="2888818"/>
              <a:ext cx="1574148" cy="1686"/>
              <a:chOff x="5869474" y="2888818"/>
              <a:chExt cx="1574148" cy="1686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 rot="16200000" flipH="1" flipV="1">
                <a:off x="7286414" y="2731609"/>
                <a:ext cx="0" cy="314417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rot="5400000" flipV="1">
                <a:off x="6026683" y="2733295"/>
                <a:ext cx="0" cy="314417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 rot="5400000">
              <a:off x="5890641" y="2893897"/>
              <a:ext cx="1548748" cy="1686"/>
              <a:chOff x="6038810" y="3041218"/>
              <a:chExt cx="1548748" cy="1686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 rot="16200000" flipH="1" flipV="1">
                <a:off x="7430350" y="2884009"/>
                <a:ext cx="0" cy="314417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rot="5400000" flipV="1">
                <a:off x="6196019" y="2885695"/>
                <a:ext cx="0" cy="314417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 rot="18934830">
              <a:off x="5878785" y="2889661"/>
              <a:ext cx="1574148" cy="1686"/>
              <a:chOff x="5869474" y="2888818"/>
              <a:chExt cx="1574148" cy="1686"/>
            </a:xfrm>
          </p:grpSpPr>
          <p:cxnSp>
            <p:nvCxnSpPr>
              <p:cNvPr id="34" name="Straight Arrow Connector 33"/>
              <p:cNvCxnSpPr/>
              <p:nvPr/>
            </p:nvCxnSpPr>
            <p:spPr>
              <a:xfrm rot="16200000" flipH="1" flipV="1">
                <a:off x="7286414" y="2731609"/>
                <a:ext cx="0" cy="314417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rot="5400000" flipV="1">
                <a:off x="6026683" y="2733295"/>
                <a:ext cx="0" cy="314417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 rot="2665170" flipH="1">
              <a:off x="5877099" y="2887974"/>
              <a:ext cx="1574148" cy="1686"/>
              <a:chOff x="5869474" y="2888818"/>
              <a:chExt cx="1574148" cy="1686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 rot="16200000" flipH="1" flipV="1">
                <a:off x="7286414" y="2731609"/>
                <a:ext cx="0" cy="314417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rot="5400000" flipV="1">
                <a:off x="6026683" y="2733295"/>
                <a:ext cx="0" cy="314417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69007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drive from the LHC</a:t>
            </a:r>
          </a:p>
          <a:p>
            <a:pPr lvl="1"/>
            <a:r>
              <a:rPr lang="en-US" dirty="0" smtClean="0"/>
              <a:t>LTS wires and cables at 50</a:t>
            </a:r>
          </a:p>
          <a:p>
            <a:pPr lvl="1"/>
            <a:r>
              <a:rPr lang="en-US" dirty="0" smtClean="0"/>
              <a:t>HTS conductors at 25</a:t>
            </a:r>
          </a:p>
          <a:p>
            <a:r>
              <a:rPr lang="en-US" dirty="0" smtClean="0"/>
              <a:t>Beyond the LHC</a:t>
            </a:r>
          </a:p>
          <a:p>
            <a:r>
              <a:rPr lang="en-US" dirty="0" smtClean="0"/>
              <a:t>Summary and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100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more on transverse stress…</a:t>
            </a:r>
            <a:endParaRPr lang="en-US" dirty="0"/>
          </a:p>
        </p:txBody>
      </p:sp>
      <p:pic>
        <p:nvPicPr>
          <p:cNvPr id="7" name="Picture 6" descr="Screen Shot 2013-06-05 at 3.08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21" y="1529397"/>
            <a:ext cx="5427428" cy="4103665"/>
          </a:xfrm>
          <a:prstGeom prst="rect">
            <a:avLst/>
          </a:prstGeom>
        </p:spPr>
      </p:pic>
      <p:pic>
        <p:nvPicPr>
          <p:cNvPr id="9" name="Picture 8" descr="Screen Shot 2013-06-05 at 3.10.5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436" y="1529397"/>
            <a:ext cx="2576535" cy="36357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67945" y="64215"/>
            <a:ext cx="4977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Measurements from University of </a:t>
            </a:r>
            <a:r>
              <a:rPr lang="en-US" dirty="0" err="1" smtClean="0">
                <a:solidFill>
                  <a:srgbClr val="3366FF"/>
                </a:solidFill>
              </a:rPr>
              <a:t>Twente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6494" y="5633062"/>
            <a:ext cx="422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irreversible degradation till 200 </a:t>
            </a:r>
            <a:r>
              <a:rPr lang="en-US" dirty="0" err="1" smtClean="0"/>
              <a:t>MPa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013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even more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0" t="18610" r="38750" b="11357"/>
          <a:stretch/>
        </p:blipFill>
        <p:spPr bwMode="auto">
          <a:xfrm>
            <a:off x="2969335" y="1337398"/>
            <a:ext cx="1358806" cy="47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5" t="2456" r="64474"/>
          <a:stretch/>
        </p:blipFill>
        <p:spPr bwMode="auto">
          <a:xfrm>
            <a:off x="7336812" y="1302139"/>
            <a:ext cx="1483087" cy="47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52" b="15475"/>
          <a:stretch/>
        </p:blipFill>
        <p:spPr bwMode="auto">
          <a:xfrm>
            <a:off x="4247632" y="3293466"/>
            <a:ext cx="3205679" cy="2831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632" y="1042114"/>
            <a:ext cx="3536650" cy="26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IMG_026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8976" y="1173935"/>
            <a:ext cx="2870359" cy="25574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8976" y="3828823"/>
            <a:ext cx="287035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Transverse stress sample holder in construction for the FReSCa-1 test facility, at CERN, 200 </a:t>
            </a:r>
            <a:r>
              <a:rPr lang="en-US" dirty="0" err="1" smtClean="0"/>
              <a:t>MPa</a:t>
            </a:r>
            <a:r>
              <a:rPr lang="en-US" dirty="0" smtClean="0"/>
              <a:t> capability in 10 T field and 32 kA (60 kA) current.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58938" y="8229"/>
            <a:ext cx="4085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By courtesy of B. </a:t>
            </a:r>
            <a:r>
              <a:rPr lang="en-US" dirty="0" err="1" smtClean="0">
                <a:solidFill>
                  <a:srgbClr val="3366FF"/>
                </a:solidFill>
              </a:rPr>
              <a:t>Bordini</a:t>
            </a:r>
            <a:r>
              <a:rPr lang="en-US" dirty="0" smtClean="0">
                <a:solidFill>
                  <a:srgbClr val="3366FF"/>
                </a:solidFill>
              </a:rPr>
              <a:t> (CERN)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849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 drive from the LHC</a:t>
            </a:r>
          </a:p>
          <a:p>
            <a:pPr lvl="1"/>
            <a:r>
              <a:rPr lang="en-US" dirty="0" smtClean="0"/>
              <a:t>LTS wires and cables at 50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HTS conductors at 25</a:t>
            </a:r>
          </a:p>
          <a:p>
            <a:r>
              <a:rPr lang="en-US" dirty="0" smtClean="0"/>
              <a:t>Beyond the LHC</a:t>
            </a:r>
          </a:p>
          <a:p>
            <a:r>
              <a:rPr lang="en-US" dirty="0" smtClean="0"/>
              <a:t>Summary and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65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materials to applications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992764" y="1755748"/>
            <a:ext cx="4009601" cy="3972223"/>
          </a:xfrm>
        </p:spPr>
        <p:txBody>
          <a:bodyPr/>
          <a:lstStyle/>
          <a:p>
            <a:r>
              <a:rPr lang="en-US" dirty="0" smtClean="0"/>
              <a:t>Superconductors as seen by the eye of a physicist</a:t>
            </a:r>
          </a:p>
          <a:p>
            <a:r>
              <a:rPr lang="en-US" dirty="0" smtClean="0"/>
              <a:t>The grand challenge of today is to find the </a:t>
            </a:r>
            <a:r>
              <a:rPr lang="en-US" b="1" dirty="0" smtClean="0">
                <a:solidFill>
                  <a:srgbClr val="FF0000"/>
                </a:solidFill>
              </a:rPr>
              <a:t>room temperature superconductors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8" name="Picture 7" descr="Sc_histor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64" y="1867817"/>
            <a:ext cx="4876800" cy="341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6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ee-pl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0" y="1601385"/>
            <a:ext cx="5284709" cy="38152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materials to applications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102935" y="1613837"/>
            <a:ext cx="3899430" cy="39722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Superconductors as seen by the eye of an engineer</a:t>
            </a:r>
          </a:p>
          <a:p>
            <a:r>
              <a:rPr lang="en-US" dirty="0" smtClean="0"/>
              <a:t>The grand challenge of today is to develop the technology of </a:t>
            </a:r>
            <a:r>
              <a:rPr lang="en-US" b="1" dirty="0" smtClean="0">
                <a:solidFill>
                  <a:srgbClr val="FF0000"/>
                </a:solidFill>
              </a:rPr>
              <a:t>high-field superconductors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615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materials to applications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182755" y="1613837"/>
            <a:ext cx="3819609" cy="397222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Superconductors as seen by the eye of a manager</a:t>
            </a:r>
          </a:p>
          <a:p>
            <a:r>
              <a:rPr lang="en-US" dirty="0" smtClean="0"/>
              <a:t>The grand challenge of today is availability of </a:t>
            </a:r>
            <a:r>
              <a:rPr lang="en-US" b="1" dirty="0" smtClean="0">
                <a:solidFill>
                  <a:srgbClr val="FF0000"/>
                </a:solidFill>
              </a:rPr>
              <a:t>long lengths of reasonably priced commercial materials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 descr="Screen Shot 2013-06-05 at 2.46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74" y="1523004"/>
            <a:ext cx="4650370" cy="40630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9302" y="1728666"/>
            <a:ext cx="696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≈100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689428" y="2288591"/>
            <a:ext cx="568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≈10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00775" y="2843802"/>
            <a:ext cx="568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≈10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685280" y="3365534"/>
            <a:ext cx="43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≈1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49018" y="4484617"/>
            <a:ext cx="568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≈20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272564" y="3935698"/>
            <a:ext cx="43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≈4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477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future for HTS at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81" y="1876499"/>
            <a:ext cx="8589273" cy="390464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SC links for the LHC</a:t>
            </a:r>
          </a:p>
          <a:p>
            <a:pPr lvl="1"/>
            <a:r>
              <a:rPr lang="en-US" dirty="0" smtClean="0"/>
              <a:t>Quasi</a:t>
            </a:r>
            <a:r>
              <a:rPr lang="en-US" dirty="0"/>
              <a:t>-DC operation</a:t>
            </a:r>
          </a:p>
          <a:p>
            <a:pPr lvl="1"/>
            <a:r>
              <a:rPr lang="en-US" dirty="0" err="1"/>
              <a:t>GHe</a:t>
            </a:r>
            <a:r>
              <a:rPr lang="en-US" dirty="0"/>
              <a:t> </a:t>
            </a:r>
            <a:r>
              <a:rPr lang="en-US" dirty="0" smtClean="0"/>
              <a:t>operation (5 K … 25(35) K) </a:t>
            </a:r>
            <a:endParaRPr lang="en-US" dirty="0"/>
          </a:p>
          <a:p>
            <a:pPr lvl="1"/>
            <a:r>
              <a:rPr lang="en-US" dirty="0" smtClean="0"/>
              <a:t>Single cables </a:t>
            </a:r>
            <a:r>
              <a:rPr lang="en-US" dirty="0"/>
              <a:t>operated at up to 20 kA</a:t>
            </a:r>
          </a:p>
          <a:p>
            <a:pPr lvl="1"/>
            <a:r>
              <a:rPr lang="en-US" dirty="0" smtClean="0"/>
              <a:t>Multi</a:t>
            </a:r>
            <a:r>
              <a:rPr lang="en-US" dirty="0"/>
              <a:t>-cable ( 50 high-current cable) assemblies</a:t>
            </a:r>
          </a:p>
          <a:p>
            <a:pPr lvl="1"/>
            <a:r>
              <a:rPr lang="en-US" dirty="0" smtClean="0"/>
              <a:t>Horizontal </a:t>
            </a:r>
            <a:r>
              <a:rPr lang="en-US" dirty="0"/>
              <a:t>+ Vertical ( 80 m) </a:t>
            </a:r>
            <a:r>
              <a:rPr lang="en-US" dirty="0" smtClean="0"/>
              <a:t>configuration</a:t>
            </a:r>
            <a:endParaRPr lang="en-US" dirty="0"/>
          </a:p>
          <a:p>
            <a:pPr lvl="1"/>
            <a:r>
              <a:rPr lang="en-US" dirty="0" smtClean="0"/>
              <a:t>2 </a:t>
            </a:r>
            <a:r>
              <a:rPr lang="en-US" dirty="0"/>
              <a:t>kV electrical </a:t>
            </a:r>
            <a:r>
              <a:rPr lang="en-US" dirty="0" smtClean="0"/>
              <a:t>insulation</a:t>
            </a:r>
          </a:p>
          <a:p>
            <a:r>
              <a:rPr lang="en-US" dirty="0" smtClean="0"/>
              <a:t>Potential for use of MgB</a:t>
            </a:r>
            <a:r>
              <a:rPr lang="en-US" baseline="-25000" dirty="0" smtClean="0"/>
              <a:t>2</a:t>
            </a:r>
            <a:r>
              <a:rPr lang="en-US" dirty="0" smtClean="0"/>
              <a:t>, or other HTS materials in specific location demanding for more margin and/or tolerance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73759" y="5572645"/>
            <a:ext cx="7469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 smtClean="0">
                <a:solidFill>
                  <a:srgbClr val="FF0000"/>
                </a:solidFill>
              </a:rPr>
              <a:t>More details in the talk of L. Rossi on HL-LHC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8" name="Picture 2" descr="F:\Foto\Link_HTScable\1108227_01.jpg"/>
          <p:cNvPicPr>
            <a:picLocks noChangeAspect="1" noChangeArrowheads="1"/>
          </p:cNvPicPr>
          <p:nvPr/>
        </p:nvPicPr>
        <p:blipFill rotWithShape="1">
          <a:blip r:embed="rId2" cstate="print"/>
          <a:srcRect l="7633" t="19831" r="3599"/>
          <a:stretch/>
        </p:blipFill>
        <p:spPr bwMode="auto">
          <a:xfrm>
            <a:off x="4085062" y="1173935"/>
            <a:ext cx="4957733" cy="124874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" y="1191641"/>
            <a:ext cx="4085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A model of link by A. </a:t>
            </a:r>
            <a:r>
              <a:rPr lang="en-US" dirty="0" err="1" smtClean="0">
                <a:solidFill>
                  <a:srgbClr val="3366FF"/>
                </a:solidFill>
              </a:rPr>
              <a:t>Ballarino</a:t>
            </a:r>
            <a:r>
              <a:rPr lang="en-US" dirty="0" smtClean="0">
                <a:solidFill>
                  <a:srgbClr val="3366FF"/>
                </a:solidFill>
              </a:rPr>
              <a:t> and the TE-MSC-SCD team (CERN)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381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898300"/>
              </p:ext>
            </p:extLst>
          </p:nvPr>
        </p:nvGraphicFramePr>
        <p:xfrm>
          <a:off x="926299" y="1143000"/>
          <a:ext cx="7086600" cy="2097088"/>
        </p:xfrm>
        <a:graphic>
          <a:graphicData uri="http://schemas.openxmlformats.org/drawingml/2006/table">
            <a:tbl>
              <a:tblPr/>
              <a:tblGrid>
                <a:gridCol w="1693863"/>
                <a:gridCol w="769937"/>
                <a:gridCol w="900113"/>
                <a:gridCol w="896937"/>
                <a:gridCol w="900113"/>
                <a:gridCol w="898525"/>
                <a:gridCol w="1027112"/>
              </a:tblGrid>
              <a:tr h="7969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Symbol" pitchFamily="18" charset="2"/>
                        </a:rPr>
                        <a:t>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(mm)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(mm)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Th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(mm)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Tmax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(K)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571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588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Ic </a:t>
                      </a: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(‡)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  <a:p>
                      <a:pPr marL="0" marR="0" lvl="0" indent="571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588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(A)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(†)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MgB</a:t>
                      </a:r>
                      <a:r>
                        <a:rPr kumimoji="0" 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wire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&lt; 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≥ 400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MgB</a:t>
                      </a:r>
                      <a:r>
                        <a:rPr kumimoji="0" 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tape 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0.67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≥ 400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YBCO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tape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≥ 400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BSCCO 2223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tape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0.2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≥ 400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02776" y="3581400"/>
            <a:ext cx="533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aseline="30000" dirty="0" smtClean="0"/>
              <a:t>(†) </a:t>
            </a:r>
            <a:r>
              <a:rPr lang="en-US" dirty="0"/>
              <a:t>bending radius R</a:t>
            </a:r>
            <a:r>
              <a:rPr lang="en-US" baseline="-25000" dirty="0"/>
              <a:t>B</a:t>
            </a:r>
            <a:r>
              <a:rPr lang="en-US" dirty="0"/>
              <a:t> ≤ 80 mm </a:t>
            </a:r>
          </a:p>
          <a:p>
            <a:pPr algn="l"/>
            <a:r>
              <a:rPr lang="en-US" baseline="30000" dirty="0"/>
              <a:t>(‡)</a:t>
            </a:r>
            <a:r>
              <a:rPr lang="en-US" dirty="0"/>
              <a:t> </a:t>
            </a:r>
            <a:r>
              <a:rPr lang="en-US" dirty="0" smtClean="0"/>
              <a:t>applied </a:t>
            </a:r>
            <a:r>
              <a:rPr lang="en-US" dirty="0"/>
              <a:t>field B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/>
              <a:t>≤ 0.5 T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4238748"/>
            <a:ext cx="2135286" cy="461665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Reacted wires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48250" y="4890221"/>
            <a:ext cx="8255281" cy="477054"/>
          </a:xfrm>
          <a:prstGeom prst="rect">
            <a:avLst/>
          </a:prstGeom>
          <a:solidFill>
            <a:srgbClr val="FFFF00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500" b="1" dirty="0" err="1" smtClean="0">
                <a:sym typeface="Symbol"/>
              </a:rPr>
              <a:t>Ltot</a:t>
            </a:r>
            <a:r>
              <a:rPr lang="en-GB" sz="2500" b="1" dirty="0" smtClean="0">
                <a:sym typeface="Symbol"/>
              </a:rPr>
              <a:t>   1000</a:t>
            </a:r>
            <a:r>
              <a:rPr lang="en-GB" sz="2500" b="1" dirty="0" smtClean="0"/>
              <a:t> km of conductor for series production</a:t>
            </a:r>
            <a:endParaRPr lang="en-GB" sz="25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108971"/>
            <a:ext cx="9143999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Superconductors for the LHC SC Links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32331" y="5733256"/>
            <a:ext cx="3942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By courtesy of A. </a:t>
            </a:r>
            <a:r>
              <a:rPr lang="en-US" dirty="0" err="1" smtClean="0">
                <a:solidFill>
                  <a:srgbClr val="3366FF"/>
                </a:solidFill>
              </a:rPr>
              <a:t>Ballarino</a:t>
            </a:r>
            <a:r>
              <a:rPr lang="en-US" dirty="0" smtClean="0">
                <a:solidFill>
                  <a:srgbClr val="3366FF"/>
                </a:solidFill>
              </a:rPr>
              <a:t> (CERN)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39890" y="3267506"/>
            <a:ext cx="2096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Within reach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548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 Link cables</a:t>
            </a:r>
            <a:endParaRPr lang="en-US" dirty="0"/>
          </a:p>
        </p:txBody>
      </p:sp>
      <p:pic>
        <p:nvPicPr>
          <p:cNvPr id="7" name="Picture 6" descr="BANDE_2.jpg"/>
          <p:cNvPicPr>
            <a:picLocks noChangeAspect="1"/>
          </p:cNvPicPr>
          <p:nvPr/>
        </p:nvPicPr>
        <p:blipFill rotWithShape="1">
          <a:blip r:embed="rId2" cstate="print"/>
          <a:srcRect l="16450" t="5245" r="3354" b="10383"/>
          <a:stretch/>
        </p:blipFill>
        <p:spPr>
          <a:xfrm rot="18736990">
            <a:off x="5022362" y="1181815"/>
            <a:ext cx="2714950" cy="1638549"/>
          </a:xfrm>
          <a:prstGeom prst="rect">
            <a:avLst/>
          </a:prstGeom>
          <a:solidFill>
            <a:srgbClr val="00B0F0"/>
          </a:solidFill>
          <a:ln>
            <a:noFill/>
          </a:ln>
        </p:spPr>
      </p:pic>
      <p:grpSp>
        <p:nvGrpSpPr>
          <p:cNvPr id="8" name="Group 7"/>
          <p:cNvGrpSpPr/>
          <p:nvPr/>
        </p:nvGrpSpPr>
        <p:grpSpPr>
          <a:xfrm>
            <a:off x="3614631" y="1099868"/>
            <a:ext cx="2511743" cy="2319754"/>
            <a:chOff x="231457" y="838200"/>
            <a:chExt cx="2511743" cy="2319754"/>
          </a:xfrm>
        </p:grpSpPr>
        <p:grpSp>
          <p:nvGrpSpPr>
            <p:cNvPr id="9" name="Group 8"/>
            <p:cNvGrpSpPr/>
            <p:nvPr/>
          </p:nvGrpSpPr>
          <p:grpSpPr>
            <a:xfrm>
              <a:off x="231457" y="838200"/>
              <a:ext cx="2511743" cy="1997393"/>
              <a:chOff x="231457" y="838200"/>
              <a:chExt cx="2511743" cy="1997393"/>
            </a:xfrm>
          </p:grpSpPr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31457" y="838200"/>
                <a:ext cx="2511743" cy="19973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331559" y="838200"/>
                <a:ext cx="8114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/>
                  <a:t>+ 600 A</a:t>
                </a:r>
                <a:endParaRPr lang="en-GB" sz="16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438435" y="838200"/>
                <a:ext cx="7713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- 600 A</a:t>
                </a:r>
                <a:endParaRPr lang="en-GB" sz="1600" dirty="0"/>
              </a:p>
            </p:txBody>
          </p:sp>
        </p:grpSp>
        <p:cxnSp>
          <p:nvCxnSpPr>
            <p:cNvPr id="10" name="Straight Connector 9"/>
            <p:cNvCxnSpPr/>
            <p:nvPr/>
          </p:nvCxnSpPr>
          <p:spPr>
            <a:xfrm>
              <a:off x="609600" y="3124200"/>
              <a:ext cx="1295400" cy="0"/>
            </a:xfrm>
            <a:prstGeom prst="line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85800" y="2819400"/>
              <a:ext cx="10871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ym typeface="Symbol"/>
                </a:rPr>
                <a:t>5.6 mm</a:t>
              </a:r>
              <a:endParaRPr lang="en-US" sz="1600" dirty="0"/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63217" r="8728" b="8457"/>
          <a:stretch/>
        </p:blipFill>
        <p:spPr bwMode="auto">
          <a:xfrm>
            <a:off x="6762963" y="233492"/>
            <a:ext cx="1923837" cy="32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04635" y="2224138"/>
            <a:ext cx="1879781" cy="470350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20971" y="3556594"/>
            <a:ext cx="3533775" cy="2223985"/>
            <a:chOff x="104963" y="3581400"/>
            <a:chExt cx="3533775" cy="2223985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63" y="3581400"/>
              <a:ext cx="3533775" cy="183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491968" y="5436053"/>
              <a:ext cx="1311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 kA @ 25 K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70664" y="5432201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 kA @ 25 K</a:t>
              </a:r>
              <a:endParaRPr lang="en-GB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33723" y="3266667"/>
            <a:ext cx="318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Twisted wires for high current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23617" y="5762748"/>
            <a:ext cx="1750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(Dummy cables) 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21398" y="1327937"/>
            <a:ext cx="3394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Insulated and twisted </a:t>
            </a:r>
            <a:r>
              <a:rPr lang="en-GB" dirty="0" smtClean="0"/>
              <a:t>tapes, for cables of modest amperage (can be assembled into larger cables for higher current)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881161" y="5762748"/>
            <a:ext cx="6225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Work in TE-MSC-SCD, by courtesy of A. </a:t>
            </a:r>
            <a:r>
              <a:rPr lang="en-US" dirty="0" err="1" smtClean="0">
                <a:solidFill>
                  <a:srgbClr val="3366FF"/>
                </a:solidFill>
              </a:rPr>
              <a:t>Ballarino</a:t>
            </a:r>
            <a:r>
              <a:rPr lang="en-US" dirty="0" smtClean="0">
                <a:solidFill>
                  <a:srgbClr val="3366FF"/>
                </a:solidFill>
              </a:rPr>
              <a:t> (CERN)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77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 Link prototype test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142172" y="1173935"/>
            <a:ext cx="8843070" cy="96793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New feed-box for supercritical helium (10 g/s) variable temperature (5 K … &gt; 77 K) and high current (13 kA)</a:t>
            </a:r>
          </a:p>
          <a:p>
            <a:r>
              <a:rPr lang="en-US" dirty="0" smtClean="0"/>
              <a:t>Flexible cryostat to host various cable types and materials, up to 20 m length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" b="5219"/>
          <a:stretch/>
        </p:blipFill>
        <p:spPr>
          <a:xfrm>
            <a:off x="1137372" y="1973839"/>
            <a:ext cx="6504988" cy="415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653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 drive from the LHC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LTS wires and cables at 50</a:t>
            </a:r>
          </a:p>
          <a:p>
            <a:pPr lvl="1"/>
            <a:r>
              <a:rPr lang="en-US" dirty="0" smtClean="0"/>
              <a:t>HTS conductors at 25</a:t>
            </a:r>
          </a:p>
          <a:p>
            <a:r>
              <a:rPr lang="en-US" dirty="0" smtClean="0"/>
              <a:t>Beyond the LHC</a:t>
            </a:r>
          </a:p>
          <a:p>
            <a:r>
              <a:rPr lang="en-US" dirty="0" smtClean="0"/>
              <a:t>Summary and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80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drive from the LHC</a:t>
            </a:r>
          </a:p>
          <a:p>
            <a:pPr lvl="1"/>
            <a:r>
              <a:rPr lang="en-US" dirty="0" smtClean="0"/>
              <a:t>LTS wires and cables at 50</a:t>
            </a:r>
          </a:p>
          <a:p>
            <a:pPr lvl="1"/>
            <a:r>
              <a:rPr lang="en-US" dirty="0" smtClean="0"/>
              <a:t>HTS conductors at 25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Beyond the LHC</a:t>
            </a:r>
          </a:p>
          <a:p>
            <a:r>
              <a:rPr lang="en-US" dirty="0" smtClean="0"/>
              <a:t>Summary and 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5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BSCCO-2212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3918856"/>
            <a:ext cx="8856984" cy="19443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Voids in 2212 are a clear issue, that has been recently understood, but not yet mastered</a:t>
            </a:r>
          </a:p>
          <a:p>
            <a:pPr lvl="1"/>
            <a:r>
              <a:rPr lang="en-US" dirty="0" smtClean="0"/>
              <a:t>Is it originated by intrinsic or extrinsic sources ?</a:t>
            </a:r>
          </a:p>
          <a:p>
            <a:pPr lvl="1"/>
            <a:r>
              <a:rPr lang="en-US" dirty="0" smtClean="0"/>
              <a:t>What is a practical means to overcome it ?</a:t>
            </a:r>
            <a:endParaRPr lang="en-US" dirty="0"/>
          </a:p>
        </p:txBody>
      </p:sp>
      <p:pic>
        <p:nvPicPr>
          <p:cNvPr id="7" name="Picture 6" descr="Screen Shot 2013-06-03 at 8.26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5" y="1332205"/>
            <a:ext cx="5626100" cy="193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7021" y="3272526"/>
            <a:ext cx="1159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As drawn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98603" y="3272526"/>
            <a:ext cx="1435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Quenched at 888 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08346" y="3272526"/>
            <a:ext cx="1435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Fully processed</a:t>
            </a:r>
            <a:endParaRPr lang="en-US" dirty="0"/>
          </a:p>
        </p:txBody>
      </p:sp>
      <p:pic>
        <p:nvPicPr>
          <p:cNvPr id="11" name="Picture 10" descr="Screen Shot 2013-06-03 at 8.25.5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148" y="732041"/>
            <a:ext cx="2586652" cy="25866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00148" y="3272526"/>
            <a:ext cx="2586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In-situ tomography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3632" y="5786023"/>
            <a:ext cx="9000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F. </a:t>
            </a:r>
            <a:r>
              <a:rPr lang="en-US" dirty="0" err="1" smtClean="0">
                <a:solidFill>
                  <a:srgbClr val="3366FF"/>
                </a:solidFill>
              </a:rPr>
              <a:t>Kametani</a:t>
            </a:r>
            <a:r>
              <a:rPr lang="en-US" dirty="0">
                <a:solidFill>
                  <a:srgbClr val="3366FF"/>
                </a:solidFill>
              </a:rPr>
              <a:t>, et al., Superconductor Science and Technology, 24, 075009(7pp) (2011</a:t>
            </a:r>
            <a:r>
              <a:rPr lang="en-US" dirty="0" smtClean="0">
                <a:solidFill>
                  <a:srgbClr val="3366FF"/>
                </a:solidFill>
              </a:rPr>
              <a:t>)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930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8" r="3323" b="16785"/>
          <a:stretch>
            <a:fillRect/>
          </a:stretch>
        </p:blipFill>
        <p:spPr bwMode="auto">
          <a:xfrm>
            <a:off x="763588" y="1167773"/>
            <a:ext cx="4441825" cy="405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TextBox 17"/>
          <p:cNvSpPr txBox="1">
            <a:spLocks noChangeArrowheads="1"/>
          </p:cNvSpPr>
          <p:nvPr/>
        </p:nvSpPr>
        <p:spPr bwMode="auto">
          <a:xfrm>
            <a:off x="3633788" y="3682373"/>
            <a:ext cx="13255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15 T, 4.2 K</a:t>
            </a:r>
          </a:p>
          <a:p>
            <a:r>
              <a:rPr lang="en-US" sz="1200"/>
              <a:t>0.1 µV/cm</a:t>
            </a:r>
          </a:p>
          <a:p>
            <a:r>
              <a:rPr lang="en-US" sz="1200"/>
              <a:t>1.2 mm diameter</a:t>
            </a:r>
          </a:p>
          <a:p>
            <a:r>
              <a:rPr lang="en-US" sz="1200"/>
              <a:t>1 meter sample</a:t>
            </a:r>
          </a:p>
        </p:txBody>
      </p:sp>
      <p:sp>
        <p:nvSpPr>
          <p:cNvPr id="16387" name="TextBox 11"/>
          <p:cNvSpPr txBox="1">
            <a:spLocks noChangeArrowheads="1"/>
          </p:cNvSpPr>
          <p:nvPr/>
        </p:nvSpPr>
        <p:spPr bwMode="auto">
          <a:xfrm>
            <a:off x="5653088" y="1575760"/>
            <a:ext cx="1371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470 A/mm</a:t>
            </a:r>
            <a:r>
              <a:rPr lang="en-US" sz="1400" baseline="30000"/>
              <a:t>2</a:t>
            </a:r>
          </a:p>
          <a:p>
            <a:r>
              <a:rPr lang="en-US" sz="1400"/>
              <a:t>@ 15 T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51476" y="5224462"/>
            <a:ext cx="8215313" cy="40005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2000" dirty="0">
                <a:latin typeface="Frutiger Roman" charset="0"/>
              </a:rPr>
              <a:t> Core densification result in double J</a:t>
            </a:r>
            <a:r>
              <a:rPr lang="en-US" sz="2000" baseline="-25000" dirty="0">
                <a:latin typeface="Frutiger Roman" charset="0"/>
              </a:rPr>
              <a:t>E</a:t>
            </a:r>
            <a:r>
              <a:rPr lang="en-US" sz="2000" dirty="0">
                <a:latin typeface="Frutiger Roman" charset="0"/>
              </a:rPr>
              <a:t> values to ~470 A/mm</a:t>
            </a:r>
            <a:r>
              <a:rPr lang="en-US" sz="2000" baseline="30000" dirty="0">
                <a:latin typeface="Frutiger Roman" charset="0"/>
              </a:rPr>
              <a:t>2</a:t>
            </a:r>
            <a:r>
              <a:rPr lang="en-US" sz="2000" dirty="0">
                <a:latin typeface="Frutiger Roman" charset="0"/>
              </a:rPr>
              <a:t> at 15 T </a:t>
            </a:r>
          </a:p>
        </p:txBody>
      </p:sp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225" y="2251259"/>
            <a:ext cx="222885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Line 16"/>
          <p:cNvSpPr>
            <a:spLocks noChangeShapeType="1"/>
          </p:cNvSpPr>
          <p:nvPr/>
        </p:nvSpPr>
        <p:spPr bwMode="auto">
          <a:xfrm flipH="1" flipV="1">
            <a:off x="5186363" y="1782135"/>
            <a:ext cx="419100" cy="12700"/>
          </a:xfrm>
          <a:prstGeom prst="line">
            <a:avLst/>
          </a:prstGeom>
          <a:noFill/>
          <a:ln w="57150">
            <a:solidFill>
              <a:srgbClr val="66FF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1" name="TextBox 8"/>
          <p:cNvSpPr txBox="1">
            <a:spLocks noChangeArrowheads="1"/>
          </p:cNvSpPr>
          <p:nvPr/>
        </p:nvSpPr>
        <p:spPr bwMode="auto">
          <a:xfrm>
            <a:off x="142875" y="260350"/>
            <a:ext cx="544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chemeClr val="bg1"/>
                </a:solidFill>
                <a:latin typeface="Frutiger Roman" charset="0"/>
              </a:rPr>
              <a:t>Wire J</a:t>
            </a:r>
            <a:r>
              <a:rPr lang="en-US" sz="2800" baseline="-25000">
                <a:solidFill>
                  <a:schemeClr val="bg1"/>
                </a:solidFill>
                <a:latin typeface="Frutiger Roman" charset="0"/>
              </a:rPr>
              <a:t>E</a:t>
            </a:r>
            <a:r>
              <a:rPr lang="en-US" sz="2800">
                <a:solidFill>
                  <a:schemeClr val="bg1"/>
                </a:solidFill>
                <a:latin typeface="Frutiger Roman" charset="0"/>
              </a:rPr>
              <a:t> improvement by CIPing </a:t>
            </a:r>
            <a:endParaRPr lang="en-US" sz="2800" baseline="-25000">
              <a:solidFill>
                <a:schemeClr val="bg1"/>
              </a:solidFill>
              <a:latin typeface="Frutiger Roman" charset="0"/>
            </a:endParaRPr>
          </a:p>
        </p:txBody>
      </p:sp>
      <p:pic>
        <p:nvPicPr>
          <p:cNvPr id="11" name="Picture 5" descr="Blue banner_PLASMATECH copy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Logo_White-Key_White-strapline_Smal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299325" y="119063"/>
            <a:ext cx="1736725" cy="5715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7"/>
          <p:cNvSpPr txBox="1">
            <a:spLocks noChangeArrowheads="1"/>
          </p:cNvSpPr>
          <p:nvPr/>
        </p:nvSpPr>
        <p:spPr bwMode="white">
          <a:xfrm>
            <a:off x="7292975" y="730250"/>
            <a:ext cx="1676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100" i="1">
                <a:solidFill>
                  <a:schemeClr val="bg1"/>
                </a:solidFill>
                <a:latin typeface="Times New Roman" charset="0"/>
                <a:cs typeface="Times New Roman" charset="0"/>
              </a:rPr>
              <a:t>The Business of Science</a:t>
            </a:r>
            <a:r>
              <a:rPr lang="en-GB" sz="1100" i="1" baseline="30000">
                <a:solidFill>
                  <a:schemeClr val="bg1"/>
                </a:solidFill>
                <a:latin typeface="Times New Roman" charset="0"/>
                <a:cs typeface="Times New Roman" charset="0"/>
              </a:rPr>
              <a:t>®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375" y="240874"/>
            <a:ext cx="7470648" cy="70993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Improvement by </a:t>
            </a:r>
            <a:r>
              <a:rPr lang="en-US" dirty="0" err="1" smtClean="0">
                <a:solidFill>
                  <a:schemeClr val="bg1"/>
                </a:solidFill>
              </a:rPr>
              <a:t>CIPping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73885" y="5786023"/>
            <a:ext cx="3396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By courtesy of Y</a:t>
            </a:r>
            <a:r>
              <a:rPr lang="en-US" dirty="0">
                <a:solidFill>
                  <a:srgbClr val="3366FF"/>
                </a:solidFill>
              </a:rPr>
              <a:t>. </a:t>
            </a:r>
            <a:r>
              <a:rPr lang="en-US" dirty="0" smtClean="0">
                <a:solidFill>
                  <a:srgbClr val="3366FF"/>
                </a:solidFill>
              </a:rPr>
              <a:t>Huang (OIST)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489200" y="1676400"/>
            <a:ext cx="1828800" cy="2616200"/>
          </a:xfrm>
          <a:custGeom>
            <a:avLst/>
            <a:gdLst>
              <a:gd name="connsiteX0" fmla="*/ 0 w 1828800"/>
              <a:gd name="connsiteY0" fmla="*/ 2616200 h 2616200"/>
              <a:gd name="connsiteX1" fmla="*/ 431800 w 1828800"/>
              <a:gd name="connsiteY1" fmla="*/ 1346200 h 2616200"/>
              <a:gd name="connsiteX2" fmla="*/ 1244600 w 1828800"/>
              <a:gd name="connsiteY2" fmla="*/ 406400 h 2616200"/>
              <a:gd name="connsiteX3" fmla="*/ 1828800 w 1828800"/>
              <a:gd name="connsiteY3" fmla="*/ 0 h 2616200"/>
              <a:gd name="connsiteX0" fmla="*/ 0 w 1828800"/>
              <a:gd name="connsiteY0" fmla="*/ 2616200 h 2616200"/>
              <a:gd name="connsiteX1" fmla="*/ 431800 w 1828800"/>
              <a:gd name="connsiteY1" fmla="*/ 1346200 h 2616200"/>
              <a:gd name="connsiteX2" fmla="*/ 837614 w 1828800"/>
              <a:gd name="connsiteY2" fmla="*/ 740308 h 2616200"/>
              <a:gd name="connsiteX3" fmla="*/ 1244600 w 1828800"/>
              <a:gd name="connsiteY3" fmla="*/ 406400 h 2616200"/>
              <a:gd name="connsiteX4" fmla="*/ 1828800 w 1828800"/>
              <a:gd name="connsiteY4" fmla="*/ 0 h 2616200"/>
              <a:gd name="connsiteX0" fmla="*/ 0 w 1828800"/>
              <a:gd name="connsiteY0" fmla="*/ 2616200 h 2616200"/>
              <a:gd name="connsiteX1" fmla="*/ 431800 w 1828800"/>
              <a:gd name="connsiteY1" fmla="*/ 1346200 h 2616200"/>
              <a:gd name="connsiteX2" fmla="*/ 837614 w 1828800"/>
              <a:gd name="connsiteY2" fmla="*/ 740308 h 2616200"/>
              <a:gd name="connsiteX3" fmla="*/ 1282512 w 1828800"/>
              <a:gd name="connsiteY3" fmla="*/ 349537 h 2616200"/>
              <a:gd name="connsiteX4" fmla="*/ 1828800 w 1828800"/>
              <a:gd name="connsiteY4" fmla="*/ 0 h 2616200"/>
              <a:gd name="connsiteX0" fmla="*/ 0 w 1828800"/>
              <a:gd name="connsiteY0" fmla="*/ 2616200 h 2616200"/>
              <a:gd name="connsiteX1" fmla="*/ 355975 w 1828800"/>
              <a:gd name="connsiteY1" fmla="*/ 1564178 h 2616200"/>
              <a:gd name="connsiteX2" fmla="*/ 837614 w 1828800"/>
              <a:gd name="connsiteY2" fmla="*/ 740308 h 2616200"/>
              <a:gd name="connsiteX3" fmla="*/ 1282512 w 1828800"/>
              <a:gd name="connsiteY3" fmla="*/ 349537 h 2616200"/>
              <a:gd name="connsiteX4" fmla="*/ 1828800 w 1828800"/>
              <a:gd name="connsiteY4" fmla="*/ 0 h 2616200"/>
              <a:gd name="connsiteX0" fmla="*/ 0 w 1828800"/>
              <a:gd name="connsiteY0" fmla="*/ 2616200 h 2616200"/>
              <a:gd name="connsiteX1" fmla="*/ 355975 w 1828800"/>
              <a:gd name="connsiteY1" fmla="*/ 1564178 h 2616200"/>
              <a:gd name="connsiteX2" fmla="*/ 818658 w 1828800"/>
              <a:gd name="connsiteY2" fmla="*/ 797171 h 2616200"/>
              <a:gd name="connsiteX3" fmla="*/ 1282512 w 1828800"/>
              <a:gd name="connsiteY3" fmla="*/ 349537 h 2616200"/>
              <a:gd name="connsiteX4" fmla="*/ 1828800 w 1828800"/>
              <a:gd name="connsiteY4" fmla="*/ 0 h 261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800" h="2616200">
                <a:moveTo>
                  <a:pt x="0" y="2616200"/>
                </a:moveTo>
                <a:cubicBezTo>
                  <a:pt x="112183" y="2165350"/>
                  <a:pt x="219532" y="1867349"/>
                  <a:pt x="355975" y="1564178"/>
                </a:cubicBezTo>
                <a:cubicBezTo>
                  <a:pt x="492418" y="1261007"/>
                  <a:pt x="683191" y="953804"/>
                  <a:pt x="818658" y="797171"/>
                </a:cubicBezTo>
                <a:cubicBezTo>
                  <a:pt x="954125" y="640538"/>
                  <a:pt x="1114155" y="482399"/>
                  <a:pt x="1282512" y="349537"/>
                </a:cubicBezTo>
                <a:cubicBezTo>
                  <a:pt x="1450869" y="216675"/>
                  <a:pt x="1653116" y="91016"/>
                  <a:pt x="1828800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18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 by OPHT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654" y="1069970"/>
            <a:ext cx="5417197" cy="49819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75165" y="0"/>
            <a:ext cx="5968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J. </a:t>
            </a:r>
            <a:r>
              <a:rPr lang="en-US" dirty="0">
                <a:solidFill>
                  <a:srgbClr val="3366FF"/>
                </a:solidFill>
              </a:rPr>
              <a:t>Jiang, </a:t>
            </a:r>
            <a:r>
              <a:rPr lang="en-US" dirty="0" smtClean="0">
                <a:solidFill>
                  <a:srgbClr val="3366FF"/>
                </a:solidFill>
              </a:rPr>
              <a:t>E. </a:t>
            </a:r>
            <a:r>
              <a:rPr lang="en-US" dirty="0" err="1">
                <a:solidFill>
                  <a:srgbClr val="3366FF"/>
                </a:solidFill>
              </a:rPr>
              <a:t>Hellstrom</a:t>
            </a:r>
            <a:r>
              <a:rPr lang="en-US" dirty="0">
                <a:solidFill>
                  <a:srgbClr val="3366FF"/>
                </a:solidFill>
              </a:rPr>
              <a:t>, </a:t>
            </a:r>
            <a:r>
              <a:rPr lang="en-US" dirty="0" smtClean="0">
                <a:solidFill>
                  <a:srgbClr val="3366FF"/>
                </a:solidFill>
              </a:rPr>
              <a:t>D. </a:t>
            </a:r>
            <a:r>
              <a:rPr lang="en-US" dirty="0" err="1">
                <a:solidFill>
                  <a:srgbClr val="3366FF"/>
                </a:solidFill>
              </a:rPr>
              <a:t>Larbalestier</a:t>
            </a:r>
            <a:r>
              <a:rPr lang="en-US" dirty="0">
                <a:solidFill>
                  <a:srgbClr val="3366FF"/>
                </a:solidFill>
              </a:rPr>
              <a:t> et al., NHMFL-</a:t>
            </a:r>
            <a:r>
              <a:rPr lang="en-US" dirty="0" smtClean="0">
                <a:solidFill>
                  <a:srgbClr val="3366FF"/>
                </a:solidFill>
              </a:rPr>
              <a:t>FSU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160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3-06-05 at 3.36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53"/>
            <a:ext cx="9144000" cy="685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169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BSCCO-2212, “easy” to cable</a:t>
            </a:r>
            <a:endParaRPr lang="en-US" dirty="0"/>
          </a:p>
        </p:txBody>
      </p:sp>
      <p:pic>
        <p:nvPicPr>
          <p:cNvPr id="7" name="Picture 6" descr="Screen Shot 2013-06-05 at 3.35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98" y="1268760"/>
            <a:ext cx="4231658" cy="2356726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850" y="1843098"/>
            <a:ext cx="3211372" cy="178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405184" y="1406553"/>
            <a:ext cx="469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3366FF"/>
                </a:solidFill>
              </a:rPr>
              <a:t>R. </a:t>
            </a:r>
            <a:r>
              <a:rPr lang="en-US" dirty="0" err="1" smtClean="0">
                <a:solidFill>
                  <a:srgbClr val="3366FF"/>
                </a:solidFill>
              </a:rPr>
              <a:t>Scanlan</a:t>
            </a:r>
            <a:r>
              <a:rPr lang="en-US" dirty="0" smtClean="0">
                <a:solidFill>
                  <a:srgbClr val="3366FF"/>
                </a:solidFill>
              </a:rPr>
              <a:t>, D. </a:t>
            </a:r>
            <a:r>
              <a:rPr lang="en-US" dirty="0" err="1" smtClean="0">
                <a:solidFill>
                  <a:srgbClr val="3366FF"/>
                </a:solidFill>
              </a:rPr>
              <a:t>Dietderich</a:t>
            </a:r>
            <a:r>
              <a:rPr lang="en-US" dirty="0" smtClean="0">
                <a:solidFill>
                  <a:srgbClr val="3366FF"/>
                </a:solidFill>
              </a:rPr>
              <a:t>, A. </a:t>
            </a:r>
            <a:r>
              <a:rPr lang="en-US" dirty="0" err="1" smtClean="0">
                <a:solidFill>
                  <a:srgbClr val="3366FF"/>
                </a:solidFill>
              </a:rPr>
              <a:t>Godeke</a:t>
            </a:r>
            <a:r>
              <a:rPr lang="en-US" dirty="0" smtClean="0">
                <a:solidFill>
                  <a:srgbClr val="3366FF"/>
                </a:solidFill>
              </a:rPr>
              <a:t>, LBNL</a:t>
            </a:r>
            <a:endParaRPr lang="en-US" dirty="0">
              <a:solidFill>
                <a:srgbClr val="3366FF"/>
              </a:solidFill>
            </a:endParaRP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70498" y="3762890"/>
            <a:ext cx="5387748" cy="1798831"/>
            <a:chOff x="152400" y="1676400"/>
            <a:chExt cx="6096000" cy="1774465"/>
          </a:xfrm>
        </p:grpSpPr>
        <p:pic>
          <p:nvPicPr>
            <p:cNvPr id="11" name="Picture 1" descr="C:\Users\tshen\Documents\My work\2010 data and papers\2212 FNAL-development\High-strength 2212 cable\6+1 green cable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7" b="-114"/>
            <a:stretch>
              <a:fillRect/>
            </a:stretch>
          </p:blipFill>
          <p:spPr bwMode="auto">
            <a:xfrm flipH="1">
              <a:off x="152400" y="1676400"/>
              <a:ext cx="6096000" cy="17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0"/>
            <p:cNvSpPr txBox="1">
              <a:spLocks noChangeArrowheads="1"/>
            </p:cNvSpPr>
            <p:nvPr/>
          </p:nvSpPr>
          <p:spPr bwMode="auto">
            <a:xfrm>
              <a:off x="4849910" y="1676400"/>
              <a:ext cx="137762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>
                  <a:solidFill>
                    <a:schemeClr val="bg1"/>
                  </a:solidFill>
                </a:rPr>
                <a:t>High strength </a:t>
              </a:r>
            </a:p>
            <a:p>
              <a:pPr eaLnBrk="1" hangingPunct="1"/>
              <a:r>
                <a:rPr lang="en-US" sz="1200" b="1">
                  <a:solidFill>
                    <a:schemeClr val="bg1"/>
                  </a:solidFill>
                </a:rPr>
                <a:t>alloy wire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>
              <a:off x="4648647" y="2209491"/>
              <a:ext cx="228899" cy="22820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2"/>
            <p:cNvSpPr txBox="1">
              <a:spLocks noChangeArrowheads="1"/>
            </p:cNvSpPr>
            <p:nvPr/>
          </p:nvSpPr>
          <p:spPr bwMode="auto">
            <a:xfrm>
              <a:off x="4858870" y="2545980"/>
              <a:ext cx="112223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>
                  <a:solidFill>
                    <a:schemeClr val="bg1"/>
                  </a:solidFill>
                </a:rPr>
                <a:t>Oxide </a:t>
              </a:r>
            </a:p>
            <a:p>
              <a:pPr eaLnBrk="1" hangingPunct="1"/>
              <a:r>
                <a:rPr lang="en-US" sz="1200" b="1">
                  <a:solidFill>
                    <a:schemeClr val="bg1"/>
                  </a:solidFill>
                </a:rPr>
                <a:t>protection </a:t>
              </a:r>
            </a:p>
            <a:p>
              <a:pPr eaLnBrk="1" hangingPunct="1"/>
              <a:r>
                <a:rPr lang="en-US" sz="1200" b="1">
                  <a:solidFill>
                    <a:schemeClr val="bg1"/>
                  </a:solidFill>
                </a:rPr>
                <a:t>layer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>
              <a:off x="4418806" y="2555530"/>
              <a:ext cx="458391" cy="30789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4"/>
            <p:cNvSpPr txBox="1">
              <a:spLocks noChangeArrowheads="1"/>
            </p:cNvSpPr>
            <p:nvPr/>
          </p:nvSpPr>
          <p:spPr bwMode="auto">
            <a:xfrm>
              <a:off x="2438400" y="3097305"/>
              <a:ext cx="1763224" cy="353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>
                  <a:solidFill>
                    <a:schemeClr val="bg1"/>
                  </a:solidFill>
                </a:rPr>
                <a:t>Bi-2212 round wire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3634979" y="2962684"/>
              <a:ext cx="384969" cy="18433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6"/>
            <p:cNvSpPr txBox="1">
              <a:spLocks noChangeArrowheads="1"/>
            </p:cNvSpPr>
            <p:nvPr/>
          </p:nvSpPr>
          <p:spPr bwMode="auto">
            <a:xfrm>
              <a:off x="152400" y="1676400"/>
              <a:ext cx="3616936" cy="785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>
                  <a:solidFill>
                    <a:schemeClr val="bg1"/>
                  </a:solidFill>
                </a:rPr>
                <a:t>High Strength 6+1 Bi-2212 cable</a:t>
              </a:r>
              <a:r>
                <a:rPr lang="en-US" b="1" dirty="0"/>
                <a:t/>
              </a:r>
              <a:br>
                <a:rPr lang="en-US" b="1" dirty="0"/>
              </a:br>
              <a:endParaRPr lang="en-US" b="1" dirty="0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03"/>
          <a:stretch/>
        </p:blipFill>
        <p:spPr bwMode="auto">
          <a:xfrm>
            <a:off x="5600129" y="3762602"/>
            <a:ext cx="3344705" cy="1776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627785" y="5511760"/>
            <a:ext cx="6317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T. </a:t>
            </a:r>
            <a:r>
              <a:rPr lang="en-US" dirty="0" err="1" smtClean="0">
                <a:solidFill>
                  <a:srgbClr val="3366FF"/>
                </a:solidFill>
              </a:rPr>
              <a:t>Shen</a:t>
            </a:r>
            <a:r>
              <a:rPr lang="en-US" dirty="0" smtClean="0">
                <a:solidFill>
                  <a:srgbClr val="3366FF"/>
                </a:solidFill>
              </a:rPr>
              <a:t>, Strand and Cable Engineering Group, </a:t>
            </a:r>
            <a:r>
              <a:rPr lang="en-US" dirty="0" err="1" smtClean="0">
                <a:solidFill>
                  <a:srgbClr val="3366FF"/>
                </a:solidFill>
              </a:rPr>
              <a:t>Fermilab</a:t>
            </a:r>
            <a:endParaRPr lang="en-US" dirty="0" smtClean="0">
              <a:solidFill>
                <a:srgbClr val="3366FF"/>
              </a:solidFill>
            </a:endParaRPr>
          </a:p>
          <a:p>
            <a:pPr algn="r"/>
            <a:r>
              <a:rPr lang="en-US" dirty="0" err="1" smtClean="0">
                <a:solidFill>
                  <a:srgbClr val="3366FF"/>
                </a:solidFill>
              </a:rPr>
              <a:t>nGimat</a:t>
            </a:r>
            <a:r>
              <a:rPr lang="en-US" dirty="0" smtClean="0">
                <a:solidFill>
                  <a:srgbClr val="3366FF"/>
                </a:solidFill>
              </a:rPr>
              <a:t>/NCSU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211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506" y="233492"/>
            <a:ext cx="8537520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REBCO – how do you cable tapes ?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1" t="-1" r="8976" b="32412"/>
          <a:stretch/>
        </p:blipFill>
        <p:spPr bwMode="auto">
          <a:xfrm>
            <a:off x="324506" y="1173935"/>
            <a:ext cx="1781457" cy="2761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94" y="4026316"/>
            <a:ext cx="1328737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" name="Picture 9" descr="Screen Shot 2013-06-05 at 3.56.2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39" y="1180411"/>
            <a:ext cx="2632543" cy="2024741"/>
          </a:xfrm>
          <a:prstGeom prst="rect">
            <a:avLst/>
          </a:prstGeom>
        </p:spPr>
      </p:pic>
      <p:pic>
        <p:nvPicPr>
          <p:cNvPr id="11" name="Picture 10" descr="Screen Shot 2013-06-05 at 3.56.38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97"/>
          <a:stretch/>
        </p:blipFill>
        <p:spPr>
          <a:xfrm rot="16200000" flipV="1">
            <a:off x="4429556" y="2253497"/>
            <a:ext cx="2761840" cy="602716"/>
          </a:xfrm>
          <a:prstGeom prst="rect">
            <a:avLst/>
          </a:prstGeom>
        </p:spPr>
      </p:pic>
      <p:pic>
        <p:nvPicPr>
          <p:cNvPr id="12" name="Picture 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014176" y="1707461"/>
            <a:ext cx="2374900" cy="1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" name="Picture 7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43789" y="1884287"/>
            <a:ext cx="1956565" cy="1012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12810" y="3289445"/>
            <a:ext cx="3096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Stacks in Conduit Conductor </a:t>
            </a:r>
          </a:p>
          <a:p>
            <a:r>
              <a:rPr lang="en-US" dirty="0" smtClean="0"/>
              <a:t>M. </a:t>
            </a:r>
            <a:r>
              <a:rPr lang="en-US" dirty="0" err="1" smtClean="0"/>
              <a:t>Takayasu</a:t>
            </a:r>
            <a:r>
              <a:rPr lang="en-US" dirty="0" smtClean="0"/>
              <a:t>, MIT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32692" y="5337373"/>
            <a:ext cx="2572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Cable-On-Round-Core </a:t>
            </a:r>
          </a:p>
          <a:p>
            <a:r>
              <a:rPr lang="en-US" dirty="0" smtClean="0"/>
              <a:t>D. van der </a:t>
            </a:r>
            <a:r>
              <a:rPr lang="en-US" dirty="0" err="1" smtClean="0"/>
              <a:t>Laan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111834" y="4543718"/>
            <a:ext cx="3032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Roebels</a:t>
            </a:r>
            <a:r>
              <a:rPr lang="en-US" dirty="0" smtClean="0"/>
              <a:t>, W. </a:t>
            </a:r>
            <a:r>
              <a:rPr lang="en-US" dirty="0" err="1" smtClean="0"/>
              <a:t>Goldacker</a:t>
            </a:r>
            <a:r>
              <a:rPr lang="en-US" dirty="0" smtClean="0"/>
              <a:t>, KIT</a:t>
            </a:r>
            <a:endParaRPr lang="en-US" dirty="0"/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40" b="6043"/>
          <a:stretch/>
        </p:blipFill>
        <p:spPr bwMode="auto">
          <a:xfrm>
            <a:off x="6332851" y="3671141"/>
            <a:ext cx="2701091" cy="833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801" y="3935776"/>
            <a:ext cx="2351134" cy="2221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509060" y="5236323"/>
            <a:ext cx="4524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Stacked tapes conductors, </a:t>
            </a:r>
            <a:r>
              <a:rPr lang="en-US" dirty="0" err="1" smtClean="0"/>
              <a:t>EuCARD</a:t>
            </a:r>
            <a:r>
              <a:rPr lang="en-US" dirty="0" smtClean="0"/>
              <a:t> WP7 Task 4, Very High Field Dipole Insert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51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76200" y="6564868"/>
            <a:ext cx="244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MEM13, 12 March 2013</a:t>
            </a:r>
            <a:endParaRPr lang="en-GB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140865"/>
            <a:ext cx="2666667" cy="56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615702" y="3004821"/>
            <a:ext cx="5294367" cy="65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l="33632" r="27494"/>
          <a:stretch>
            <a:fillRect/>
          </a:stretch>
        </p:blipFill>
        <p:spPr bwMode="auto">
          <a:xfrm>
            <a:off x="861328" y="1043010"/>
            <a:ext cx="1881872" cy="1423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83815"/>
            <a:ext cx="25908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57200" y="2566567"/>
            <a:ext cx="2859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Applied </a:t>
            </a:r>
            <a:r>
              <a:rPr lang="en-US" sz="2000" dirty="0" smtClean="0">
                <a:sym typeface="Symbol"/>
              </a:rPr>
              <a:t></a:t>
            </a:r>
            <a:r>
              <a:rPr lang="en-US" sz="2000" baseline="-25000" dirty="0" smtClean="0">
                <a:sym typeface="Symbol"/>
              </a:rPr>
              <a:t>trans. </a:t>
            </a:r>
            <a:r>
              <a:rPr lang="en-US" sz="2000" dirty="0" smtClean="0">
                <a:sym typeface="Symbol"/>
              </a:rPr>
              <a:t>= 40 </a:t>
            </a:r>
            <a:r>
              <a:rPr lang="en-US" sz="2000" dirty="0" err="1" smtClean="0">
                <a:sym typeface="Symbol"/>
              </a:rPr>
              <a:t>MPa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 rot="-5400000">
            <a:off x="3841015" y="3416261"/>
            <a:ext cx="167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Roebel</a:t>
            </a:r>
            <a:r>
              <a:rPr lang="en-US" dirty="0" smtClean="0"/>
              <a:t> cable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-5400000">
            <a:off x="2382437" y="3452622"/>
            <a:ext cx="310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2 </a:t>
            </a:r>
            <a:r>
              <a:rPr lang="en-US" dirty="0" smtClean="0">
                <a:sym typeface="Symbol"/>
              </a:rPr>
              <a:t> </a:t>
            </a:r>
            <a:r>
              <a:rPr lang="en-US" dirty="0" err="1" smtClean="0"/>
              <a:t>Nb</a:t>
            </a:r>
            <a:r>
              <a:rPr lang="en-US" dirty="0" smtClean="0"/>
              <a:t>-Ti Rutherford  cables</a:t>
            </a:r>
            <a:endParaRPr lang="en-US" dirty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94659" y="883055"/>
            <a:ext cx="306705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347630" y="5549170"/>
            <a:ext cx="3492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3366FF"/>
                </a:solidFill>
              </a:rPr>
              <a:t>CERN, </a:t>
            </a:r>
            <a:r>
              <a:rPr lang="en-GB" sz="2000" dirty="0" smtClean="0">
                <a:solidFill>
                  <a:srgbClr val="3366FF"/>
                </a:solidFill>
              </a:rPr>
              <a:t>Superconductors </a:t>
            </a:r>
            <a:r>
              <a:rPr lang="en-GB" sz="2000" dirty="0" smtClean="0">
                <a:solidFill>
                  <a:srgbClr val="3366FF"/>
                </a:solidFill>
              </a:rPr>
              <a:t>Lab</a:t>
            </a:r>
            <a:endParaRPr lang="en-GB" sz="2000" dirty="0">
              <a:solidFill>
                <a:srgbClr val="3366FF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16762" y="-1"/>
            <a:ext cx="8229600" cy="834001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Roebel</a:t>
            </a:r>
            <a:r>
              <a:rPr lang="en-GB" dirty="0" smtClean="0"/>
              <a:t> cables measured @ 4.2 K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91516" y="4681742"/>
            <a:ext cx="2924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3366FF"/>
                </a:solidFill>
              </a:rPr>
              <a:t>J. </a:t>
            </a:r>
            <a:r>
              <a:rPr lang="en-GB" sz="2000" dirty="0" err="1" smtClean="0">
                <a:solidFill>
                  <a:srgbClr val="3366FF"/>
                </a:solidFill>
              </a:rPr>
              <a:t>Fleiter</a:t>
            </a:r>
            <a:r>
              <a:rPr lang="en-GB" sz="2000" dirty="0" smtClean="0">
                <a:solidFill>
                  <a:srgbClr val="3366FF"/>
                </a:solidFill>
              </a:rPr>
              <a:t>, CERN, </a:t>
            </a:r>
          </a:p>
          <a:p>
            <a:r>
              <a:rPr lang="en-GB" sz="2000" dirty="0" smtClean="0">
                <a:solidFill>
                  <a:srgbClr val="3366FF"/>
                </a:solidFill>
              </a:rPr>
              <a:t>PhD thesis of the University </a:t>
            </a:r>
            <a:r>
              <a:rPr lang="en-GB" sz="2000" dirty="0" smtClean="0">
                <a:solidFill>
                  <a:srgbClr val="3366FF"/>
                </a:solidFill>
              </a:rPr>
              <a:t>of </a:t>
            </a:r>
            <a:r>
              <a:rPr lang="en-GB" sz="2000" dirty="0">
                <a:solidFill>
                  <a:srgbClr val="3366FF"/>
                </a:solidFill>
              </a:rPr>
              <a:t>G</a:t>
            </a:r>
            <a:r>
              <a:rPr lang="en-GB" sz="2000" dirty="0" smtClean="0">
                <a:solidFill>
                  <a:srgbClr val="3366FF"/>
                </a:solidFill>
              </a:rPr>
              <a:t>renoble </a:t>
            </a:r>
            <a:endParaRPr lang="en-GB" sz="2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00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76200" y="6564868"/>
            <a:ext cx="244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MEM13, 12 March 2013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70648" cy="61945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Roebel</a:t>
            </a:r>
            <a:r>
              <a:rPr lang="en-GB" dirty="0" smtClean="0"/>
              <a:t> </a:t>
            </a:r>
            <a:r>
              <a:rPr lang="en-GB" dirty="0" smtClean="0"/>
              <a:t>cables results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106849" y="761368"/>
            <a:ext cx="7098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Measurements  @ CERN in </a:t>
            </a:r>
            <a:r>
              <a:rPr lang="en-GB" sz="2200" dirty="0" smtClean="0"/>
              <a:t>the FReSCa-1 </a:t>
            </a:r>
            <a:r>
              <a:rPr lang="en-GB" sz="2200" dirty="0" smtClean="0"/>
              <a:t>Test Station</a:t>
            </a:r>
            <a:endParaRPr lang="en-GB" sz="2200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38280"/>
            <a:ext cx="4248471" cy="394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52" y="1268762"/>
            <a:ext cx="4168950" cy="381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02392" y="5044413"/>
            <a:ext cx="3841816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Ic</a:t>
            </a:r>
            <a:r>
              <a:rPr lang="en-US" dirty="0" smtClean="0"/>
              <a:t> (B</a:t>
            </a:r>
            <a:r>
              <a:rPr lang="en-US" dirty="0" smtClean="0">
                <a:sym typeface="Symbol"/>
              </a:rPr>
              <a:t>=9.6 T, 4.2 K)  = 3.4  kA</a:t>
            </a:r>
          </a:p>
          <a:p>
            <a:pPr algn="ctr"/>
            <a:r>
              <a:rPr lang="en-US" b="1" dirty="0" smtClean="0"/>
              <a:t>Je (B</a:t>
            </a:r>
            <a:r>
              <a:rPr lang="en-US" b="1" dirty="0" smtClean="0">
                <a:sym typeface="Symbol"/>
              </a:rPr>
              <a:t>=9.6 T, 4.2 K) = 400 A/mm</a:t>
            </a:r>
            <a:r>
              <a:rPr lang="en-US" b="1" baseline="30000" dirty="0" smtClean="0">
                <a:sym typeface="Symbol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9668" y="570131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smtClean="0">
                <a:solidFill>
                  <a:srgbClr val="3366FF"/>
                </a:solidFill>
              </a:rPr>
              <a:t>J. </a:t>
            </a:r>
            <a:r>
              <a:rPr lang="en-GB" sz="2000" dirty="0" err="1" smtClean="0">
                <a:solidFill>
                  <a:srgbClr val="3366FF"/>
                </a:solidFill>
              </a:rPr>
              <a:t>Fleiter</a:t>
            </a:r>
            <a:r>
              <a:rPr lang="en-GB" sz="2000" dirty="0" smtClean="0">
                <a:solidFill>
                  <a:srgbClr val="3366FF"/>
                </a:solidFill>
              </a:rPr>
              <a:t>, CERN, PhD thesis of the University </a:t>
            </a:r>
            <a:r>
              <a:rPr lang="en-GB" sz="2000" dirty="0" smtClean="0">
                <a:solidFill>
                  <a:srgbClr val="3366FF"/>
                </a:solidFill>
              </a:rPr>
              <a:t>of </a:t>
            </a:r>
            <a:r>
              <a:rPr lang="en-GB" sz="2000" dirty="0">
                <a:solidFill>
                  <a:srgbClr val="3366FF"/>
                </a:solidFill>
              </a:rPr>
              <a:t>G</a:t>
            </a:r>
            <a:r>
              <a:rPr lang="en-GB" sz="2000" dirty="0" smtClean="0">
                <a:solidFill>
                  <a:srgbClr val="3366FF"/>
                </a:solidFill>
              </a:rPr>
              <a:t>renoble </a:t>
            </a:r>
            <a:endParaRPr lang="en-GB" sz="2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1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Beyond the LHC</a:t>
            </a:r>
            <a:endParaRPr lang="en-GB" dirty="0"/>
          </a:p>
        </p:txBody>
      </p:sp>
      <p:pic>
        <p:nvPicPr>
          <p:cNvPr id="10242" name="Picture 2" descr="C:\LUCIO_Cdisk\EU Application\FP7 EUCARD2\WPmag-col preparation\Picures -Magnet data\B_Ir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3249"/>
            <a:ext cx="3286312" cy="26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7435" y="1340768"/>
            <a:ext cx="8898549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dirty="0" smtClean="0"/>
              <a:t>EuCARD2: Develop </a:t>
            </a:r>
            <a:r>
              <a:rPr lang="fr-CH" sz="2400" dirty="0"/>
              <a:t>10 kA class HTS accelerator cable using </a:t>
            </a:r>
            <a:r>
              <a:rPr lang="fr-CH" sz="2400" dirty="0" smtClean="0"/>
              <a:t>Bi</a:t>
            </a:r>
            <a:r>
              <a:rPr lang="fr-CH" sz="2400" dirty="0"/>
              <a:t>-2212 </a:t>
            </a:r>
            <a:r>
              <a:rPr lang="fr-CH" sz="2400" dirty="0" smtClean="0"/>
              <a:t>and YBCO. Test stability</a:t>
            </a:r>
            <a:r>
              <a:rPr lang="fr-CH" sz="2400" dirty="0"/>
              <a:t>, </a:t>
            </a:r>
            <a:r>
              <a:rPr lang="fr-CH" sz="2400" dirty="0" smtClean="0"/>
              <a:t>magnetization</a:t>
            </a:r>
            <a:r>
              <a:rPr lang="fr-CH" sz="2400" dirty="0"/>
              <a:t>, </a:t>
            </a:r>
            <a:r>
              <a:rPr lang="fr-CH" sz="2400" dirty="0" smtClean="0"/>
              <a:t>and strain tolerance</a:t>
            </a:r>
            <a:endParaRPr lang="fr-CH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7435" y="5262299"/>
            <a:ext cx="3724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WP10: a </a:t>
            </a:r>
            <a:r>
              <a:rPr lang="fr-CH" sz="2400" dirty="0"/>
              <a:t>5 T, </a:t>
            </a:r>
            <a:r>
              <a:rPr lang="fr-CH" sz="2400" dirty="0" smtClean="0"/>
              <a:t>40 mm bore </a:t>
            </a:r>
            <a:endParaRPr lang="fr-CH" sz="2400" dirty="0" smtClean="0"/>
          </a:p>
          <a:p>
            <a:r>
              <a:rPr lang="fr-CH" sz="2400" dirty="0" smtClean="0"/>
              <a:t>HTS dipole</a:t>
            </a:r>
            <a:endParaRPr lang="en-GB" sz="2400" dirty="0"/>
          </a:p>
        </p:txBody>
      </p:sp>
      <p:pic>
        <p:nvPicPr>
          <p:cNvPr id="2" name="Picture 1" descr="Screen Shot 2013-06-03 at 8.35.33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58"/>
          <a:stretch/>
        </p:blipFill>
        <p:spPr>
          <a:xfrm>
            <a:off x="2048171" y="4829277"/>
            <a:ext cx="1877473" cy="4213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74072" y="4837802"/>
            <a:ext cx="83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YBCO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40" b="6043"/>
          <a:stretch/>
        </p:blipFill>
        <p:spPr bwMode="auto">
          <a:xfrm>
            <a:off x="2023662" y="2335866"/>
            <a:ext cx="1928323" cy="594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Screen Shot 2013-06-05 at 4.23.1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044" y="2355052"/>
            <a:ext cx="5018649" cy="373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974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429" y="233492"/>
            <a:ext cx="8686800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 50, LTS’s have reached maturity ?</a:t>
            </a:r>
            <a:endParaRPr lang="en-US" dirty="0"/>
          </a:p>
        </p:txBody>
      </p:sp>
      <p:pic>
        <p:nvPicPr>
          <p:cNvPr id="4" name="Picture 3" descr="Screen shot 2011-12-05 at 10.14.00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70" y="1185595"/>
            <a:ext cx="7352382" cy="4403649"/>
          </a:xfrm>
          <a:prstGeom prst="rect">
            <a:avLst/>
          </a:prstGeom>
        </p:spPr>
      </p:pic>
      <p:sp>
        <p:nvSpPr>
          <p:cNvPr id="5" name="Rectangle 1030"/>
          <p:cNvSpPr>
            <a:spLocks noChangeArrowheads="1"/>
          </p:cNvSpPr>
          <p:nvPr/>
        </p:nvSpPr>
        <p:spPr bwMode="auto">
          <a:xfrm>
            <a:off x="4897224" y="5615289"/>
            <a:ext cx="42467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 smtClean="0">
                <a:solidFill>
                  <a:srgbClr val="3366FF"/>
                </a:solidFill>
              </a:rPr>
              <a:t>Data by </a:t>
            </a:r>
            <a:r>
              <a:rPr lang="en-US" sz="2000" dirty="0">
                <a:solidFill>
                  <a:srgbClr val="3366FF"/>
                </a:solidFill>
              </a:rPr>
              <a:t>courtesy of </a:t>
            </a:r>
            <a:r>
              <a:rPr lang="en-US" sz="2000" dirty="0" smtClean="0">
                <a:solidFill>
                  <a:srgbClr val="3366FF"/>
                </a:solidFill>
              </a:rPr>
              <a:t>J. </a:t>
            </a:r>
            <a:r>
              <a:rPr lang="en-US" sz="2000" dirty="0" err="1" smtClean="0">
                <a:solidFill>
                  <a:srgbClr val="3366FF"/>
                </a:solidFill>
              </a:rPr>
              <a:t>Parrell</a:t>
            </a:r>
            <a:r>
              <a:rPr lang="en-US" sz="2000" dirty="0" smtClean="0">
                <a:solidFill>
                  <a:srgbClr val="3366FF"/>
                </a:solidFill>
              </a:rPr>
              <a:t> (OST)</a:t>
            </a:r>
            <a:endParaRPr lang="en-US" sz="2000" dirty="0">
              <a:solidFill>
                <a:srgbClr val="3366FF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305782" y="3129471"/>
            <a:ext cx="967698" cy="740792"/>
          </a:xfrm>
          <a:prstGeom prst="roundRect">
            <a:avLst>
              <a:gd name="adj" fmla="val 28913"/>
            </a:avLst>
          </a:prstGeom>
          <a:gradFill flip="none" rotWithShape="1">
            <a:gsLst>
              <a:gs pos="0">
                <a:schemeClr val="bg1">
                  <a:alpha val="50000"/>
                </a:schemeClr>
              </a:gs>
              <a:gs pos="50000">
                <a:srgbClr val="0000FF">
                  <a:alpha val="50000"/>
                </a:srgbClr>
              </a:gs>
              <a:gs pos="100000">
                <a:schemeClr val="bg1">
                  <a:alpha val="5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ITER wire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82965" y="2163120"/>
            <a:ext cx="1258831" cy="740792"/>
          </a:xfrm>
          <a:prstGeom prst="roundRect">
            <a:avLst>
              <a:gd name="adj" fmla="val 30954"/>
            </a:avLst>
          </a:prstGeom>
          <a:gradFill flip="none" rotWithShape="1">
            <a:gsLst>
              <a:gs pos="0">
                <a:schemeClr val="bg1">
                  <a:alpha val="50000"/>
                </a:schemeClr>
              </a:gs>
              <a:gs pos="50000">
                <a:srgbClr val="660066">
                  <a:alpha val="50000"/>
                </a:srgbClr>
              </a:gs>
              <a:gs pos="100000">
                <a:schemeClr val="bg1">
                  <a:alpha val="5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HL-LHC wire</a:t>
            </a:r>
            <a:endParaRPr lang="en-US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00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- 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 Nb</a:t>
            </a:r>
            <a:r>
              <a:rPr lang="en-US" baseline="-25000" dirty="0" smtClean="0"/>
              <a:t>3</a:t>
            </a:r>
            <a:r>
              <a:rPr lang="en-US" dirty="0" smtClean="0"/>
              <a:t>Sn mature ? Yes, and no</a:t>
            </a:r>
          </a:p>
          <a:p>
            <a:pPr lvl="1"/>
            <a:r>
              <a:rPr lang="en-US" dirty="0" smtClean="0"/>
              <a:t>performance of Nb</a:t>
            </a:r>
            <a:r>
              <a:rPr lang="en-US" baseline="-25000" dirty="0" smtClean="0"/>
              <a:t>3</a:t>
            </a:r>
            <a:r>
              <a:rPr lang="en-US" dirty="0" smtClean="0"/>
              <a:t>Sn wires has seen a great boost in the past decade (factor 3 in J</a:t>
            </a:r>
            <a:r>
              <a:rPr lang="en-US" baseline="-25000" dirty="0" smtClean="0"/>
              <a:t>C</a:t>
            </a:r>
            <a:r>
              <a:rPr lang="en-US" dirty="0" smtClean="0"/>
              <a:t> w/r to ITER)</a:t>
            </a:r>
          </a:p>
          <a:p>
            <a:pPr lvl="1"/>
            <a:r>
              <a:rPr lang="en-US" dirty="0" smtClean="0"/>
              <a:t>However, Nb</a:t>
            </a:r>
            <a:r>
              <a:rPr lang="en-US" baseline="-25000" dirty="0" smtClean="0"/>
              <a:t>3</a:t>
            </a:r>
            <a:r>
              <a:rPr lang="en-US" dirty="0" smtClean="0"/>
              <a:t>Sn magnets were never built nor operated in accelerators. Manufacturing, quench, training, protection, strain tolerance, field quality are the focus today to make this new technology a reality</a:t>
            </a:r>
          </a:p>
          <a:p>
            <a:pPr lvl="1"/>
            <a:r>
              <a:rPr lang="en-US" dirty="0" smtClean="0"/>
              <a:t>A dream wire will pave the way for the next step in circular accelerators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897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- 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 HTS displace LTS ? Not today</a:t>
            </a:r>
          </a:p>
          <a:p>
            <a:pPr lvl="1"/>
            <a:r>
              <a:rPr lang="en-US" dirty="0" smtClean="0"/>
              <a:t>Much needs to be done to bring this technology to a point where it can be sold as “mature”</a:t>
            </a:r>
          </a:p>
          <a:p>
            <a:pPr lvl="2"/>
            <a:r>
              <a:rPr lang="en-US" dirty="0" smtClean="0"/>
              <a:t>Materials have potential that can be exploited</a:t>
            </a:r>
          </a:p>
          <a:p>
            <a:pPr lvl="3"/>
            <a:r>
              <a:rPr lang="en-US" dirty="0" smtClean="0"/>
              <a:t>OPHT for BSCCO-2212</a:t>
            </a:r>
          </a:p>
          <a:p>
            <a:pPr lvl="3"/>
            <a:r>
              <a:rPr lang="en-US" dirty="0" smtClean="0"/>
              <a:t>Thicker layer for YBCO tapes</a:t>
            </a:r>
          </a:p>
          <a:p>
            <a:pPr lvl="3"/>
            <a:r>
              <a:rPr lang="en-US" dirty="0" smtClean="0"/>
              <a:t>The Holy Grail of a round YBCO wire</a:t>
            </a:r>
          </a:p>
          <a:p>
            <a:pPr lvl="1"/>
            <a:r>
              <a:rPr lang="en-US" dirty="0" smtClean="0"/>
              <a:t>Production quantities, homogeneity and cost need to evolve</a:t>
            </a:r>
          </a:p>
          <a:p>
            <a:pPr lvl="1"/>
            <a:r>
              <a:rPr lang="en-US" dirty="0" smtClean="0"/>
              <a:t>Step-up application demands, from self-field (SC-link is an ideal test-bed) to high-field accelerator magnets (feasibility)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157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70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37" name="Rectangle 6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 HEP-grade Nb</a:t>
            </a:r>
            <a:r>
              <a:rPr lang="en-US" baseline="-25000" dirty="0" smtClean="0"/>
              <a:t>3</a:t>
            </a:r>
            <a:r>
              <a:rPr lang="en-US" dirty="0" smtClean="0"/>
              <a:t>Sn wires</a:t>
            </a:r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17276" y="0"/>
            <a:ext cx="49147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3366FF"/>
                </a:solidFill>
              </a:rPr>
              <a:t>Micrographs by A. </a:t>
            </a:r>
            <a:r>
              <a:rPr lang="en-US" sz="2000" dirty="0" err="1" smtClean="0">
                <a:solidFill>
                  <a:srgbClr val="3366FF"/>
                </a:solidFill>
              </a:rPr>
              <a:t>Bonasia</a:t>
            </a:r>
            <a:r>
              <a:rPr lang="en-US" sz="2000" dirty="0" smtClean="0">
                <a:solidFill>
                  <a:srgbClr val="3366FF"/>
                </a:solidFill>
              </a:rPr>
              <a:t> (CERN)</a:t>
            </a:r>
            <a:endParaRPr lang="en-US" sz="2000" dirty="0">
              <a:solidFill>
                <a:srgbClr val="3366FF"/>
              </a:solidFill>
            </a:endParaRPr>
          </a:p>
        </p:txBody>
      </p:sp>
      <p:pic>
        <p:nvPicPr>
          <p:cNvPr id="11" name="Picture 10" descr="Round Su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614" y="1191019"/>
            <a:ext cx="2916326" cy="21648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3399378"/>
            <a:ext cx="3892562" cy="2425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Strand diameter: 1.0 mm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/>
              <a:t>Cu:non-Cu</a:t>
            </a:r>
            <a:r>
              <a:rPr lang="en-US" sz="2400" dirty="0" smtClean="0"/>
              <a:t>: 1.25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Filament diameter: 58  </a:t>
            </a:r>
            <a:r>
              <a:rPr lang="en-US" sz="2400" dirty="0" smtClean="0">
                <a:latin typeface="Symbol" charset="0"/>
                <a:sym typeface="Symbol" charset="0"/>
              </a:rPr>
              <a:t></a:t>
            </a:r>
            <a:r>
              <a:rPr lang="en-US" sz="2400" dirty="0" smtClean="0"/>
              <a:t>m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Number of filaments: 132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J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 (15 T. 4.2 K) &gt; 1575 A/mm</a:t>
            </a:r>
            <a:r>
              <a:rPr lang="en-US" sz="2400" baseline="30000" dirty="0" smtClean="0"/>
              <a:t>2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RRR &gt; 150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UL &gt; 400 m … 800 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32040" y="3399378"/>
            <a:ext cx="3825086" cy="2425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Strand diameter: 1.0 mm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/>
              <a:t>Cu:non-Cu</a:t>
            </a:r>
            <a:r>
              <a:rPr lang="en-US" sz="2400" dirty="0" smtClean="0"/>
              <a:t>: 1.25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Filament diameter: 48  </a:t>
            </a:r>
            <a:r>
              <a:rPr lang="en-US" sz="2400" dirty="0" smtClean="0">
                <a:latin typeface="Symbol" charset="0"/>
                <a:sym typeface="Symbol" charset="0"/>
              </a:rPr>
              <a:t></a:t>
            </a:r>
            <a:r>
              <a:rPr lang="en-US" sz="2400" dirty="0" smtClean="0"/>
              <a:t>m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Number of filaments: 192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J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 (15 T. 4.2 K) &gt; 1350 A/mm</a:t>
            </a:r>
            <a:r>
              <a:rPr lang="en-US" sz="2400" baseline="30000" dirty="0" smtClean="0"/>
              <a:t>2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RRR &gt; 150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UL &gt; 400 m … 800 m</a:t>
            </a:r>
          </a:p>
        </p:txBody>
      </p:sp>
      <p:pic>
        <p:nvPicPr>
          <p:cNvPr id="14" name="Picture 13" descr="Screen shot 2012-05-03 at 12.36.42 AM.pn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29" b="98929" l="734" r="990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121"/>
          <a:stretch/>
        </p:blipFill>
        <p:spPr>
          <a:xfrm>
            <a:off x="1328308" y="1191019"/>
            <a:ext cx="2214880" cy="2159294"/>
          </a:xfrm>
          <a:prstGeom prst="rect">
            <a:avLst/>
          </a:prstGeom>
        </p:spPr>
      </p:pic>
      <p:pic>
        <p:nvPicPr>
          <p:cNvPr id="15" name="Picture 14" descr="bruker_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275" y="980288"/>
            <a:ext cx="1131852" cy="641382"/>
          </a:xfrm>
          <a:prstGeom prst="rect">
            <a:avLst/>
          </a:prstGeom>
        </p:spPr>
      </p:pic>
      <p:pic>
        <p:nvPicPr>
          <p:cNvPr id="16" name="Picture 15" descr="Screen shot 2012-05-03 at 1.27.59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1" y="1054414"/>
            <a:ext cx="1368359" cy="488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4787" y="5758107"/>
            <a:ext cx="7946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3366FF"/>
                </a:solidFill>
              </a:rPr>
              <a:t>NOTE: procurement assisted by the special in-kind contribution from France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494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9-09 at 3.17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30" y="1378158"/>
            <a:ext cx="7780020" cy="3337560"/>
          </a:xfrm>
          <a:prstGeom prst="rect">
            <a:avLst/>
          </a:prstGeom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needs </a:t>
            </a:r>
            <a:r>
              <a:rPr lang="en-US" dirty="0" smtClean="0"/>
              <a:t>– Nb</a:t>
            </a:r>
            <a:r>
              <a:rPr lang="en-US" baseline="-25000" dirty="0" smtClean="0"/>
              <a:t>3</a:t>
            </a:r>
            <a:r>
              <a:rPr lang="en-US" dirty="0" smtClean="0"/>
              <a:t>Sn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4892526"/>
            <a:ext cx="8534400" cy="12192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Approximately </a:t>
            </a:r>
            <a:r>
              <a:rPr lang="en-US" dirty="0" smtClean="0">
                <a:solidFill>
                  <a:schemeClr val="hlink"/>
                </a:solidFill>
              </a:rPr>
              <a:t>26 </a:t>
            </a:r>
            <a:r>
              <a:rPr lang="en-US" dirty="0">
                <a:solidFill>
                  <a:schemeClr val="hlink"/>
                </a:solidFill>
              </a:rPr>
              <a:t>tons of </a:t>
            </a:r>
            <a:r>
              <a:rPr lang="en-US" i="1" dirty="0">
                <a:solidFill>
                  <a:schemeClr val="hlink"/>
                </a:solidFill>
              </a:rPr>
              <a:t>HEP-grade</a:t>
            </a:r>
            <a:r>
              <a:rPr lang="en-US" dirty="0">
                <a:solidFill>
                  <a:schemeClr val="hlink"/>
                </a:solidFill>
              </a:rPr>
              <a:t> Nb</a:t>
            </a:r>
            <a:r>
              <a:rPr lang="en-US" baseline="-25000" dirty="0">
                <a:solidFill>
                  <a:schemeClr val="hlink"/>
                </a:solidFill>
              </a:rPr>
              <a:t>3</a:t>
            </a:r>
            <a:r>
              <a:rPr lang="en-US" dirty="0">
                <a:solidFill>
                  <a:schemeClr val="hlink"/>
                </a:solidFill>
              </a:rPr>
              <a:t>Sn will be needed in the coming </a:t>
            </a:r>
            <a:r>
              <a:rPr lang="en-US" dirty="0" smtClean="0">
                <a:solidFill>
                  <a:schemeClr val="hlink"/>
                </a:solidFill>
              </a:rPr>
              <a:t>5 </a:t>
            </a:r>
            <a:r>
              <a:rPr lang="en-US" dirty="0">
                <a:solidFill>
                  <a:schemeClr val="hlink"/>
                </a:solidFill>
              </a:rPr>
              <a:t>years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 rot="-5400000">
            <a:off x="2767807" y="2251720"/>
            <a:ext cx="16240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folHlink"/>
                </a:solidFill>
              </a:rPr>
              <a:t>FReSCa-II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 rot="-5400000">
            <a:off x="4321070" y="2353331"/>
            <a:ext cx="141626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folHlink"/>
                </a:solidFill>
              </a:rPr>
              <a:t>DS</a:t>
            </a:r>
            <a:r>
              <a:rPr lang="en-US" dirty="0">
                <a:solidFill>
                  <a:schemeClr val="folHlink"/>
                </a:solidFill>
              </a:rPr>
              <a:t> </a:t>
            </a:r>
            <a:r>
              <a:rPr lang="en-US" dirty="0" smtClean="0">
                <a:solidFill>
                  <a:schemeClr val="folHlink"/>
                </a:solidFill>
              </a:rPr>
              <a:t>11 T MB</a:t>
            </a:r>
            <a:endParaRPr lang="en-US" dirty="0">
              <a:solidFill>
                <a:schemeClr val="folHlink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 rot="-5400000">
            <a:off x="7477438" y="935981"/>
            <a:ext cx="888044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folHlink"/>
                </a:solidFill>
              </a:rPr>
              <a:t>MQXF</a:t>
            </a:r>
            <a:endParaRPr lang="en-US" dirty="0">
              <a:solidFill>
                <a:schemeClr val="folHlink"/>
              </a:solidFill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029200" y="3216126"/>
            <a:ext cx="0" cy="3048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3581400" y="3292326"/>
            <a:ext cx="0" cy="6858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370" name="Picture 10" descr="Screen shot 2010-08-05 at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073126"/>
            <a:ext cx="1027113" cy="106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1" name="Picture 11" descr="Screen shot 2010-08-05 at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20726"/>
            <a:ext cx="1473200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1" r="5085" b="58032"/>
          <a:stretch/>
        </p:blipFill>
        <p:spPr bwMode="auto">
          <a:xfrm>
            <a:off x="8082965" y="587102"/>
            <a:ext cx="1022097" cy="89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953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Cabling challenges</a:t>
            </a:r>
            <a:endParaRPr lang="en-US" dirty="0"/>
          </a:p>
        </p:txBody>
      </p:sp>
      <p:pic>
        <p:nvPicPr>
          <p:cNvPr id="5" name="Picture 4" descr="02082011-_DSC487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6" r="19171" b="13806"/>
          <a:stretch/>
        </p:blipFill>
        <p:spPr>
          <a:xfrm>
            <a:off x="1451317" y="1173935"/>
            <a:ext cx="6273393" cy="48543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18342" y="5615924"/>
            <a:ext cx="575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14 strands, 1.25 mm Powder-in-Tube (PIT) SMC cable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17276" y="0"/>
            <a:ext cx="91267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3366FF"/>
                </a:solidFill>
              </a:rPr>
              <a:t>Cabling by </a:t>
            </a:r>
            <a:r>
              <a:rPr lang="en-US" sz="2000" dirty="0" smtClean="0">
                <a:solidFill>
                  <a:srgbClr val="3366FF"/>
                </a:solidFill>
              </a:rPr>
              <a:t>A. </a:t>
            </a:r>
            <a:r>
              <a:rPr lang="en-US" sz="2000" dirty="0" err="1" smtClean="0">
                <a:solidFill>
                  <a:srgbClr val="3366FF"/>
                </a:solidFill>
              </a:rPr>
              <a:t>Bonasia</a:t>
            </a:r>
            <a:r>
              <a:rPr lang="en-US" sz="2000" dirty="0" smtClean="0">
                <a:solidFill>
                  <a:srgbClr val="3366FF"/>
                </a:solidFill>
              </a:rPr>
              <a:t>, L. </a:t>
            </a:r>
            <a:r>
              <a:rPr lang="en-US" sz="2000" dirty="0" err="1" smtClean="0">
                <a:solidFill>
                  <a:srgbClr val="3366FF"/>
                </a:solidFill>
              </a:rPr>
              <a:t>Oberli</a:t>
            </a:r>
            <a:r>
              <a:rPr lang="en-US" sz="2000" dirty="0" smtClean="0">
                <a:solidFill>
                  <a:srgbClr val="3366FF"/>
                </a:solidFill>
              </a:rPr>
              <a:t>; </a:t>
            </a:r>
            <a:r>
              <a:rPr lang="en-US" sz="2000" dirty="0">
                <a:solidFill>
                  <a:srgbClr val="3366FF"/>
                </a:solidFill>
              </a:rPr>
              <a:t>g</a:t>
            </a:r>
            <a:r>
              <a:rPr lang="en-US" sz="2000" dirty="0" smtClean="0">
                <a:solidFill>
                  <a:srgbClr val="3366FF"/>
                </a:solidFill>
              </a:rPr>
              <a:t>raphics by M. Brice </a:t>
            </a:r>
            <a:r>
              <a:rPr lang="en-US" sz="2000" dirty="0" smtClean="0">
                <a:solidFill>
                  <a:srgbClr val="3366FF"/>
                </a:solidFill>
              </a:rPr>
              <a:t>(CERN)</a:t>
            </a:r>
            <a:endParaRPr lang="en-US" sz="20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820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 bwMode="auto">
          <a:xfrm flipH="1" flipV="1">
            <a:off x="3563887" y="1267900"/>
            <a:ext cx="3918751" cy="3829382"/>
          </a:xfrm>
          <a:prstGeom prst="rtTriangle">
            <a:avLst/>
          </a:prstGeom>
          <a:gradFill flip="none" rotWithShape="1">
            <a:gsLst>
              <a:gs pos="47000">
                <a:srgbClr val="FFFFFF"/>
              </a:gs>
              <a:gs pos="0">
                <a:schemeClr val="tx1">
                  <a:alpha val="50000"/>
                </a:schemeClr>
              </a:gs>
            </a:gsLst>
            <a:lin ang="189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53599" y="3348370"/>
            <a:ext cx="81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NbTi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9319" y="3963117"/>
            <a:ext cx="1015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Nb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Sn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737805">
            <a:off x="4521284" y="2324802"/>
            <a:ext cx="3164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echanically unstable</a:t>
            </a:r>
            <a:endParaRPr lang="en-US" dirty="0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91686" y="5419249"/>
            <a:ext cx="8892858" cy="74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dirty="0" smtClean="0">
                <a:solidFill>
                  <a:srgbClr val="3366FF"/>
                </a:solidFill>
                <a:cs typeface="Tahoma" pitchFamily="34" charset="0"/>
              </a:rPr>
              <a:t>Data by courtesy of R. </a:t>
            </a:r>
            <a:r>
              <a:rPr lang="en-US" dirty="0" err="1" smtClean="0">
                <a:solidFill>
                  <a:srgbClr val="3366FF"/>
                </a:solidFill>
                <a:cs typeface="Tahoma" pitchFamily="34" charset="0"/>
              </a:rPr>
              <a:t>Scanlan</a:t>
            </a:r>
            <a:r>
              <a:rPr lang="en-US" dirty="0" smtClean="0">
                <a:solidFill>
                  <a:srgbClr val="3366FF"/>
                </a:solidFill>
                <a:cs typeface="Tahoma" pitchFamily="34" charset="0"/>
              </a:rPr>
              <a:t>, D. </a:t>
            </a:r>
            <a:r>
              <a:rPr lang="en-US" dirty="0" err="1" smtClean="0">
                <a:solidFill>
                  <a:srgbClr val="3366FF"/>
                </a:solidFill>
                <a:cs typeface="Tahoma" pitchFamily="34" charset="0"/>
              </a:rPr>
              <a:t>Dietderich</a:t>
            </a:r>
            <a:r>
              <a:rPr lang="en-US" dirty="0" smtClean="0">
                <a:solidFill>
                  <a:srgbClr val="3366FF"/>
                </a:solidFill>
                <a:cs typeface="Tahoma" pitchFamily="34" charset="0"/>
              </a:rPr>
              <a:t>, H, </a:t>
            </a:r>
            <a:r>
              <a:rPr lang="en-US" dirty="0" err="1" smtClean="0">
                <a:solidFill>
                  <a:srgbClr val="3366FF"/>
                </a:solidFill>
                <a:cs typeface="Tahoma" pitchFamily="34" charset="0"/>
              </a:rPr>
              <a:t>Highley</a:t>
            </a:r>
            <a:r>
              <a:rPr lang="en-US" dirty="0">
                <a:solidFill>
                  <a:srgbClr val="3366FF"/>
                </a:solidFill>
                <a:cs typeface="Tahoma" pitchFamily="34" charset="0"/>
              </a:rPr>
              <a:t> </a:t>
            </a:r>
            <a:r>
              <a:rPr lang="en-US" dirty="0" smtClean="0">
                <a:solidFill>
                  <a:srgbClr val="3366FF"/>
                </a:solidFill>
                <a:cs typeface="Tahoma" pitchFamily="34" charset="0"/>
              </a:rPr>
              <a:t>(LBNL, Berkeley)</a:t>
            </a:r>
          </a:p>
          <a:p>
            <a:pPr algn="r">
              <a:lnSpc>
                <a:spcPct val="120000"/>
              </a:lnSpc>
            </a:pPr>
            <a:r>
              <a:rPr lang="en-US" dirty="0">
                <a:solidFill>
                  <a:srgbClr val="3366FF"/>
                </a:solidFill>
                <a:cs typeface="Tahoma" pitchFamily="34" charset="0"/>
              </a:rPr>
              <a:t>a</a:t>
            </a:r>
            <a:r>
              <a:rPr lang="en-US" dirty="0" smtClean="0">
                <a:solidFill>
                  <a:srgbClr val="3366FF"/>
                </a:solidFill>
                <a:cs typeface="Tahoma" pitchFamily="34" charset="0"/>
              </a:rPr>
              <a:t>nd L. </a:t>
            </a:r>
            <a:r>
              <a:rPr lang="en-US" dirty="0" err="1" smtClean="0">
                <a:solidFill>
                  <a:srgbClr val="3366FF"/>
                </a:solidFill>
                <a:cs typeface="Tahoma" pitchFamily="34" charset="0"/>
              </a:rPr>
              <a:t>Oberli</a:t>
            </a:r>
            <a:r>
              <a:rPr lang="en-US" dirty="0" smtClean="0">
                <a:solidFill>
                  <a:srgbClr val="3366FF"/>
                </a:solidFill>
                <a:cs typeface="Tahoma" pitchFamily="34" charset="0"/>
              </a:rPr>
              <a:t> (CERN)</a:t>
            </a:r>
            <a:endParaRPr lang="en-US" dirty="0">
              <a:solidFill>
                <a:srgbClr val="3366FF"/>
              </a:solidFill>
              <a:cs typeface="Tahoma" pitchFamily="34" charset="0"/>
            </a:endParaRPr>
          </a:p>
        </p:txBody>
      </p:sp>
      <p:pic>
        <p:nvPicPr>
          <p:cNvPr id="2" name="Picture 1" descr="Screen shot 2013-03-20 at 9.34.32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342" y="995757"/>
            <a:ext cx="6431781" cy="450574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817293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chemeClr val="tx2"/>
                </a:solidFill>
                <a:cs typeface="Tahoma" pitchFamily="34" charset="0"/>
              </a:rPr>
              <a:t>Range of Cabling </a:t>
            </a:r>
            <a:r>
              <a:rPr lang="en-US" sz="4800" dirty="0" smtClean="0">
                <a:solidFill>
                  <a:schemeClr val="tx2"/>
                </a:solidFill>
                <a:cs typeface="Tahoma" pitchFamily="34" charset="0"/>
              </a:rPr>
              <a:t>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64592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/>
          <p:cNvSpPr>
            <a:spLocks noChangeArrowheads="1"/>
          </p:cNvSpPr>
          <p:nvPr/>
        </p:nvSpPr>
        <p:spPr bwMode="auto">
          <a:xfrm>
            <a:off x="269875" y="0"/>
            <a:ext cx="88741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dirty="0" smtClean="0">
                <a:solidFill>
                  <a:schemeClr val="tx2"/>
                </a:solidFill>
                <a:cs typeface="Tahoma" pitchFamily="34" charset="0"/>
              </a:rPr>
              <a:t>The case of </a:t>
            </a:r>
            <a:r>
              <a:rPr lang="en-US" sz="3600" dirty="0" smtClean="0">
                <a:solidFill>
                  <a:schemeClr val="tx2"/>
                </a:solidFill>
                <a:cs typeface="Tahoma" pitchFamily="34" charset="0"/>
              </a:rPr>
              <a:t>the FRESCA2 cable</a:t>
            </a:r>
            <a:endParaRPr lang="en-US" sz="3600" dirty="0">
              <a:solidFill>
                <a:schemeClr val="tx2"/>
              </a:solidFill>
              <a:cs typeface="Tahoma" pitchFamily="34" charset="0"/>
            </a:endParaRPr>
          </a:p>
        </p:txBody>
      </p:sp>
      <p:pic>
        <p:nvPicPr>
          <p:cNvPr id="6" name="Picture 5" descr="cabling degradation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0" t="11969" r="23156" b="41026"/>
          <a:stretch/>
        </p:blipFill>
        <p:spPr>
          <a:xfrm>
            <a:off x="731993" y="860867"/>
            <a:ext cx="8064896" cy="3799547"/>
          </a:xfrm>
          <a:prstGeom prst="rect">
            <a:avLst/>
          </a:prstGeom>
        </p:spPr>
      </p:pic>
      <p:pic>
        <p:nvPicPr>
          <p:cNvPr id="13" name="Picture 12" descr="Screen shot 2013-03-07 at 5.33.36 P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2579"/>
            <a:ext cx="5492832" cy="1276503"/>
          </a:xfrm>
          <a:prstGeom prst="rect">
            <a:avLst/>
          </a:prstGeom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23528" y="5692736"/>
            <a:ext cx="46568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3366FF"/>
                </a:solidFill>
                <a:cs typeface="Tahoma" pitchFamily="34" charset="0"/>
              </a:rPr>
              <a:t>Data by courtesy L. </a:t>
            </a:r>
            <a:r>
              <a:rPr lang="en-US" sz="1800" dirty="0" err="1" smtClean="0">
                <a:solidFill>
                  <a:srgbClr val="3366FF"/>
                </a:solidFill>
                <a:cs typeface="Tahoma" pitchFamily="34" charset="0"/>
              </a:rPr>
              <a:t>Oberli</a:t>
            </a:r>
            <a:r>
              <a:rPr lang="en-US" sz="1800" dirty="0" smtClean="0">
                <a:solidFill>
                  <a:srgbClr val="3366FF"/>
                </a:solidFill>
                <a:cs typeface="Tahoma" pitchFamily="34" charset="0"/>
              </a:rPr>
              <a:t> (CERN</a:t>
            </a:r>
            <a:r>
              <a:rPr lang="en-US" sz="1800" dirty="0" smtClean="0">
                <a:solidFill>
                  <a:srgbClr val="3366FF"/>
                </a:solidFill>
                <a:cs typeface="Tahoma" pitchFamily="34" charset="0"/>
              </a:rPr>
              <a:t>)</a:t>
            </a:r>
            <a:endParaRPr lang="en-US" sz="1200" dirty="0">
              <a:solidFill>
                <a:srgbClr val="3366FF"/>
              </a:solidFill>
              <a:cs typeface="Tahoma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72519" y="1573021"/>
            <a:ext cx="3995936" cy="4538054"/>
            <a:chOff x="4872519" y="1573021"/>
            <a:chExt cx="3995936" cy="4538054"/>
          </a:xfrm>
        </p:grpSpPr>
        <p:pic>
          <p:nvPicPr>
            <p:cNvPr id="7" name="Picture 6" descr="Screen shot 2013-03-11 at 4.40.12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2519" y="1573021"/>
              <a:ext cx="3995936" cy="4538054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6436261" y="4557582"/>
              <a:ext cx="2056973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3 years of work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4310767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6469</TotalTime>
  <Words>1894</Words>
  <Application>Microsoft Macintosh PowerPoint</Application>
  <PresentationFormat>On-screen Show (4:3)</PresentationFormat>
  <Paragraphs>317</Paragraphs>
  <Slides>42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CERN(4-3)</vt:lpstr>
      <vt:lpstr>Fils et câbles supraconducteurs du futur</vt:lpstr>
      <vt:lpstr>Overview</vt:lpstr>
      <vt:lpstr>Overview</vt:lpstr>
      <vt:lpstr>At 50, LTS’s have reached maturity ?</vt:lpstr>
      <vt:lpstr>Typical HEP-grade Nb3Sn wires</vt:lpstr>
      <vt:lpstr>Material needs – Nb3Sn</vt:lpstr>
      <vt:lpstr>Cabling challenges</vt:lpstr>
      <vt:lpstr>Range of Cabling Parameters</vt:lpstr>
      <vt:lpstr>PowerPoint Presentation</vt:lpstr>
      <vt:lpstr>PowerPoint Presentation</vt:lpstr>
      <vt:lpstr>DS 11 T MB models</vt:lpstr>
      <vt:lpstr>MBHSP02 Performance</vt:lpstr>
      <vt:lpstr>From HQ to MQXF</vt:lpstr>
      <vt:lpstr>LARP HQ performance</vt:lpstr>
      <vt:lpstr>Effect of magnetization in dipoles</vt:lpstr>
      <vt:lpstr>Sub-element diameter vs. counts</vt:lpstr>
      <vt:lpstr>A Nb3Sn dream wire for the LHC</vt:lpstr>
      <vt:lpstr>Longitudinal strain effects</vt:lpstr>
      <vt:lpstr>Transverse strain effects…</vt:lpstr>
      <vt:lpstr>… more on transverse stress…</vt:lpstr>
      <vt:lpstr>… and even more</vt:lpstr>
      <vt:lpstr>Overview</vt:lpstr>
      <vt:lpstr>From materials to applications</vt:lpstr>
      <vt:lpstr>From materials to applications</vt:lpstr>
      <vt:lpstr>From materials to applications</vt:lpstr>
      <vt:lpstr>A future for HTS at the LHC</vt:lpstr>
      <vt:lpstr>Superconductors for the LHC SC Links</vt:lpstr>
      <vt:lpstr>SC Link cables</vt:lpstr>
      <vt:lpstr>SC Link prototype test</vt:lpstr>
      <vt:lpstr>Overview</vt:lpstr>
      <vt:lpstr>BSCCO-2212</vt:lpstr>
      <vt:lpstr>Improvement by CIPping</vt:lpstr>
      <vt:lpstr>Improvement by OPHT</vt:lpstr>
      <vt:lpstr>PowerPoint Presentation</vt:lpstr>
      <vt:lpstr>BSCCO-2212, “easy” to cable</vt:lpstr>
      <vt:lpstr>REBCO – how do you cable tapes ?</vt:lpstr>
      <vt:lpstr>Roebel cables measured @ 4.2 K</vt:lpstr>
      <vt:lpstr>Roebel cables results</vt:lpstr>
      <vt:lpstr>Beyond the LHC</vt:lpstr>
      <vt:lpstr>Summary - LTS</vt:lpstr>
      <vt:lpstr>Summary - HTS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56</cp:revision>
  <dcterms:created xsi:type="dcterms:W3CDTF">2012-11-30T11:04:26Z</dcterms:created>
  <dcterms:modified xsi:type="dcterms:W3CDTF">2013-06-05T14:52:59Z</dcterms:modified>
</cp:coreProperties>
</file>