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65" r:id="rId4"/>
    <p:sldId id="268" r:id="rId5"/>
    <p:sldId id="266" r:id="rId6"/>
    <p:sldId id="267" r:id="rId7"/>
    <p:sldId id="272" r:id="rId8"/>
    <p:sldId id="288" r:id="rId9"/>
    <p:sldId id="289" r:id="rId10"/>
    <p:sldId id="270" r:id="rId11"/>
    <p:sldId id="271" r:id="rId12"/>
    <p:sldId id="290" r:id="rId13"/>
    <p:sldId id="296" r:id="rId14"/>
    <p:sldId id="273" r:id="rId15"/>
    <p:sldId id="274" r:id="rId16"/>
    <p:sldId id="276" r:id="rId17"/>
    <p:sldId id="286" r:id="rId18"/>
    <p:sldId id="284" r:id="rId19"/>
    <p:sldId id="291" r:id="rId20"/>
    <p:sldId id="292" r:id="rId21"/>
    <p:sldId id="294" r:id="rId22"/>
    <p:sldId id="295" r:id="rId23"/>
    <p:sldId id="282" r:id="rId24"/>
    <p:sldId id="283" r:id="rId25"/>
    <p:sldId id="293" r:id="rId26"/>
    <p:sldId id="263" r:id="rId2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0" d="100"/>
          <a:sy n="110" d="100"/>
        </p:scale>
        <p:origin x="-1632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percentStacked"/>
        <c:varyColors val="0"/>
        <c:ser>
          <c:idx val="3"/>
          <c:order val="0"/>
          <c:tx>
            <c:v>global availability</c:v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numRef>
              <c:f>Sheet1!$A$1:$A$2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Sheet1!$E$1:$E$2</c:f>
              <c:numCache>
                <c:formatCode>General</c:formatCode>
                <c:ptCount val="2"/>
                <c:pt idx="0">
                  <c:v>97.3</c:v>
                </c:pt>
                <c:pt idx="1">
                  <c:v>96.2</c:v>
                </c:pt>
              </c:numCache>
            </c:numRef>
          </c:val>
        </c:ser>
        <c:ser>
          <c:idx val="2"/>
          <c:order val="1"/>
          <c:tx>
            <c:v>user</c:v>
          </c:tx>
          <c:invertIfNegative val="0"/>
          <c:cat>
            <c:numRef>
              <c:f>Sheet1!$A$1:$A$2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Sheet1!$D$1:$D$2</c:f>
              <c:numCache>
                <c:formatCode>General</c:formatCode>
                <c:ptCount val="2"/>
                <c:pt idx="0">
                  <c:v>1.2</c:v>
                </c:pt>
                <c:pt idx="1">
                  <c:v>0</c:v>
                </c:pt>
              </c:numCache>
            </c:numRef>
          </c:val>
        </c:ser>
        <c:ser>
          <c:idx val="1"/>
          <c:order val="2"/>
          <c:tx>
            <c:v>cryo</c:v>
          </c:tx>
          <c:invertIfNegative val="0"/>
          <c:cat>
            <c:numRef>
              <c:f>Sheet1!$A$1:$A$2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Sheet1!$C$1:$C$2</c:f>
              <c:numCache>
                <c:formatCode>General</c:formatCode>
                <c:ptCount val="2"/>
                <c:pt idx="0">
                  <c:v>0.1</c:v>
                </c:pt>
                <c:pt idx="1">
                  <c:v>3</c:v>
                </c:pt>
              </c:numCache>
            </c:numRef>
          </c:val>
        </c:ser>
        <c:ser>
          <c:idx val="0"/>
          <c:order val="3"/>
          <c:tx>
            <c:v>utilities</c:v>
          </c:tx>
          <c:invertIfNegative val="0"/>
          <c:cat>
            <c:numRef>
              <c:f>Sheet1!$A$1:$A$2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Sheet1!$B$1:$B$2</c:f>
              <c:numCache>
                <c:formatCode>General</c:formatCode>
                <c:ptCount val="2"/>
                <c:pt idx="0">
                  <c:v>1.4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4088064"/>
        <c:axId val="144093952"/>
      </c:barChart>
      <c:catAx>
        <c:axId val="144088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4093952"/>
        <c:crosses val="autoZero"/>
        <c:auto val="1"/>
        <c:lblAlgn val="ctr"/>
        <c:lblOffset val="100"/>
        <c:noMultiLvlLbl val="0"/>
      </c:catAx>
      <c:valAx>
        <c:axId val="144093952"/>
        <c:scaling>
          <c:orientation val="minMax"/>
          <c:max val="1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4088064"/>
        <c:crosses val="autoZero"/>
        <c:crossBetween val="between"/>
        <c:majorUnit val="0.2"/>
        <c:minorUnit val="0.2"/>
      </c:valAx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4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1400"/>
            </a:pPr>
            <a:endParaRPr lang="en-US"/>
          </a:p>
        </c:txPr>
      </c:legendEntry>
      <c:layout>
        <c:manualLayout>
          <c:xMode val="edge"/>
          <c:yMode val="edge"/>
          <c:x val="0.67069203676724276"/>
          <c:y val="0.28758864273198337"/>
          <c:w val="0.31612579648312245"/>
          <c:h val="0.41575231205812541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7792639595786103"/>
                  <c:y val="-6.2074411483369028E-2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/>
                      <a:t>1.4%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9000590551181101"/>
                  <c:y val="5.0462962962962961E-3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/>
                      <a:t>0.1%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Sheet1!$A$19:$A$21</c:f>
              <c:strCache>
                <c:ptCount val="3"/>
                <c:pt idx="0">
                  <c:v>utilites</c:v>
                </c:pt>
                <c:pt idx="1">
                  <c:v>cryo</c:v>
                </c:pt>
                <c:pt idx="2">
                  <c:v>user</c:v>
                </c:pt>
              </c:strCache>
            </c:strRef>
          </c:cat>
          <c:val>
            <c:numRef>
              <c:f>Sheet1!$B$19:$B$21</c:f>
              <c:numCache>
                <c:formatCode>General</c:formatCode>
                <c:ptCount val="3"/>
                <c:pt idx="0">
                  <c:v>1.4</c:v>
                </c:pt>
                <c:pt idx="1">
                  <c:v>0.1</c:v>
                </c:pt>
                <c:pt idx="2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spPr>
    <a:noFill/>
  </c:sp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dirty="0"/>
                      <a:t>0.8%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2972659667541556"/>
                  <c:y val="-0.2282888597258676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/>
                      <a:t>3.0%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Sheet1!$A$24:$A$26</c:f>
              <c:strCache>
                <c:ptCount val="3"/>
                <c:pt idx="0">
                  <c:v>utilities</c:v>
                </c:pt>
                <c:pt idx="1">
                  <c:v>cryo</c:v>
                </c:pt>
                <c:pt idx="2">
                  <c:v>user</c:v>
                </c:pt>
              </c:strCache>
            </c:strRef>
          </c:cat>
          <c:val>
            <c:numRef>
              <c:f>Sheet1!$B$24:$B$26</c:f>
              <c:numCache>
                <c:formatCode>General</c:formatCode>
                <c:ptCount val="3"/>
                <c:pt idx="0">
                  <c:v>0.8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/>
                      <a:t>0.13%</a:t>
                    </a:r>
                    <a:endParaRPr lang="en-US" sz="20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9873876022572029"/>
                  <c:y val="-1.9955573203575792E-2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0.54%</a:t>
                    </a:r>
                    <a:endParaRPr lang="en-US" sz="20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4885825634635541"/>
                  <c:y val="-4.6707120631582916E-2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0.83%</a:t>
                    </a:r>
                    <a:endParaRPr lang="en-US" sz="20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Sheet1!$A$24:$A$26</c:f>
              <c:strCache>
                <c:ptCount val="3"/>
                <c:pt idx="0">
                  <c:v>utilities</c:v>
                </c:pt>
                <c:pt idx="1">
                  <c:v>cryo</c:v>
                </c:pt>
                <c:pt idx="2">
                  <c:v>user</c:v>
                </c:pt>
              </c:strCache>
            </c:strRef>
          </c:cat>
          <c:val>
            <c:numRef>
              <c:f>Sheet1!$B$24:$B$26</c:f>
              <c:numCache>
                <c:formatCode>General</c:formatCode>
                <c:ptCount val="3"/>
                <c:pt idx="0">
                  <c:v>0.13</c:v>
                </c:pt>
                <c:pt idx="1">
                  <c:v>0.54</c:v>
                </c:pt>
                <c:pt idx="2">
                  <c:v>0.83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3808869458708884"/>
                  <c:y val="-2.3772712941519052E-2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sz="1400"/>
                      <a:t>1.8%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5230184863799301"/>
                  <c:y val="5.0461564889853951E-3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1.7%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Sheet1!$A$19:$A$21</c:f>
              <c:strCache>
                <c:ptCount val="3"/>
                <c:pt idx="0">
                  <c:v>utilites</c:v>
                </c:pt>
                <c:pt idx="1">
                  <c:v>cryo</c:v>
                </c:pt>
                <c:pt idx="2">
                  <c:v>user</c:v>
                </c:pt>
              </c:strCache>
            </c:strRef>
          </c:cat>
          <c:val>
            <c:numRef>
              <c:f>Sheet1!$B$19:$B$21</c:f>
              <c:numCache>
                <c:formatCode>General</c:formatCode>
                <c:ptCount val="3"/>
                <c:pt idx="0">
                  <c:v>1.8</c:v>
                </c:pt>
                <c:pt idx="1">
                  <c:v>1.7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percentStacked"/>
        <c:varyColors val="0"/>
        <c:ser>
          <c:idx val="3"/>
          <c:order val="0"/>
          <c:tx>
            <c:v>global availability</c:v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numRef>
              <c:f>Sheet1!$A$1:$A$2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Sheet1!$E$1:$E$2</c:f>
              <c:numCache>
                <c:formatCode>General</c:formatCode>
                <c:ptCount val="2"/>
                <c:pt idx="0">
                  <c:v>96.5</c:v>
                </c:pt>
                <c:pt idx="1">
                  <c:v>98.5</c:v>
                </c:pt>
              </c:numCache>
            </c:numRef>
          </c:val>
        </c:ser>
        <c:ser>
          <c:idx val="2"/>
          <c:order val="1"/>
          <c:tx>
            <c:v>user</c:v>
          </c:tx>
          <c:invertIfNegative val="0"/>
          <c:cat>
            <c:numRef>
              <c:f>Sheet1!$A$1:$A$2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Sheet1!$D$1:$D$2</c:f>
              <c:numCache>
                <c:formatCode>General</c:formatCode>
                <c:ptCount val="2"/>
                <c:pt idx="0">
                  <c:v>0</c:v>
                </c:pt>
                <c:pt idx="1">
                  <c:v>0.83</c:v>
                </c:pt>
              </c:numCache>
            </c:numRef>
          </c:val>
        </c:ser>
        <c:ser>
          <c:idx val="1"/>
          <c:order val="2"/>
          <c:tx>
            <c:v>cryo</c:v>
          </c:tx>
          <c:invertIfNegative val="0"/>
          <c:cat>
            <c:numRef>
              <c:f>Sheet1!$A$1:$A$2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Sheet1!$C$1:$C$2</c:f>
              <c:numCache>
                <c:formatCode>General</c:formatCode>
                <c:ptCount val="2"/>
                <c:pt idx="0">
                  <c:v>1.7</c:v>
                </c:pt>
                <c:pt idx="1">
                  <c:v>0.54</c:v>
                </c:pt>
              </c:numCache>
            </c:numRef>
          </c:val>
        </c:ser>
        <c:ser>
          <c:idx val="0"/>
          <c:order val="3"/>
          <c:tx>
            <c:v>utilities</c:v>
          </c:tx>
          <c:invertIfNegative val="0"/>
          <c:cat>
            <c:numRef>
              <c:f>Sheet1!$A$1:$A$2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Sheet1!$B$1:$B$2</c:f>
              <c:numCache>
                <c:formatCode>General</c:formatCode>
                <c:ptCount val="2"/>
                <c:pt idx="0">
                  <c:v>1.8</c:v>
                </c:pt>
                <c:pt idx="1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6537600"/>
        <c:axId val="156539136"/>
      </c:barChart>
      <c:catAx>
        <c:axId val="156537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6539136"/>
        <c:crosses val="autoZero"/>
        <c:auto val="1"/>
        <c:lblAlgn val="ctr"/>
        <c:lblOffset val="100"/>
        <c:noMultiLvlLbl val="0"/>
      </c:catAx>
      <c:valAx>
        <c:axId val="156539136"/>
        <c:scaling>
          <c:orientation val="minMax"/>
          <c:max val="1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56537600"/>
        <c:crosses val="autoZero"/>
        <c:crossBetween val="between"/>
        <c:majorUnit val="0.2"/>
        <c:minorUnit val="0.2"/>
      </c:valAx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4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1400"/>
            </a:pPr>
            <a:endParaRPr lang="en-US"/>
          </a:p>
        </c:txPr>
      </c:legendEntry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0.18651</cdr:x>
      <cdr:y>0.25596</cdr:y>
    </cdr:from>
    <cdr:to>
      <cdr:x>0.35517</cdr:x>
      <cdr:y>0.38753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98440" y="716796"/>
          <a:ext cx="812436" cy="3684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97.3%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0.45997</cdr:x>
      <cdr:y>0.25596</cdr:y>
    </cdr:from>
    <cdr:to>
      <cdr:x>0.60302</cdr:x>
      <cdr:y>0.41197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15728" y="716793"/>
          <a:ext cx="689097" cy="4369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96.2%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0.80733</cdr:x>
      <cdr:y>0.30444</cdr:y>
    </cdr:from>
    <cdr:to>
      <cdr:x>1</cdr:x>
      <cdr:y>0.56471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88981" y="852568"/>
          <a:ext cx="928133" cy="7288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0.16545</cdr:x>
      <cdr:y>0.42607</cdr:y>
    </cdr:from>
    <cdr:to>
      <cdr:x>0.38868</cdr:x>
      <cdr:y>0.6101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9682" y="847653"/>
          <a:ext cx="633743" cy="3661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200" dirty="0"/>
            <a:t>1.2%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38FAF883-719C-4B9A-9C85-0155F8502FE9}" type="datetimeFigureOut">
              <a:rPr lang="en-GB" smtClean="0"/>
              <a:t>05/06/2013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958EB767-63C3-449F-A2C8-3451ECE77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494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3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13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14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15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16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17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18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19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20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21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22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5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23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24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25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EB767-63C3-449F-A2C8-3451ECE7754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515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6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7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8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9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10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11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12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07/02/2013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CI: </a:t>
            </a:r>
            <a:r>
              <a:rPr lang="en-US" dirty="0" err="1" smtClean="0"/>
              <a:t>Groep</a:t>
            </a:r>
            <a:r>
              <a:rPr lang="en-US" dirty="0" smtClean="0"/>
              <a:t>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DE67-E8D6-4E69-BFB4-B623A9424BC9}" type="datetimeFigureOut">
              <a:rPr lang="en-GB" smtClean="0"/>
              <a:t>05/06/2013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645ED-0021-4CA9-9C75-9D184D682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6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8" r:id="rId3"/>
    <p:sldLayoutId id="2147483679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4100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ATLAS </a:t>
            </a:r>
            <a:r>
              <a:rPr lang="fr-FR" sz="2800" dirty="0" err="1" smtClean="0">
                <a:solidFill>
                  <a:schemeClr val="tx2"/>
                </a:solidFill>
              </a:rPr>
              <a:t>magnet</a:t>
            </a:r>
            <a:r>
              <a:rPr lang="fr-FR" sz="2800" dirty="0" smtClean="0">
                <a:solidFill>
                  <a:schemeClr val="tx2"/>
                </a:solidFill>
              </a:rPr>
              <a:t> system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78560" y="3505653"/>
            <a:ext cx="1484708" cy="1576783"/>
          </a:xfrm>
          <a:prstGeom prst="rect">
            <a:avLst/>
          </a:prstGeom>
        </p:spPr>
      </p:pic>
      <p:pic>
        <p:nvPicPr>
          <p:cNvPr id="17" name="Picture 3" descr="atla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793" y="1018149"/>
            <a:ext cx="3527230" cy="246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451022" y="3301738"/>
            <a:ext cx="28771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Dimensions: 2x	11 m diam.</a:t>
            </a:r>
          </a:p>
          <a:p>
            <a:r>
              <a:rPr lang="en-GB" sz="1200" dirty="0"/>
              <a:t>	</a:t>
            </a:r>
            <a:r>
              <a:rPr lang="en-GB" sz="1200" dirty="0" smtClean="0"/>
              <a:t>	</a:t>
            </a:r>
            <a:r>
              <a:rPr lang="en-GB" sz="1200" dirty="0"/>
              <a:t>5</a:t>
            </a:r>
            <a:r>
              <a:rPr lang="en-GB" sz="1200" dirty="0" smtClean="0"/>
              <a:t> m width</a:t>
            </a:r>
          </a:p>
          <a:p>
            <a:r>
              <a:rPr lang="en-GB" sz="1200" dirty="0" smtClean="0"/>
              <a:t>Magnetic field	</a:t>
            </a:r>
            <a:r>
              <a:rPr lang="en-GB" sz="1200" dirty="0"/>
              <a:t>1</a:t>
            </a:r>
            <a:r>
              <a:rPr lang="en-GB" sz="1200" dirty="0" smtClean="0"/>
              <a:t>T</a:t>
            </a:r>
          </a:p>
          <a:p>
            <a:r>
              <a:rPr lang="en-GB" sz="1200" dirty="0" smtClean="0"/>
              <a:t>Stored energy	0.5 GJ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169107" y="5082436"/>
            <a:ext cx="3281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Dimensions		5 m length</a:t>
            </a:r>
          </a:p>
          <a:p>
            <a:r>
              <a:rPr lang="en-GB" sz="1200" dirty="0"/>
              <a:t>	</a:t>
            </a:r>
            <a:r>
              <a:rPr lang="en-GB" sz="1200" dirty="0" smtClean="0"/>
              <a:t>	2.5 m diam.</a:t>
            </a:r>
          </a:p>
          <a:p>
            <a:r>
              <a:rPr lang="en-GB" sz="1200" dirty="0" smtClean="0"/>
              <a:t>Magnetic field	2T</a:t>
            </a:r>
          </a:p>
          <a:p>
            <a:r>
              <a:rPr lang="en-GB" sz="1200" dirty="0" smtClean="0"/>
              <a:t>Stored energy	39 MJ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9306" y="3301739"/>
            <a:ext cx="3145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Dimensions: 8 x 	25 m length</a:t>
            </a:r>
          </a:p>
          <a:p>
            <a:r>
              <a:rPr lang="en-GB" sz="1200" dirty="0"/>
              <a:t>	</a:t>
            </a:r>
            <a:r>
              <a:rPr lang="en-GB" sz="1200" dirty="0" smtClean="0"/>
              <a:t>	5 m width</a:t>
            </a:r>
          </a:p>
          <a:p>
            <a:r>
              <a:rPr lang="en-GB" sz="1200" dirty="0" smtClean="0"/>
              <a:t>Magnetic field	</a:t>
            </a:r>
            <a:r>
              <a:rPr lang="en-GB" sz="1200" dirty="0"/>
              <a:t>1</a:t>
            </a:r>
            <a:r>
              <a:rPr lang="en-GB" sz="1200" dirty="0" smtClean="0"/>
              <a:t>T</a:t>
            </a:r>
          </a:p>
          <a:p>
            <a:r>
              <a:rPr lang="en-GB" sz="1200" dirty="0" smtClean="0"/>
              <a:t>Stored energy	1.1 GJ (total)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0687" y="5710471"/>
            <a:ext cx="3097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Total cold mass: 680 tons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04" y="1197935"/>
            <a:ext cx="2676987" cy="20092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731" y="857692"/>
            <a:ext cx="2397628" cy="2349461"/>
          </a:xfrm>
          <a:prstGeom prst="rect">
            <a:avLst/>
          </a:prstGeom>
        </p:spPr>
      </p:pic>
      <p:sp>
        <p:nvSpPr>
          <p:cNvPr id="1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47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4100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ATLAS </a:t>
            </a:r>
            <a:r>
              <a:rPr lang="fr-FR" sz="2800" dirty="0" err="1" smtClean="0">
                <a:solidFill>
                  <a:schemeClr val="tx2"/>
                </a:solidFill>
              </a:rPr>
              <a:t>refrigerator</a:t>
            </a:r>
            <a:r>
              <a:rPr lang="fr-FR" sz="2800" dirty="0" smtClean="0">
                <a:solidFill>
                  <a:schemeClr val="tx2"/>
                </a:solidFill>
              </a:rPr>
              <a:t> system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602285" y="1285579"/>
            <a:ext cx="6421438" cy="3073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PFD_overview_ATLAS_TIF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078" y="771969"/>
            <a:ext cx="7027405" cy="3362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86047" y="4257454"/>
            <a:ext cx="148855" cy="17354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232837" y="3494567"/>
            <a:ext cx="1275907" cy="6399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94" y="3658220"/>
            <a:ext cx="3339509" cy="188158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6047" y="3799969"/>
            <a:ext cx="166801" cy="17997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195237" y="3494567"/>
            <a:ext cx="1297172" cy="6946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6346091" y="3674915"/>
            <a:ext cx="995463" cy="1569282"/>
            <a:chOff x="5940425" y="1128713"/>
            <a:chExt cx="2459038" cy="5376862"/>
          </a:xfrm>
        </p:grpSpPr>
        <p:grpSp>
          <p:nvGrpSpPr>
            <p:cNvPr id="18" name="Group 575"/>
            <p:cNvGrpSpPr>
              <a:grpSpLocks/>
            </p:cNvGrpSpPr>
            <p:nvPr/>
          </p:nvGrpSpPr>
          <p:grpSpPr bwMode="auto">
            <a:xfrm flipH="1">
              <a:off x="7316788" y="4524375"/>
              <a:ext cx="152400" cy="1371600"/>
              <a:chOff x="1632" y="2112"/>
              <a:chExt cx="144" cy="864"/>
            </a:xfrm>
          </p:grpSpPr>
          <p:sp>
            <p:nvSpPr>
              <p:cNvPr id="386" name="Freeform 576"/>
              <p:cNvSpPr>
                <a:spLocks/>
              </p:cNvSpPr>
              <p:nvPr/>
            </p:nvSpPr>
            <p:spPr bwMode="auto">
              <a:xfrm>
                <a:off x="1632" y="2112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7" name="Freeform 577"/>
              <p:cNvSpPr>
                <a:spLocks/>
              </p:cNvSpPr>
              <p:nvPr/>
            </p:nvSpPr>
            <p:spPr bwMode="auto">
              <a:xfrm>
                <a:off x="1632" y="2256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8" name="Freeform 578"/>
              <p:cNvSpPr>
                <a:spLocks/>
              </p:cNvSpPr>
              <p:nvPr/>
            </p:nvSpPr>
            <p:spPr bwMode="auto">
              <a:xfrm>
                <a:off x="1632" y="2400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9" name="Freeform 579"/>
              <p:cNvSpPr>
                <a:spLocks/>
              </p:cNvSpPr>
              <p:nvPr/>
            </p:nvSpPr>
            <p:spPr bwMode="auto">
              <a:xfrm>
                <a:off x="1632" y="2544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0" name="Freeform 580"/>
              <p:cNvSpPr>
                <a:spLocks/>
              </p:cNvSpPr>
              <p:nvPr/>
            </p:nvSpPr>
            <p:spPr bwMode="auto">
              <a:xfrm>
                <a:off x="1632" y="2688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1" name="Freeform 581"/>
              <p:cNvSpPr>
                <a:spLocks/>
              </p:cNvSpPr>
              <p:nvPr/>
            </p:nvSpPr>
            <p:spPr bwMode="auto">
              <a:xfrm>
                <a:off x="1632" y="2832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21" name="Group 582"/>
            <p:cNvGrpSpPr>
              <a:grpSpLocks/>
            </p:cNvGrpSpPr>
            <p:nvPr/>
          </p:nvGrpSpPr>
          <p:grpSpPr bwMode="auto">
            <a:xfrm>
              <a:off x="7697788" y="4511675"/>
              <a:ext cx="152400" cy="1371600"/>
              <a:chOff x="1632" y="2112"/>
              <a:chExt cx="144" cy="864"/>
            </a:xfrm>
          </p:grpSpPr>
          <p:sp>
            <p:nvSpPr>
              <p:cNvPr id="380" name="Freeform 583"/>
              <p:cNvSpPr>
                <a:spLocks/>
              </p:cNvSpPr>
              <p:nvPr/>
            </p:nvSpPr>
            <p:spPr bwMode="auto">
              <a:xfrm>
                <a:off x="1632" y="2112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1" name="Freeform 584"/>
              <p:cNvSpPr>
                <a:spLocks/>
              </p:cNvSpPr>
              <p:nvPr/>
            </p:nvSpPr>
            <p:spPr bwMode="auto">
              <a:xfrm>
                <a:off x="1632" y="2256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2" name="Freeform 585"/>
              <p:cNvSpPr>
                <a:spLocks/>
              </p:cNvSpPr>
              <p:nvPr/>
            </p:nvSpPr>
            <p:spPr bwMode="auto">
              <a:xfrm>
                <a:off x="1632" y="2400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3" name="Freeform 586"/>
              <p:cNvSpPr>
                <a:spLocks/>
              </p:cNvSpPr>
              <p:nvPr/>
            </p:nvSpPr>
            <p:spPr bwMode="auto">
              <a:xfrm>
                <a:off x="1632" y="2544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4" name="Freeform 587"/>
              <p:cNvSpPr>
                <a:spLocks/>
              </p:cNvSpPr>
              <p:nvPr/>
            </p:nvSpPr>
            <p:spPr bwMode="auto">
              <a:xfrm>
                <a:off x="1632" y="2688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5" name="Freeform 588"/>
              <p:cNvSpPr>
                <a:spLocks/>
              </p:cNvSpPr>
              <p:nvPr/>
            </p:nvSpPr>
            <p:spPr bwMode="auto">
              <a:xfrm>
                <a:off x="1632" y="2832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22" name="AutoShape 699"/>
            <p:cNvSpPr>
              <a:spLocks noChangeArrowheads="1"/>
            </p:cNvSpPr>
            <p:nvPr/>
          </p:nvSpPr>
          <p:spPr bwMode="auto">
            <a:xfrm>
              <a:off x="7900988" y="5059363"/>
              <a:ext cx="304800" cy="457200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3" name="Freeform 700"/>
            <p:cNvSpPr>
              <a:spLocks/>
            </p:cNvSpPr>
            <p:nvPr/>
          </p:nvSpPr>
          <p:spPr bwMode="auto">
            <a:xfrm>
              <a:off x="6300788" y="1628775"/>
              <a:ext cx="1371600" cy="4876800"/>
            </a:xfrm>
            <a:custGeom>
              <a:avLst/>
              <a:gdLst>
                <a:gd name="T0" fmla="*/ 0 w 1296"/>
                <a:gd name="T1" fmla="*/ 0 h 3072"/>
                <a:gd name="T2" fmla="*/ 0 w 1296"/>
                <a:gd name="T3" fmla="*/ 3072 h 3072"/>
                <a:gd name="T4" fmla="*/ 1296 w 1296"/>
                <a:gd name="T5" fmla="*/ 3072 h 3072"/>
                <a:gd name="T6" fmla="*/ 1296 w 1296"/>
                <a:gd name="T7" fmla="*/ 0 h 3072"/>
                <a:gd name="T8" fmla="*/ 1104 w 1296"/>
                <a:gd name="T9" fmla="*/ 0 h 3072"/>
                <a:gd name="T10" fmla="*/ 1104 w 1296"/>
                <a:gd name="T11" fmla="*/ 2928 h 3072"/>
                <a:gd name="T12" fmla="*/ 192 w 1296"/>
                <a:gd name="T13" fmla="*/ 2928 h 3072"/>
                <a:gd name="T14" fmla="*/ 192 w 1296"/>
                <a:gd name="T15" fmla="*/ 0 h 3072"/>
                <a:gd name="T16" fmla="*/ 0 w 1296"/>
                <a:gd name="T17" fmla="*/ 0 h 3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6" h="3072">
                  <a:moveTo>
                    <a:pt x="0" y="0"/>
                  </a:moveTo>
                  <a:lnTo>
                    <a:pt x="0" y="3072"/>
                  </a:lnTo>
                  <a:lnTo>
                    <a:pt x="1296" y="3072"/>
                  </a:lnTo>
                  <a:lnTo>
                    <a:pt x="1296" y="0"/>
                  </a:lnTo>
                  <a:lnTo>
                    <a:pt x="1104" y="0"/>
                  </a:lnTo>
                  <a:lnTo>
                    <a:pt x="1104" y="2928"/>
                  </a:lnTo>
                  <a:lnTo>
                    <a:pt x="192" y="2928"/>
                  </a:lnTo>
                  <a:lnTo>
                    <a:pt x="192" y="0"/>
                  </a:lnTo>
                  <a:cubicBezTo>
                    <a:pt x="128" y="0"/>
                    <a:pt x="64" y="0"/>
                    <a:pt x="0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4" name="AutoShape 703"/>
            <p:cNvSpPr>
              <a:spLocks noChangeArrowheads="1"/>
            </p:cNvSpPr>
            <p:nvPr/>
          </p:nvSpPr>
          <p:spPr bwMode="auto">
            <a:xfrm>
              <a:off x="5940425" y="1216025"/>
              <a:ext cx="2459038" cy="126206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5" name="Rectangle 704"/>
            <p:cNvSpPr>
              <a:spLocks noChangeArrowheads="1"/>
            </p:cNvSpPr>
            <p:nvPr/>
          </p:nvSpPr>
          <p:spPr bwMode="auto">
            <a:xfrm>
              <a:off x="6300788" y="2401888"/>
              <a:ext cx="188912" cy="176212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6" name="Rectangle 705"/>
            <p:cNvSpPr>
              <a:spLocks noChangeArrowheads="1"/>
            </p:cNvSpPr>
            <p:nvPr/>
          </p:nvSpPr>
          <p:spPr bwMode="auto">
            <a:xfrm>
              <a:off x="7477125" y="2401888"/>
              <a:ext cx="185738" cy="21590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" name="AutoShape 706"/>
            <p:cNvSpPr>
              <a:spLocks noChangeArrowheads="1"/>
            </p:cNvSpPr>
            <p:nvPr/>
          </p:nvSpPr>
          <p:spPr bwMode="auto">
            <a:xfrm>
              <a:off x="5943600" y="1128713"/>
              <a:ext cx="2455863" cy="6635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8" name="Rectangle 707"/>
            <p:cNvSpPr>
              <a:spLocks noChangeArrowheads="1"/>
            </p:cNvSpPr>
            <p:nvPr/>
          </p:nvSpPr>
          <p:spPr bwMode="auto">
            <a:xfrm>
              <a:off x="5951538" y="1419225"/>
              <a:ext cx="2439987" cy="531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9" name="AutoShape 708"/>
            <p:cNvSpPr>
              <a:spLocks noChangeArrowheads="1"/>
            </p:cNvSpPr>
            <p:nvPr/>
          </p:nvSpPr>
          <p:spPr bwMode="auto">
            <a:xfrm flipH="1">
              <a:off x="7308850" y="1196975"/>
              <a:ext cx="206375" cy="360363"/>
            </a:xfrm>
            <a:custGeom>
              <a:avLst/>
              <a:gdLst>
                <a:gd name="T0" fmla="*/ 9250 w 21600"/>
                <a:gd name="T1" fmla="*/ 0 h 21600"/>
                <a:gd name="T2" fmla="*/ 3055 w 21600"/>
                <a:gd name="T3" fmla="*/ 21600 h 21600"/>
                <a:gd name="T4" fmla="*/ 9725 w 21600"/>
                <a:gd name="T5" fmla="*/ 8310 h 21600"/>
                <a:gd name="T6" fmla="*/ 15662 w 21600"/>
                <a:gd name="T7" fmla="*/ 14285 h 21600"/>
                <a:gd name="T8" fmla="*/ 21600 w 21600"/>
                <a:gd name="T9" fmla="*/ 8310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611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0" name="AutoShape 709"/>
            <p:cNvSpPr>
              <a:spLocks noChangeArrowheads="1"/>
            </p:cNvSpPr>
            <p:nvPr/>
          </p:nvSpPr>
          <p:spPr bwMode="auto">
            <a:xfrm>
              <a:off x="7607300" y="1196975"/>
              <a:ext cx="206375" cy="360363"/>
            </a:xfrm>
            <a:custGeom>
              <a:avLst/>
              <a:gdLst>
                <a:gd name="T0" fmla="*/ 9250 w 21600"/>
                <a:gd name="T1" fmla="*/ 0 h 21600"/>
                <a:gd name="T2" fmla="*/ 3055 w 21600"/>
                <a:gd name="T3" fmla="*/ 21600 h 21600"/>
                <a:gd name="T4" fmla="*/ 9725 w 21600"/>
                <a:gd name="T5" fmla="*/ 8310 h 21600"/>
                <a:gd name="T6" fmla="*/ 15662 w 21600"/>
                <a:gd name="T7" fmla="*/ 14285 h 21600"/>
                <a:gd name="T8" fmla="*/ 21600 w 21600"/>
                <a:gd name="T9" fmla="*/ 8310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611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1" name="Rectangle 710"/>
            <p:cNvSpPr>
              <a:spLocks noChangeArrowheads="1"/>
            </p:cNvSpPr>
            <p:nvPr/>
          </p:nvSpPr>
          <p:spPr bwMode="auto">
            <a:xfrm>
              <a:off x="7467600" y="1639888"/>
              <a:ext cx="195263" cy="60960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2" name="Freeform 711"/>
            <p:cNvSpPr>
              <a:spLocks/>
            </p:cNvSpPr>
            <p:nvPr/>
          </p:nvSpPr>
          <p:spPr bwMode="auto">
            <a:xfrm>
              <a:off x="7332663" y="1639888"/>
              <a:ext cx="95250" cy="136525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3" name="Freeform 712"/>
            <p:cNvSpPr>
              <a:spLocks/>
            </p:cNvSpPr>
            <p:nvPr/>
          </p:nvSpPr>
          <p:spPr bwMode="auto">
            <a:xfrm flipH="1">
              <a:off x="7740650" y="1639888"/>
              <a:ext cx="76200" cy="152400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4" name="Freeform 713"/>
            <p:cNvSpPr>
              <a:spLocks/>
            </p:cNvSpPr>
            <p:nvPr/>
          </p:nvSpPr>
          <p:spPr bwMode="auto">
            <a:xfrm>
              <a:off x="7253288" y="1739900"/>
              <a:ext cx="95250" cy="136525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5" name="Freeform 714"/>
            <p:cNvSpPr>
              <a:spLocks/>
            </p:cNvSpPr>
            <p:nvPr/>
          </p:nvSpPr>
          <p:spPr bwMode="auto">
            <a:xfrm>
              <a:off x="7324725" y="1765300"/>
              <a:ext cx="95250" cy="136525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6" name="Freeform 715"/>
            <p:cNvSpPr>
              <a:spLocks/>
            </p:cNvSpPr>
            <p:nvPr/>
          </p:nvSpPr>
          <p:spPr bwMode="auto">
            <a:xfrm flipH="1">
              <a:off x="7740650" y="1792288"/>
              <a:ext cx="76200" cy="152400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" name="Freeform 716"/>
            <p:cNvSpPr>
              <a:spLocks/>
            </p:cNvSpPr>
            <p:nvPr/>
          </p:nvSpPr>
          <p:spPr bwMode="auto">
            <a:xfrm flipH="1">
              <a:off x="7793038" y="1720850"/>
              <a:ext cx="76200" cy="152400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8" name="Line 717"/>
            <p:cNvSpPr>
              <a:spLocks noChangeShapeType="1"/>
            </p:cNvSpPr>
            <p:nvPr/>
          </p:nvSpPr>
          <p:spPr bwMode="auto">
            <a:xfrm>
              <a:off x="5940425" y="1268413"/>
              <a:ext cx="0" cy="10080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9" name="Line 718"/>
            <p:cNvSpPr>
              <a:spLocks noChangeShapeType="1"/>
            </p:cNvSpPr>
            <p:nvPr/>
          </p:nvSpPr>
          <p:spPr bwMode="auto">
            <a:xfrm flipV="1">
              <a:off x="7466013" y="1641475"/>
              <a:ext cx="0" cy="863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0" name="Line 719"/>
            <p:cNvSpPr>
              <a:spLocks noChangeShapeType="1"/>
            </p:cNvSpPr>
            <p:nvPr/>
          </p:nvSpPr>
          <p:spPr bwMode="auto">
            <a:xfrm flipV="1">
              <a:off x="7669213" y="1628775"/>
              <a:ext cx="0" cy="863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41" name="Group 827"/>
            <p:cNvGrpSpPr>
              <a:grpSpLocks/>
            </p:cNvGrpSpPr>
            <p:nvPr/>
          </p:nvGrpSpPr>
          <p:grpSpPr bwMode="auto">
            <a:xfrm>
              <a:off x="7466013" y="4826000"/>
              <a:ext cx="203200" cy="619125"/>
              <a:chOff x="5318" y="1830"/>
              <a:chExt cx="168" cy="390"/>
            </a:xfrm>
          </p:grpSpPr>
          <p:sp>
            <p:nvSpPr>
              <p:cNvPr id="276" name="Oval 722"/>
              <p:cNvSpPr>
                <a:spLocks noChangeArrowheads="1"/>
              </p:cNvSpPr>
              <p:nvPr/>
            </p:nvSpPr>
            <p:spPr bwMode="auto">
              <a:xfrm>
                <a:off x="5432" y="1891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277" name="Group 723"/>
              <p:cNvGrpSpPr>
                <a:grpSpLocks/>
              </p:cNvGrpSpPr>
              <p:nvPr/>
            </p:nvGrpSpPr>
            <p:grpSpPr bwMode="auto">
              <a:xfrm flipH="1">
                <a:off x="5437" y="1830"/>
                <a:ext cx="49" cy="383"/>
                <a:chOff x="2928" y="1584"/>
                <a:chExt cx="384" cy="1680"/>
              </a:xfrm>
            </p:grpSpPr>
            <p:sp>
              <p:nvSpPr>
                <p:cNvPr id="344" name="Oval 724"/>
                <p:cNvSpPr>
                  <a:spLocks noChangeArrowheads="1"/>
                </p:cNvSpPr>
                <p:nvPr/>
              </p:nvSpPr>
              <p:spPr bwMode="auto">
                <a:xfrm>
                  <a:off x="2976" y="225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5" name="Oval 725"/>
                <p:cNvSpPr>
                  <a:spLocks noChangeArrowheads="1"/>
                </p:cNvSpPr>
                <p:nvPr/>
              </p:nvSpPr>
              <p:spPr bwMode="auto">
                <a:xfrm>
                  <a:off x="2976" y="312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6" name="Oval 726"/>
                <p:cNvSpPr>
                  <a:spLocks noChangeArrowheads="1"/>
                </p:cNvSpPr>
                <p:nvPr/>
              </p:nvSpPr>
              <p:spPr bwMode="auto">
                <a:xfrm>
                  <a:off x="2928" y="321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7" name="Oval 727"/>
                <p:cNvSpPr>
                  <a:spLocks noChangeArrowheads="1"/>
                </p:cNvSpPr>
                <p:nvPr/>
              </p:nvSpPr>
              <p:spPr bwMode="auto">
                <a:xfrm>
                  <a:off x="3024" y="29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8" name="Oval 728"/>
                <p:cNvSpPr>
                  <a:spLocks noChangeArrowheads="1"/>
                </p:cNvSpPr>
                <p:nvPr/>
              </p:nvSpPr>
              <p:spPr bwMode="auto">
                <a:xfrm>
                  <a:off x="3120" y="28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9" name="Oval 729"/>
                <p:cNvSpPr>
                  <a:spLocks noChangeArrowheads="1"/>
                </p:cNvSpPr>
                <p:nvPr/>
              </p:nvSpPr>
              <p:spPr bwMode="auto">
                <a:xfrm>
                  <a:off x="3024" y="28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350" name="Oval 730"/>
                <p:cNvSpPr>
                  <a:spLocks noChangeArrowheads="1"/>
                </p:cNvSpPr>
                <p:nvPr/>
              </p:nvSpPr>
              <p:spPr bwMode="auto">
                <a:xfrm>
                  <a:off x="2976" y="2928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1" name="Oval 731"/>
                <p:cNvSpPr>
                  <a:spLocks noChangeArrowheads="1"/>
                </p:cNvSpPr>
                <p:nvPr/>
              </p:nvSpPr>
              <p:spPr bwMode="auto">
                <a:xfrm>
                  <a:off x="2976" y="2736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2" name="Oval 732"/>
                <p:cNvSpPr>
                  <a:spLocks noChangeArrowheads="1"/>
                </p:cNvSpPr>
                <p:nvPr/>
              </p:nvSpPr>
              <p:spPr bwMode="auto">
                <a:xfrm>
                  <a:off x="3072" y="2256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3" name="Oval 733"/>
                <p:cNvSpPr>
                  <a:spLocks noChangeArrowheads="1"/>
                </p:cNvSpPr>
                <p:nvPr/>
              </p:nvSpPr>
              <p:spPr bwMode="auto">
                <a:xfrm>
                  <a:off x="3216" y="1968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4" name="Oval 734"/>
                <p:cNvSpPr>
                  <a:spLocks noChangeArrowheads="1"/>
                </p:cNvSpPr>
                <p:nvPr/>
              </p:nvSpPr>
              <p:spPr bwMode="auto">
                <a:xfrm>
                  <a:off x="3072" y="1872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5" name="Oval 735"/>
                <p:cNvSpPr>
                  <a:spLocks noChangeArrowheads="1"/>
                </p:cNvSpPr>
                <p:nvPr/>
              </p:nvSpPr>
              <p:spPr bwMode="auto">
                <a:xfrm>
                  <a:off x="2976" y="1632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6" name="Oval 736"/>
                <p:cNvSpPr>
                  <a:spLocks noChangeArrowheads="1"/>
                </p:cNvSpPr>
                <p:nvPr/>
              </p:nvSpPr>
              <p:spPr bwMode="auto">
                <a:xfrm>
                  <a:off x="3216" y="1584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7" name="Oval 737"/>
                <p:cNvSpPr>
                  <a:spLocks noChangeArrowheads="1"/>
                </p:cNvSpPr>
                <p:nvPr/>
              </p:nvSpPr>
              <p:spPr bwMode="auto">
                <a:xfrm>
                  <a:off x="2976" y="2016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8" name="Oval 738"/>
                <p:cNvSpPr>
                  <a:spLocks noChangeArrowheads="1"/>
                </p:cNvSpPr>
                <p:nvPr/>
              </p:nvSpPr>
              <p:spPr bwMode="auto">
                <a:xfrm>
                  <a:off x="3168" y="1824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9" name="Oval 739"/>
                <p:cNvSpPr>
                  <a:spLocks noChangeArrowheads="1"/>
                </p:cNvSpPr>
                <p:nvPr/>
              </p:nvSpPr>
              <p:spPr bwMode="auto">
                <a:xfrm>
                  <a:off x="3216" y="2160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0" name="Oval 740"/>
                <p:cNvSpPr>
                  <a:spLocks noChangeArrowheads="1"/>
                </p:cNvSpPr>
                <p:nvPr/>
              </p:nvSpPr>
              <p:spPr bwMode="auto">
                <a:xfrm>
                  <a:off x="2976" y="2448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1" name="Oval 741"/>
                <p:cNvSpPr>
                  <a:spLocks noChangeArrowheads="1"/>
                </p:cNvSpPr>
                <p:nvPr/>
              </p:nvSpPr>
              <p:spPr bwMode="auto">
                <a:xfrm>
                  <a:off x="3168" y="2064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2" name="Oval 742"/>
                <p:cNvSpPr>
                  <a:spLocks noChangeArrowheads="1"/>
                </p:cNvSpPr>
                <p:nvPr/>
              </p:nvSpPr>
              <p:spPr bwMode="auto">
                <a:xfrm>
                  <a:off x="2976" y="1872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3" name="Oval 743"/>
                <p:cNvSpPr>
                  <a:spLocks noChangeArrowheads="1"/>
                </p:cNvSpPr>
                <p:nvPr/>
              </p:nvSpPr>
              <p:spPr bwMode="auto">
                <a:xfrm>
                  <a:off x="3168" y="1680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4" name="Oval 744"/>
                <p:cNvSpPr>
                  <a:spLocks noChangeArrowheads="1"/>
                </p:cNvSpPr>
                <p:nvPr/>
              </p:nvSpPr>
              <p:spPr bwMode="auto">
                <a:xfrm>
                  <a:off x="3120" y="2496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365" name="Oval 745"/>
                <p:cNvSpPr>
                  <a:spLocks noChangeArrowheads="1"/>
                </p:cNvSpPr>
                <p:nvPr/>
              </p:nvSpPr>
              <p:spPr bwMode="auto">
                <a:xfrm>
                  <a:off x="3072" y="2688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6" name="Oval 746"/>
                <p:cNvSpPr>
                  <a:spLocks noChangeArrowheads="1"/>
                </p:cNvSpPr>
                <p:nvPr/>
              </p:nvSpPr>
              <p:spPr bwMode="auto">
                <a:xfrm>
                  <a:off x="3168" y="240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7" name="Oval 747"/>
                <p:cNvSpPr>
                  <a:spLocks noChangeArrowheads="1"/>
                </p:cNvSpPr>
                <p:nvPr/>
              </p:nvSpPr>
              <p:spPr bwMode="auto">
                <a:xfrm>
                  <a:off x="3072" y="240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8" name="Oval 748"/>
                <p:cNvSpPr>
                  <a:spLocks noChangeArrowheads="1"/>
                </p:cNvSpPr>
                <p:nvPr/>
              </p:nvSpPr>
              <p:spPr bwMode="auto">
                <a:xfrm>
                  <a:off x="2976" y="264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9" name="Oval 749"/>
                <p:cNvSpPr>
                  <a:spLocks noChangeArrowheads="1"/>
                </p:cNvSpPr>
                <p:nvPr/>
              </p:nvSpPr>
              <p:spPr bwMode="auto">
                <a:xfrm>
                  <a:off x="3024" y="254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70" name="Oval 750"/>
                <p:cNvSpPr>
                  <a:spLocks noChangeArrowheads="1"/>
                </p:cNvSpPr>
                <p:nvPr/>
              </p:nvSpPr>
              <p:spPr bwMode="auto">
                <a:xfrm>
                  <a:off x="2976" y="211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71" name="Oval 751"/>
                <p:cNvSpPr>
                  <a:spLocks noChangeArrowheads="1"/>
                </p:cNvSpPr>
                <p:nvPr/>
              </p:nvSpPr>
              <p:spPr bwMode="auto">
                <a:xfrm>
                  <a:off x="3072" y="17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72" name="Oval 752"/>
                <p:cNvSpPr>
                  <a:spLocks noChangeArrowheads="1"/>
                </p:cNvSpPr>
                <p:nvPr/>
              </p:nvSpPr>
              <p:spPr bwMode="auto">
                <a:xfrm>
                  <a:off x="3120" y="201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73" name="Oval 753"/>
                <p:cNvSpPr>
                  <a:spLocks noChangeArrowheads="1"/>
                </p:cNvSpPr>
                <p:nvPr/>
              </p:nvSpPr>
              <p:spPr bwMode="auto">
                <a:xfrm>
                  <a:off x="2928" y="158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74" name="Oval 754"/>
                <p:cNvSpPr>
                  <a:spLocks noChangeArrowheads="1"/>
                </p:cNvSpPr>
                <p:nvPr/>
              </p:nvSpPr>
              <p:spPr bwMode="auto">
                <a:xfrm>
                  <a:off x="3120" y="16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75" name="Oval 755"/>
                <p:cNvSpPr>
                  <a:spLocks noChangeArrowheads="1"/>
                </p:cNvSpPr>
                <p:nvPr/>
              </p:nvSpPr>
              <p:spPr bwMode="auto">
                <a:xfrm>
                  <a:off x="2928" y="235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76" name="Oval 756"/>
                <p:cNvSpPr>
                  <a:spLocks noChangeArrowheads="1"/>
                </p:cNvSpPr>
                <p:nvPr/>
              </p:nvSpPr>
              <p:spPr bwMode="auto">
                <a:xfrm>
                  <a:off x="2928" y="278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77" name="Oval 757"/>
                <p:cNvSpPr>
                  <a:spLocks noChangeArrowheads="1"/>
                </p:cNvSpPr>
                <p:nvPr/>
              </p:nvSpPr>
              <p:spPr bwMode="auto">
                <a:xfrm>
                  <a:off x="3216" y="225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78" name="Oval 758"/>
                <p:cNvSpPr>
                  <a:spLocks noChangeArrowheads="1"/>
                </p:cNvSpPr>
                <p:nvPr/>
              </p:nvSpPr>
              <p:spPr bwMode="auto">
                <a:xfrm>
                  <a:off x="3072" y="216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79" name="Oval 759"/>
                <p:cNvSpPr>
                  <a:spLocks noChangeArrowheads="1"/>
                </p:cNvSpPr>
                <p:nvPr/>
              </p:nvSpPr>
              <p:spPr bwMode="auto">
                <a:xfrm>
                  <a:off x="2976" y="17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278" name="Group 760"/>
              <p:cNvGrpSpPr>
                <a:grpSpLocks/>
              </p:cNvGrpSpPr>
              <p:nvPr/>
            </p:nvGrpSpPr>
            <p:grpSpPr bwMode="auto">
              <a:xfrm>
                <a:off x="5318" y="1836"/>
                <a:ext cx="49" cy="384"/>
                <a:chOff x="2928" y="1584"/>
                <a:chExt cx="384" cy="1680"/>
              </a:xfrm>
            </p:grpSpPr>
            <p:sp>
              <p:nvSpPr>
                <p:cNvPr id="308" name="Oval 761"/>
                <p:cNvSpPr>
                  <a:spLocks noChangeArrowheads="1"/>
                </p:cNvSpPr>
                <p:nvPr/>
              </p:nvSpPr>
              <p:spPr bwMode="auto">
                <a:xfrm>
                  <a:off x="2976" y="225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9" name="Oval 762"/>
                <p:cNvSpPr>
                  <a:spLocks noChangeArrowheads="1"/>
                </p:cNvSpPr>
                <p:nvPr/>
              </p:nvSpPr>
              <p:spPr bwMode="auto">
                <a:xfrm>
                  <a:off x="2976" y="312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0" name="Oval 763"/>
                <p:cNvSpPr>
                  <a:spLocks noChangeArrowheads="1"/>
                </p:cNvSpPr>
                <p:nvPr/>
              </p:nvSpPr>
              <p:spPr bwMode="auto">
                <a:xfrm>
                  <a:off x="2928" y="321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1" name="Oval 764"/>
                <p:cNvSpPr>
                  <a:spLocks noChangeArrowheads="1"/>
                </p:cNvSpPr>
                <p:nvPr/>
              </p:nvSpPr>
              <p:spPr bwMode="auto">
                <a:xfrm>
                  <a:off x="3024" y="29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2" name="Oval 765"/>
                <p:cNvSpPr>
                  <a:spLocks noChangeArrowheads="1"/>
                </p:cNvSpPr>
                <p:nvPr/>
              </p:nvSpPr>
              <p:spPr bwMode="auto">
                <a:xfrm>
                  <a:off x="3120" y="28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3" name="Oval 766"/>
                <p:cNvSpPr>
                  <a:spLocks noChangeArrowheads="1"/>
                </p:cNvSpPr>
                <p:nvPr/>
              </p:nvSpPr>
              <p:spPr bwMode="auto">
                <a:xfrm>
                  <a:off x="3024" y="28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314" name="Oval 767"/>
                <p:cNvSpPr>
                  <a:spLocks noChangeArrowheads="1"/>
                </p:cNvSpPr>
                <p:nvPr/>
              </p:nvSpPr>
              <p:spPr bwMode="auto">
                <a:xfrm>
                  <a:off x="2976" y="2928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5" name="Oval 768"/>
                <p:cNvSpPr>
                  <a:spLocks noChangeArrowheads="1"/>
                </p:cNvSpPr>
                <p:nvPr/>
              </p:nvSpPr>
              <p:spPr bwMode="auto">
                <a:xfrm>
                  <a:off x="2976" y="2736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6" name="Oval 769"/>
                <p:cNvSpPr>
                  <a:spLocks noChangeArrowheads="1"/>
                </p:cNvSpPr>
                <p:nvPr/>
              </p:nvSpPr>
              <p:spPr bwMode="auto">
                <a:xfrm>
                  <a:off x="3072" y="2256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7" name="Oval 770"/>
                <p:cNvSpPr>
                  <a:spLocks noChangeArrowheads="1"/>
                </p:cNvSpPr>
                <p:nvPr/>
              </p:nvSpPr>
              <p:spPr bwMode="auto">
                <a:xfrm>
                  <a:off x="3216" y="1968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8" name="Oval 771"/>
                <p:cNvSpPr>
                  <a:spLocks noChangeArrowheads="1"/>
                </p:cNvSpPr>
                <p:nvPr/>
              </p:nvSpPr>
              <p:spPr bwMode="auto">
                <a:xfrm>
                  <a:off x="3072" y="1872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9" name="Oval 772"/>
                <p:cNvSpPr>
                  <a:spLocks noChangeArrowheads="1"/>
                </p:cNvSpPr>
                <p:nvPr/>
              </p:nvSpPr>
              <p:spPr bwMode="auto">
                <a:xfrm>
                  <a:off x="2976" y="1632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0" name="Oval 773"/>
                <p:cNvSpPr>
                  <a:spLocks noChangeArrowheads="1"/>
                </p:cNvSpPr>
                <p:nvPr/>
              </p:nvSpPr>
              <p:spPr bwMode="auto">
                <a:xfrm>
                  <a:off x="3216" y="1584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1" name="Oval 774"/>
                <p:cNvSpPr>
                  <a:spLocks noChangeArrowheads="1"/>
                </p:cNvSpPr>
                <p:nvPr/>
              </p:nvSpPr>
              <p:spPr bwMode="auto">
                <a:xfrm>
                  <a:off x="2976" y="2016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2" name="Oval 775"/>
                <p:cNvSpPr>
                  <a:spLocks noChangeArrowheads="1"/>
                </p:cNvSpPr>
                <p:nvPr/>
              </p:nvSpPr>
              <p:spPr bwMode="auto">
                <a:xfrm>
                  <a:off x="3168" y="1824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3" name="Oval 776"/>
                <p:cNvSpPr>
                  <a:spLocks noChangeArrowheads="1"/>
                </p:cNvSpPr>
                <p:nvPr/>
              </p:nvSpPr>
              <p:spPr bwMode="auto">
                <a:xfrm>
                  <a:off x="3216" y="2160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4" name="Oval 777"/>
                <p:cNvSpPr>
                  <a:spLocks noChangeArrowheads="1"/>
                </p:cNvSpPr>
                <p:nvPr/>
              </p:nvSpPr>
              <p:spPr bwMode="auto">
                <a:xfrm>
                  <a:off x="2976" y="2448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5" name="Oval 778"/>
                <p:cNvSpPr>
                  <a:spLocks noChangeArrowheads="1"/>
                </p:cNvSpPr>
                <p:nvPr/>
              </p:nvSpPr>
              <p:spPr bwMode="auto">
                <a:xfrm>
                  <a:off x="3168" y="2064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6" name="Oval 779"/>
                <p:cNvSpPr>
                  <a:spLocks noChangeArrowheads="1"/>
                </p:cNvSpPr>
                <p:nvPr/>
              </p:nvSpPr>
              <p:spPr bwMode="auto">
                <a:xfrm>
                  <a:off x="2976" y="1872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7" name="Oval 780"/>
                <p:cNvSpPr>
                  <a:spLocks noChangeArrowheads="1"/>
                </p:cNvSpPr>
                <p:nvPr/>
              </p:nvSpPr>
              <p:spPr bwMode="auto">
                <a:xfrm>
                  <a:off x="3168" y="1680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8" name="Oval 781"/>
                <p:cNvSpPr>
                  <a:spLocks noChangeArrowheads="1"/>
                </p:cNvSpPr>
                <p:nvPr/>
              </p:nvSpPr>
              <p:spPr bwMode="auto">
                <a:xfrm>
                  <a:off x="3120" y="2496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329" name="Oval 782"/>
                <p:cNvSpPr>
                  <a:spLocks noChangeArrowheads="1"/>
                </p:cNvSpPr>
                <p:nvPr/>
              </p:nvSpPr>
              <p:spPr bwMode="auto">
                <a:xfrm>
                  <a:off x="3072" y="2688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0" name="Oval 783"/>
                <p:cNvSpPr>
                  <a:spLocks noChangeArrowheads="1"/>
                </p:cNvSpPr>
                <p:nvPr/>
              </p:nvSpPr>
              <p:spPr bwMode="auto">
                <a:xfrm>
                  <a:off x="3168" y="240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1" name="Oval 784"/>
                <p:cNvSpPr>
                  <a:spLocks noChangeArrowheads="1"/>
                </p:cNvSpPr>
                <p:nvPr/>
              </p:nvSpPr>
              <p:spPr bwMode="auto">
                <a:xfrm>
                  <a:off x="3072" y="240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2" name="Oval 785"/>
                <p:cNvSpPr>
                  <a:spLocks noChangeArrowheads="1"/>
                </p:cNvSpPr>
                <p:nvPr/>
              </p:nvSpPr>
              <p:spPr bwMode="auto">
                <a:xfrm>
                  <a:off x="2976" y="264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3" name="Oval 786"/>
                <p:cNvSpPr>
                  <a:spLocks noChangeArrowheads="1"/>
                </p:cNvSpPr>
                <p:nvPr/>
              </p:nvSpPr>
              <p:spPr bwMode="auto">
                <a:xfrm>
                  <a:off x="3024" y="254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4" name="Oval 787"/>
                <p:cNvSpPr>
                  <a:spLocks noChangeArrowheads="1"/>
                </p:cNvSpPr>
                <p:nvPr/>
              </p:nvSpPr>
              <p:spPr bwMode="auto">
                <a:xfrm>
                  <a:off x="2976" y="211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5" name="Oval 788"/>
                <p:cNvSpPr>
                  <a:spLocks noChangeArrowheads="1"/>
                </p:cNvSpPr>
                <p:nvPr/>
              </p:nvSpPr>
              <p:spPr bwMode="auto">
                <a:xfrm>
                  <a:off x="3072" y="17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6" name="Oval 789"/>
                <p:cNvSpPr>
                  <a:spLocks noChangeArrowheads="1"/>
                </p:cNvSpPr>
                <p:nvPr/>
              </p:nvSpPr>
              <p:spPr bwMode="auto">
                <a:xfrm>
                  <a:off x="3120" y="201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7" name="Oval 790"/>
                <p:cNvSpPr>
                  <a:spLocks noChangeArrowheads="1"/>
                </p:cNvSpPr>
                <p:nvPr/>
              </p:nvSpPr>
              <p:spPr bwMode="auto">
                <a:xfrm>
                  <a:off x="2928" y="158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8" name="Oval 791"/>
                <p:cNvSpPr>
                  <a:spLocks noChangeArrowheads="1"/>
                </p:cNvSpPr>
                <p:nvPr/>
              </p:nvSpPr>
              <p:spPr bwMode="auto">
                <a:xfrm>
                  <a:off x="3120" y="16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9" name="Oval 792"/>
                <p:cNvSpPr>
                  <a:spLocks noChangeArrowheads="1"/>
                </p:cNvSpPr>
                <p:nvPr/>
              </p:nvSpPr>
              <p:spPr bwMode="auto">
                <a:xfrm>
                  <a:off x="2928" y="235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0" name="Oval 793"/>
                <p:cNvSpPr>
                  <a:spLocks noChangeArrowheads="1"/>
                </p:cNvSpPr>
                <p:nvPr/>
              </p:nvSpPr>
              <p:spPr bwMode="auto">
                <a:xfrm>
                  <a:off x="2928" y="278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1" name="Oval 794"/>
                <p:cNvSpPr>
                  <a:spLocks noChangeArrowheads="1"/>
                </p:cNvSpPr>
                <p:nvPr/>
              </p:nvSpPr>
              <p:spPr bwMode="auto">
                <a:xfrm>
                  <a:off x="3216" y="225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2" name="Oval 795"/>
                <p:cNvSpPr>
                  <a:spLocks noChangeArrowheads="1"/>
                </p:cNvSpPr>
                <p:nvPr/>
              </p:nvSpPr>
              <p:spPr bwMode="auto">
                <a:xfrm>
                  <a:off x="3072" y="216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3" name="Oval 796"/>
                <p:cNvSpPr>
                  <a:spLocks noChangeArrowheads="1"/>
                </p:cNvSpPr>
                <p:nvPr/>
              </p:nvSpPr>
              <p:spPr bwMode="auto">
                <a:xfrm>
                  <a:off x="2976" y="17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sp>
            <p:nvSpPr>
              <p:cNvPr id="279" name="Oval 797"/>
              <p:cNvSpPr>
                <a:spLocks noChangeArrowheads="1"/>
              </p:cNvSpPr>
              <p:nvPr/>
            </p:nvSpPr>
            <p:spPr bwMode="auto">
              <a:xfrm>
                <a:off x="5385" y="1923"/>
                <a:ext cx="7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0" name="Oval 798"/>
              <p:cNvSpPr>
                <a:spLocks noChangeArrowheads="1"/>
              </p:cNvSpPr>
              <p:nvPr/>
            </p:nvSpPr>
            <p:spPr bwMode="auto">
              <a:xfrm>
                <a:off x="5397" y="1923"/>
                <a:ext cx="13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1" name="Oval 799"/>
              <p:cNvSpPr>
                <a:spLocks noChangeArrowheads="1"/>
              </p:cNvSpPr>
              <p:nvPr/>
            </p:nvSpPr>
            <p:spPr bwMode="auto">
              <a:xfrm>
                <a:off x="5415" y="1858"/>
                <a:ext cx="13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2" name="Oval 800"/>
              <p:cNvSpPr>
                <a:spLocks noChangeArrowheads="1"/>
              </p:cNvSpPr>
              <p:nvPr/>
            </p:nvSpPr>
            <p:spPr bwMode="auto">
              <a:xfrm>
                <a:off x="5397" y="1836"/>
                <a:ext cx="13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3" name="Oval 801"/>
              <p:cNvSpPr>
                <a:spLocks noChangeArrowheads="1"/>
              </p:cNvSpPr>
              <p:nvPr/>
            </p:nvSpPr>
            <p:spPr bwMode="auto">
              <a:xfrm>
                <a:off x="5385" y="1869"/>
                <a:ext cx="12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4" name="Oval 802"/>
              <p:cNvSpPr>
                <a:spLocks noChangeArrowheads="1"/>
              </p:cNvSpPr>
              <p:nvPr/>
            </p:nvSpPr>
            <p:spPr bwMode="auto">
              <a:xfrm>
                <a:off x="5415" y="1902"/>
                <a:ext cx="13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5" name="Oval 803"/>
              <p:cNvSpPr>
                <a:spLocks noChangeArrowheads="1"/>
              </p:cNvSpPr>
              <p:nvPr/>
            </p:nvSpPr>
            <p:spPr bwMode="auto">
              <a:xfrm>
                <a:off x="5385" y="1968"/>
                <a:ext cx="7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6" name="Oval 804"/>
              <p:cNvSpPr>
                <a:spLocks noChangeArrowheads="1"/>
              </p:cNvSpPr>
              <p:nvPr/>
            </p:nvSpPr>
            <p:spPr bwMode="auto">
              <a:xfrm>
                <a:off x="5410" y="1880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7" name="Oval 805"/>
              <p:cNvSpPr>
                <a:spLocks noChangeArrowheads="1"/>
              </p:cNvSpPr>
              <p:nvPr/>
            </p:nvSpPr>
            <p:spPr bwMode="auto">
              <a:xfrm>
                <a:off x="5385" y="1836"/>
                <a:ext cx="7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8" name="Oval 806"/>
              <p:cNvSpPr>
                <a:spLocks noChangeArrowheads="1"/>
              </p:cNvSpPr>
              <p:nvPr/>
            </p:nvSpPr>
            <p:spPr bwMode="auto">
              <a:xfrm>
                <a:off x="5404" y="1979"/>
                <a:ext cx="6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89" name="Oval 807"/>
              <p:cNvSpPr>
                <a:spLocks noChangeArrowheads="1"/>
              </p:cNvSpPr>
              <p:nvPr/>
            </p:nvSpPr>
            <p:spPr bwMode="auto">
              <a:xfrm>
                <a:off x="5410" y="195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0" name="Oval 808"/>
              <p:cNvSpPr>
                <a:spLocks noChangeArrowheads="1"/>
              </p:cNvSpPr>
              <p:nvPr/>
            </p:nvSpPr>
            <p:spPr bwMode="auto">
              <a:xfrm>
                <a:off x="5397" y="1957"/>
                <a:ext cx="7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1" name="Oval 809"/>
              <p:cNvSpPr>
                <a:spLocks noChangeArrowheads="1"/>
              </p:cNvSpPr>
              <p:nvPr/>
            </p:nvSpPr>
            <p:spPr bwMode="auto">
              <a:xfrm>
                <a:off x="5392" y="1989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2" name="Oval 810"/>
              <p:cNvSpPr>
                <a:spLocks noChangeArrowheads="1"/>
              </p:cNvSpPr>
              <p:nvPr/>
            </p:nvSpPr>
            <p:spPr bwMode="auto">
              <a:xfrm>
                <a:off x="5385" y="1891"/>
                <a:ext cx="7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3" name="Oval 811"/>
              <p:cNvSpPr>
                <a:spLocks noChangeArrowheads="1"/>
              </p:cNvSpPr>
              <p:nvPr/>
            </p:nvSpPr>
            <p:spPr bwMode="auto">
              <a:xfrm>
                <a:off x="5404" y="1869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4" name="Oval 812"/>
              <p:cNvSpPr>
                <a:spLocks noChangeArrowheads="1"/>
              </p:cNvSpPr>
              <p:nvPr/>
            </p:nvSpPr>
            <p:spPr bwMode="auto">
              <a:xfrm>
                <a:off x="5379" y="1946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5" name="Oval 813"/>
              <p:cNvSpPr>
                <a:spLocks noChangeArrowheads="1"/>
              </p:cNvSpPr>
              <p:nvPr/>
            </p:nvSpPr>
            <p:spPr bwMode="auto">
              <a:xfrm>
                <a:off x="5415" y="1923"/>
                <a:ext cx="7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6" name="Oval 814"/>
              <p:cNvSpPr>
                <a:spLocks noChangeArrowheads="1"/>
              </p:cNvSpPr>
              <p:nvPr/>
            </p:nvSpPr>
            <p:spPr bwMode="auto">
              <a:xfrm>
                <a:off x="5397" y="1902"/>
                <a:ext cx="7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7" name="Oval 815"/>
              <p:cNvSpPr>
                <a:spLocks noChangeArrowheads="1"/>
              </p:cNvSpPr>
              <p:nvPr/>
            </p:nvSpPr>
            <p:spPr bwMode="auto">
              <a:xfrm>
                <a:off x="5385" y="1891"/>
                <a:ext cx="7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8" name="Oval 816"/>
              <p:cNvSpPr>
                <a:spLocks noChangeArrowheads="1"/>
              </p:cNvSpPr>
              <p:nvPr/>
            </p:nvSpPr>
            <p:spPr bwMode="auto">
              <a:xfrm>
                <a:off x="5373" y="1891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99" name="Oval 817"/>
              <p:cNvSpPr>
                <a:spLocks noChangeArrowheads="1"/>
              </p:cNvSpPr>
              <p:nvPr/>
            </p:nvSpPr>
            <p:spPr bwMode="auto">
              <a:xfrm>
                <a:off x="5367" y="191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0" name="Oval 818"/>
              <p:cNvSpPr>
                <a:spLocks noChangeArrowheads="1"/>
              </p:cNvSpPr>
              <p:nvPr/>
            </p:nvSpPr>
            <p:spPr bwMode="auto">
              <a:xfrm>
                <a:off x="5367" y="1869"/>
                <a:ext cx="12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1" name="Oval 819"/>
              <p:cNvSpPr>
                <a:spLocks noChangeArrowheads="1"/>
              </p:cNvSpPr>
              <p:nvPr/>
            </p:nvSpPr>
            <p:spPr bwMode="auto">
              <a:xfrm>
                <a:off x="5361" y="1880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2" name="Oval 820"/>
              <p:cNvSpPr>
                <a:spLocks noChangeArrowheads="1"/>
              </p:cNvSpPr>
              <p:nvPr/>
            </p:nvSpPr>
            <p:spPr bwMode="auto">
              <a:xfrm>
                <a:off x="5420" y="2011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3" name="Oval 821"/>
              <p:cNvSpPr>
                <a:spLocks noChangeArrowheads="1"/>
              </p:cNvSpPr>
              <p:nvPr/>
            </p:nvSpPr>
            <p:spPr bwMode="auto">
              <a:xfrm>
                <a:off x="5432" y="1979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4" name="Oval 822"/>
              <p:cNvSpPr>
                <a:spLocks noChangeArrowheads="1"/>
              </p:cNvSpPr>
              <p:nvPr/>
            </p:nvSpPr>
            <p:spPr bwMode="auto">
              <a:xfrm>
                <a:off x="5420" y="1979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305" name="Oval 823"/>
              <p:cNvSpPr>
                <a:spLocks noChangeArrowheads="1"/>
              </p:cNvSpPr>
              <p:nvPr/>
            </p:nvSpPr>
            <p:spPr bwMode="auto">
              <a:xfrm>
                <a:off x="5414" y="2000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6" name="Oval 824"/>
              <p:cNvSpPr>
                <a:spLocks noChangeArrowheads="1"/>
              </p:cNvSpPr>
              <p:nvPr/>
            </p:nvSpPr>
            <p:spPr bwMode="auto">
              <a:xfrm>
                <a:off x="5367" y="1989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7" name="Oval 825"/>
              <p:cNvSpPr>
                <a:spLocks noChangeArrowheads="1"/>
              </p:cNvSpPr>
              <p:nvPr/>
            </p:nvSpPr>
            <p:spPr bwMode="auto">
              <a:xfrm>
                <a:off x="5361" y="2011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42" name="Group 963"/>
            <p:cNvGrpSpPr>
              <a:grpSpLocks/>
            </p:cNvGrpSpPr>
            <p:nvPr/>
          </p:nvGrpSpPr>
          <p:grpSpPr bwMode="auto">
            <a:xfrm>
              <a:off x="7486650" y="4241800"/>
              <a:ext cx="144463" cy="368300"/>
              <a:chOff x="5589" y="2211"/>
              <a:chExt cx="58" cy="186"/>
            </a:xfrm>
          </p:grpSpPr>
          <p:sp>
            <p:nvSpPr>
              <p:cNvPr id="246" name="Oval 933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7" name="Oval 934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8" name="Oval 935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9" name="Oval 936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0" name="Oval 937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1" name="Oval 938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2" name="Oval 939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3" name="Oval 940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4" name="Oval 941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5" name="Oval 942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6" name="Oval 943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57" name="Oval 944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8" name="Oval 945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9" name="Oval 946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0" name="Oval 947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1" name="Oval 948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2" name="Oval 949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3" name="Oval 950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4" name="Oval 951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5" name="Oval 952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6" name="Oval 953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67" name="Oval 954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8" name="Oval 955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9" name="Oval 956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0" name="Oval 957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1" name="Oval 958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2" name="Oval 959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73" name="Oval 960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4" name="Oval 961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5" name="Oval 962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43" name="Group 964"/>
            <p:cNvGrpSpPr>
              <a:grpSpLocks/>
            </p:cNvGrpSpPr>
            <p:nvPr/>
          </p:nvGrpSpPr>
          <p:grpSpPr bwMode="auto">
            <a:xfrm>
              <a:off x="7472363" y="3284538"/>
              <a:ext cx="196850" cy="504825"/>
              <a:chOff x="5589" y="2211"/>
              <a:chExt cx="58" cy="186"/>
            </a:xfrm>
          </p:grpSpPr>
          <p:sp>
            <p:nvSpPr>
              <p:cNvPr id="216" name="Oval 965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7" name="Oval 966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8" name="Oval 967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9" name="Oval 968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0" name="Oval 969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1" name="Oval 970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2" name="Oval 971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3" name="Oval 972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4" name="Oval 973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5" name="Oval 974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6" name="Oval 975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27" name="Oval 976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8" name="Oval 977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9" name="Oval 978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0" name="Oval 979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1" name="Oval 980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2" name="Oval 981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3" name="Oval 982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4" name="Oval 983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5" name="Oval 984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6" name="Oval 985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37" name="Oval 986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8" name="Oval 987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9" name="Oval 988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0" name="Oval 989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1" name="Oval 990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2" name="Oval 991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43" name="Oval 992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4" name="Oval 993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5" name="Oval 994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44" name="Group 995"/>
            <p:cNvGrpSpPr>
              <a:grpSpLocks/>
            </p:cNvGrpSpPr>
            <p:nvPr/>
          </p:nvGrpSpPr>
          <p:grpSpPr bwMode="auto">
            <a:xfrm>
              <a:off x="7472363" y="2781300"/>
              <a:ext cx="177800" cy="504825"/>
              <a:chOff x="5589" y="2211"/>
              <a:chExt cx="58" cy="186"/>
            </a:xfrm>
          </p:grpSpPr>
          <p:sp>
            <p:nvSpPr>
              <p:cNvPr id="186" name="Oval 996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7" name="Oval 997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8" name="Oval 998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9" name="Oval 999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0" name="Oval 1000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1" name="Oval 1001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2" name="Oval 1002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3" name="Oval 1003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4" name="Oval 1004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5" name="Oval 1005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6" name="Oval 1006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97" name="Oval 1007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8" name="Oval 1008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9" name="Oval 1009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0" name="Oval 1010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1" name="Oval 1011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2" name="Oval 1012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3" name="Oval 1013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4" name="Oval 1014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5" name="Oval 1015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6" name="Oval 1016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07" name="Oval 1017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8" name="Oval 1018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9" name="Oval 1019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0" name="Oval 1020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1" name="Oval 1021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2" name="Oval 1022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13" name="Oval 1023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4" name="Oval 0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5" name="Oval 1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45" name="Group 2"/>
            <p:cNvGrpSpPr>
              <a:grpSpLocks/>
            </p:cNvGrpSpPr>
            <p:nvPr/>
          </p:nvGrpSpPr>
          <p:grpSpPr bwMode="auto">
            <a:xfrm flipV="1">
              <a:off x="7491413" y="2276475"/>
              <a:ext cx="177800" cy="504825"/>
              <a:chOff x="5589" y="2211"/>
              <a:chExt cx="58" cy="186"/>
            </a:xfrm>
          </p:grpSpPr>
          <p:sp>
            <p:nvSpPr>
              <p:cNvPr id="156" name="Oval 3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7" name="Oval 4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8" name="Oval 5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9" name="Oval 6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0" name="Oval 7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1" name="Oval 8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2" name="Oval 9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3" name="Oval 10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4" name="Oval 11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5" name="Oval 12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6" name="Oval 13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7" name="Oval 14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8" name="Oval 15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9" name="Oval 16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0" name="Oval 17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1" name="Oval 18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2" name="Oval 19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3" name="Oval 20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4" name="Oval 21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5" name="Oval 22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6" name="Oval 23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77" name="Oval 24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8" name="Oval 25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9" name="Oval 26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0" name="Oval 27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1" name="Oval 28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2" name="Oval 29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83" name="Oval 30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4" name="Oval 31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5" name="Oval 32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46" name="Group 33"/>
            <p:cNvGrpSpPr>
              <a:grpSpLocks/>
            </p:cNvGrpSpPr>
            <p:nvPr/>
          </p:nvGrpSpPr>
          <p:grpSpPr bwMode="auto">
            <a:xfrm>
              <a:off x="7497763" y="3789363"/>
              <a:ext cx="144462" cy="433387"/>
              <a:chOff x="5589" y="2211"/>
              <a:chExt cx="58" cy="186"/>
            </a:xfrm>
          </p:grpSpPr>
          <p:sp>
            <p:nvSpPr>
              <p:cNvPr id="126" name="Oval 34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7" name="Oval 35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8" name="Oval 36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9" name="Oval 37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0" name="Oval 38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1" name="Oval 39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2" name="Oval 40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3" name="Oval 41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4" name="Oval 42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5" name="Oval 43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6" name="Oval 44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37" name="Oval 45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8" name="Oval 46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9" name="Oval 47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0" name="Oval 48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1" name="Oval 49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2" name="Oval 50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3" name="Oval 51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4" name="Oval 52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5" name="Oval 53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6" name="Oval 54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47" name="Oval 55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8" name="Oval 56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9" name="Oval 57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0" name="Oval 58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1" name="Oval 59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3" name="Oval 61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4" name="Oval 62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2" name="Oval 60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55" name="Oval 63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47" name="Group 64"/>
            <p:cNvGrpSpPr>
              <a:grpSpLocks/>
            </p:cNvGrpSpPr>
            <p:nvPr/>
          </p:nvGrpSpPr>
          <p:grpSpPr bwMode="auto">
            <a:xfrm>
              <a:off x="7478713" y="4581525"/>
              <a:ext cx="177800" cy="244475"/>
              <a:chOff x="5589" y="2211"/>
              <a:chExt cx="58" cy="186"/>
            </a:xfrm>
          </p:grpSpPr>
          <p:sp>
            <p:nvSpPr>
              <p:cNvPr id="96" name="Oval 65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7" name="Oval 66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8" name="Oval 67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9" name="Oval 68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0" name="Oval 69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1" name="Oval 70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2" name="Oval 71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3" name="Oval 72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4" name="Oval 73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5" name="Oval 74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6" name="Oval 75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07" name="Oval 76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8" name="Oval 77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9" name="Oval 78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0" name="Oval 79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1" name="Oval 80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2" name="Oval 81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3" name="Oval 82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4" name="Oval 83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5" name="Oval 84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6" name="Oval 85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17" name="Oval 86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8" name="Oval 87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9" name="Oval 88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0" name="Oval 89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1" name="Oval 90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2" name="Oval 91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23" name="Oval 92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4" name="Oval 93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5" name="Oval 94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48" name="Group 95"/>
            <p:cNvGrpSpPr>
              <a:grpSpLocks/>
            </p:cNvGrpSpPr>
            <p:nvPr/>
          </p:nvGrpSpPr>
          <p:grpSpPr bwMode="auto">
            <a:xfrm flipV="1">
              <a:off x="7478713" y="1770063"/>
              <a:ext cx="177800" cy="504825"/>
              <a:chOff x="5589" y="2211"/>
              <a:chExt cx="58" cy="186"/>
            </a:xfrm>
          </p:grpSpPr>
          <p:sp>
            <p:nvSpPr>
              <p:cNvPr id="66" name="Oval 96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7" name="Oval 97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8" name="Oval 98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9" name="Oval 99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0" name="Oval 100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1" name="Oval 101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2" name="Oval 102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3" name="Oval 103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4" name="Oval 104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5" name="Oval 105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6" name="Oval 106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77" name="Oval 107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8" name="Oval 108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9" name="Oval 109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0" name="Oval 110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1" name="Oval 111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2" name="Oval 112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3" name="Oval 113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4" name="Oval 114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5" name="Oval 115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6" name="Oval 116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87" name="Oval 117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8" name="Oval 118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9" name="Oval 119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0" name="Oval 120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1" name="Oval 121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2" name="Oval 122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93" name="Oval 123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4" name="Oval 124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5" name="Oval 125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49" name="Group 140"/>
            <p:cNvGrpSpPr>
              <a:grpSpLocks/>
            </p:cNvGrpSpPr>
            <p:nvPr/>
          </p:nvGrpSpPr>
          <p:grpSpPr bwMode="auto">
            <a:xfrm>
              <a:off x="7485063" y="1622425"/>
              <a:ext cx="163512" cy="144463"/>
              <a:chOff x="5589" y="2211"/>
              <a:chExt cx="58" cy="76"/>
            </a:xfrm>
          </p:grpSpPr>
          <p:sp>
            <p:nvSpPr>
              <p:cNvPr id="52" name="Oval 126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3" name="Oval 127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4" name="Oval 128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5" name="Oval 129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6" name="Oval 130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7" name="Oval 131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8" name="Oval 132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9" name="Oval 133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0" name="Oval 134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1" name="Oval 135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2" name="Oval 136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3" name="Oval 137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64" name="Oval 138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5" name="Oval 139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50" name="AutoShape 591"/>
            <p:cNvSpPr>
              <a:spLocks noChangeArrowheads="1"/>
            </p:cNvSpPr>
            <p:nvPr/>
          </p:nvSpPr>
          <p:spPr bwMode="auto">
            <a:xfrm flipV="1">
              <a:off x="6345238" y="4238625"/>
              <a:ext cx="133350" cy="322263"/>
            </a:xfrm>
            <a:prstGeom prst="upArrow">
              <a:avLst>
                <a:gd name="adj1" fmla="val 50000"/>
                <a:gd name="adj2" fmla="val 60417"/>
              </a:avLst>
            </a:prstGeom>
            <a:solidFill>
              <a:srgbClr val="3333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1" name="AutoShape 594"/>
            <p:cNvSpPr>
              <a:spLocks noChangeArrowheads="1"/>
            </p:cNvSpPr>
            <p:nvPr/>
          </p:nvSpPr>
          <p:spPr bwMode="auto">
            <a:xfrm>
              <a:off x="7499350" y="5399088"/>
              <a:ext cx="103188" cy="330200"/>
            </a:xfrm>
            <a:prstGeom prst="upArrow">
              <a:avLst>
                <a:gd name="adj1" fmla="val 50000"/>
                <a:gd name="adj2" fmla="val 80000"/>
              </a:avLst>
            </a:prstGeom>
            <a:solidFill>
              <a:srgbClr val="3333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397644" y="5353478"/>
            <a:ext cx="743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solenoid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9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49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9633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err="1" smtClean="0">
                <a:solidFill>
                  <a:schemeClr val="tx2"/>
                </a:solidFill>
              </a:rPr>
              <a:t>Fast</a:t>
            </a:r>
            <a:r>
              <a:rPr lang="fr-FR" sz="2800" dirty="0" smtClean="0">
                <a:solidFill>
                  <a:schemeClr val="tx2"/>
                </a:solidFill>
              </a:rPr>
              <a:t> dump ATLAS </a:t>
            </a:r>
            <a:r>
              <a:rPr lang="fr-FR" sz="2800" dirty="0" err="1" smtClean="0">
                <a:solidFill>
                  <a:schemeClr val="tx2"/>
                </a:solidFill>
              </a:rPr>
              <a:t>toroid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magnets</a:t>
            </a:r>
            <a:endParaRPr lang="fr-FR" sz="2800" dirty="0" smtClean="0">
              <a:solidFill>
                <a:schemeClr val="tx2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064" y="997759"/>
            <a:ext cx="7138696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25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9633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err="1" smtClean="0">
                <a:solidFill>
                  <a:schemeClr val="tx2"/>
                </a:solidFill>
              </a:rPr>
              <a:t>Fast</a:t>
            </a:r>
            <a:r>
              <a:rPr lang="fr-FR" sz="2800" dirty="0" smtClean="0">
                <a:solidFill>
                  <a:schemeClr val="tx2"/>
                </a:solidFill>
              </a:rPr>
              <a:t> dump ATLAS </a:t>
            </a:r>
            <a:r>
              <a:rPr lang="fr-FR" sz="2800" dirty="0" err="1" smtClean="0">
                <a:solidFill>
                  <a:schemeClr val="tx2"/>
                </a:solidFill>
              </a:rPr>
              <a:t>toroid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magnets</a:t>
            </a:r>
            <a:endParaRPr lang="fr-FR" sz="2800" dirty="0" smtClean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572" y="1153035"/>
            <a:ext cx="7138696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4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4100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ATLAS </a:t>
            </a:r>
            <a:r>
              <a:rPr lang="fr-FR" sz="2800" dirty="0" err="1" smtClean="0">
                <a:solidFill>
                  <a:schemeClr val="tx2"/>
                </a:solidFill>
              </a:rPr>
              <a:t>calorimeter</a:t>
            </a:r>
            <a:r>
              <a:rPr lang="fr-FR" sz="2800" dirty="0" smtClean="0">
                <a:solidFill>
                  <a:schemeClr val="tx2"/>
                </a:solidFill>
              </a:rPr>
              <a:t> system</a:t>
            </a:r>
          </a:p>
        </p:txBody>
      </p:sp>
      <p:sp>
        <p:nvSpPr>
          <p:cNvPr id="6" name="Rectangle 5"/>
          <p:cNvSpPr/>
          <p:nvPr/>
        </p:nvSpPr>
        <p:spPr>
          <a:xfrm>
            <a:off x="886047" y="4257454"/>
            <a:ext cx="148855" cy="17354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41004" y="452159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three cryostats, total mass 740 </a:t>
            </a:r>
            <a:r>
              <a:rPr lang="en-US" sz="1200" dirty="0" smtClean="0"/>
              <a:t>tons</a:t>
            </a:r>
          </a:p>
          <a:p>
            <a:r>
              <a:rPr lang="en-US" sz="1200" dirty="0"/>
              <a:t>	</a:t>
            </a:r>
            <a:r>
              <a:rPr lang="en-US" sz="1200" dirty="0" smtClean="0"/>
              <a:t>- temperature around 88.3 K</a:t>
            </a:r>
            <a:endParaRPr lang="en-US" sz="1200" dirty="0"/>
          </a:p>
          <a:p>
            <a:r>
              <a:rPr lang="en-US" sz="1200" dirty="0" smtClean="0"/>
              <a:t>	- </a:t>
            </a:r>
            <a:r>
              <a:rPr lang="en-US" sz="1200" dirty="0"/>
              <a:t>total liquid argon volume 100 m</a:t>
            </a:r>
            <a:r>
              <a:rPr lang="en-US" sz="1200" baseline="30000" dirty="0"/>
              <a:t>3 </a:t>
            </a:r>
            <a:r>
              <a:rPr lang="en-US" sz="1200" dirty="0"/>
              <a:t>in underground </a:t>
            </a:r>
          </a:p>
          <a:p>
            <a:r>
              <a:rPr lang="en-US" sz="1200" dirty="0" smtClean="0"/>
              <a:t>	- 228000 </a:t>
            </a:r>
            <a:r>
              <a:rPr lang="en-US" sz="1200" dirty="0"/>
              <a:t>signal wire </a:t>
            </a:r>
            <a:r>
              <a:rPr lang="en-US" sz="1200" dirty="0" smtClean="0"/>
              <a:t>feed-through</a:t>
            </a:r>
          </a:p>
          <a:p>
            <a:r>
              <a:rPr lang="en-US" sz="1200" dirty="0"/>
              <a:t>	</a:t>
            </a:r>
            <a:r>
              <a:rPr lang="en-US" sz="1200" dirty="0" smtClean="0"/>
              <a:t>- operational 365/365 since 2005</a:t>
            </a:r>
            <a:endParaRPr lang="en-GB" sz="1200" dirty="0"/>
          </a:p>
        </p:txBody>
      </p:sp>
      <p:pic>
        <p:nvPicPr>
          <p:cNvPr id="394" name="Picture 5" descr="0702016_11-A5-at-72-dp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451" y="1293180"/>
            <a:ext cx="2396760" cy="3575742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20" y="1154254"/>
            <a:ext cx="4051000" cy="271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85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4100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ATLAS </a:t>
            </a:r>
            <a:r>
              <a:rPr lang="fr-FR" sz="2800" dirty="0" err="1" smtClean="0">
                <a:solidFill>
                  <a:schemeClr val="tx2"/>
                </a:solidFill>
              </a:rPr>
              <a:t>calorimeter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cryo</a:t>
            </a:r>
            <a:r>
              <a:rPr lang="fr-FR" sz="2800" dirty="0" smtClean="0">
                <a:solidFill>
                  <a:schemeClr val="tx2"/>
                </a:solidFill>
              </a:rPr>
              <a:t> system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602285" y="1285579"/>
            <a:ext cx="6421438" cy="3073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6047" y="4257454"/>
            <a:ext cx="148855" cy="17354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131" y="925883"/>
            <a:ext cx="6102775" cy="4864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054549" y="5125165"/>
            <a:ext cx="155944" cy="26908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801789" y="5479638"/>
            <a:ext cx="3342211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2425" lvl="1" fontAlgn="base">
              <a:lnSpc>
                <a:spcPct val="140000"/>
              </a:lnSpc>
              <a:spcBef>
                <a:spcPts val="500"/>
              </a:spcBef>
              <a:spcAft>
                <a:spcPct val="0"/>
              </a:spcAft>
              <a:tabLst>
                <a:tab pos="268288" algn="l"/>
                <a:tab pos="452438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Verdana" pitchFamily="34" charset="0"/>
              </a:rPr>
              <a:t>stability </a:t>
            </a:r>
            <a:r>
              <a:rPr lang="en-US" sz="1400" dirty="0">
                <a:solidFill>
                  <a:srgbClr val="000000"/>
                </a:solidFill>
                <a:latin typeface="Verdana" pitchFamily="34" charset="0"/>
              </a:rPr>
              <a:t>&lt; 10 </a:t>
            </a:r>
            <a:r>
              <a:rPr lang="en-US" sz="1400" dirty="0" err="1">
                <a:solidFill>
                  <a:srgbClr val="000000"/>
                </a:solidFill>
                <a:latin typeface="Verdana" pitchFamily="34" charset="0"/>
              </a:rPr>
              <a:t>mK</a:t>
            </a:r>
            <a:r>
              <a:rPr lang="en-US" sz="1400" dirty="0">
                <a:solidFill>
                  <a:srgbClr val="000000"/>
                </a:solidFill>
                <a:latin typeface="Verdana" pitchFamily="34" charset="0"/>
              </a:rPr>
              <a:t> over stable operation periods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75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err="1" smtClean="0">
                <a:solidFill>
                  <a:schemeClr val="tx2"/>
                </a:solidFill>
              </a:rPr>
              <a:t>Operation</a:t>
            </a:r>
            <a:r>
              <a:rPr lang="fr-FR" sz="2800" dirty="0" smtClean="0">
                <a:solidFill>
                  <a:schemeClr val="tx2"/>
                </a:solidFill>
              </a:rPr>
              <a:t> of LHC detector </a:t>
            </a:r>
            <a:r>
              <a:rPr lang="fr-FR" sz="2800" dirty="0" err="1" smtClean="0">
                <a:solidFill>
                  <a:schemeClr val="tx2"/>
                </a:solidFill>
              </a:rPr>
              <a:t>cryogenic</a:t>
            </a:r>
            <a:r>
              <a:rPr lang="fr-FR" sz="2800" dirty="0" smtClean="0">
                <a:solidFill>
                  <a:schemeClr val="tx2"/>
                </a:solidFill>
              </a:rPr>
              <a:t> installations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602285" y="1285579"/>
            <a:ext cx="6421438" cy="3073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6047" y="4257454"/>
            <a:ext cx="148855" cy="17354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9552" y="836711"/>
            <a:ext cx="8431088" cy="535158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GB" sz="1600" dirty="0" smtClean="0">
              <a:solidFill>
                <a:srgbClr val="0055A0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GB" sz="1600" dirty="0" smtClean="0">
              <a:solidFill>
                <a:srgbClr val="0055A0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GB" sz="1600" dirty="0" smtClean="0">
                <a:solidFill>
                  <a:srgbClr val="0055A0"/>
                </a:solidFill>
              </a:rPr>
              <a:t>LHC </a:t>
            </a:r>
            <a:r>
              <a:rPr lang="en-GB" sz="1600" dirty="0">
                <a:solidFill>
                  <a:srgbClr val="0055A0"/>
                </a:solidFill>
              </a:rPr>
              <a:t>detectors operation:</a:t>
            </a:r>
          </a:p>
          <a:p>
            <a:pPr marL="457200" lvl="1" indent="0">
              <a:spcBef>
                <a:spcPts val="0"/>
              </a:spcBef>
              <a:buClrTx/>
              <a:buSzTx/>
              <a:buFontTx/>
              <a:buChar char="-"/>
            </a:pPr>
            <a:r>
              <a:rPr lang="en-GB" sz="1600" dirty="0" smtClean="0">
                <a:solidFill>
                  <a:srgbClr val="0055A0"/>
                </a:solidFill>
              </a:rPr>
              <a:t> 365 </a:t>
            </a:r>
            <a:r>
              <a:rPr lang="en-GB" sz="1600" dirty="0">
                <a:solidFill>
                  <a:srgbClr val="0055A0"/>
                </a:solidFill>
              </a:rPr>
              <a:t>day operation</a:t>
            </a:r>
          </a:p>
          <a:p>
            <a:pPr marL="457200" lvl="1" indent="0">
              <a:spcBef>
                <a:spcPts val="0"/>
              </a:spcBef>
              <a:buClrTx/>
              <a:buSzTx/>
              <a:buFontTx/>
              <a:buChar char="-"/>
            </a:pPr>
            <a:r>
              <a:rPr lang="en-GB" sz="1600" dirty="0" smtClean="0">
                <a:solidFill>
                  <a:srgbClr val="0055A0"/>
                </a:solidFill>
              </a:rPr>
              <a:t> by </a:t>
            </a:r>
            <a:r>
              <a:rPr lang="fr-CH" sz="1600" dirty="0">
                <a:solidFill>
                  <a:srgbClr val="0055A0"/>
                </a:solidFill>
              </a:rPr>
              <a:t>CERN </a:t>
            </a:r>
            <a:r>
              <a:rPr lang="fr-CH" sz="1600" dirty="0" smtClean="0">
                <a:solidFill>
                  <a:srgbClr val="0055A0"/>
                </a:solidFill>
              </a:rPr>
              <a:t>staff</a:t>
            </a:r>
          </a:p>
          <a:p>
            <a:pPr marL="457200" lvl="1" indent="0">
              <a:spcBef>
                <a:spcPts val="0"/>
              </a:spcBef>
              <a:buClrTx/>
              <a:buSzTx/>
              <a:buFontTx/>
              <a:buChar char="-"/>
            </a:pPr>
            <a:r>
              <a:rPr lang="fr-CH" sz="1600" dirty="0">
                <a:solidFill>
                  <a:srgbClr val="0055A0"/>
                </a:solidFill>
              </a:rPr>
              <a:t> </a:t>
            </a:r>
            <a:r>
              <a:rPr lang="fr-CH" sz="1600" dirty="0" err="1" smtClean="0">
                <a:solidFill>
                  <a:srgbClr val="0055A0"/>
                </a:solidFill>
              </a:rPr>
              <a:t>daily</a:t>
            </a:r>
            <a:r>
              <a:rPr lang="fr-CH" sz="1600" dirty="0" smtClean="0">
                <a:solidFill>
                  <a:srgbClr val="0055A0"/>
                </a:solidFill>
              </a:rPr>
              <a:t> </a:t>
            </a:r>
            <a:r>
              <a:rPr lang="fr-CH" sz="1600" dirty="0" err="1" smtClean="0">
                <a:solidFill>
                  <a:srgbClr val="0055A0"/>
                </a:solidFill>
              </a:rPr>
              <a:t>operation</a:t>
            </a:r>
            <a:r>
              <a:rPr lang="fr-CH" sz="1600" dirty="0" smtClean="0">
                <a:solidFill>
                  <a:srgbClr val="0055A0"/>
                </a:solidFill>
              </a:rPr>
              <a:t> by </a:t>
            </a:r>
            <a:r>
              <a:rPr lang="fr-CH" sz="1600" dirty="0">
                <a:solidFill>
                  <a:srgbClr val="0055A0"/>
                </a:solidFill>
              </a:rPr>
              <a:t>4 </a:t>
            </a:r>
            <a:r>
              <a:rPr lang="fr-CH" sz="1600" dirty="0" err="1" smtClean="0">
                <a:solidFill>
                  <a:srgbClr val="0055A0"/>
                </a:solidFill>
              </a:rPr>
              <a:t>operators</a:t>
            </a:r>
            <a:r>
              <a:rPr lang="fr-CH" sz="1600" dirty="0" smtClean="0">
                <a:solidFill>
                  <a:srgbClr val="0055A0"/>
                </a:solidFill>
              </a:rPr>
              <a:t> and one </a:t>
            </a:r>
            <a:r>
              <a:rPr lang="fr-CH" sz="1600" dirty="0">
                <a:solidFill>
                  <a:srgbClr val="0055A0"/>
                </a:solidFill>
              </a:rPr>
              <a:t>team leader</a:t>
            </a:r>
            <a:endParaRPr lang="en-US" sz="1600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600" dirty="0" smtClean="0"/>
              <a:t>On-call service for outside of working hours interventions : </a:t>
            </a:r>
          </a:p>
          <a:p>
            <a:pPr lvl="1">
              <a:buFontTx/>
              <a:buChar char="-"/>
            </a:pPr>
            <a:r>
              <a:rPr lang="en-GB" sz="1600" dirty="0" smtClean="0"/>
              <a:t>4 “entitled” operators and one team leader</a:t>
            </a:r>
            <a:endParaRPr lang="fr-CH" sz="1600" dirty="0" smtClean="0"/>
          </a:p>
          <a:p>
            <a:pPr lvl="1">
              <a:buFontTx/>
              <a:buChar char="-"/>
            </a:pPr>
            <a:r>
              <a:rPr lang="en-GB" sz="1600" dirty="0" smtClean="0"/>
              <a:t>start </a:t>
            </a:r>
            <a:r>
              <a:rPr lang="en-GB" sz="1600" dirty="0"/>
              <a:t>of on-site intervention within 1 hour from triggering of alarm </a:t>
            </a:r>
          </a:p>
          <a:p>
            <a:pPr lvl="1">
              <a:buFontTx/>
              <a:buChar char="-"/>
            </a:pPr>
            <a:r>
              <a:rPr lang="en-GB" sz="1600" dirty="0" smtClean="0"/>
              <a:t>back- up by 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line “Best Effort” support : </a:t>
            </a:r>
          </a:p>
          <a:p>
            <a:pPr lvl="2">
              <a:buFontTx/>
              <a:buChar char="-"/>
            </a:pPr>
            <a:r>
              <a:rPr lang="en-GB" sz="1400" dirty="0"/>
              <a:t>f</a:t>
            </a:r>
            <a:r>
              <a:rPr lang="en-GB" sz="1400" dirty="0" smtClean="0"/>
              <a:t>or operational or expert support in exceptional situation </a:t>
            </a:r>
          </a:p>
          <a:p>
            <a:pPr lvl="2">
              <a:buFontTx/>
              <a:buChar char="-"/>
            </a:pPr>
            <a:r>
              <a:rPr lang="fr-CH" sz="1400" dirty="0"/>
              <a:t>f</a:t>
            </a:r>
            <a:r>
              <a:rPr lang="fr-CH" sz="1400" dirty="0" smtClean="0"/>
              <a:t>or assistance of </a:t>
            </a:r>
            <a:r>
              <a:rPr lang="fr-CH" sz="1400" dirty="0" err="1" smtClean="0"/>
              <a:t>other</a:t>
            </a:r>
            <a:r>
              <a:rPr lang="fr-CH" sz="1400" dirty="0" smtClean="0"/>
              <a:t> support services (</a:t>
            </a:r>
            <a:r>
              <a:rPr lang="fr-CH" sz="1400" dirty="0" err="1" smtClean="0"/>
              <a:t>controls</a:t>
            </a:r>
            <a:r>
              <a:rPr lang="fr-CH" sz="1400" dirty="0" smtClean="0"/>
              <a:t>, </a:t>
            </a:r>
            <a:r>
              <a:rPr lang="fr-CH" sz="1400" dirty="0" err="1" smtClean="0"/>
              <a:t>electricity</a:t>
            </a:r>
            <a:r>
              <a:rPr lang="fr-CH" sz="1400" dirty="0" smtClean="0"/>
              <a:t>, maintenance…)</a:t>
            </a:r>
          </a:p>
          <a:p>
            <a:pPr lvl="1">
              <a:buFontTx/>
              <a:buChar char="-"/>
            </a:pPr>
            <a:endParaRPr lang="en-GB" sz="1600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5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-1724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Performance CMS of </a:t>
            </a:r>
            <a:r>
              <a:rPr lang="fr-FR" sz="2800" dirty="0" err="1" smtClean="0">
                <a:solidFill>
                  <a:schemeClr val="tx2"/>
                </a:solidFill>
              </a:rPr>
              <a:t>cryogenic</a:t>
            </a:r>
            <a:r>
              <a:rPr lang="fr-FR" sz="2800" dirty="0" smtClean="0">
                <a:solidFill>
                  <a:schemeClr val="tx2"/>
                </a:solidFill>
              </a:rPr>
              <a:t> system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681912" y="4931463"/>
            <a:ext cx="156563" cy="79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3675" y="4160590"/>
            <a:ext cx="126202" cy="165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4167475" y="3215695"/>
            <a:ext cx="376855" cy="27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97.3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5299388" y="3490276"/>
            <a:ext cx="375509" cy="273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96.2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0" name="Rectangle 18"/>
          <p:cNvSpPr>
            <a:spLocks noChangeArrowheads="1"/>
          </p:cNvSpPr>
          <p:nvPr/>
        </p:nvSpPr>
        <p:spPr bwMode="auto">
          <a:xfrm>
            <a:off x="4206507" y="2337338"/>
            <a:ext cx="294754" cy="27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1.2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9"/>
          <p:cNvSpPr>
            <a:spLocks noChangeArrowheads="1"/>
          </p:cNvSpPr>
          <p:nvPr/>
        </p:nvSpPr>
        <p:spPr bwMode="auto">
          <a:xfrm>
            <a:off x="5397639" y="3189905"/>
            <a:ext cx="168239" cy="27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386" name="Straight Arrow Connector 15385"/>
          <p:cNvCxnSpPr/>
          <p:nvPr/>
        </p:nvCxnSpPr>
        <p:spPr>
          <a:xfrm flipH="1" flipV="1">
            <a:off x="1436901" y="2144570"/>
            <a:ext cx="763226" cy="562216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4141262" y="2120879"/>
            <a:ext cx="806138" cy="562216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8583013"/>
              </p:ext>
            </p:extLst>
          </p:nvPr>
        </p:nvGraphicFramePr>
        <p:xfrm>
          <a:off x="1301682" y="2473111"/>
          <a:ext cx="4817114" cy="2800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8869824"/>
              </p:ext>
            </p:extLst>
          </p:nvPr>
        </p:nvGraphicFramePr>
        <p:xfrm>
          <a:off x="144608" y="960233"/>
          <a:ext cx="2133645" cy="1648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3309880"/>
              </p:ext>
            </p:extLst>
          </p:nvPr>
        </p:nvGraphicFramePr>
        <p:xfrm>
          <a:off x="4544330" y="988104"/>
          <a:ext cx="2554105" cy="1586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1611181" y="1284310"/>
            <a:ext cx="781255" cy="9415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409891" y="1440105"/>
            <a:ext cx="781255" cy="9415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308651" y="893135"/>
            <a:ext cx="26935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2011: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3 long power cuts by thunder storms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problem current-lead regulation: </a:t>
            </a:r>
            <a:r>
              <a:rPr lang="en-GB" dirty="0" err="1" smtClean="0"/>
              <a:t>fd</a:t>
            </a:r>
            <a:r>
              <a:rPr lang="en-GB" dirty="0" smtClean="0"/>
              <a:t> → 83h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p</a:t>
            </a:r>
            <a:r>
              <a:rPr lang="en-GB" dirty="0" smtClean="0"/>
              <a:t>roblems </a:t>
            </a:r>
            <a:r>
              <a:rPr lang="en-GB" dirty="0" err="1" smtClean="0"/>
              <a:t>cryo</a:t>
            </a:r>
            <a:r>
              <a:rPr lang="en-GB" dirty="0" smtClean="0"/>
              <a:t> mostly solved during TS 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308651" y="3215695"/>
            <a:ext cx="28181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2012: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4 problems with compressor safety chain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1 </a:t>
            </a:r>
            <a:r>
              <a:rPr lang="en-GB" dirty="0" err="1" smtClean="0"/>
              <a:t>fd</a:t>
            </a:r>
            <a:r>
              <a:rPr lang="en-GB" dirty="0"/>
              <a:t>:</a:t>
            </a:r>
            <a:r>
              <a:rPr lang="en-GB" dirty="0" smtClean="0"/>
              <a:t> wrong operation on </a:t>
            </a:r>
            <a:r>
              <a:rPr lang="en-GB" dirty="0" err="1" smtClean="0"/>
              <a:t>cryo</a:t>
            </a:r>
            <a:r>
              <a:rPr lang="en-GB" dirty="0" smtClean="0"/>
              <a:t> system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err="1"/>
              <a:t>c</a:t>
            </a:r>
            <a:r>
              <a:rPr lang="en-GB" dirty="0" err="1" smtClean="0"/>
              <a:t>ryo</a:t>
            </a:r>
            <a:r>
              <a:rPr lang="en-GB" dirty="0" smtClean="0"/>
              <a:t> stop by problem UPS system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438441" y="3351469"/>
            <a:ext cx="0" cy="703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"/>
          <p:cNvSpPr txBox="1"/>
          <p:nvPr/>
        </p:nvSpPr>
        <p:spPr>
          <a:xfrm>
            <a:off x="5448252" y="3428999"/>
            <a:ext cx="984921" cy="53772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0000"/>
                </a:solidFill>
              </a:rPr>
              <a:t>n</a:t>
            </a:r>
            <a:r>
              <a:rPr lang="en-GB" sz="1100" dirty="0" smtClean="0">
                <a:solidFill>
                  <a:srgbClr val="FF0000"/>
                </a:solidFill>
              </a:rPr>
              <a:t>on </a:t>
            </a:r>
          </a:p>
          <a:p>
            <a:r>
              <a:rPr lang="en-GB" sz="1100" dirty="0" smtClean="0">
                <a:solidFill>
                  <a:srgbClr val="FF0000"/>
                </a:solidFill>
              </a:rPr>
              <a:t>availability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03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-1724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Performance ATLAS of </a:t>
            </a:r>
            <a:r>
              <a:rPr lang="fr-FR" sz="2800" dirty="0" err="1" smtClean="0">
                <a:solidFill>
                  <a:schemeClr val="tx2"/>
                </a:solidFill>
              </a:rPr>
              <a:t>cryogenic</a:t>
            </a:r>
            <a:r>
              <a:rPr lang="fr-FR" sz="2800" dirty="0" smtClean="0">
                <a:solidFill>
                  <a:schemeClr val="tx2"/>
                </a:solidFill>
              </a:rPr>
              <a:t> system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627277" y="4954560"/>
            <a:ext cx="1529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1911" y="4028610"/>
            <a:ext cx="123294" cy="19642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4089781" y="3231191"/>
            <a:ext cx="3681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97.3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5167935" y="3518319"/>
            <a:ext cx="3668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96.2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0" name="Rectangle 18"/>
          <p:cNvSpPr>
            <a:spLocks noChangeArrowheads="1"/>
          </p:cNvSpPr>
          <p:nvPr/>
        </p:nvSpPr>
        <p:spPr bwMode="auto">
          <a:xfrm>
            <a:off x="4126959" y="2312028"/>
            <a:ext cx="28796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1.2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9"/>
          <p:cNvSpPr>
            <a:spLocks noChangeArrowheads="1"/>
          </p:cNvSpPr>
          <p:nvPr/>
        </p:nvSpPr>
        <p:spPr bwMode="auto">
          <a:xfrm>
            <a:off x="5261520" y="3204203"/>
            <a:ext cx="1643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" name="Chart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5018722"/>
              </p:ext>
            </p:extLst>
          </p:nvPr>
        </p:nvGraphicFramePr>
        <p:xfrm>
          <a:off x="4636723" y="757021"/>
          <a:ext cx="2042017" cy="1861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2" name="Chart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6144381"/>
              </p:ext>
            </p:extLst>
          </p:nvPr>
        </p:nvGraphicFramePr>
        <p:xfrm>
          <a:off x="241004" y="457222"/>
          <a:ext cx="1952969" cy="2161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65" name="Straight Arrow Connector 64"/>
          <p:cNvCxnSpPr/>
          <p:nvPr/>
        </p:nvCxnSpPr>
        <p:spPr>
          <a:xfrm flipV="1">
            <a:off x="4064812" y="1836911"/>
            <a:ext cx="767852" cy="588335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7" name="Chart 6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9429013"/>
              </p:ext>
            </p:extLst>
          </p:nvPr>
        </p:nvGraphicFramePr>
        <p:xfrm>
          <a:off x="1662205" y="2230024"/>
          <a:ext cx="4576706" cy="3333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9" name="TextBox 1"/>
          <p:cNvSpPr txBox="1"/>
          <p:nvPr/>
        </p:nvSpPr>
        <p:spPr>
          <a:xfrm>
            <a:off x="2471603" y="3488157"/>
            <a:ext cx="613008" cy="32343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 smtClean="0">
                <a:solidFill>
                  <a:schemeClr val="accent6"/>
                </a:solidFill>
                <a:latin typeface="Calibri" pitchFamily="34" charset="0"/>
              </a:rPr>
              <a:t>96.5%</a:t>
            </a:r>
            <a:endParaRPr lang="en-GB" sz="1100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71" name="TextBox 1"/>
          <p:cNvSpPr txBox="1"/>
          <p:nvPr/>
        </p:nvSpPr>
        <p:spPr>
          <a:xfrm>
            <a:off x="3591852" y="3498014"/>
            <a:ext cx="647930" cy="32343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 smtClean="0">
                <a:solidFill>
                  <a:schemeClr val="accent6"/>
                </a:solidFill>
                <a:latin typeface="Calibri" pitchFamily="34" charset="0"/>
              </a:rPr>
              <a:t>98.5%</a:t>
            </a:r>
            <a:endParaRPr lang="en-GB" sz="1100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5482" y="973874"/>
            <a:ext cx="1257772" cy="1026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036494" y="1322545"/>
            <a:ext cx="1257772" cy="1026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1"/>
          <p:cNvSpPr txBox="1"/>
          <p:nvPr/>
        </p:nvSpPr>
        <p:spPr>
          <a:xfrm>
            <a:off x="5534793" y="3606807"/>
            <a:ext cx="953273" cy="60863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0000"/>
                </a:solidFill>
              </a:rPr>
              <a:t>n</a:t>
            </a:r>
            <a:r>
              <a:rPr lang="en-GB" sz="1100" dirty="0" smtClean="0">
                <a:solidFill>
                  <a:srgbClr val="FF0000"/>
                </a:solidFill>
              </a:rPr>
              <a:t>on </a:t>
            </a:r>
          </a:p>
          <a:p>
            <a:r>
              <a:rPr lang="en-GB" sz="1100" dirty="0" smtClean="0">
                <a:solidFill>
                  <a:srgbClr val="FF0000"/>
                </a:solidFill>
              </a:rPr>
              <a:t>availability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5534793" y="3419647"/>
            <a:ext cx="0" cy="7957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08651" y="893135"/>
            <a:ext cx="26935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2011: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3 long power cuts by thunder storms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s</a:t>
            </a:r>
            <a:r>
              <a:rPr lang="en-GB" dirty="0" smtClean="0"/>
              <a:t>top of helium circulator: </a:t>
            </a:r>
            <a:r>
              <a:rPr lang="en-GB" dirty="0" err="1" smtClean="0"/>
              <a:t>fd</a:t>
            </a:r>
            <a:r>
              <a:rPr lang="en-GB" dirty="0" smtClean="0"/>
              <a:t> → 100h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p</a:t>
            </a:r>
            <a:r>
              <a:rPr lang="en-GB" dirty="0" smtClean="0"/>
              <a:t>roblems </a:t>
            </a:r>
            <a:r>
              <a:rPr lang="en-GB" dirty="0" err="1" smtClean="0"/>
              <a:t>cryo</a:t>
            </a:r>
            <a:r>
              <a:rPr lang="en-GB" dirty="0" smtClean="0"/>
              <a:t> mostly solved during TS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351180" y="3103086"/>
            <a:ext cx="26935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2012: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Loss of magnet data: </a:t>
            </a:r>
            <a:r>
              <a:rPr lang="en-GB" dirty="0" err="1" smtClean="0"/>
              <a:t>fd</a:t>
            </a:r>
            <a:r>
              <a:rPr lang="en-GB" dirty="0" smtClean="0"/>
              <a:t>→ </a:t>
            </a:r>
            <a:r>
              <a:rPr lang="en-GB" dirty="0"/>
              <a:t>9</a:t>
            </a:r>
            <a:r>
              <a:rPr lang="en-GB" dirty="0" smtClean="0"/>
              <a:t>4 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Problem security chain T3, SD</a:t>
            </a:r>
          </a:p>
        </p:txBody>
      </p:sp>
      <p:cxnSp>
        <p:nvCxnSpPr>
          <p:cNvPr id="15386" name="Straight Arrow Connector 15385"/>
          <p:cNvCxnSpPr/>
          <p:nvPr/>
        </p:nvCxnSpPr>
        <p:spPr>
          <a:xfrm flipH="1" flipV="1">
            <a:off x="1662205" y="1836022"/>
            <a:ext cx="726978" cy="588335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7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-1724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ATLAS </a:t>
            </a:r>
            <a:r>
              <a:rPr lang="fr-FR" sz="2800" dirty="0" err="1" smtClean="0">
                <a:solidFill>
                  <a:schemeClr val="tx2"/>
                </a:solidFill>
              </a:rPr>
              <a:t>helium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inventory</a:t>
            </a:r>
            <a:r>
              <a:rPr lang="fr-FR" sz="2800" dirty="0" smtClean="0">
                <a:solidFill>
                  <a:schemeClr val="tx2"/>
                </a:solidFill>
              </a:rPr>
              <a:t> 2012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627277" y="4954560"/>
            <a:ext cx="1529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1911" y="4028610"/>
            <a:ext cx="123294" cy="19642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4089781" y="3231191"/>
            <a:ext cx="3681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97.3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5167935" y="3518319"/>
            <a:ext cx="3668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96.2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0" name="Rectangle 18"/>
          <p:cNvSpPr>
            <a:spLocks noChangeArrowheads="1"/>
          </p:cNvSpPr>
          <p:nvPr/>
        </p:nvSpPr>
        <p:spPr bwMode="auto">
          <a:xfrm>
            <a:off x="4126959" y="2312028"/>
            <a:ext cx="28796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1.2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9"/>
          <p:cNvSpPr>
            <a:spLocks noChangeArrowheads="1"/>
          </p:cNvSpPr>
          <p:nvPr/>
        </p:nvSpPr>
        <p:spPr bwMode="auto">
          <a:xfrm>
            <a:off x="5261520" y="3204203"/>
            <a:ext cx="1643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8889" y="973875"/>
            <a:ext cx="1257772" cy="1026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036494" y="1322545"/>
            <a:ext cx="1257772" cy="1026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95" y="745699"/>
            <a:ext cx="6960108" cy="503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83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12060"/>
            <a:ext cx="9144000" cy="59387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fr-CH" sz="2800" b="1" dirty="0" smtClean="0"/>
              <a:t>The </a:t>
            </a:r>
            <a:r>
              <a:rPr lang="fr-CH" sz="2800" b="1" dirty="0" err="1" smtClean="0"/>
              <a:t>cryogenic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systems</a:t>
            </a:r>
            <a:r>
              <a:rPr lang="fr-CH" sz="2800" b="1" dirty="0" smtClean="0"/>
              <a:t> of the </a:t>
            </a:r>
          </a:p>
          <a:p>
            <a:pPr marL="36576" indent="0" algn="ctr">
              <a:buNone/>
            </a:pPr>
            <a:r>
              <a:rPr lang="fr-CH" sz="2800" b="1" dirty="0" smtClean="0"/>
              <a:t>ATLAS and CMS </a:t>
            </a:r>
            <a:r>
              <a:rPr lang="fr-CH" sz="2800" b="1" dirty="0" smtClean="0"/>
              <a:t>detectors</a:t>
            </a:r>
          </a:p>
          <a:p>
            <a:pPr marL="36576" indent="0" algn="ctr">
              <a:buNone/>
            </a:pPr>
            <a:endParaRPr lang="fr-CH" sz="2800" b="1" dirty="0"/>
          </a:p>
          <a:p>
            <a:pPr marL="36576" indent="0" algn="ctr">
              <a:buNone/>
            </a:pPr>
            <a:endParaRPr lang="fr-CH" sz="1400" b="1" dirty="0" smtClean="0"/>
          </a:p>
          <a:p>
            <a:pPr marL="36576" indent="0" algn="ctr">
              <a:buNone/>
            </a:pPr>
            <a:r>
              <a:rPr lang="fr-CH" sz="1400" b="1" dirty="0" smtClean="0"/>
              <a:t>Johan Bremer on </a:t>
            </a:r>
            <a:r>
              <a:rPr lang="fr-CH" sz="1400" b="1" dirty="0" err="1" smtClean="0"/>
              <a:t>behalf</a:t>
            </a:r>
            <a:r>
              <a:rPr lang="fr-CH" sz="1400" b="1" dirty="0" smtClean="0"/>
              <a:t> of TE/CRG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06/06/2013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32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-1724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Performance of ATLAS </a:t>
            </a:r>
            <a:r>
              <a:rPr lang="fr-FR" sz="2800" dirty="0" err="1" smtClean="0">
                <a:solidFill>
                  <a:schemeClr val="tx2"/>
                </a:solidFill>
              </a:rPr>
              <a:t>cryogenic</a:t>
            </a:r>
            <a:r>
              <a:rPr lang="fr-FR" sz="2800" dirty="0" smtClean="0">
                <a:solidFill>
                  <a:schemeClr val="tx2"/>
                </a:solidFill>
              </a:rPr>
              <a:t> system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627277" y="4954560"/>
            <a:ext cx="1529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1911" y="4028610"/>
            <a:ext cx="123294" cy="19642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4089781" y="3231191"/>
            <a:ext cx="3681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97.3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5167935" y="3518319"/>
            <a:ext cx="3668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96.2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0" name="Rectangle 18"/>
          <p:cNvSpPr>
            <a:spLocks noChangeArrowheads="1"/>
          </p:cNvSpPr>
          <p:nvPr/>
        </p:nvSpPr>
        <p:spPr bwMode="auto">
          <a:xfrm>
            <a:off x="4126959" y="2312028"/>
            <a:ext cx="28796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1.2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9"/>
          <p:cNvSpPr>
            <a:spLocks noChangeArrowheads="1"/>
          </p:cNvSpPr>
          <p:nvPr/>
        </p:nvSpPr>
        <p:spPr bwMode="auto">
          <a:xfrm>
            <a:off x="5261520" y="3204203"/>
            <a:ext cx="1643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8889" y="973875"/>
            <a:ext cx="1257772" cy="1026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036494" y="1322545"/>
            <a:ext cx="1257772" cy="1026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7261765"/>
              </p:ext>
            </p:extLst>
          </p:nvPr>
        </p:nvGraphicFramePr>
        <p:xfrm>
          <a:off x="339149" y="1322545"/>
          <a:ext cx="8431213" cy="2926080"/>
        </p:xfrm>
        <a:graphic>
          <a:graphicData uri="http://schemas.openxmlformats.org/drawingml/2006/table">
            <a:tbl>
              <a:tblPr firstRow="1" bandRow="1"/>
              <a:tblGrid>
                <a:gridCol w="923290"/>
                <a:gridCol w="1236269"/>
                <a:gridCol w="1221638"/>
                <a:gridCol w="1163117"/>
                <a:gridCol w="1444752"/>
                <a:gridCol w="1252728"/>
                <a:gridCol w="1189419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Nominal </a:t>
                      </a:r>
                      <a:r>
                        <a:rPr lang="fr-CH" dirty="0" err="1" smtClean="0"/>
                        <a:t>inventory</a:t>
                      </a:r>
                      <a:endParaRPr lang="fr-CH" dirty="0" smtClean="0"/>
                    </a:p>
                    <a:p>
                      <a:pPr algn="ctr"/>
                      <a:r>
                        <a:rPr lang="fr-CH" dirty="0" smtClean="0"/>
                        <a:t>(kg)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err="1" smtClean="0"/>
                        <a:t>Strategic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inventory</a:t>
                      </a:r>
                      <a:r>
                        <a:rPr lang="fr-CH" dirty="0" smtClean="0"/>
                        <a:t> (kg)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Total </a:t>
                      </a:r>
                      <a:r>
                        <a:rPr lang="fr-CH" dirty="0" err="1" smtClean="0"/>
                        <a:t>losses</a:t>
                      </a:r>
                      <a:r>
                        <a:rPr lang="fr-CH" dirty="0" smtClean="0"/>
                        <a:t> 2012 (kg)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err="1" smtClean="0"/>
                        <a:t>Permament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losses</a:t>
                      </a:r>
                      <a:endParaRPr lang="fr-CH" baseline="0" dirty="0" smtClean="0"/>
                    </a:p>
                    <a:p>
                      <a:pPr algn="ctr"/>
                      <a:r>
                        <a:rPr lang="fr-CH" baseline="0" dirty="0" smtClean="0"/>
                        <a:t>(kg)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err="1" smtClean="0"/>
                        <a:t>Losses</a:t>
                      </a:r>
                      <a:r>
                        <a:rPr lang="fr-CH" dirty="0" smtClean="0"/>
                        <a:t> due to stops </a:t>
                      </a:r>
                      <a:r>
                        <a:rPr lang="fr-CH" baseline="0" dirty="0" smtClean="0"/>
                        <a:t>(kg) 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err="1" smtClean="0"/>
                        <a:t>Others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CMS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900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1200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  <a:latin typeface="+mn-lt"/>
                        </a:rPr>
                        <a:t>-1600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/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330 </a:t>
                      </a:r>
                    </a:p>
                    <a:p>
                      <a:pPr algn="ctr"/>
                      <a:r>
                        <a:rPr lang="fr-CH" sz="1400" dirty="0" smtClean="0"/>
                        <a:t>(~27% of SI)</a:t>
                      </a:r>
                    </a:p>
                    <a:p>
                      <a:pPr algn="ctr"/>
                      <a:r>
                        <a:rPr lang="fr-CH" sz="1200" i="1" dirty="0" smtClean="0"/>
                        <a:t>(0.9 kg / </a:t>
                      </a:r>
                      <a:r>
                        <a:rPr lang="fr-CH" sz="1200" i="1" dirty="0" err="1" smtClean="0"/>
                        <a:t>day</a:t>
                      </a:r>
                      <a:r>
                        <a:rPr lang="fr-CH" sz="1200" i="1" dirty="0" smtClean="0"/>
                        <a:t>)</a:t>
                      </a:r>
                      <a:endParaRPr lang="en-GB" sz="1200" i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660</a:t>
                      </a:r>
                    </a:p>
                    <a:p>
                      <a:pPr algn="ctr"/>
                      <a:endParaRPr lang="fr-CH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(~ 80 kg / stop)</a:t>
                      </a:r>
                      <a:endParaRPr lang="en-GB" sz="12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610</a:t>
                      </a:r>
                    </a:p>
                    <a:p>
                      <a:pPr algn="ctr"/>
                      <a:endParaRPr lang="fr-CH" dirty="0" smtClean="0"/>
                    </a:p>
                    <a:p>
                      <a:pPr marL="0" algn="ctr" defTabSz="914400" rtl="0" eaLnBrk="1" latinLnBrk="0" hangingPunct="1"/>
                      <a:r>
                        <a:rPr lang="fr-CH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(purges)</a:t>
                      </a:r>
                      <a:endParaRPr lang="en-GB" sz="12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ATLAS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2600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3500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  <a:latin typeface="+mn-lt"/>
                        </a:rPr>
                        <a:t>-3350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/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1095</a:t>
                      </a:r>
                      <a:r>
                        <a:rPr lang="fr-CH" baseline="0" dirty="0" smtClean="0"/>
                        <a:t> </a:t>
                      </a:r>
                    </a:p>
                    <a:p>
                      <a:pPr marL="0" algn="ctr" defTabSz="914400" rtl="0" eaLnBrk="1" latinLnBrk="0" hangingPunct="1"/>
                      <a:r>
                        <a:rPr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(~30% of SI)</a:t>
                      </a:r>
                    </a:p>
                    <a:p>
                      <a:pPr marL="0" algn="ctr" defTabSz="914400" rtl="0" eaLnBrk="1" latinLnBrk="0" hangingPunct="1"/>
                      <a:r>
                        <a:rPr lang="fr-CH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(3 kg / </a:t>
                      </a:r>
                      <a:r>
                        <a:rPr lang="fr-CH" sz="12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day</a:t>
                      </a:r>
                      <a:r>
                        <a:rPr lang="fr-CH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2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740 </a:t>
                      </a:r>
                      <a:endParaRPr lang="fr-CH" sz="900" i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CH" sz="900" i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CH" sz="900" i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(~185 kg / stop)</a:t>
                      </a:r>
                      <a:endParaRPr lang="en-GB" sz="12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fr-CH" dirty="0" smtClean="0"/>
                        <a:t>1515</a:t>
                      </a:r>
                    </a:p>
                    <a:p>
                      <a:pPr algn="ctr"/>
                      <a:endParaRPr lang="fr-CH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(purges + CP6 installation)</a:t>
                      </a:r>
                      <a:endParaRPr lang="en-GB" sz="12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3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24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-1724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CMS Consolidation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627277" y="4954560"/>
            <a:ext cx="1529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1911" y="4028610"/>
            <a:ext cx="123294" cy="19642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4089781" y="3231191"/>
            <a:ext cx="3681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97.3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5167935" y="3518319"/>
            <a:ext cx="3668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96.2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0" name="Rectangle 18"/>
          <p:cNvSpPr>
            <a:spLocks noChangeArrowheads="1"/>
          </p:cNvSpPr>
          <p:nvPr/>
        </p:nvSpPr>
        <p:spPr bwMode="auto">
          <a:xfrm>
            <a:off x="4126959" y="2312028"/>
            <a:ext cx="28796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1.2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9"/>
          <p:cNvSpPr>
            <a:spLocks noChangeArrowheads="1"/>
          </p:cNvSpPr>
          <p:nvPr/>
        </p:nvSpPr>
        <p:spPr bwMode="auto">
          <a:xfrm>
            <a:off x="5261520" y="3204203"/>
            <a:ext cx="1643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8889" y="973875"/>
            <a:ext cx="1257772" cy="1026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036494" y="1322545"/>
            <a:ext cx="1257772" cy="1026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 rot="10800000">
            <a:off x="1292201" y="2312028"/>
            <a:ext cx="6776299" cy="3265924"/>
            <a:chOff x="978848" y="1196752"/>
            <a:chExt cx="7337568" cy="4381200"/>
          </a:xfrm>
        </p:grpSpPr>
        <p:sp>
          <p:nvSpPr>
            <p:cNvPr id="14" name="TextBox 35"/>
            <p:cNvSpPr txBox="1">
              <a:spLocks noChangeArrowheads="1"/>
            </p:cNvSpPr>
            <p:nvPr/>
          </p:nvSpPr>
          <p:spPr bwMode="auto">
            <a:xfrm>
              <a:off x="4123592" y="3124201"/>
              <a:ext cx="1847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15" name="Picture 14" descr="Ugrade Statio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8848" y="1196752"/>
              <a:ext cx="7337568" cy="4381200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1403648" y="2333201"/>
              <a:ext cx="1440160" cy="283967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403648" y="2348880"/>
              <a:ext cx="6696744" cy="2839670"/>
            </a:xfrm>
            <a:prstGeom prst="rect">
              <a:avLst/>
            </a:prstGeom>
            <a:noFill/>
            <a:ln w="5715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10800000">
              <a:off x="2058968" y="2780928"/>
              <a:ext cx="576064" cy="1944216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New CP2</a:t>
              </a:r>
              <a:endPara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228184" y="2348880"/>
              <a:ext cx="1872208" cy="283967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 rot="10800000">
              <a:off x="6444208" y="2780928"/>
              <a:ext cx="576064" cy="1944216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New CP1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29737" y="1052422"/>
            <a:ext cx="7850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Installation two “parallel” compressor stations: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/>
              <a:t>To diminish down-time in case of large equipment failure</a:t>
            </a:r>
            <a:endParaRPr lang="en-GB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27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-1724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CMS Consolidation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627277" y="4954560"/>
            <a:ext cx="1529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1911" y="4028610"/>
            <a:ext cx="123294" cy="19642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4089781" y="3231191"/>
            <a:ext cx="3681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97.3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5167935" y="3518319"/>
            <a:ext cx="3668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96.2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0" name="Rectangle 18"/>
          <p:cNvSpPr>
            <a:spLocks noChangeArrowheads="1"/>
          </p:cNvSpPr>
          <p:nvPr/>
        </p:nvSpPr>
        <p:spPr bwMode="auto">
          <a:xfrm>
            <a:off x="4126959" y="2312028"/>
            <a:ext cx="28796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1.2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9"/>
          <p:cNvSpPr>
            <a:spLocks noChangeArrowheads="1"/>
          </p:cNvSpPr>
          <p:nvPr/>
        </p:nvSpPr>
        <p:spPr bwMode="auto">
          <a:xfrm>
            <a:off x="5261520" y="3204203"/>
            <a:ext cx="1643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8889" y="973875"/>
            <a:ext cx="1257772" cy="1026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036494" y="1322545"/>
            <a:ext cx="1257772" cy="1026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>
            <a:off x="1187624" y="899367"/>
            <a:ext cx="6981433" cy="5040560"/>
            <a:chOff x="1187624" y="1124744"/>
            <a:chExt cx="6981433" cy="5040560"/>
          </a:xfrm>
        </p:grpSpPr>
        <p:pic>
          <p:nvPicPr>
            <p:cNvPr id="23" name="Picture 22" descr="40CT0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87624" y="1124744"/>
              <a:ext cx="6552728" cy="4914546"/>
            </a:xfrm>
            <a:prstGeom prst="rect">
              <a:avLst/>
            </a:prstGeom>
          </p:spPr>
        </p:pic>
        <p:sp>
          <p:nvSpPr>
            <p:cNvPr id="24" name="TextBox 35"/>
            <p:cNvSpPr txBox="1">
              <a:spLocks noChangeArrowheads="1"/>
            </p:cNvSpPr>
            <p:nvPr/>
          </p:nvSpPr>
          <p:spPr bwMode="auto">
            <a:xfrm>
              <a:off x="4123592" y="3124201"/>
              <a:ext cx="1847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5" name="Left Arrow 24"/>
            <p:cNvSpPr/>
            <p:nvPr/>
          </p:nvSpPr>
          <p:spPr>
            <a:xfrm>
              <a:off x="4885005" y="5301208"/>
              <a:ext cx="720000" cy="180000"/>
            </a:xfrm>
            <a:prstGeom prst="leftArrow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Down Arrow 25"/>
            <p:cNvSpPr/>
            <p:nvPr/>
          </p:nvSpPr>
          <p:spPr>
            <a:xfrm>
              <a:off x="1625409" y="1916832"/>
              <a:ext cx="180000" cy="720000"/>
            </a:xfrm>
            <a:prstGeom prst="downArrow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605085" y="5219908"/>
              <a:ext cx="2563972" cy="36933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Connection</a:t>
              </a:r>
              <a:r>
                <a:rPr kumimoji="0" lang="fr-CH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new CP1 (BP)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Up Arrow 27"/>
            <p:cNvSpPr/>
            <p:nvPr/>
          </p:nvSpPr>
          <p:spPr>
            <a:xfrm>
              <a:off x="2890843" y="5075892"/>
              <a:ext cx="180000" cy="720000"/>
            </a:xfrm>
            <a:prstGeom prst="upArrow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979712" y="5795972"/>
              <a:ext cx="2517484" cy="36933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Connection</a:t>
              </a:r>
              <a:r>
                <a:rPr kumimoji="0" lang="fr-CH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new C1 (MP)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481393" y="1547500"/>
              <a:ext cx="2433808" cy="36933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conection</a:t>
              </a:r>
              <a:r>
                <a:rPr kumimoji="0" lang="fr-CH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new CP2 (HP)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3" name="Left Arrow 32"/>
            <p:cNvSpPr/>
            <p:nvPr/>
          </p:nvSpPr>
          <p:spPr>
            <a:xfrm>
              <a:off x="2034389" y="2852936"/>
              <a:ext cx="720000" cy="180000"/>
            </a:xfrm>
            <a:prstGeom prst="leftArrow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07830" y="2762287"/>
              <a:ext cx="2636106" cy="36933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Connection</a:t>
              </a:r>
              <a:r>
                <a:rPr kumimoji="0" lang="fr-CH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new CP2 (MP)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48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64686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smtClean="0">
                <a:solidFill>
                  <a:schemeClr val="tx2"/>
                </a:solidFill>
              </a:rPr>
              <a:t>ATLAS Consolidation</a:t>
            </a:r>
            <a:endParaRPr lang="fr-FR" sz="2800" dirty="0" smtClean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6047" y="4257454"/>
            <a:ext cx="148855" cy="17354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5" name="Picture 2" descr="\\cern.ch\dfs\Users\d\delruel\Documents\MyDocs\ATLAS - Point 1\Consolidation &amp; Propositions\MRCP avec New C6 + New C2\Consolidation MRCP_PFD_Nov201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18" y="1938557"/>
            <a:ext cx="8092803" cy="405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1568" y="889686"/>
            <a:ext cx="7850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Installation two compressor stations: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/>
              <a:t>t</a:t>
            </a:r>
            <a:r>
              <a:rPr lang="en-GB" dirty="0" smtClean="0"/>
              <a:t>o diminish down-time in case of large equipment failure, keeping same operation conditions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23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4100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ATLAS Consolidation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602285" y="1285579"/>
            <a:ext cx="6421438" cy="3073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6047" y="4257454"/>
            <a:ext cx="148855" cy="17354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232837" y="3494567"/>
            <a:ext cx="1275907" cy="6399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86047" y="3799969"/>
            <a:ext cx="166801" cy="17997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195237" y="3494567"/>
            <a:ext cx="1297172" cy="6946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 descr="PFD_overview_ATLAS_TIF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81" y="972342"/>
            <a:ext cx="6208211" cy="292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024" y="3332866"/>
            <a:ext cx="2950218" cy="1634921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621412" y="3349916"/>
            <a:ext cx="3104106" cy="1728054"/>
            <a:chOff x="4700781" y="3759896"/>
            <a:chExt cx="3513705" cy="1988774"/>
          </a:xfrm>
        </p:grpSpPr>
        <p:pic>
          <p:nvPicPr>
            <p:cNvPr id="392" name="Picture 39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4977" y="3768943"/>
              <a:ext cx="3339509" cy="1881589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5181599" y="4060377"/>
              <a:ext cx="1928038" cy="1374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6254272" y="4081846"/>
              <a:ext cx="855365" cy="1331133"/>
              <a:chOff x="5940425" y="1128713"/>
              <a:chExt cx="2459038" cy="5376862"/>
            </a:xfrm>
          </p:grpSpPr>
          <p:grpSp>
            <p:nvGrpSpPr>
              <p:cNvPr id="18" name="Group 575"/>
              <p:cNvGrpSpPr>
                <a:grpSpLocks/>
              </p:cNvGrpSpPr>
              <p:nvPr/>
            </p:nvGrpSpPr>
            <p:grpSpPr bwMode="auto">
              <a:xfrm flipH="1">
                <a:off x="7316788" y="4524375"/>
                <a:ext cx="152400" cy="1371600"/>
                <a:chOff x="1632" y="2112"/>
                <a:chExt cx="144" cy="864"/>
              </a:xfrm>
            </p:grpSpPr>
            <p:sp>
              <p:nvSpPr>
                <p:cNvPr id="386" name="Freeform 576"/>
                <p:cNvSpPr>
                  <a:spLocks/>
                </p:cNvSpPr>
                <p:nvPr/>
              </p:nvSpPr>
              <p:spPr bwMode="auto">
                <a:xfrm>
                  <a:off x="1632" y="2112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87" name="Freeform 577"/>
                <p:cNvSpPr>
                  <a:spLocks/>
                </p:cNvSpPr>
                <p:nvPr/>
              </p:nvSpPr>
              <p:spPr bwMode="auto">
                <a:xfrm>
                  <a:off x="1632" y="2256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88" name="Freeform 578"/>
                <p:cNvSpPr>
                  <a:spLocks/>
                </p:cNvSpPr>
                <p:nvPr/>
              </p:nvSpPr>
              <p:spPr bwMode="auto">
                <a:xfrm>
                  <a:off x="1632" y="2400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89" name="Freeform 579"/>
                <p:cNvSpPr>
                  <a:spLocks/>
                </p:cNvSpPr>
                <p:nvPr/>
              </p:nvSpPr>
              <p:spPr bwMode="auto">
                <a:xfrm>
                  <a:off x="1632" y="2544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90" name="Freeform 580"/>
                <p:cNvSpPr>
                  <a:spLocks/>
                </p:cNvSpPr>
                <p:nvPr/>
              </p:nvSpPr>
              <p:spPr bwMode="auto">
                <a:xfrm>
                  <a:off x="1632" y="2688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91" name="Freeform 581"/>
                <p:cNvSpPr>
                  <a:spLocks/>
                </p:cNvSpPr>
                <p:nvPr/>
              </p:nvSpPr>
              <p:spPr bwMode="auto">
                <a:xfrm>
                  <a:off x="1632" y="2832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21" name="Group 582"/>
              <p:cNvGrpSpPr>
                <a:grpSpLocks/>
              </p:cNvGrpSpPr>
              <p:nvPr/>
            </p:nvGrpSpPr>
            <p:grpSpPr bwMode="auto">
              <a:xfrm>
                <a:off x="7697788" y="4511675"/>
                <a:ext cx="152400" cy="1371600"/>
                <a:chOff x="1632" y="2112"/>
                <a:chExt cx="144" cy="864"/>
              </a:xfrm>
            </p:grpSpPr>
            <p:sp>
              <p:nvSpPr>
                <p:cNvPr id="380" name="Freeform 583"/>
                <p:cNvSpPr>
                  <a:spLocks/>
                </p:cNvSpPr>
                <p:nvPr/>
              </p:nvSpPr>
              <p:spPr bwMode="auto">
                <a:xfrm>
                  <a:off x="1632" y="2112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81" name="Freeform 584"/>
                <p:cNvSpPr>
                  <a:spLocks/>
                </p:cNvSpPr>
                <p:nvPr/>
              </p:nvSpPr>
              <p:spPr bwMode="auto">
                <a:xfrm>
                  <a:off x="1632" y="2256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82" name="Freeform 585"/>
                <p:cNvSpPr>
                  <a:spLocks/>
                </p:cNvSpPr>
                <p:nvPr/>
              </p:nvSpPr>
              <p:spPr bwMode="auto">
                <a:xfrm>
                  <a:off x="1632" y="2400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83" name="Freeform 586"/>
                <p:cNvSpPr>
                  <a:spLocks/>
                </p:cNvSpPr>
                <p:nvPr/>
              </p:nvSpPr>
              <p:spPr bwMode="auto">
                <a:xfrm>
                  <a:off x="1632" y="2544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84" name="Freeform 587"/>
                <p:cNvSpPr>
                  <a:spLocks/>
                </p:cNvSpPr>
                <p:nvPr/>
              </p:nvSpPr>
              <p:spPr bwMode="auto">
                <a:xfrm>
                  <a:off x="1632" y="2688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85" name="Freeform 588"/>
                <p:cNvSpPr>
                  <a:spLocks/>
                </p:cNvSpPr>
                <p:nvPr/>
              </p:nvSpPr>
              <p:spPr bwMode="auto">
                <a:xfrm>
                  <a:off x="1632" y="2832"/>
                  <a:ext cx="144" cy="144"/>
                </a:xfrm>
                <a:custGeom>
                  <a:avLst/>
                  <a:gdLst>
                    <a:gd name="T0" fmla="*/ 192 w 192"/>
                    <a:gd name="T1" fmla="*/ 0 h 384"/>
                    <a:gd name="T2" fmla="*/ 0 w 192"/>
                    <a:gd name="T3" fmla="*/ 192 h 384"/>
                    <a:gd name="T4" fmla="*/ 192 w 192"/>
                    <a:gd name="T5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2" h="384">
                      <a:moveTo>
                        <a:pt x="192" y="0"/>
                      </a:moveTo>
                      <a:lnTo>
                        <a:pt x="0" y="192"/>
                      </a:lnTo>
                      <a:lnTo>
                        <a:pt x="192" y="384"/>
                      </a:ln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sp>
            <p:nvSpPr>
              <p:cNvPr id="22" name="AutoShape 699"/>
              <p:cNvSpPr>
                <a:spLocks noChangeArrowheads="1"/>
              </p:cNvSpPr>
              <p:nvPr/>
            </p:nvSpPr>
            <p:spPr bwMode="auto">
              <a:xfrm>
                <a:off x="7900988" y="5059363"/>
                <a:ext cx="304800" cy="457200"/>
              </a:xfrm>
              <a:prstGeom prst="leftArrow">
                <a:avLst>
                  <a:gd name="adj1" fmla="val 50000"/>
                  <a:gd name="adj2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" name="Freeform 700"/>
              <p:cNvSpPr>
                <a:spLocks/>
              </p:cNvSpPr>
              <p:nvPr/>
            </p:nvSpPr>
            <p:spPr bwMode="auto">
              <a:xfrm>
                <a:off x="6300788" y="1628775"/>
                <a:ext cx="1371600" cy="4876800"/>
              </a:xfrm>
              <a:custGeom>
                <a:avLst/>
                <a:gdLst>
                  <a:gd name="T0" fmla="*/ 0 w 1296"/>
                  <a:gd name="T1" fmla="*/ 0 h 3072"/>
                  <a:gd name="T2" fmla="*/ 0 w 1296"/>
                  <a:gd name="T3" fmla="*/ 3072 h 3072"/>
                  <a:gd name="T4" fmla="*/ 1296 w 1296"/>
                  <a:gd name="T5" fmla="*/ 3072 h 3072"/>
                  <a:gd name="T6" fmla="*/ 1296 w 1296"/>
                  <a:gd name="T7" fmla="*/ 0 h 3072"/>
                  <a:gd name="T8" fmla="*/ 1104 w 1296"/>
                  <a:gd name="T9" fmla="*/ 0 h 3072"/>
                  <a:gd name="T10" fmla="*/ 1104 w 1296"/>
                  <a:gd name="T11" fmla="*/ 2928 h 3072"/>
                  <a:gd name="T12" fmla="*/ 192 w 1296"/>
                  <a:gd name="T13" fmla="*/ 2928 h 3072"/>
                  <a:gd name="T14" fmla="*/ 192 w 1296"/>
                  <a:gd name="T15" fmla="*/ 0 h 3072"/>
                  <a:gd name="T16" fmla="*/ 0 w 1296"/>
                  <a:gd name="T17" fmla="*/ 0 h 3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6" h="3072">
                    <a:moveTo>
                      <a:pt x="0" y="0"/>
                    </a:moveTo>
                    <a:lnTo>
                      <a:pt x="0" y="3072"/>
                    </a:lnTo>
                    <a:lnTo>
                      <a:pt x="1296" y="3072"/>
                    </a:lnTo>
                    <a:lnTo>
                      <a:pt x="1296" y="0"/>
                    </a:lnTo>
                    <a:lnTo>
                      <a:pt x="1104" y="0"/>
                    </a:lnTo>
                    <a:lnTo>
                      <a:pt x="1104" y="2928"/>
                    </a:lnTo>
                    <a:lnTo>
                      <a:pt x="192" y="2928"/>
                    </a:lnTo>
                    <a:lnTo>
                      <a:pt x="192" y="0"/>
                    </a:lnTo>
                    <a:cubicBezTo>
                      <a:pt x="128" y="0"/>
                      <a:pt x="64" y="0"/>
                      <a:pt x="0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" name="AutoShape 703"/>
              <p:cNvSpPr>
                <a:spLocks noChangeArrowheads="1"/>
              </p:cNvSpPr>
              <p:nvPr/>
            </p:nvSpPr>
            <p:spPr bwMode="auto">
              <a:xfrm>
                <a:off x="5940425" y="1216025"/>
                <a:ext cx="2459038" cy="1262063"/>
              </a:xfrm>
              <a:prstGeom prst="roundRect">
                <a:avLst>
                  <a:gd name="adj" fmla="val 16667"/>
                </a:avLst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" name="Rectangle 704"/>
              <p:cNvSpPr>
                <a:spLocks noChangeArrowheads="1"/>
              </p:cNvSpPr>
              <p:nvPr/>
            </p:nvSpPr>
            <p:spPr bwMode="auto">
              <a:xfrm>
                <a:off x="6300788" y="2401888"/>
                <a:ext cx="188912" cy="176212"/>
              </a:xfrm>
              <a:prstGeom prst="rect">
                <a:avLst/>
              </a:pr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" name="Rectangle 705"/>
              <p:cNvSpPr>
                <a:spLocks noChangeArrowheads="1"/>
              </p:cNvSpPr>
              <p:nvPr/>
            </p:nvSpPr>
            <p:spPr bwMode="auto">
              <a:xfrm>
                <a:off x="7477125" y="2401888"/>
                <a:ext cx="185738" cy="215900"/>
              </a:xfrm>
              <a:prstGeom prst="rect">
                <a:avLst/>
              </a:pr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" name="AutoShape 706"/>
              <p:cNvSpPr>
                <a:spLocks noChangeArrowheads="1"/>
              </p:cNvSpPr>
              <p:nvPr/>
            </p:nvSpPr>
            <p:spPr bwMode="auto">
              <a:xfrm>
                <a:off x="5943600" y="1128713"/>
                <a:ext cx="2455863" cy="66357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" name="Rectangle 707"/>
              <p:cNvSpPr>
                <a:spLocks noChangeArrowheads="1"/>
              </p:cNvSpPr>
              <p:nvPr/>
            </p:nvSpPr>
            <p:spPr bwMode="auto">
              <a:xfrm>
                <a:off x="5951538" y="1419225"/>
                <a:ext cx="2439987" cy="5318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" name="AutoShape 708"/>
              <p:cNvSpPr>
                <a:spLocks noChangeArrowheads="1"/>
              </p:cNvSpPr>
              <p:nvPr/>
            </p:nvSpPr>
            <p:spPr bwMode="auto">
              <a:xfrm flipH="1">
                <a:off x="7308850" y="1196975"/>
                <a:ext cx="206375" cy="360363"/>
              </a:xfrm>
              <a:custGeom>
                <a:avLst/>
                <a:gdLst>
                  <a:gd name="T0" fmla="*/ 9250 w 21600"/>
                  <a:gd name="T1" fmla="*/ 0 h 21600"/>
                  <a:gd name="T2" fmla="*/ 3055 w 21600"/>
                  <a:gd name="T3" fmla="*/ 21600 h 21600"/>
                  <a:gd name="T4" fmla="*/ 9725 w 21600"/>
                  <a:gd name="T5" fmla="*/ 8310 h 21600"/>
                  <a:gd name="T6" fmla="*/ 15662 w 21600"/>
                  <a:gd name="T7" fmla="*/ 14285 h 21600"/>
                  <a:gd name="T8" fmla="*/ 21600 w 21600"/>
                  <a:gd name="T9" fmla="*/ 8310 h 21600"/>
                  <a:gd name="T10" fmla="*/ 17694720 60000 65536"/>
                  <a:gd name="T11" fmla="*/ 5898240 60000 65536"/>
                  <a:gd name="T12" fmla="*/ 5898240 60000 65536"/>
                  <a:gd name="T13" fmla="*/ 5898240 60000 65536"/>
                  <a:gd name="T14" fmla="*/ 0 60000 65536"/>
                  <a:gd name="T15" fmla="*/ 0 w 21600"/>
                  <a:gd name="T16" fmla="*/ 8310 h 21600"/>
                  <a:gd name="T17" fmla="*/ 6110 w 21600"/>
                  <a:gd name="T18" fmla="*/ 21600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15662" y="14285"/>
                    </a:moveTo>
                    <a:lnTo>
                      <a:pt x="21600" y="8310"/>
                    </a:lnTo>
                    <a:lnTo>
                      <a:pt x="18630" y="8310"/>
                    </a:lnTo>
                    <a:cubicBezTo>
                      <a:pt x="18630" y="3721"/>
                      <a:pt x="14430" y="0"/>
                      <a:pt x="9250" y="0"/>
                    </a:cubicBezTo>
                    <a:cubicBezTo>
                      <a:pt x="4141" y="0"/>
                      <a:pt x="0" y="3799"/>
                      <a:pt x="0" y="8485"/>
                    </a:cubicBezTo>
                    <a:lnTo>
                      <a:pt x="0" y="21600"/>
                    </a:lnTo>
                    <a:lnTo>
                      <a:pt x="6110" y="21600"/>
                    </a:lnTo>
                    <a:lnTo>
                      <a:pt x="6110" y="8310"/>
                    </a:lnTo>
                    <a:cubicBezTo>
                      <a:pt x="6110" y="6947"/>
                      <a:pt x="7362" y="5842"/>
                      <a:pt x="8907" y="5842"/>
                    </a:cubicBezTo>
                    <a:lnTo>
                      <a:pt x="9725" y="5842"/>
                    </a:lnTo>
                    <a:cubicBezTo>
                      <a:pt x="11269" y="5842"/>
                      <a:pt x="12520" y="6947"/>
                      <a:pt x="12520" y="8310"/>
                    </a:cubicBezTo>
                    <a:lnTo>
                      <a:pt x="9725" y="83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" name="AutoShape 709"/>
              <p:cNvSpPr>
                <a:spLocks noChangeArrowheads="1"/>
              </p:cNvSpPr>
              <p:nvPr/>
            </p:nvSpPr>
            <p:spPr bwMode="auto">
              <a:xfrm>
                <a:off x="7607300" y="1196975"/>
                <a:ext cx="206375" cy="360363"/>
              </a:xfrm>
              <a:custGeom>
                <a:avLst/>
                <a:gdLst>
                  <a:gd name="T0" fmla="*/ 9250 w 21600"/>
                  <a:gd name="T1" fmla="*/ 0 h 21600"/>
                  <a:gd name="T2" fmla="*/ 3055 w 21600"/>
                  <a:gd name="T3" fmla="*/ 21600 h 21600"/>
                  <a:gd name="T4" fmla="*/ 9725 w 21600"/>
                  <a:gd name="T5" fmla="*/ 8310 h 21600"/>
                  <a:gd name="T6" fmla="*/ 15662 w 21600"/>
                  <a:gd name="T7" fmla="*/ 14285 h 21600"/>
                  <a:gd name="T8" fmla="*/ 21600 w 21600"/>
                  <a:gd name="T9" fmla="*/ 8310 h 21600"/>
                  <a:gd name="T10" fmla="*/ 17694720 60000 65536"/>
                  <a:gd name="T11" fmla="*/ 5898240 60000 65536"/>
                  <a:gd name="T12" fmla="*/ 5898240 60000 65536"/>
                  <a:gd name="T13" fmla="*/ 5898240 60000 65536"/>
                  <a:gd name="T14" fmla="*/ 0 60000 65536"/>
                  <a:gd name="T15" fmla="*/ 0 w 21600"/>
                  <a:gd name="T16" fmla="*/ 8310 h 21600"/>
                  <a:gd name="T17" fmla="*/ 6110 w 21600"/>
                  <a:gd name="T18" fmla="*/ 21600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15662" y="14285"/>
                    </a:moveTo>
                    <a:lnTo>
                      <a:pt x="21600" y="8310"/>
                    </a:lnTo>
                    <a:lnTo>
                      <a:pt x="18630" y="8310"/>
                    </a:lnTo>
                    <a:cubicBezTo>
                      <a:pt x="18630" y="3721"/>
                      <a:pt x="14430" y="0"/>
                      <a:pt x="9250" y="0"/>
                    </a:cubicBezTo>
                    <a:cubicBezTo>
                      <a:pt x="4141" y="0"/>
                      <a:pt x="0" y="3799"/>
                      <a:pt x="0" y="8485"/>
                    </a:cubicBezTo>
                    <a:lnTo>
                      <a:pt x="0" y="21600"/>
                    </a:lnTo>
                    <a:lnTo>
                      <a:pt x="6110" y="21600"/>
                    </a:lnTo>
                    <a:lnTo>
                      <a:pt x="6110" y="8310"/>
                    </a:lnTo>
                    <a:cubicBezTo>
                      <a:pt x="6110" y="6947"/>
                      <a:pt x="7362" y="5842"/>
                      <a:pt x="8907" y="5842"/>
                    </a:cubicBezTo>
                    <a:lnTo>
                      <a:pt x="9725" y="5842"/>
                    </a:lnTo>
                    <a:cubicBezTo>
                      <a:pt x="11269" y="5842"/>
                      <a:pt x="12520" y="6947"/>
                      <a:pt x="12520" y="8310"/>
                    </a:cubicBezTo>
                    <a:lnTo>
                      <a:pt x="9725" y="83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1" name="Rectangle 710"/>
              <p:cNvSpPr>
                <a:spLocks noChangeArrowheads="1"/>
              </p:cNvSpPr>
              <p:nvPr/>
            </p:nvSpPr>
            <p:spPr bwMode="auto">
              <a:xfrm>
                <a:off x="7467600" y="1639888"/>
                <a:ext cx="195263" cy="609600"/>
              </a:xfrm>
              <a:prstGeom prst="rect">
                <a:avLst/>
              </a:pr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" name="Freeform 711"/>
              <p:cNvSpPr>
                <a:spLocks/>
              </p:cNvSpPr>
              <p:nvPr/>
            </p:nvSpPr>
            <p:spPr bwMode="auto">
              <a:xfrm>
                <a:off x="7332663" y="1639888"/>
                <a:ext cx="95250" cy="136525"/>
              </a:xfrm>
              <a:custGeom>
                <a:avLst/>
                <a:gdLst>
                  <a:gd name="T0" fmla="*/ 38 w 60"/>
                  <a:gd name="T1" fmla="*/ 0 h 86"/>
                  <a:gd name="T2" fmla="*/ 0 w 60"/>
                  <a:gd name="T3" fmla="*/ 64 h 86"/>
                  <a:gd name="T4" fmla="*/ 38 w 60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86">
                    <a:moveTo>
                      <a:pt x="38" y="0"/>
                    </a:moveTo>
                    <a:cubicBezTo>
                      <a:pt x="23" y="21"/>
                      <a:pt x="9" y="39"/>
                      <a:pt x="0" y="64"/>
                    </a:cubicBezTo>
                    <a:cubicBezTo>
                      <a:pt x="60" y="86"/>
                      <a:pt x="43" y="63"/>
                      <a:pt x="38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" name="Freeform 712"/>
              <p:cNvSpPr>
                <a:spLocks/>
              </p:cNvSpPr>
              <p:nvPr/>
            </p:nvSpPr>
            <p:spPr bwMode="auto">
              <a:xfrm flipH="1">
                <a:off x="7740650" y="1639888"/>
                <a:ext cx="76200" cy="152400"/>
              </a:xfrm>
              <a:custGeom>
                <a:avLst/>
                <a:gdLst>
                  <a:gd name="T0" fmla="*/ 38 w 60"/>
                  <a:gd name="T1" fmla="*/ 0 h 86"/>
                  <a:gd name="T2" fmla="*/ 0 w 60"/>
                  <a:gd name="T3" fmla="*/ 64 h 86"/>
                  <a:gd name="T4" fmla="*/ 38 w 60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86">
                    <a:moveTo>
                      <a:pt x="38" y="0"/>
                    </a:moveTo>
                    <a:cubicBezTo>
                      <a:pt x="23" y="21"/>
                      <a:pt x="9" y="39"/>
                      <a:pt x="0" y="64"/>
                    </a:cubicBezTo>
                    <a:cubicBezTo>
                      <a:pt x="60" y="86"/>
                      <a:pt x="43" y="63"/>
                      <a:pt x="38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4" name="Freeform 713"/>
              <p:cNvSpPr>
                <a:spLocks/>
              </p:cNvSpPr>
              <p:nvPr/>
            </p:nvSpPr>
            <p:spPr bwMode="auto">
              <a:xfrm>
                <a:off x="7253288" y="1739900"/>
                <a:ext cx="95250" cy="136525"/>
              </a:xfrm>
              <a:custGeom>
                <a:avLst/>
                <a:gdLst>
                  <a:gd name="T0" fmla="*/ 38 w 60"/>
                  <a:gd name="T1" fmla="*/ 0 h 86"/>
                  <a:gd name="T2" fmla="*/ 0 w 60"/>
                  <a:gd name="T3" fmla="*/ 64 h 86"/>
                  <a:gd name="T4" fmla="*/ 38 w 60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86">
                    <a:moveTo>
                      <a:pt x="38" y="0"/>
                    </a:moveTo>
                    <a:cubicBezTo>
                      <a:pt x="23" y="21"/>
                      <a:pt x="9" y="39"/>
                      <a:pt x="0" y="64"/>
                    </a:cubicBezTo>
                    <a:cubicBezTo>
                      <a:pt x="60" y="86"/>
                      <a:pt x="43" y="63"/>
                      <a:pt x="38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5" name="Freeform 714"/>
              <p:cNvSpPr>
                <a:spLocks/>
              </p:cNvSpPr>
              <p:nvPr/>
            </p:nvSpPr>
            <p:spPr bwMode="auto">
              <a:xfrm>
                <a:off x="7324725" y="1765300"/>
                <a:ext cx="95250" cy="136525"/>
              </a:xfrm>
              <a:custGeom>
                <a:avLst/>
                <a:gdLst>
                  <a:gd name="T0" fmla="*/ 38 w 60"/>
                  <a:gd name="T1" fmla="*/ 0 h 86"/>
                  <a:gd name="T2" fmla="*/ 0 w 60"/>
                  <a:gd name="T3" fmla="*/ 64 h 86"/>
                  <a:gd name="T4" fmla="*/ 38 w 60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86">
                    <a:moveTo>
                      <a:pt x="38" y="0"/>
                    </a:moveTo>
                    <a:cubicBezTo>
                      <a:pt x="23" y="21"/>
                      <a:pt x="9" y="39"/>
                      <a:pt x="0" y="64"/>
                    </a:cubicBezTo>
                    <a:cubicBezTo>
                      <a:pt x="60" y="86"/>
                      <a:pt x="43" y="63"/>
                      <a:pt x="38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" name="Freeform 715"/>
              <p:cNvSpPr>
                <a:spLocks/>
              </p:cNvSpPr>
              <p:nvPr/>
            </p:nvSpPr>
            <p:spPr bwMode="auto">
              <a:xfrm flipH="1">
                <a:off x="7740650" y="1792288"/>
                <a:ext cx="76200" cy="152400"/>
              </a:xfrm>
              <a:custGeom>
                <a:avLst/>
                <a:gdLst>
                  <a:gd name="T0" fmla="*/ 38 w 60"/>
                  <a:gd name="T1" fmla="*/ 0 h 86"/>
                  <a:gd name="T2" fmla="*/ 0 w 60"/>
                  <a:gd name="T3" fmla="*/ 64 h 86"/>
                  <a:gd name="T4" fmla="*/ 38 w 60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86">
                    <a:moveTo>
                      <a:pt x="38" y="0"/>
                    </a:moveTo>
                    <a:cubicBezTo>
                      <a:pt x="23" y="21"/>
                      <a:pt x="9" y="39"/>
                      <a:pt x="0" y="64"/>
                    </a:cubicBezTo>
                    <a:cubicBezTo>
                      <a:pt x="60" y="86"/>
                      <a:pt x="43" y="63"/>
                      <a:pt x="38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" name="Freeform 716"/>
              <p:cNvSpPr>
                <a:spLocks/>
              </p:cNvSpPr>
              <p:nvPr/>
            </p:nvSpPr>
            <p:spPr bwMode="auto">
              <a:xfrm flipH="1">
                <a:off x="7793038" y="1720850"/>
                <a:ext cx="76200" cy="152400"/>
              </a:xfrm>
              <a:custGeom>
                <a:avLst/>
                <a:gdLst>
                  <a:gd name="T0" fmla="*/ 38 w 60"/>
                  <a:gd name="T1" fmla="*/ 0 h 86"/>
                  <a:gd name="T2" fmla="*/ 0 w 60"/>
                  <a:gd name="T3" fmla="*/ 64 h 86"/>
                  <a:gd name="T4" fmla="*/ 38 w 60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86">
                    <a:moveTo>
                      <a:pt x="38" y="0"/>
                    </a:moveTo>
                    <a:cubicBezTo>
                      <a:pt x="23" y="21"/>
                      <a:pt x="9" y="39"/>
                      <a:pt x="0" y="64"/>
                    </a:cubicBezTo>
                    <a:cubicBezTo>
                      <a:pt x="60" y="86"/>
                      <a:pt x="43" y="63"/>
                      <a:pt x="38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" name="Line 717"/>
              <p:cNvSpPr>
                <a:spLocks noChangeShapeType="1"/>
              </p:cNvSpPr>
              <p:nvPr/>
            </p:nvSpPr>
            <p:spPr bwMode="auto">
              <a:xfrm>
                <a:off x="5940425" y="1268413"/>
                <a:ext cx="0" cy="10080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" name="Line 718"/>
              <p:cNvSpPr>
                <a:spLocks noChangeShapeType="1"/>
              </p:cNvSpPr>
              <p:nvPr/>
            </p:nvSpPr>
            <p:spPr bwMode="auto">
              <a:xfrm flipV="1">
                <a:off x="7466013" y="1641475"/>
                <a:ext cx="0" cy="863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" name="Line 719"/>
              <p:cNvSpPr>
                <a:spLocks noChangeShapeType="1"/>
              </p:cNvSpPr>
              <p:nvPr/>
            </p:nvSpPr>
            <p:spPr bwMode="auto">
              <a:xfrm flipV="1">
                <a:off x="7669213" y="1628775"/>
                <a:ext cx="0" cy="863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41" name="Group 827"/>
              <p:cNvGrpSpPr>
                <a:grpSpLocks/>
              </p:cNvGrpSpPr>
              <p:nvPr/>
            </p:nvGrpSpPr>
            <p:grpSpPr bwMode="auto">
              <a:xfrm>
                <a:off x="7466013" y="4826000"/>
                <a:ext cx="203200" cy="619125"/>
                <a:chOff x="5318" y="1830"/>
                <a:chExt cx="168" cy="390"/>
              </a:xfrm>
            </p:grpSpPr>
            <p:sp>
              <p:nvSpPr>
                <p:cNvPr id="276" name="Oval 722"/>
                <p:cNvSpPr>
                  <a:spLocks noChangeArrowheads="1"/>
                </p:cNvSpPr>
                <p:nvPr/>
              </p:nvSpPr>
              <p:spPr bwMode="auto">
                <a:xfrm>
                  <a:off x="5432" y="1891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grpSp>
              <p:nvGrpSpPr>
                <p:cNvPr id="277" name="Group 723"/>
                <p:cNvGrpSpPr>
                  <a:grpSpLocks/>
                </p:cNvGrpSpPr>
                <p:nvPr/>
              </p:nvGrpSpPr>
              <p:grpSpPr bwMode="auto">
                <a:xfrm flipH="1">
                  <a:off x="5437" y="1830"/>
                  <a:ext cx="49" cy="383"/>
                  <a:chOff x="2928" y="1584"/>
                  <a:chExt cx="384" cy="1680"/>
                </a:xfrm>
              </p:grpSpPr>
              <p:sp>
                <p:nvSpPr>
                  <p:cNvPr id="344" name="Oval 724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25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45" name="Oval 725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3120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46" name="Oval 726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321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47" name="Oval 727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97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48" name="Oval 72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832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49" name="Oval 729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832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algn="ctr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2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1" charset="-128"/>
                      </a:rPr>
                      <a:t> </a:t>
                    </a:r>
                  </a:p>
                </p:txBody>
              </p:sp>
              <p:sp>
                <p:nvSpPr>
                  <p:cNvPr id="350" name="Oval 730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928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51" name="Oval 731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736"/>
                    <a:ext cx="96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52" name="Oval 732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2256"/>
                    <a:ext cx="96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53" name="Oval 733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968"/>
                    <a:ext cx="96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54" name="Oval 734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1872"/>
                    <a:ext cx="96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55" name="Oval 735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632"/>
                    <a:ext cx="96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56" name="Oval 736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584"/>
                    <a:ext cx="96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57" name="Oval 737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016"/>
                    <a:ext cx="96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58" name="Oval 738"/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1824"/>
                    <a:ext cx="96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59" name="Oval 739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2160"/>
                    <a:ext cx="96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60" name="Oval 740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448"/>
                    <a:ext cx="48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61" name="Oval 741"/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2064"/>
                    <a:ext cx="48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62" name="Oval 742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872"/>
                    <a:ext cx="48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63" name="Oval 743"/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1680"/>
                    <a:ext cx="48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64" name="Oval 744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496"/>
                    <a:ext cx="48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algn="ctr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endParaRPr>
                  </a:p>
                </p:txBody>
              </p:sp>
              <p:sp>
                <p:nvSpPr>
                  <p:cNvPr id="365" name="Oval 745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2688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66" name="Oval 746"/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2400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67" name="Oval 747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2400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68" name="Oval 748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640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69" name="Oval 749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544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70" name="Oval 750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112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71" name="Oval 751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177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72" name="Oval 752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01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73" name="Oval 753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1584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74" name="Oval 754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632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75" name="Oval 755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2352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76" name="Oval 756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2784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77" name="Oval 757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225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78" name="Oval 758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2160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79" name="Oval 759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77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</p:grpSp>
            <p:grpSp>
              <p:nvGrpSpPr>
                <p:cNvPr id="278" name="Group 760"/>
                <p:cNvGrpSpPr>
                  <a:grpSpLocks/>
                </p:cNvGrpSpPr>
                <p:nvPr/>
              </p:nvGrpSpPr>
              <p:grpSpPr bwMode="auto">
                <a:xfrm>
                  <a:off x="5318" y="1836"/>
                  <a:ext cx="49" cy="384"/>
                  <a:chOff x="2928" y="1584"/>
                  <a:chExt cx="384" cy="1680"/>
                </a:xfrm>
              </p:grpSpPr>
              <p:sp>
                <p:nvSpPr>
                  <p:cNvPr id="308" name="Oval 761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25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09" name="Oval 762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3120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10" name="Oval 763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321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11" name="Oval 764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97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12" name="Oval 765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832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13" name="Oval 766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832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algn="ctr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2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1" charset="-128"/>
                      </a:rPr>
                      <a:t> </a:t>
                    </a:r>
                  </a:p>
                </p:txBody>
              </p:sp>
              <p:sp>
                <p:nvSpPr>
                  <p:cNvPr id="314" name="Oval 767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928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15" name="Oval 768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736"/>
                    <a:ext cx="96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16" name="Oval 769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2256"/>
                    <a:ext cx="96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17" name="Oval 770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968"/>
                    <a:ext cx="96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18" name="Oval 771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1872"/>
                    <a:ext cx="96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19" name="Oval 772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632"/>
                    <a:ext cx="96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20" name="Oval 773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584"/>
                    <a:ext cx="96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21" name="Oval 774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016"/>
                    <a:ext cx="96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22" name="Oval 775"/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1824"/>
                    <a:ext cx="96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23" name="Oval 776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2160"/>
                    <a:ext cx="96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24" name="Oval 777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448"/>
                    <a:ext cx="48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25" name="Oval 778"/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2064"/>
                    <a:ext cx="48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26" name="Oval 779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872"/>
                    <a:ext cx="48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27" name="Oval 780"/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1680"/>
                    <a:ext cx="48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28" name="Oval 781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496"/>
                    <a:ext cx="48" cy="9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algn="ctr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endParaRPr>
                  </a:p>
                </p:txBody>
              </p:sp>
              <p:sp>
                <p:nvSpPr>
                  <p:cNvPr id="329" name="Oval 782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2688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30" name="Oval 783"/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2400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31" name="Oval 784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2400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32" name="Oval 785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640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33" name="Oval 786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544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34" name="Oval 787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112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35" name="Oval 788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177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36" name="Oval 78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01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37" name="Oval 790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1584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38" name="Oval 791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632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39" name="Oval 792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2352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40" name="Oval 793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2784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41" name="Oval 794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225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42" name="Oval 795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2160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  <p:sp>
                <p:nvSpPr>
                  <p:cNvPr id="343" name="Oval 796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776"/>
                    <a:ext cx="48" cy="48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</p:grpSp>
            <p:sp>
              <p:nvSpPr>
                <p:cNvPr id="279" name="Oval 797"/>
                <p:cNvSpPr>
                  <a:spLocks noChangeArrowheads="1"/>
                </p:cNvSpPr>
                <p:nvPr/>
              </p:nvSpPr>
              <p:spPr bwMode="auto">
                <a:xfrm>
                  <a:off x="5385" y="1923"/>
                  <a:ext cx="7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80" name="Oval 798"/>
                <p:cNvSpPr>
                  <a:spLocks noChangeArrowheads="1"/>
                </p:cNvSpPr>
                <p:nvPr/>
              </p:nvSpPr>
              <p:spPr bwMode="auto">
                <a:xfrm>
                  <a:off x="5397" y="1923"/>
                  <a:ext cx="13" cy="23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81" name="Oval 799"/>
                <p:cNvSpPr>
                  <a:spLocks noChangeArrowheads="1"/>
                </p:cNvSpPr>
                <p:nvPr/>
              </p:nvSpPr>
              <p:spPr bwMode="auto">
                <a:xfrm>
                  <a:off x="5415" y="1858"/>
                  <a:ext cx="13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82" name="Oval 800"/>
                <p:cNvSpPr>
                  <a:spLocks noChangeArrowheads="1"/>
                </p:cNvSpPr>
                <p:nvPr/>
              </p:nvSpPr>
              <p:spPr bwMode="auto">
                <a:xfrm>
                  <a:off x="5397" y="1836"/>
                  <a:ext cx="13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83" name="Oval 801"/>
                <p:cNvSpPr>
                  <a:spLocks noChangeArrowheads="1"/>
                </p:cNvSpPr>
                <p:nvPr/>
              </p:nvSpPr>
              <p:spPr bwMode="auto">
                <a:xfrm>
                  <a:off x="5385" y="1869"/>
                  <a:ext cx="12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84" name="Oval 802"/>
                <p:cNvSpPr>
                  <a:spLocks noChangeArrowheads="1"/>
                </p:cNvSpPr>
                <p:nvPr/>
              </p:nvSpPr>
              <p:spPr bwMode="auto">
                <a:xfrm>
                  <a:off x="5415" y="1902"/>
                  <a:ext cx="13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85" name="Oval 803"/>
                <p:cNvSpPr>
                  <a:spLocks noChangeArrowheads="1"/>
                </p:cNvSpPr>
                <p:nvPr/>
              </p:nvSpPr>
              <p:spPr bwMode="auto">
                <a:xfrm>
                  <a:off x="5385" y="1968"/>
                  <a:ext cx="7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86" name="Oval 804"/>
                <p:cNvSpPr>
                  <a:spLocks noChangeArrowheads="1"/>
                </p:cNvSpPr>
                <p:nvPr/>
              </p:nvSpPr>
              <p:spPr bwMode="auto">
                <a:xfrm>
                  <a:off x="5410" y="1880"/>
                  <a:ext cx="5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87" name="Oval 805"/>
                <p:cNvSpPr>
                  <a:spLocks noChangeArrowheads="1"/>
                </p:cNvSpPr>
                <p:nvPr/>
              </p:nvSpPr>
              <p:spPr bwMode="auto">
                <a:xfrm>
                  <a:off x="5385" y="1836"/>
                  <a:ext cx="7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88" name="Oval 806"/>
                <p:cNvSpPr>
                  <a:spLocks noChangeArrowheads="1"/>
                </p:cNvSpPr>
                <p:nvPr/>
              </p:nvSpPr>
              <p:spPr bwMode="auto">
                <a:xfrm>
                  <a:off x="5404" y="1979"/>
                  <a:ext cx="6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289" name="Oval 807"/>
                <p:cNvSpPr>
                  <a:spLocks noChangeArrowheads="1"/>
                </p:cNvSpPr>
                <p:nvPr/>
              </p:nvSpPr>
              <p:spPr bwMode="auto">
                <a:xfrm>
                  <a:off x="5410" y="1957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90" name="Oval 808"/>
                <p:cNvSpPr>
                  <a:spLocks noChangeArrowheads="1"/>
                </p:cNvSpPr>
                <p:nvPr/>
              </p:nvSpPr>
              <p:spPr bwMode="auto">
                <a:xfrm>
                  <a:off x="5397" y="1957"/>
                  <a:ext cx="7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91" name="Oval 809"/>
                <p:cNvSpPr>
                  <a:spLocks noChangeArrowheads="1"/>
                </p:cNvSpPr>
                <p:nvPr/>
              </p:nvSpPr>
              <p:spPr bwMode="auto">
                <a:xfrm>
                  <a:off x="5392" y="1989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92" name="Oval 810"/>
                <p:cNvSpPr>
                  <a:spLocks noChangeArrowheads="1"/>
                </p:cNvSpPr>
                <p:nvPr/>
              </p:nvSpPr>
              <p:spPr bwMode="auto">
                <a:xfrm>
                  <a:off x="5385" y="1891"/>
                  <a:ext cx="7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93" name="Oval 811"/>
                <p:cNvSpPr>
                  <a:spLocks noChangeArrowheads="1"/>
                </p:cNvSpPr>
                <p:nvPr/>
              </p:nvSpPr>
              <p:spPr bwMode="auto">
                <a:xfrm>
                  <a:off x="5404" y="1869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94" name="Oval 812"/>
                <p:cNvSpPr>
                  <a:spLocks noChangeArrowheads="1"/>
                </p:cNvSpPr>
                <p:nvPr/>
              </p:nvSpPr>
              <p:spPr bwMode="auto">
                <a:xfrm>
                  <a:off x="5379" y="1946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95" name="Oval 813"/>
                <p:cNvSpPr>
                  <a:spLocks noChangeArrowheads="1"/>
                </p:cNvSpPr>
                <p:nvPr/>
              </p:nvSpPr>
              <p:spPr bwMode="auto">
                <a:xfrm>
                  <a:off x="5415" y="1923"/>
                  <a:ext cx="7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96" name="Oval 814"/>
                <p:cNvSpPr>
                  <a:spLocks noChangeArrowheads="1"/>
                </p:cNvSpPr>
                <p:nvPr/>
              </p:nvSpPr>
              <p:spPr bwMode="auto">
                <a:xfrm>
                  <a:off x="5397" y="1902"/>
                  <a:ext cx="7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97" name="Oval 815"/>
                <p:cNvSpPr>
                  <a:spLocks noChangeArrowheads="1"/>
                </p:cNvSpPr>
                <p:nvPr/>
              </p:nvSpPr>
              <p:spPr bwMode="auto">
                <a:xfrm>
                  <a:off x="5385" y="1891"/>
                  <a:ext cx="7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98" name="Oval 816"/>
                <p:cNvSpPr>
                  <a:spLocks noChangeArrowheads="1"/>
                </p:cNvSpPr>
                <p:nvPr/>
              </p:nvSpPr>
              <p:spPr bwMode="auto">
                <a:xfrm>
                  <a:off x="5373" y="1891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299" name="Oval 817"/>
                <p:cNvSpPr>
                  <a:spLocks noChangeArrowheads="1"/>
                </p:cNvSpPr>
                <p:nvPr/>
              </p:nvSpPr>
              <p:spPr bwMode="auto">
                <a:xfrm>
                  <a:off x="5367" y="1912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0" name="Oval 818"/>
                <p:cNvSpPr>
                  <a:spLocks noChangeArrowheads="1"/>
                </p:cNvSpPr>
                <p:nvPr/>
              </p:nvSpPr>
              <p:spPr bwMode="auto">
                <a:xfrm>
                  <a:off x="5367" y="1869"/>
                  <a:ext cx="12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1" name="Oval 819"/>
                <p:cNvSpPr>
                  <a:spLocks noChangeArrowheads="1"/>
                </p:cNvSpPr>
                <p:nvPr/>
              </p:nvSpPr>
              <p:spPr bwMode="auto">
                <a:xfrm>
                  <a:off x="5361" y="1880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2" name="Oval 820"/>
                <p:cNvSpPr>
                  <a:spLocks noChangeArrowheads="1"/>
                </p:cNvSpPr>
                <p:nvPr/>
              </p:nvSpPr>
              <p:spPr bwMode="auto">
                <a:xfrm>
                  <a:off x="5420" y="2011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3" name="Oval 821"/>
                <p:cNvSpPr>
                  <a:spLocks noChangeArrowheads="1"/>
                </p:cNvSpPr>
                <p:nvPr/>
              </p:nvSpPr>
              <p:spPr bwMode="auto">
                <a:xfrm>
                  <a:off x="5432" y="1979"/>
                  <a:ext cx="6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4" name="Oval 822"/>
                <p:cNvSpPr>
                  <a:spLocks noChangeArrowheads="1"/>
                </p:cNvSpPr>
                <p:nvPr/>
              </p:nvSpPr>
              <p:spPr bwMode="auto">
                <a:xfrm>
                  <a:off x="5420" y="1979"/>
                  <a:ext cx="6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305" name="Oval 823"/>
                <p:cNvSpPr>
                  <a:spLocks noChangeArrowheads="1"/>
                </p:cNvSpPr>
                <p:nvPr/>
              </p:nvSpPr>
              <p:spPr bwMode="auto">
                <a:xfrm>
                  <a:off x="5414" y="2000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6" name="Oval 824"/>
                <p:cNvSpPr>
                  <a:spLocks noChangeArrowheads="1"/>
                </p:cNvSpPr>
                <p:nvPr/>
              </p:nvSpPr>
              <p:spPr bwMode="auto">
                <a:xfrm>
                  <a:off x="5367" y="1989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7" name="Oval 825"/>
                <p:cNvSpPr>
                  <a:spLocks noChangeArrowheads="1"/>
                </p:cNvSpPr>
                <p:nvPr/>
              </p:nvSpPr>
              <p:spPr bwMode="auto">
                <a:xfrm>
                  <a:off x="5361" y="2011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42" name="Group 963"/>
              <p:cNvGrpSpPr>
                <a:grpSpLocks/>
              </p:cNvGrpSpPr>
              <p:nvPr/>
            </p:nvGrpSpPr>
            <p:grpSpPr bwMode="auto">
              <a:xfrm>
                <a:off x="7486650" y="4241800"/>
                <a:ext cx="144463" cy="368300"/>
                <a:chOff x="5589" y="2211"/>
                <a:chExt cx="58" cy="186"/>
              </a:xfrm>
            </p:grpSpPr>
            <p:sp>
              <p:nvSpPr>
                <p:cNvPr id="246" name="Oval 933"/>
                <p:cNvSpPr>
                  <a:spLocks noChangeArrowheads="1"/>
                </p:cNvSpPr>
                <p:nvPr/>
              </p:nvSpPr>
              <p:spPr bwMode="auto">
                <a:xfrm>
                  <a:off x="5643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47" name="Oval 934"/>
                <p:cNvSpPr>
                  <a:spLocks noChangeArrowheads="1"/>
                </p:cNvSpPr>
                <p:nvPr/>
              </p:nvSpPr>
              <p:spPr bwMode="auto">
                <a:xfrm>
                  <a:off x="5607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48" name="Oval 935"/>
                <p:cNvSpPr>
                  <a:spLocks noChangeArrowheads="1"/>
                </p:cNvSpPr>
                <p:nvPr/>
              </p:nvSpPr>
              <p:spPr bwMode="auto">
                <a:xfrm>
                  <a:off x="5616" y="2298"/>
                  <a:ext cx="10" cy="23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49" name="Oval 936"/>
                <p:cNvSpPr>
                  <a:spLocks noChangeArrowheads="1"/>
                </p:cNvSpPr>
                <p:nvPr/>
              </p:nvSpPr>
              <p:spPr bwMode="auto">
                <a:xfrm>
                  <a:off x="5630" y="2233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50" name="Oval 937"/>
                <p:cNvSpPr>
                  <a:spLocks noChangeArrowheads="1"/>
                </p:cNvSpPr>
                <p:nvPr/>
              </p:nvSpPr>
              <p:spPr bwMode="auto">
                <a:xfrm>
                  <a:off x="5616" y="2211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51" name="Oval 938"/>
                <p:cNvSpPr>
                  <a:spLocks noChangeArrowheads="1"/>
                </p:cNvSpPr>
                <p:nvPr/>
              </p:nvSpPr>
              <p:spPr bwMode="auto">
                <a:xfrm>
                  <a:off x="5607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52" name="Oval 939"/>
                <p:cNvSpPr>
                  <a:spLocks noChangeArrowheads="1"/>
                </p:cNvSpPr>
                <p:nvPr/>
              </p:nvSpPr>
              <p:spPr bwMode="auto">
                <a:xfrm>
                  <a:off x="5630" y="2277"/>
                  <a:ext cx="10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53" name="Oval 940"/>
                <p:cNvSpPr>
                  <a:spLocks noChangeArrowheads="1"/>
                </p:cNvSpPr>
                <p:nvPr/>
              </p:nvSpPr>
              <p:spPr bwMode="auto">
                <a:xfrm>
                  <a:off x="5607" y="2343"/>
                  <a:ext cx="5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54" name="Oval 941"/>
                <p:cNvSpPr>
                  <a:spLocks noChangeArrowheads="1"/>
                </p:cNvSpPr>
                <p:nvPr/>
              </p:nvSpPr>
              <p:spPr bwMode="auto">
                <a:xfrm>
                  <a:off x="5626" y="2255"/>
                  <a:ext cx="4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55" name="Oval 942"/>
                <p:cNvSpPr>
                  <a:spLocks noChangeArrowheads="1"/>
                </p:cNvSpPr>
                <p:nvPr/>
              </p:nvSpPr>
              <p:spPr bwMode="auto">
                <a:xfrm>
                  <a:off x="5607" y="2211"/>
                  <a:ext cx="5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56" name="Oval 943"/>
                <p:cNvSpPr>
                  <a:spLocks noChangeArrowheads="1"/>
                </p:cNvSpPr>
                <p:nvPr/>
              </p:nvSpPr>
              <p:spPr bwMode="auto">
                <a:xfrm>
                  <a:off x="5622" y="2354"/>
                  <a:ext cx="4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257" name="Oval 944"/>
                <p:cNvSpPr>
                  <a:spLocks noChangeArrowheads="1"/>
                </p:cNvSpPr>
                <p:nvPr/>
              </p:nvSpPr>
              <p:spPr bwMode="auto">
                <a:xfrm>
                  <a:off x="5626" y="2332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58" name="Oval 945"/>
                <p:cNvSpPr>
                  <a:spLocks noChangeArrowheads="1"/>
                </p:cNvSpPr>
                <p:nvPr/>
              </p:nvSpPr>
              <p:spPr bwMode="auto">
                <a:xfrm>
                  <a:off x="5616" y="2332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59" name="Oval 946"/>
                <p:cNvSpPr>
                  <a:spLocks noChangeArrowheads="1"/>
                </p:cNvSpPr>
                <p:nvPr/>
              </p:nvSpPr>
              <p:spPr bwMode="auto">
                <a:xfrm>
                  <a:off x="5612" y="236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60" name="Oval 947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61" name="Oval 948"/>
                <p:cNvSpPr>
                  <a:spLocks noChangeArrowheads="1"/>
                </p:cNvSpPr>
                <p:nvPr/>
              </p:nvSpPr>
              <p:spPr bwMode="auto">
                <a:xfrm>
                  <a:off x="5622" y="224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62" name="Oval 949"/>
                <p:cNvSpPr>
                  <a:spLocks noChangeArrowheads="1"/>
                </p:cNvSpPr>
                <p:nvPr/>
              </p:nvSpPr>
              <p:spPr bwMode="auto">
                <a:xfrm>
                  <a:off x="5602" y="2321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63" name="Oval 950"/>
                <p:cNvSpPr>
                  <a:spLocks noChangeArrowheads="1"/>
                </p:cNvSpPr>
                <p:nvPr/>
              </p:nvSpPr>
              <p:spPr bwMode="auto">
                <a:xfrm>
                  <a:off x="5630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64" name="Oval 951"/>
                <p:cNvSpPr>
                  <a:spLocks noChangeArrowheads="1"/>
                </p:cNvSpPr>
                <p:nvPr/>
              </p:nvSpPr>
              <p:spPr bwMode="auto">
                <a:xfrm>
                  <a:off x="5616" y="2277"/>
                  <a:ext cx="6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65" name="Oval 952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66" name="Oval 953"/>
                <p:cNvSpPr>
                  <a:spLocks noChangeArrowheads="1"/>
                </p:cNvSpPr>
                <p:nvPr/>
              </p:nvSpPr>
              <p:spPr bwMode="auto">
                <a:xfrm>
                  <a:off x="5598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267" name="Oval 954"/>
                <p:cNvSpPr>
                  <a:spLocks noChangeArrowheads="1"/>
                </p:cNvSpPr>
                <p:nvPr/>
              </p:nvSpPr>
              <p:spPr bwMode="auto">
                <a:xfrm>
                  <a:off x="5593" y="2287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68" name="Oval 955"/>
                <p:cNvSpPr>
                  <a:spLocks noChangeArrowheads="1"/>
                </p:cNvSpPr>
                <p:nvPr/>
              </p:nvSpPr>
              <p:spPr bwMode="auto">
                <a:xfrm>
                  <a:off x="5593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69" name="Oval 956"/>
                <p:cNvSpPr>
                  <a:spLocks noChangeArrowheads="1"/>
                </p:cNvSpPr>
                <p:nvPr/>
              </p:nvSpPr>
              <p:spPr bwMode="auto">
                <a:xfrm>
                  <a:off x="5589" y="2255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70" name="Oval 957"/>
                <p:cNvSpPr>
                  <a:spLocks noChangeArrowheads="1"/>
                </p:cNvSpPr>
                <p:nvPr/>
              </p:nvSpPr>
              <p:spPr bwMode="auto">
                <a:xfrm>
                  <a:off x="5634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71" name="Oval 958"/>
                <p:cNvSpPr>
                  <a:spLocks noChangeArrowheads="1"/>
                </p:cNvSpPr>
                <p:nvPr/>
              </p:nvSpPr>
              <p:spPr bwMode="auto">
                <a:xfrm>
                  <a:off x="5643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72" name="Oval 959"/>
                <p:cNvSpPr>
                  <a:spLocks noChangeArrowheads="1"/>
                </p:cNvSpPr>
                <p:nvPr/>
              </p:nvSpPr>
              <p:spPr bwMode="auto">
                <a:xfrm>
                  <a:off x="5634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273" name="Oval 960"/>
                <p:cNvSpPr>
                  <a:spLocks noChangeArrowheads="1"/>
                </p:cNvSpPr>
                <p:nvPr/>
              </p:nvSpPr>
              <p:spPr bwMode="auto">
                <a:xfrm>
                  <a:off x="5629" y="2375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74" name="Oval 961"/>
                <p:cNvSpPr>
                  <a:spLocks noChangeArrowheads="1"/>
                </p:cNvSpPr>
                <p:nvPr/>
              </p:nvSpPr>
              <p:spPr bwMode="auto">
                <a:xfrm>
                  <a:off x="5593" y="2364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75" name="Oval 962"/>
                <p:cNvSpPr>
                  <a:spLocks noChangeArrowheads="1"/>
                </p:cNvSpPr>
                <p:nvPr/>
              </p:nvSpPr>
              <p:spPr bwMode="auto">
                <a:xfrm>
                  <a:off x="5589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43" name="Group 964"/>
              <p:cNvGrpSpPr>
                <a:grpSpLocks/>
              </p:cNvGrpSpPr>
              <p:nvPr/>
            </p:nvGrpSpPr>
            <p:grpSpPr bwMode="auto">
              <a:xfrm>
                <a:off x="7472363" y="3284538"/>
                <a:ext cx="196850" cy="504825"/>
                <a:chOff x="5589" y="2211"/>
                <a:chExt cx="58" cy="186"/>
              </a:xfrm>
            </p:grpSpPr>
            <p:sp>
              <p:nvSpPr>
                <p:cNvPr id="216" name="Oval 965"/>
                <p:cNvSpPr>
                  <a:spLocks noChangeArrowheads="1"/>
                </p:cNvSpPr>
                <p:nvPr/>
              </p:nvSpPr>
              <p:spPr bwMode="auto">
                <a:xfrm>
                  <a:off x="5643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17" name="Oval 966"/>
                <p:cNvSpPr>
                  <a:spLocks noChangeArrowheads="1"/>
                </p:cNvSpPr>
                <p:nvPr/>
              </p:nvSpPr>
              <p:spPr bwMode="auto">
                <a:xfrm>
                  <a:off x="5607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18" name="Oval 967"/>
                <p:cNvSpPr>
                  <a:spLocks noChangeArrowheads="1"/>
                </p:cNvSpPr>
                <p:nvPr/>
              </p:nvSpPr>
              <p:spPr bwMode="auto">
                <a:xfrm>
                  <a:off x="5616" y="2298"/>
                  <a:ext cx="10" cy="23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19" name="Oval 968"/>
                <p:cNvSpPr>
                  <a:spLocks noChangeArrowheads="1"/>
                </p:cNvSpPr>
                <p:nvPr/>
              </p:nvSpPr>
              <p:spPr bwMode="auto">
                <a:xfrm>
                  <a:off x="5630" y="2233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20" name="Oval 969"/>
                <p:cNvSpPr>
                  <a:spLocks noChangeArrowheads="1"/>
                </p:cNvSpPr>
                <p:nvPr/>
              </p:nvSpPr>
              <p:spPr bwMode="auto">
                <a:xfrm>
                  <a:off x="5616" y="2211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21" name="Oval 970"/>
                <p:cNvSpPr>
                  <a:spLocks noChangeArrowheads="1"/>
                </p:cNvSpPr>
                <p:nvPr/>
              </p:nvSpPr>
              <p:spPr bwMode="auto">
                <a:xfrm>
                  <a:off x="5607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22" name="Oval 971"/>
                <p:cNvSpPr>
                  <a:spLocks noChangeArrowheads="1"/>
                </p:cNvSpPr>
                <p:nvPr/>
              </p:nvSpPr>
              <p:spPr bwMode="auto">
                <a:xfrm>
                  <a:off x="5630" y="2277"/>
                  <a:ext cx="10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23" name="Oval 972"/>
                <p:cNvSpPr>
                  <a:spLocks noChangeArrowheads="1"/>
                </p:cNvSpPr>
                <p:nvPr/>
              </p:nvSpPr>
              <p:spPr bwMode="auto">
                <a:xfrm>
                  <a:off x="5607" y="2343"/>
                  <a:ext cx="5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24" name="Oval 973"/>
                <p:cNvSpPr>
                  <a:spLocks noChangeArrowheads="1"/>
                </p:cNvSpPr>
                <p:nvPr/>
              </p:nvSpPr>
              <p:spPr bwMode="auto">
                <a:xfrm>
                  <a:off x="5626" y="2255"/>
                  <a:ext cx="4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25" name="Oval 974"/>
                <p:cNvSpPr>
                  <a:spLocks noChangeArrowheads="1"/>
                </p:cNvSpPr>
                <p:nvPr/>
              </p:nvSpPr>
              <p:spPr bwMode="auto">
                <a:xfrm>
                  <a:off x="5607" y="2211"/>
                  <a:ext cx="5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26" name="Oval 975"/>
                <p:cNvSpPr>
                  <a:spLocks noChangeArrowheads="1"/>
                </p:cNvSpPr>
                <p:nvPr/>
              </p:nvSpPr>
              <p:spPr bwMode="auto">
                <a:xfrm>
                  <a:off x="5622" y="2354"/>
                  <a:ext cx="4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227" name="Oval 976"/>
                <p:cNvSpPr>
                  <a:spLocks noChangeArrowheads="1"/>
                </p:cNvSpPr>
                <p:nvPr/>
              </p:nvSpPr>
              <p:spPr bwMode="auto">
                <a:xfrm>
                  <a:off x="5626" y="2332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28" name="Oval 977"/>
                <p:cNvSpPr>
                  <a:spLocks noChangeArrowheads="1"/>
                </p:cNvSpPr>
                <p:nvPr/>
              </p:nvSpPr>
              <p:spPr bwMode="auto">
                <a:xfrm>
                  <a:off x="5616" y="2332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29" name="Oval 978"/>
                <p:cNvSpPr>
                  <a:spLocks noChangeArrowheads="1"/>
                </p:cNvSpPr>
                <p:nvPr/>
              </p:nvSpPr>
              <p:spPr bwMode="auto">
                <a:xfrm>
                  <a:off x="5612" y="236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30" name="Oval 979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31" name="Oval 980"/>
                <p:cNvSpPr>
                  <a:spLocks noChangeArrowheads="1"/>
                </p:cNvSpPr>
                <p:nvPr/>
              </p:nvSpPr>
              <p:spPr bwMode="auto">
                <a:xfrm>
                  <a:off x="5622" y="224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32" name="Oval 981"/>
                <p:cNvSpPr>
                  <a:spLocks noChangeArrowheads="1"/>
                </p:cNvSpPr>
                <p:nvPr/>
              </p:nvSpPr>
              <p:spPr bwMode="auto">
                <a:xfrm>
                  <a:off x="5602" y="2321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33" name="Oval 982"/>
                <p:cNvSpPr>
                  <a:spLocks noChangeArrowheads="1"/>
                </p:cNvSpPr>
                <p:nvPr/>
              </p:nvSpPr>
              <p:spPr bwMode="auto">
                <a:xfrm>
                  <a:off x="5630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34" name="Oval 983"/>
                <p:cNvSpPr>
                  <a:spLocks noChangeArrowheads="1"/>
                </p:cNvSpPr>
                <p:nvPr/>
              </p:nvSpPr>
              <p:spPr bwMode="auto">
                <a:xfrm>
                  <a:off x="5616" y="2277"/>
                  <a:ext cx="6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35" name="Oval 984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36" name="Oval 985"/>
                <p:cNvSpPr>
                  <a:spLocks noChangeArrowheads="1"/>
                </p:cNvSpPr>
                <p:nvPr/>
              </p:nvSpPr>
              <p:spPr bwMode="auto">
                <a:xfrm>
                  <a:off x="5598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237" name="Oval 986"/>
                <p:cNvSpPr>
                  <a:spLocks noChangeArrowheads="1"/>
                </p:cNvSpPr>
                <p:nvPr/>
              </p:nvSpPr>
              <p:spPr bwMode="auto">
                <a:xfrm>
                  <a:off x="5593" y="2287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38" name="Oval 987"/>
                <p:cNvSpPr>
                  <a:spLocks noChangeArrowheads="1"/>
                </p:cNvSpPr>
                <p:nvPr/>
              </p:nvSpPr>
              <p:spPr bwMode="auto">
                <a:xfrm>
                  <a:off x="5593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39" name="Oval 988"/>
                <p:cNvSpPr>
                  <a:spLocks noChangeArrowheads="1"/>
                </p:cNvSpPr>
                <p:nvPr/>
              </p:nvSpPr>
              <p:spPr bwMode="auto">
                <a:xfrm>
                  <a:off x="5589" y="2255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40" name="Oval 989"/>
                <p:cNvSpPr>
                  <a:spLocks noChangeArrowheads="1"/>
                </p:cNvSpPr>
                <p:nvPr/>
              </p:nvSpPr>
              <p:spPr bwMode="auto">
                <a:xfrm>
                  <a:off x="5634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41" name="Oval 990"/>
                <p:cNvSpPr>
                  <a:spLocks noChangeArrowheads="1"/>
                </p:cNvSpPr>
                <p:nvPr/>
              </p:nvSpPr>
              <p:spPr bwMode="auto">
                <a:xfrm>
                  <a:off x="5643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42" name="Oval 991"/>
                <p:cNvSpPr>
                  <a:spLocks noChangeArrowheads="1"/>
                </p:cNvSpPr>
                <p:nvPr/>
              </p:nvSpPr>
              <p:spPr bwMode="auto">
                <a:xfrm>
                  <a:off x="5634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243" name="Oval 992"/>
                <p:cNvSpPr>
                  <a:spLocks noChangeArrowheads="1"/>
                </p:cNvSpPr>
                <p:nvPr/>
              </p:nvSpPr>
              <p:spPr bwMode="auto">
                <a:xfrm>
                  <a:off x="5629" y="2375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44" name="Oval 993"/>
                <p:cNvSpPr>
                  <a:spLocks noChangeArrowheads="1"/>
                </p:cNvSpPr>
                <p:nvPr/>
              </p:nvSpPr>
              <p:spPr bwMode="auto">
                <a:xfrm>
                  <a:off x="5593" y="2364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45" name="Oval 994"/>
                <p:cNvSpPr>
                  <a:spLocks noChangeArrowheads="1"/>
                </p:cNvSpPr>
                <p:nvPr/>
              </p:nvSpPr>
              <p:spPr bwMode="auto">
                <a:xfrm>
                  <a:off x="5589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44" name="Group 995"/>
              <p:cNvGrpSpPr>
                <a:grpSpLocks/>
              </p:cNvGrpSpPr>
              <p:nvPr/>
            </p:nvGrpSpPr>
            <p:grpSpPr bwMode="auto">
              <a:xfrm>
                <a:off x="7472363" y="2781300"/>
                <a:ext cx="177800" cy="504825"/>
                <a:chOff x="5589" y="2211"/>
                <a:chExt cx="58" cy="186"/>
              </a:xfrm>
            </p:grpSpPr>
            <p:sp>
              <p:nvSpPr>
                <p:cNvPr id="186" name="Oval 996"/>
                <p:cNvSpPr>
                  <a:spLocks noChangeArrowheads="1"/>
                </p:cNvSpPr>
                <p:nvPr/>
              </p:nvSpPr>
              <p:spPr bwMode="auto">
                <a:xfrm>
                  <a:off x="5643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87" name="Oval 997"/>
                <p:cNvSpPr>
                  <a:spLocks noChangeArrowheads="1"/>
                </p:cNvSpPr>
                <p:nvPr/>
              </p:nvSpPr>
              <p:spPr bwMode="auto">
                <a:xfrm>
                  <a:off x="5607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88" name="Oval 998"/>
                <p:cNvSpPr>
                  <a:spLocks noChangeArrowheads="1"/>
                </p:cNvSpPr>
                <p:nvPr/>
              </p:nvSpPr>
              <p:spPr bwMode="auto">
                <a:xfrm>
                  <a:off x="5616" y="2298"/>
                  <a:ext cx="10" cy="23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89" name="Oval 999"/>
                <p:cNvSpPr>
                  <a:spLocks noChangeArrowheads="1"/>
                </p:cNvSpPr>
                <p:nvPr/>
              </p:nvSpPr>
              <p:spPr bwMode="auto">
                <a:xfrm>
                  <a:off x="5630" y="2233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90" name="Oval 1000"/>
                <p:cNvSpPr>
                  <a:spLocks noChangeArrowheads="1"/>
                </p:cNvSpPr>
                <p:nvPr/>
              </p:nvSpPr>
              <p:spPr bwMode="auto">
                <a:xfrm>
                  <a:off x="5616" y="2211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91" name="Oval 1001"/>
                <p:cNvSpPr>
                  <a:spLocks noChangeArrowheads="1"/>
                </p:cNvSpPr>
                <p:nvPr/>
              </p:nvSpPr>
              <p:spPr bwMode="auto">
                <a:xfrm>
                  <a:off x="5607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92" name="Oval 1002"/>
                <p:cNvSpPr>
                  <a:spLocks noChangeArrowheads="1"/>
                </p:cNvSpPr>
                <p:nvPr/>
              </p:nvSpPr>
              <p:spPr bwMode="auto">
                <a:xfrm>
                  <a:off x="5630" y="2277"/>
                  <a:ext cx="10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93" name="Oval 1003"/>
                <p:cNvSpPr>
                  <a:spLocks noChangeArrowheads="1"/>
                </p:cNvSpPr>
                <p:nvPr/>
              </p:nvSpPr>
              <p:spPr bwMode="auto">
                <a:xfrm>
                  <a:off x="5607" y="2343"/>
                  <a:ext cx="5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94" name="Oval 1004"/>
                <p:cNvSpPr>
                  <a:spLocks noChangeArrowheads="1"/>
                </p:cNvSpPr>
                <p:nvPr/>
              </p:nvSpPr>
              <p:spPr bwMode="auto">
                <a:xfrm>
                  <a:off x="5626" y="2255"/>
                  <a:ext cx="4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95" name="Oval 1005"/>
                <p:cNvSpPr>
                  <a:spLocks noChangeArrowheads="1"/>
                </p:cNvSpPr>
                <p:nvPr/>
              </p:nvSpPr>
              <p:spPr bwMode="auto">
                <a:xfrm>
                  <a:off x="5607" y="2211"/>
                  <a:ext cx="5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96" name="Oval 1006"/>
                <p:cNvSpPr>
                  <a:spLocks noChangeArrowheads="1"/>
                </p:cNvSpPr>
                <p:nvPr/>
              </p:nvSpPr>
              <p:spPr bwMode="auto">
                <a:xfrm>
                  <a:off x="5622" y="2354"/>
                  <a:ext cx="4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197" name="Oval 1007"/>
                <p:cNvSpPr>
                  <a:spLocks noChangeArrowheads="1"/>
                </p:cNvSpPr>
                <p:nvPr/>
              </p:nvSpPr>
              <p:spPr bwMode="auto">
                <a:xfrm>
                  <a:off x="5626" y="2332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98" name="Oval 1008"/>
                <p:cNvSpPr>
                  <a:spLocks noChangeArrowheads="1"/>
                </p:cNvSpPr>
                <p:nvPr/>
              </p:nvSpPr>
              <p:spPr bwMode="auto">
                <a:xfrm>
                  <a:off x="5616" y="2332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99" name="Oval 1009"/>
                <p:cNvSpPr>
                  <a:spLocks noChangeArrowheads="1"/>
                </p:cNvSpPr>
                <p:nvPr/>
              </p:nvSpPr>
              <p:spPr bwMode="auto">
                <a:xfrm>
                  <a:off x="5612" y="236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00" name="Oval 1010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01" name="Oval 1011"/>
                <p:cNvSpPr>
                  <a:spLocks noChangeArrowheads="1"/>
                </p:cNvSpPr>
                <p:nvPr/>
              </p:nvSpPr>
              <p:spPr bwMode="auto">
                <a:xfrm>
                  <a:off x="5622" y="224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02" name="Oval 1012"/>
                <p:cNvSpPr>
                  <a:spLocks noChangeArrowheads="1"/>
                </p:cNvSpPr>
                <p:nvPr/>
              </p:nvSpPr>
              <p:spPr bwMode="auto">
                <a:xfrm>
                  <a:off x="5602" y="2321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03" name="Oval 1013"/>
                <p:cNvSpPr>
                  <a:spLocks noChangeArrowheads="1"/>
                </p:cNvSpPr>
                <p:nvPr/>
              </p:nvSpPr>
              <p:spPr bwMode="auto">
                <a:xfrm>
                  <a:off x="5630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04" name="Oval 1014"/>
                <p:cNvSpPr>
                  <a:spLocks noChangeArrowheads="1"/>
                </p:cNvSpPr>
                <p:nvPr/>
              </p:nvSpPr>
              <p:spPr bwMode="auto">
                <a:xfrm>
                  <a:off x="5616" y="2277"/>
                  <a:ext cx="6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05" name="Oval 1015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06" name="Oval 1016"/>
                <p:cNvSpPr>
                  <a:spLocks noChangeArrowheads="1"/>
                </p:cNvSpPr>
                <p:nvPr/>
              </p:nvSpPr>
              <p:spPr bwMode="auto">
                <a:xfrm>
                  <a:off x="5598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207" name="Oval 1017"/>
                <p:cNvSpPr>
                  <a:spLocks noChangeArrowheads="1"/>
                </p:cNvSpPr>
                <p:nvPr/>
              </p:nvSpPr>
              <p:spPr bwMode="auto">
                <a:xfrm>
                  <a:off x="5593" y="2287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08" name="Oval 1018"/>
                <p:cNvSpPr>
                  <a:spLocks noChangeArrowheads="1"/>
                </p:cNvSpPr>
                <p:nvPr/>
              </p:nvSpPr>
              <p:spPr bwMode="auto">
                <a:xfrm>
                  <a:off x="5593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09" name="Oval 1019"/>
                <p:cNvSpPr>
                  <a:spLocks noChangeArrowheads="1"/>
                </p:cNvSpPr>
                <p:nvPr/>
              </p:nvSpPr>
              <p:spPr bwMode="auto">
                <a:xfrm>
                  <a:off x="5589" y="2255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10" name="Oval 1020"/>
                <p:cNvSpPr>
                  <a:spLocks noChangeArrowheads="1"/>
                </p:cNvSpPr>
                <p:nvPr/>
              </p:nvSpPr>
              <p:spPr bwMode="auto">
                <a:xfrm>
                  <a:off x="5634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11" name="Oval 1021"/>
                <p:cNvSpPr>
                  <a:spLocks noChangeArrowheads="1"/>
                </p:cNvSpPr>
                <p:nvPr/>
              </p:nvSpPr>
              <p:spPr bwMode="auto">
                <a:xfrm>
                  <a:off x="5643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12" name="Oval 1022"/>
                <p:cNvSpPr>
                  <a:spLocks noChangeArrowheads="1"/>
                </p:cNvSpPr>
                <p:nvPr/>
              </p:nvSpPr>
              <p:spPr bwMode="auto">
                <a:xfrm>
                  <a:off x="5634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213" name="Oval 1023"/>
                <p:cNvSpPr>
                  <a:spLocks noChangeArrowheads="1"/>
                </p:cNvSpPr>
                <p:nvPr/>
              </p:nvSpPr>
              <p:spPr bwMode="auto">
                <a:xfrm>
                  <a:off x="5629" y="2375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14" name="Oval 0"/>
                <p:cNvSpPr>
                  <a:spLocks noChangeArrowheads="1"/>
                </p:cNvSpPr>
                <p:nvPr/>
              </p:nvSpPr>
              <p:spPr bwMode="auto">
                <a:xfrm>
                  <a:off x="5593" y="2364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15" name="Oval 1"/>
                <p:cNvSpPr>
                  <a:spLocks noChangeArrowheads="1"/>
                </p:cNvSpPr>
                <p:nvPr/>
              </p:nvSpPr>
              <p:spPr bwMode="auto">
                <a:xfrm>
                  <a:off x="5589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45" name="Group 2"/>
              <p:cNvGrpSpPr>
                <a:grpSpLocks/>
              </p:cNvGrpSpPr>
              <p:nvPr/>
            </p:nvGrpSpPr>
            <p:grpSpPr bwMode="auto">
              <a:xfrm flipV="1">
                <a:off x="7491413" y="2276475"/>
                <a:ext cx="177800" cy="504825"/>
                <a:chOff x="5589" y="2211"/>
                <a:chExt cx="58" cy="186"/>
              </a:xfrm>
            </p:grpSpPr>
            <p:sp>
              <p:nvSpPr>
                <p:cNvPr id="156" name="Oval 3"/>
                <p:cNvSpPr>
                  <a:spLocks noChangeArrowheads="1"/>
                </p:cNvSpPr>
                <p:nvPr/>
              </p:nvSpPr>
              <p:spPr bwMode="auto">
                <a:xfrm>
                  <a:off x="5643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57" name="Oval 4"/>
                <p:cNvSpPr>
                  <a:spLocks noChangeArrowheads="1"/>
                </p:cNvSpPr>
                <p:nvPr/>
              </p:nvSpPr>
              <p:spPr bwMode="auto">
                <a:xfrm>
                  <a:off x="5607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58" name="Oval 5"/>
                <p:cNvSpPr>
                  <a:spLocks noChangeArrowheads="1"/>
                </p:cNvSpPr>
                <p:nvPr/>
              </p:nvSpPr>
              <p:spPr bwMode="auto">
                <a:xfrm>
                  <a:off x="5616" y="2298"/>
                  <a:ext cx="10" cy="23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59" name="Oval 6"/>
                <p:cNvSpPr>
                  <a:spLocks noChangeArrowheads="1"/>
                </p:cNvSpPr>
                <p:nvPr/>
              </p:nvSpPr>
              <p:spPr bwMode="auto">
                <a:xfrm>
                  <a:off x="5630" y="2233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60" name="Oval 7"/>
                <p:cNvSpPr>
                  <a:spLocks noChangeArrowheads="1"/>
                </p:cNvSpPr>
                <p:nvPr/>
              </p:nvSpPr>
              <p:spPr bwMode="auto">
                <a:xfrm>
                  <a:off x="5616" y="2211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61" name="Oval 8"/>
                <p:cNvSpPr>
                  <a:spLocks noChangeArrowheads="1"/>
                </p:cNvSpPr>
                <p:nvPr/>
              </p:nvSpPr>
              <p:spPr bwMode="auto">
                <a:xfrm>
                  <a:off x="5607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62" name="Oval 9"/>
                <p:cNvSpPr>
                  <a:spLocks noChangeArrowheads="1"/>
                </p:cNvSpPr>
                <p:nvPr/>
              </p:nvSpPr>
              <p:spPr bwMode="auto">
                <a:xfrm>
                  <a:off x="5630" y="2277"/>
                  <a:ext cx="10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63" name="Oval 10"/>
                <p:cNvSpPr>
                  <a:spLocks noChangeArrowheads="1"/>
                </p:cNvSpPr>
                <p:nvPr/>
              </p:nvSpPr>
              <p:spPr bwMode="auto">
                <a:xfrm>
                  <a:off x="5607" y="2343"/>
                  <a:ext cx="5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64" name="Oval 11"/>
                <p:cNvSpPr>
                  <a:spLocks noChangeArrowheads="1"/>
                </p:cNvSpPr>
                <p:nvPr/>
              </p:nvSpPr>
              <p:spPr bwMode="auto">
                <a:xfrm>
                  <a:off x="5626" y="2255"/>
                  <a:ext cx="4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65" name="Oval 12"/>
                <p:cNvSpPr>
                  <a:spLocks noChangeArrowheads="1"/>
                </p:cNvSpPr>
                <p:nvPr/>
              </p:nvSpPr>
              <p:spPr bwMode="auto">
                <a:xfrm>
                  <a:off x="5607" y="2211"/>
                  <a:ext cx="5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66" name="Oval 13"/>
                <p:cNvSpPr>
                  <a:spLocks noChangeArrowheads="1"/>
                </p:cNvSpPr>
                <p:nvPr/>
              </p:nvSpPr>
              <p:spPr bwMode="auto">
                <a:xfrm>
                  <a:off x="5622" y="2354"/>
                  <a:ext cx="4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167" name="Oval 14"/>
                <p:cNvSpPr>
                  <a:spLocks noChangeArrowheads="1"/>
                </p:cNvSpPr>
                <p:nvPr/>
              </p:nvSpPr>
              <p:spPr bwMode="auto">
                <a:xfrm>
                  <a:off x="5626" y="2332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68" name="Oval 15"/>
                <p:cNvSpPr>
                  <a:spLocks noChangeArrowheads="1"/>
                </p:cNvSpPr>
                <p:nvPr/>
              </p:nvSpPr>
              <p:spPr bwMode="auto">
                <a:xfrm>
                  <a:off x="5616" y="2332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69" name="Oval 16"/>
                <p:cNvSpPr>
                  <a:spLocks noChangeArrowheads="1"/>
                </p:cNvSpPr>
                <p:nvPr/>
              </p:nvSpPr>
              <p:spPr bwMode="auto">
                <a:xfrm>
                  <a:off x="5612" y="236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70" name="Oval 17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71" name="Oval 18"/>
                <p:cNvSpPr>
                  <a:spLocks noChangeArrowheads="1"/>
                </p:cNvSpPr>
                <p:nvPr/>
              </p:nvSpPr>
              <p:spPr bwMode="auto">
                <a:xfrm>
                  <a:off x="5622" y="224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72" name="Oval 19"/>
                <p:cNvSpPr>
                  <a:spLocks noChangeArrowheads="1"/>
                </p:cNvSpPr>
                <p:nvPr/>
              </p:nvSpPr>
              <p:spPr bwMode="auto">
                <a:xfrm>
                  <a:off x="5602" y="2321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73" name="Oval 20"/>
                <p:cNvSpPr>
                  <a:spLocks noChangeArrowheads="1"/>
                </p:cNvSpPr>
                <p:nvPr/>
              </p:nvSpPr>
              <p:spPr bwMode="auto">
                <a:xfrm>
                  <a:off x="5630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74" name="Oval 21"/>
                <p:cNvSpPr>
                  <a:spLocks noChangeArrowheads="1"/>
                </p:cNvSpPr>
                <p:nvPr/>
              </p:nvSpPr>
              <p:spPr bwMode="auto">
                <a:xfrm>
                  <a:off x="5616" y="2277"/>
                  <a:ext cx="6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75" name="Oval 22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76" name="Oval 23"/>
                <p:cNvSpPr>
                  <a:spLocks noChangeArrowheads="1"/>
                </p:cNvSpPr>
                <p:nvPr/>
              </p:nvSpPr>
              <p:spPr bwMode="auto">
                <a:xfrm>
                  <a:off x="5598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177" name="Oval 24"/>
                <p:cNvSpPr>
                  <a:spLocks noChangeArrowheads="1"/>
                </p:cNvSpPr>
                <p:nvPr/>
              </p:nvSpPr>
              <p:spPr bwMode="auto">
                <a:xfrm>
                  <a:off x="5593" y="2287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78" name="Oval 25"/>
                <p:cNvSpPr>
                  <a:spLocks noChangeArrowheads="1"/>
                </p:cNvSpPr>
                <p:nvPr/>
              </p:nvSpPr>
              <p:spPr bwMode="auto">
                <a:xfrm>
                  <a:off x="5593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79" name="Oval 26"/>
                <p:cNvSpPr>
                  <a:spLocks noChangeArrowheads="1"/>
                </p:cNvSpPr>
                <p:nvPr/>
              </p:nvSpPr>
              <p:spPr bwMode="auto">
                <a:xfrm>
                  <a:off x="5589" y="2255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80" name="Oval 27"/>
                <p:cNvSpPr>
                  <a:spLocks noChangeArrowheads="1"/>
                </p:cNvSpPr>
                <p:nvPr/>
              </p:nvSpPr>
              <p:spPr bwMode="auto">
                <a:xfrm>
                  <a:off x="5634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81" name="Oval 28"/>
                <p:cNvSpPr>
                  <a:spLocks noChangeArrowheads="1"/>
                </p:cNvSpPr>
                <p:nvPr/>
              </p:nvSpPr>
              <p:spPr bwMode="auto">
                <a:xfrm>
                  <a:off x="5643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82" name="Oval 29"/>
                <p:cNvSpPr>
                  <a:spLocks noChangeArrowheads="1"/>
                </p:cNvSpPr>
                <p:nvPr/>
              </p:nvSpPr>
              <p:spPr bwMode="auto">
                <a:xfrm>
                  <a:off x="5634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183" name="Oval 30"/>
                <p:cNvSpPr>
                  <a:spLocks noChangeArrowheads="1"/>
                </p:cNvSpPr>
                <p:nvPr/>
              </p:nvSpPr>
              <p:spPr bwMode="auto">
                <a:xfrm>
                  <a:off x="5629" y="2375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84" name="Oval 31"/>
                <p:cNvSpPr>
                  <a:spLocks noChangeArrowheads="1"/>
                </p:cNvSpPr>
                <p:nvPr/>
              </p:nvSpPr>
              <p:spPr bwMode="auto">
                <a:xfrm>
                  <a:off x="5593" y="2364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85" name="Oval 32"/>
                <p:cNvSpPr>
                  <a:spLocks noChangeArrowheads="1"/>
                </p:cNvSpPr>
                <p:nvPr/>
              </p:nvSpPr>
              <p:spPr bwMode="auto">
                <a:xfrm>
                  <a:off x="5589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46" name="Group 33"/>
              <p:cNvGrpSpPr>
                <a:grpSpLocks/>
              </p:cNvGrpSpPr>
              <p:nvPr/>
            </p:nvGrpSpPr>
            <p:grpSpPr bwMode="auto">
              <a:xfrm>
                <a:off x="7497763" y="3789363"/>
                <a:ext cx="144462" cy="433387"/>
                <a:chOff x="5589" y="2211"/>
                <a:chExt cx="58" cy="186"/>
              </a:xfrm>
            </p:grpSpPr>
            <p:sp>
              <p:nvSpPr>
                <p:cNvPr id="126" name="Oval 34"/>
                <p:cNvSpPr>
                  <a:spLocks noChangeArrowheads="1"/>
                </p:cNvSpPr>
                <p:nvPr/>
              </p:nvSpPr>
              <p:spPr bwMode="auto">
                <a:xfrm>
                  <a:off x="5643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27" name="Oval 35"/>
                <p:cNvSpPr>
                  <a:spLocks noChangeArrowheads="1"/>
                </p:cNvSpPr>
                <p:nvPr/>
              </p:nvSpPr>
              <p:spPr bwMode="auto">
                <a:xfrm>
                  <a:off x="5607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28" name="Oval 36"/>
                <p:cNvSpPr>
                  <a:spLocks noChangeArrowheads="1"/>
                </p:cNvSpPr>
                <p:nvPr/>
              </p:nvSpPr>
              <p:spPr bwMode="auto">
                <a:xfrm>
                  <a:off x="5616" y="2298"/>
                  <a:ext cx="10" cy="23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29" name="Oval 37"/>
                <p:cNvSpPr>
                  <a:spLocks noChangeArrowheads="1"/>
                </p:cNvSpPr>
                <p:nvPr/>
              </p:nvSpPr>
              <p:spPr bwMode="auto">
                <a:xfrm>
                  <a:off x="5630" y="2233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30" name="Oval 38"/>
                <p:cNvSpPr>
                  <a:spLocks noChangeArrowheads="1"/>
                </p:cNvSpPr>
                <p:nvPr/>
              </p:nvSpPr>
              <p:spPr bwMode="auto">
                <a:xfrm>
                  <a:off x="5616" y="2211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31" name="Oval 39"/>
                <p:cNvSpPr>
                  <a:spLocks noChangeArrowheads="1"/>
                </p:cNvSpPr>
                <p:nvPr/>
              </p:nvSpPr>
              <p:spPr bwMode="auto">
                <a:xfrm>
                  <a:off x="5607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32" name="Oval 40"/>
                <p:cNvSpPr>
                  <a:spLocks noChangeArrowheads="1"/>
                </p:cNvSpPr>
                <p:nvPr/>
              </p:nvSpPr>
              <p:spPr bwMode="auto">
                <a:xfrm>
                  <a:off x="5630" y="2277"/>
                  <a:ext cx="10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33" name="Oval 41"/>
                <p:cNvSpPr>
                  <a:spLocks noChangeArrowheads="1"/>
                </p:cNvSpPr>
                <p:nvPr/>
              </p:nvSpPr>
              <p:spPr bwMode="auto">
                <a:xfrm>
                  <a:off x="5607" y="2343"/>
                  <a:ext cx="5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34" name="Oval 42"/>
                <p:cNvSpPr>
                  <a:spLocks noChangeArrowheads="1"/>
                </p:cNvSpPr>
                <p:nvPr/>
              </p:nvSpPr>
              <p:spPr bwMode="auto">
                <a:xfrm>
                  <a:off x="5626" y="2255"/>
                  <a:ext cx="4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35" name="Oval 43"/>
                <p:cNvSpPr>
                  <a:spLocks noChangeArrowheads="1"/>
                </p:cNvSpPr>
                <p:nvPr/>
              </p:nvSpPr>
              <p:spPr bwMode="auto">
                <a:xfrm>
                  <a:off x="5607" y="2211"/>
                  <a:ext cx="5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36" name="Oval 44"/>
                <p:cNvSpPr>
                  <a:spLocks noChangeArrowheads="1"/>
                </p:cNvSpPr>
                <p:nvPr/>
              </p:nvSpPr>
              <p:spPr bwMode="auto">
                <a:xfrm>
                  <a:off x="5622" y="2354"/>
                  <a:ext cx="4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137" name="Oval 45"/>
                <p:cNvSpPr>
                  <a:spLocks noChangeArrowheads="1"/>
                </p:cNvSpPr>
                <p:nvPr/>
              </p:nvSpPr>
              <p:spPr bwMode="auto">
                <a:xfrm>
                  <a:off x="5626" y="2332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38" name="Oval 46"/>
                <p:cNvSpPr>
                  <a:spLocks noChangeArrowheads="1"/>
                </p:cNvSpPr>
                <p:nvPr/>
              </p:nvSpPr>
              <p:spPr bwMode="auto">
                <a:xfrm>
                  <a:off x="5616" y="2332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39" name="Oval 47"/>
                <p:cNvSpPr>
                  <a:spLocks noChangeArrowheads="1"/>
                </p:cNvSpPr>
                <p:nvPr/>
              </p:nvSpPr>
              <p:spPr bwMode="auto">
                <a:xfrm>
                  <a:off x="5612" y="236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40" name="Oval 48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41" name="Oval 49"/>
                <p:cNvSpPr>
                  <a:spLocks noChangeArrowheads="1"/>
                </p:cNvSpPr>
                <p:nvPr/>
              </p:nvSpPr>
              <p:spPr bwMode="auto">
                <a:xfrm>
                  <a:off x="5622" y="224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42" name="Oval 50"/>
                <p:cNvSpPr>
                  <a:spLocks noChangeArrowheads="1"/>
                </p:cNvSpPr>
                <p:nvPr/>
              </p:nvSpPr>
              <p:spPr bwMode="auto">
                <a:xfrm>
                  <a:off x="5602" y="2321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43" name="Oval 51"/>
                <p:cNvSpPr>
                  <a:spLocks noChangeArrowheads="1"/>
                </p:cNvSpPr>
                <p:nvPr/>
              </p:nvSpPr>
              <p:spPr bwMode="auto">
                <a:xfrm>
                  <a:off x="5630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44" name="Oval 52"/>
                <p:cNvSpPr>
                  <a:spLocks noChangeArrowheads="1"/>
                </p:cNvSpPr>
                <p:nvPr/>
              </p:nvSpPr>
              <p:spPr bwMode="auto">
                <a:xfrm>
                  <a:off x="5616" y="2277"/>
                  <a:ext cx="6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45" name="Oval 53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46" name="Oval 54"/>
                <p:cNvSpPr>
                  <a:spLocks noChangeArrowheads="1"/>
                </p:cNvSpPr>
                <p:nvPr/>
              </p:nvSpPr>
              <p:spPr bwMode="auto">
                <a:xfrm>
                  <a:off x="5598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147" name="Oval 55"/>
                <p:cNvSpPr>
                  <a:spLocks noChangeArrowheads="1"/>
                </p:cNvSpPr>
                <p:nvPr/>
              </p:nvSpPr>
              <p:spPr bwMode="auto">
                <a:xfrm>
                  <a:off x="5593" y="2287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48" name="Oval 56"/>
                <p:cNvSpPr>
                  <a:spLocks noChangeArrowheads="1"/>
                </p:cNvSpPr>
                <p:nvPr/>
              </p:nvSpPr>
              <p:spPr bwMode="auto">
                <a:xfrm>
                  <a:off x="5593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49" name="Oval 57"/>
                <p:cNvSpPr>
                  <a:spLocks noChangeArrowheads="1"/>
                </p:cNvSpPr>
                <p:nvPr/>
              </p:nvSpPr>
              <p:spPr bwMode="auto">
                <a:xfrm>
                  <a:off x="5589" y="2255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50" name="Oval 58"/>
                <p:cNvSpPr>
                  <a:spLocks noChangeArrowheads="1"/>
                </p:cNvSpPr>
                <p:nvPr/>
              </p:nvSpPr>
              <p:spPr bwMode="auto">
                <a:xfrm>
                  <a:off x="5634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51" name="Oval 59"/>
                <p:cNvSpPr>
                  <a:spLocks noChangeArrowheads="1"/>
                </p:cNvSpPr>
                <p:nvPr/>
              </p:nvSpPr>
              <p:spPr bwMode="auto">
                <a:xfrm>
                  <a:off x="5643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53" name="Oval 61"/>
                <p:cNvSpPr>
                  <a:spLocks noChangeArrowheads="1"/>
                </p:cNvSpPr>
                <p:nvPr/>
              </p:nvSpPr>
              <p:spPr bwMode="auto">
                <a:xfrm>
                  <a:off x="5629" y="2375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54" name="Oval 62"/>
                <p:cNvSpPr>
                  <a:spLocks noChangeArrowheads="1"/>
                </p:cNvSpPr>
                <p:nvPr/>
              </p:nvSpPr>
              <p:spPr bwMode="auto">
                <a:xfrm>
                  <a:off x="5593" y="2364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52" name="Oval 60"/>
                <p:cNvSpPr>
                  <a:spLocks noChangeArrowheads="1"/>
                </p:cNvSpPr>
                <p:nvPr/>
              </p:nvSpPr>
              <p:spPr bwMode="auto">
                <a:xfrm>
                  <a:off x="5634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155" name="Oval 63"/>
                <p:cNvSpPr>
                  <a:spLocks noChangeArrowheads="1"/>
                </p:cNvSpPr>
                <p:nvPr/>
              </p:nvSpPr>
              <p:spPr bwMode="auto">
                <a:xfrm>
                  <a:off x="5589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47" name="Group 64"/>
              <p:cNvGrpSpPr>
                <a:grpSpLocks/>
              </p:cNvGrpSpPr>
              <p:nvPr/>
            </p:nvGrpSpPr>
            <p:grpSpPr bwMode="auto">
              <a:xfrm>
                <a:off x="7478713" y="4581525"/>
                <a:ext cx="177800" cy="244475"/>
                <a:chOff x="5589" y="2211"/>
                <a:chExt cx="58" cy="186"/>
              </a:xfrm>
            </p:grpSpPr>
            <p:sp>
              <p:nvSpPr>
                <p:cNvPr id="96" name="Oval 65"/>
                <p:cNvSpPr>
                  <a:spLocks noChangeArrowheads="1"/>
                </p:cNvSpPr>
                <p:nvPr/>
              </p:nvSpPr>
              <p:spPr bwMode="auto">
                <a:xfrm>
                  <a:off x="5643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97" name="Oval 66"/>
                <p:cNvSpPr>
                  <a:spLocks noChangeArrowheads="1"/>
                </p:cNvSpPr>
                <p:nvPr/>
              </p:nvSpPr>
              <p:spPr bwMode="auto">
                <a:xfrm>
                  <a:off x="5607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98" name="Oval 67"/>
                <p:cNvSpPr>
                  <a:spLocks noChangeArrowheads="1"/>
                </p:cNvSpPr>
                <p:nvPr/>
              </p:nvSpPr>
              <p:spPr bwMode="auto">
                <a:xfrm>
                  <a:off x="5616" y="2298"/>
                  <a:ext cx="10" cy="23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99" name="Oval 68"/>
                <p:cNvSpPr>
                  <a:spLocks noChangeArrowheads="1"/>
                </p:cNvSpPr>
                <p:nvPr/>
              </p:nvSpPr>
              <p:spPr bwMode="auto">
                <a:xfrm>
                  <a:off x="5630" y="2233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00" name="Oval 69"/>
                <p:cNvSpPr>
                  <a:spLocks noChangeArrowheads="1"/>
                </p:cNvSpPr>
                <p:nvPr/>
              </p:nvSpPr>
              <p:spPr bwMode="auto">
                <a:xfrm>
                  <a:off x="5616" y="2211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01" name="Oval 70"/>
                <p:cNvSpPr>
                  <a:spLocks noChangeArrowheads="1"/>
                </p:cNvSpPr>
                <p:nvPr/>
              </p:nvSpPr>
              <p:spPr bwMode="auto">
                <a:xfrm>
                  <a:off x="5607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02" name="Oval 71"/>
                <p:cNvSpPr>
                  <a:spLocks noChangeArrowheads="1"/>
                </p:cNvSpPr>
                <p:nvPr/>
              </p:nvSpPr>
              <p:spPr bwMode="auto">
                <a:xfrm>
                  <a:off x="5630" y="2277"/>
                  <a:ext cx="10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03" name="Oval 72"/>
                <p:cNvSpPr>
                  <a:spLocks noChangeArrowheads="1"/>
                </p:cNvSpPr>
                <p:nvPr/>
              </p:nvSpPr>
              <p:spPr bwMode="auto">
                <a:xfrm>
                  <a:off x="5607" y="2343"/>
                  <a:ext cx="5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04" name="Oval 73"/>
                <p:cNvSpPr>
                  <a:spLocks noChangeArrowheads="1"/>
                </p:cNvSpPr>
                <p:nvPr/>
              </p:nvSpPr>
              <p:spPr bwMode="auto">
                <a:xfrm>
                  <a:off x="5626" y="2255"/>
                  <a:ext cx="4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05" name="Oval 74"/>
                <p:cNvSpPr>
                  <a:spLocks noChangeArrowheads="1"/>
                </p:cNvSpPr>
                <p:nvPr/>
              </p:nvSpPr>
              <p:spPr bwMode="auto">
                <a:xfrm>
                  <a:off x="5607" y="2211"/>
                  <a:ext cx="5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06" name="Oval 75"/>
                <p:cNvSpPr>
                  <a:spLocks noChangeArrowheads="1"/>
                </p:cNvSpPr>
                <p:nvPr/>
              </p:nvSpPr>
              <p:spPr bwMode="auto">
                <a:xfrm>
                  <a:off x="5622" y="2354"/>
                  <a:ext cx="4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107" name="Oval 76"/>
                <p:cNvSpPr>
                  <a:spLocks noChangeArrowheads="1"/>
                </p:cNvSpPr>
                <p:nvPr/>
              </p:nvSpPr>
              <p:spPr bwMode="auto">
                <a:xfrm>
                  <a:off x="5626" y="2332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08" name="Oval 77"/>
                <p:cNvSpPr>
                  <a:spLocks noChangeArrowheads="1"/>
                </p:cNvSpPr>
                <p:nvPr/>
              </p:nvSpPr>
              <p:spPr bwMode="auto">
                <a:xfrm>
                  <a:off x="5616" y="2332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09" name="Oval 78"/>
                <p:cNvSpPr>
                  <a:spLocks noChangeArrowheads="1"/>
                </p:cNvSpPr>
                <p:nvPr/>
              </p:nvSpPr>
              <p:spPr bwMode="auto">
                <a:xfrm>
                  <a:off x="5612" y="236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0" name="Oval 79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1" name="Oval 80"/>
                <p:cNvSpPr>
                  <a:spLocks noChangeArrowheads="1"/>
                </p:cNvSpPr>
                <p:nvPr/>
              </p:nvSpPr>
              <p:spPr bwMode="auto">
                <a:xfrm>
                  <a:off x="5622" y="224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2" name="Oval 81"/>
                <p:cNvSpPr>
                  <a:spLocks noChangeArrowheads="1"/>
                </p:cNvSpPr>
                <p:nvPr/>
              </p:nvSpPr>
              <p:spPr bwMode="auto">
                <a:xfrm>
                  <a:off x="5602" y="2321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3" name="Oval 82"/>
                <p:cNvSpPr>
                  <a:spLocks noChangeArrowheads="1"/>
                </p:cNvSpPr>
                <p:nvPr/>
              </p:nvSpPr>
              <p:spPr bwMode="auto">
                <a:xfrm>
                  <a:off x="5630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4" name="Oval 83"/>
                <p:cNvSpPr>
                  <a:spLocks noChangeArrowheads="1"/>
                </p:cNvSpPr>
                <p:nvPr/>
              </p:nvSpPr>
              <p:spPr bwMode="auto">
                <a:xfrm>
                  <a:off x="5616" y="2277"/>
                  <a:ext cx="6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5" name="Oval 84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6" name="Oval 85"/>
                <p:cNvSpPr>
                  <a:spLocks noChangeArrowheads="1"/>
                </p:cNvSpPr>
                <p:nvPr/>
              </p:nvSpPr>
              <p:spPr bwMode="auto">
                <a:xfrm>
                  <a:off x="5598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117" name="Oval 86"/>
                <p:cNvSpPr>
                  <a:spLocks noChangeArrowheads="1"/>
                </p:cNvSpPr>
                <p:nvPr/>
              </p:nvSpPr>
              <p:spPr bwMode="auto">
                <a:xfrm>
                  <a:off x="5593" y="2287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8" name="Oval 87"/>
                <p:cNvSpPr>
                  <a:spLocks noChangeArrowheads="1"/>
                </p:cNvSpPr>
                <p:nvPr/>
              </p:nvSpPr>
              <p:spPr bwMode="auto">
                <a:xfrm>
                  <a:off x="5593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9" name="Oval 88"/>
                <p:cNvSpPr>
                  <a:spLocks noChangeArrowheads="1"/>
                </p:cNvSpPr>
                <p:nvPr/>
              </p:nvSpPr>
              <p:spPr bwMode="auto">
                <a:xfrm>
                  <a:off x="5589" y="2255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20" name="Oval 89"/>
                <p:cNvSpPr>
                  <a:spLocks noChangeArrowheads="1"/>
                </p:cNvSpPr>
                <p:nvPr/>
              </p:nvSpPr>
              <p:spPr bwMode="auto">
                <a:xfrm>
                  <a:off x="5634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21" name="Oval 90"/>
                <p:cNvSpPr>
                  <a:spLocks noChangeArrowheads="1"/>
                </p:cNvSpPr>
                <p:nvPr/>
              </p:nvSpPr>
              <p:spPr bwMode="auto">
                <a:xfrm>
                  <a:off x="5643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22" name="Oval 91"/>
                <p:cNvSpPr>
                  <a:spLocks noChangeArrowheads="1"/>
                </p:cNvSpPr>
                <p:nvPr/>
              </p:nvSpPr>
              <p:spPr bwMode="auto">
                <a:xfrm>
                  <a:off x="5634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123" name="Oval 92"/>
                <p:cNvSpPr>
                  <a:spLocks noChangeArrowheads="1"/>
                </p:cNvSpPr>
                <p:nvPr/>
              </p:nvSpPr>
              <p:spPr bwMode="auto">
                <a:xfrm>
                  <a:off x="5629" y="2375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24" name="Oval 93"/>
                <p:cNvSpPr>
                  <a:spLocks noChangeArrowheads="1"/>
                </p:cNvSpPr>
                <p:nvPr/>
              </p:nvSpPr>
              <p:spPr bwMode="auto">
                <a:xfrm>
                  <a:off x="5593" y="2364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25" name="Oval 94"/>
                <p:cNvSpPr>
                  <a:spLocks noChangeArrowheads="1"/>
                </p:cNvSpPr>
                <p:nvPr/>
              </p:nvSpPr>
              <p:spPr bwMode="auto">
                <a:xfrm>
                  <a:off x="5589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48" name="Group 95"/>
              <p:cNvGrpSpPr>
                <a:grpSpLocks/>
              </p:cNvGrpSpPr>
              <p:nvPr/>
            </p:nvGrpSpPr>
            <p:grpSpPr bwMode="auto">
              <a:xfrm flipV="1">
                <a:off x="7478713" y="1770063"/>
                <a:ext cx="177800" cy="504825"/>
                <a:chOff x="5589" y="2211"/>
                <a:chExt cx="58" cy="186"/>
              </a:xfrm>
            </p:grpSpPr>
            <p:sp>
              <p:nvSpPr>
                <p:cNvPr id="66" name="Oval 96"/>
                <p:cNvSpPr>
                  <a:spLocks noChangeArrowheads="1"/>
                </p:cNvSpPr>
                <p:nvPr/>
              </p:nvSpPr>
              <p:spPr bwMode="auto">
                <a:xfrm>
                  <a:off x="5643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67" name="Oval 97"/>
                <p:cNvSpPr>
                  <a:spLocks noChangeArrowheads="1"/>
                </p:cNvSpPr>
                <p:nvPr/>
              </p:nvSpPr>
              <p:spPr bwMode="auto">
                <a:xfrm>
                  <a:off x="5607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68" name="Oval 98"/>
                <p:cNvSpPr>
                  <a:spLocks noChangeArrowheads="1"/>
                </p:cNvSpPr>
                <p:nvPr/>
              </p:nvSpPr>
              <p:spPr bwMode="auto">
                <a:xfrm>
                  <a:off x="5616" y="2298"/>
                  <a:ext cx="10" cy="23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69" name="Oval 99"/>
                <p:cNvSpPr>
                  <a:spLocks noChangeArrowheads="1"/>
                </p:cNvSpPr>
                <p:nvPr/>
              </p:nvSpPr>
              <p:spPr bwMode="auto">
                <a:xfrm>
                  <a:off x="5630" y="2233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70" name="Oval 100"/>
                <p:cNvSpPr>
                  <a:spLocks noChangeArrowheads="1"/>
                </p:cNvSpPr>
                <p:nvPr/>
              </p:nvSpPr>
              <p:spPr bwMode="auto">
                <a:xfrm>
                  <a:off x="5616" y="2211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71" name="Oval 101"/>
                <p:cNvSpPr>
                  <a:spLocks noChangeArrowheads="1"/>
                </p:cNvSpPr>
                <p:nvPr/>
              </p:nvSpPr>
              <p:spPr bwMode="auto">
                <a:xfrm>
                  <a:off x="5607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72" name="Oval 102"/>
                <p:cNvSpPr>
                  <a:spLocks noChangeArrowheads="1"/>
                </p:cNvSpPr>
                <p:nvPr/>
              </p:nvSpPr>
              <p:spPr bwMode="auto">
                <a:xfrm>
                  <a:off x="5630" y="2277"/>
                  <a:ext cx="10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73" name="Oval 103"/>
                <p:cNvSpPr>
                  <a:spLocks noChangeArrowheads="1"/>
                </p:cNvSpPr>
                <p:nvPr/>
              </p:nvSpPr>
              <p:spPr bwMode="auto">
                <a:xfrm>
                  <a:off x="5607" y="2343"/>
                  <a:ext cx="5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74" name="Oval 104"/>
                <p:cNvSpPr>
                  <a:spLocks noChangeArrowheads="1"/>
                </p:cNvSpPr>
                <p:nvPr/>
              </p:nvSpPr>
              <p:spPr bwMode="auto">
                <a:xfrm>
                  <a:off x="5626" y="2255"/>
                  <a:ext cx="4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75" name="Oval 105"/>
                <p:cNvSpPr>
                  <a:spLocks noChangeArrowheads="1"/>
                </p:cNvSpPr>
                <p:nvPr/>
              </p:nvSpPr>
              <p:spPr bwMode="auto">
                <a:xfrm>
                  <a:off x="5607" y="2211"/>
                  <a:ext cx="5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76" name="Oval 106"/>
                <p:cNvSpPr>
                  <a:spLocks noChangeArrowheads="1"/>
                </p:cNvSpPr>
                <p:nvPr/>
              </p:nvSpPr>
              <p:spPr bwMode="auto">
                <a:xfrm>
                  <a:off x="5622" y="2354"/>
                  <a:ext cx="4" cy="2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77" name="Oval 107"/>
                <p:cNvSpPr>
                  <a:spLocks noChangeArrowheads="1"/>
                </p:cNvSpPr>
                <p:nvPr/>
              </p:nvSpPr>
              <p:spPr bwMode="auto">
                <a:xfrm>
                  <a:off x="5626" y="2332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78" name="Oval 108"/>
                <p:cNvSpPr>
                  <a:spLocks noChangeArrowheads="1"/>
                </p:cNvSpPr>
                <p:nvPr/>
              </p:nvSpPr>
              <p:spPr bwMode="auto">
                <a:xfrm>
                  <a:off x="5616" y="2332"/>
                  <a:ext cx="6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79" name="Oval 109"/>
                <p:cNvSpPr>
                  <a:spLocks noChangeArrowheads="1"/>
                </p:cNvSpPr>
                <p:nvPr/>
              </p:nvSpPr>
              <p:spPr bwMode="auto">
                <a:xfrm>
                  <a:off x="5612" y="236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80" name="Oval 110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81" name="Oval 111"/>
                <p:cNvSpPr>
                  <a:spLocks noChangeArrowheads="1"/>
                </p:cNvSpPr>
                <p:nvPr/>
              </p:nvSpPr>
              <p:spPr bwMode="auto">
                <a:xfrm>
                  <a:off x="5622" y="224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82" name="Oval 112"/>
                <p:cNvSpPr>
                  <a:spLocks noChangeArrowheads="1"/>
                </p:cNvSpPr>
                <p:nvPr/>
              </p:nvSpPr>
              <p:spPr bwMode="auto">
                <a:xfrm>
                  <a:off x="5602" y="2321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83" name="Oval 113"/>
                <p:cNvSpPr>
                  <a:spLocks noChangeArrowheads="1"/>
                </p:cNvSpPr>
                <p:nvPr/>
              </p:nvSpPr>
              <p:spPr bwMode="auto">
                <a:xfrm>
                  <a:off x="5630" y="2298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84" name="Oval 114"/>
                <p:cNvSpPr>
                  <a:spLocks noChangeArrowheads="1"/>
                </p:cNvSpPr>
                <p:nvPr/>
              </p:nvSpPr>
              <p:spPr bwMode="auto">
                <a:xfrm>
                  <a:off x="5616" y="2277"/>
                  <a:ext cx="6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85" name="Oval 115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86" name="Oval 116"/>
                <p:cNvSpPr>
                  <a:spLocks noChangeArrowheads="1"/>
                </p:cNvSpPr>
                <p:nvPr/>
              </p:nvSpPr>
              <p:spPr bwMode="auto">
                <a:xfrm>
                  <a:off x="5598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87" name="Oval 117"/>
                <p:cNvSpPr>
                  <a:spLocks noChangeArrowheads="1"/>
                </p:cNvSpPr>
                <p:nvPr/>
              </p:nvSpPr>
              <p:spPr bwMode="auto">
                <a:xfrm>
                  <a:off x="5593" y="2287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88" name="Oval 118"/>
                <p:cNvSpPr>
                  <a:spLocks noChangeArrowheads="1"/>
                </p:cNvSpPr>
                <p:nvPr/>
              </p:nvSpPr>
              <p:spPr bwMode="auto">
                <a:xfrm>
                  <a:off x="5593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89" name="Oval 119"/>
                <p:cNvSpPr>
                  <a:spLocks noChangeArrowheads="1"/>
                </p:cNvSpPr>
                <p:nvPr/>
              </p:nvSpPr>
              <p:spPr bwMode="auto">
                <a:xfrm>
                  <a:off x="5589" y="2255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90" name="Oval 120"/>
                <p:cNvSpPr>
                  <a:spLocks noChangeArrowheads="1"/>
                </p:cNvSpPr>
                <p:nvPr/>
              </p:nvSpPr>
              <p:spPr bwMode="auto">
                <a:xfrm>
                  <a:off x="5634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91" name="Oval 121"/>
                <p:cNvSpPr>
                  <a:spLocks noChangeArrowheads="1"/>
                </p:cNvSpPr>
                <p:nvPr/>
              </p:nvSpPr>
              <p:spPr bwMode="auto">
                <a:xfrm>
                  <a:off x="5643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92" name="Oval 122"/>
                <p:cNvSpPr>
                  <a:spLocks noChangeArrowheads="1"/>
                </p:cNvSpPr>
                <p:nvPr/>
              </p:nvSpPr>
              <p:spPr bwMode="auto">
                <a:xfrm>
                  <a:off x="5634" y="2354"/>
                  <a:ext cx="4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93" name="Oval 123"/>
                <p:cNvSpPr>
                  <a:spLocks noChangeArrowheads="1"/>
                </p:cNvSpPr>
                <p:nvPr/>
              </p:nvSpPr>
              <p:spPr bwMode="auto">
                <a:xfrm>
                  <a:off x="5629" y="2375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94" name="Oval 124"/>
                <p:cNvSpPr>
                  <a:spLocks noChangeArrowheads="1"/>
                </p:cNvSpPr>
                <p:nvPr/>
              </p:nvSpPr>
              <p:spPr bwMode="auto">
                <a:xfrm>
                  <a:off x="5593" y="2364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95" name="Oval 125"/>
                <p:cNvSpPr>
                  <a:spLocks noChangeArrowheads="1"/>
                </p:cNvSpPr>
                <p:nvPr/>
              </p:nvSpPr>
              <p:spPr bwMode="auto">
                <a:xfrm>
                  <a:off x="5589" y="238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49" name="Group 140"/>
              <p:cNvGrpSpPr>
                <a:grpSpLocks/>
              </p:cNvGrpSpPr>
              <p:nvPr/>
            </p:nvGrpSpPr>
            <p:grpSpPr bwMode="auto">
              <a:xfrm>
                <a:off x="7485063" y="1622425"/>
                <a:ext cx="163512" cy="144463"/>
                <a:chOff x="5589" y="2211"/>
                <a:chExt cx="58" cy="76"/>
              </a:xfrm>
            </p:grpSpPr>
            <p:sp>
              <p:nvSpPr>
                <p:cNvPr id="52" name="Oval 126"/>
                <p:cNvSpPr>
                  <a:spLocks noChangeArrowheads="1"/>
                </p:cNvSpPr>
                <p:nvPr/>
              </p:nvSpPr>
              <p:spPr bwMode="auto">
                <a:xfrm>
                  <a:off x="5643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53" name="Oval 127"/>
                <p:cNvSpPr>
                  <a:spLocks noChangeArrowheads="1"/>
                </p:cNvSpPr>
                <p:nvPr/>
              </p:nvSpPr>
              <p:spPr bwMode="auto">
                <a:xfrm>
                  <a:off x="5630" y="2233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54" name="Oval 128"/>
                <p:cNvSpPr>
                  <a:spLocks noChangeArrowheads="1"/>
                </p:cNvSpPr>
                <p:nvPr/>
              </p:nvSpPr>
              <p:spPr bwMode="auto">
                <a:xfrm>
                  <a:off x="5616" y="2211"/>
                  <a:ext cx="10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55" name="Oval 129"/>
                <p:cNvSpPr>
                  <a:spLocks noChangeArrowheads="1"/>
                </p:cNvSpPr>
                <p:nvPr/>
              </p:nvSpPr>
              <p:spPr bwMode="auto">
                <a:xfrm>
                  <a:off x="5607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56" name="Oval 130"/>
                <p:cNvSpPr>
                  <a:spLocks noChangeArrowheads="1"/>
                </p:cNvSpPr>
                <p:nvPr/>
              </p:nvSpPr>
              <p:spPr bwMode="auto">
                <a:xfrm>
                  <a:off x="5630" y="2277"/>
                  <a:ext cx="10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57" name="Oval 131"/>
                <p:cNvSpPr>
                  <a:spLocks noChangeArrowheads="1"/>
                </p:cNvSpPr>
                <p:nvPr/>
              </p:nvSpPr>
              <p:spPr bwMode="auto">
                <a:xfrm>
                  <a:off x="5626" y="2255"/>
                  <a:ext cx="4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58" name="Oval 132"/>
                <p:cNvSpPr>
                  <a:spLocks noChangeArrowheads="1"/>
                </p:cNvSpPr>
                <p:nvPr/>
              </p:nvSpPr>
              <p:spPr bwMode="auto">
                <a:xfrm>
                  <a:off x="5607" y="2211"/>
                  <a:ext cx="5" cy="2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59" name="Oval 133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60" name="Oval 134"/>
                <p:cNvSpPr>
                  <a:spLocks noChangeArrowheads="1"/>
                </p:cNvSpPr>
                <p:nvPr/>
              </p:nvSpPr>
              <p:spPr bwMode="auto">
                <a:xfrm>
                  <a:off x="5622" y="2244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61" name="Oval 135"/>
                <p:cNvSpPr>
                  <a:spLocks noChangeArrowheads="1"/>
                </p:cNvSpPr>
                <p:nvPr/>
              </p:nvSpPr>
              <p:spPr bwMode="auto">
                <a:xfrm>
                  <a:off x="5616" y="2277"/>
                  <a:ext cx="6" cy="10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62" name="Oval 136"/>
                <p:cNvSpPr>
                  <a:spLocks noChangeArrowheads="1"/>
                </p:cNvSpPr>
                <p:nvPr/>
              </p:nvSpPr>
              <p:spPr bwMode="auto">
                <a:xfrm>
                  <a:off x="5607" y="2266"/>
                  <a:ext cx="5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63" name="Oval 137"/>
                <p:cNvSpPr>
                  <a:spLocks noChangeArrowheads="1"/>
                </p:cNvSpPr>
                <p:nvPr/>
              </p:nvSpPr>
              <p:spPr bwMode="auto">
                <a:xfrm>
                  <a:off x="5598" y="2266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64" name="Oval 138"/>
                <p:cNvSpPr>
                  <a:spLocks noChangeArrowheads="1"/>
                </p:cNvSpPr>
                <p:nvPr/>
              </p:nvSpPr>
              <p:spPr bwMode="auto">
                <a:xfrm>
                  <a:off x="5593" y="2244"/>
                  <a:ext cx="9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65" name="Oval 139"/>
                <p:cNvSpPr>
                  <a:spLocks noChangeArrowheads="1"/>
                </p:cNvSpPr>
                <p:nvPr/>
              </p:nvSpPr>
              <p:spPr bwMode="auto">
                <a:xfrm>
                  <a:off x="5589" y="2255"/>
                  <a:ext cx="4" cy="1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sp>
            <p:nvSpPr>
              <p:cNvPr id="50" name="AutoShape 591"/>
              <p:cNvSpPr>
                <a:spLocks noChangeArrowheads="1"/>
              </p:cNvSpPr>
              <p:nvPr/>
            </p:nvSpPr>
            <p:spPr bwMode="auto">
              <a:xfrm flipV="1">
                <a:off x="6345238" y="4238625"/>
                <a:ext cx="133350" cy="322263"/>
              </a:xfrm>
              <a:prstGeom prst="upArrow">
                <a:avLst>
                  <a:gd name="adj1" fmla="val 50000"/>
                  <a:gd name="adj2" fmla="val 60417"/>
                </a:avLst>
              </a:prstGeom>
              <a:solidFill>
                <a:srgbClr val="3333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1" name="AutoShape 594"/>
              <p:cNvSpPr>
                <a:spLocks noChangeArrowheads="1"/>
              </p:cNvSpPr>
              <p:nvPr/>
            </p:nvSpPr>
            <p:spPr bwMode="auto">
              <a:xfrm>
                <a:off x="7499350" y="5399088"/>
                <a:ext cx="103188" cy="330200"/>
              </a:xfrm>
              <a:prstGeom prst="upArrow">
                <a:avLst>
                  <a:gd name="adj1" fmla="val 50000"/>
                  <a:gd name="adj2" fmla="val 80000"/>
                </a:avLst>
              </a:prstGeom>
              <a:solidFill>
                <a:srgbClr val="3333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4813004" y="3768943"/>
              <a:ext cx="184298" cy="19797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700781" y="3759896"/>
              <a:ext cx="971103" cy="2822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3990753" y="3349916"/>
            <a:ext cx="1055427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79721" y="4967787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De-coupling of the toroid and solenoid system by adding 11000 liter </a:t>
            </a:r>
            <a:r>
              <a:rPr lang="en-US" dirty="0" err="1" smtClean="0"/>
              <a:t>dewar</a:t>
            </a:r>
            <a:r>
              <a:rPr lang="en-US" dirty="0" smtClean="0"/>
              <a:t> to solenoid system</a:t>
            </a:r>
            <a:endParaRPr lang="en-GB" dirty="0"/>
          </a:p>
        </p:txBody>
      </p:sp>
      <p:sp>
        <p:nvSpPr>
          <p:cNvPr id="393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9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3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41004" y="18578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Conclusions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8958" y="923026"/>
            <a:ext cx="83848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ATLAS and CMS cryogenic installations are fulfilling the requirements of the detector systems;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control systems (hardware and software) have been improved to diminish the down time (sensitivity for micro-power cuts)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Consolidations diminishing the long-term effect of mal-functioning compressor stations are implemented;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Concerning ATLAS: de-coupling of toroid and solenoid system will diminish the effect of an eventual toroid fast-dump on the physics measurements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The consolidation of the ATLAS and CMS cryogenic systems should be finished in the 2</a:t>
            </a:r>
            <a:r>
              <a:rPr lang="en-US" baseline="30000" dirty="0" smtClean="0"/>
              <a:t>nd</a:t>
            </a:r>
            <a:r>
              <a:rPr lang="en-US" dirty="0" smtClean="0"/>
              <a:t> half of 2014. 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01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7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cern.ch\dfs\Users\b\brcure\Desktop\eve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71" y="1410041"/>
            <a:ext cx="4257045" cy="319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5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99571" y="1604513"/>
            <a:ext cx="2167614" cy="549984"/>
          </a:xfrm>
          <a:solidFill>
            <a:schemeClr val="tx1">
              <a:alpha val="32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1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Higgs boson candidate decaying in two photons</a:t>
            </a:r>
          </a:p>
        </p:txBody>
      </p:sp>
      <p:pic>
        <p:nvPicPr>
          <p:cNvPr id="9" name="Picture 8" descr="CMScol-cop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771" y="1604513"/>
            <a:ext cx="535278" cy="535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pic>
        <p:nvPicPr>
          <p:cNvPr id="1026" name="Picture 2" descr="https://atlas.web.cern.ch/Atlas/GROUPS/PHYSICS/CONFNOTES/ATLAS-CONF-2012-092/fig_3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535" y="3151788"/>
            <a:ext cx="4018840" cy="264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9571" y="5117515"/>
            <a:ext cx="2004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solenoid field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16914" y="3467819"/>
            <a:ext cx="1389524" cy="169929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224824" y="1410041"/>
            <a:ext cx="1798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solenoid field</a:t>
            </a:r>
          </a:p>
          <a:p>
            <a:r>
              <a:rPr lang="en-GB" dirty="0"/>
              <a:t>t</a:t>
            </a:r>
            <a:r>
              <a:rPr lang="en-GB" dirty="0" smtClean="0"/>
              <a:t>oroid field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8013940" y="1735515"/>
            <a:ext cx="840628" cy="243967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447794" y="2105285"/>
            <a:ext cx="419497" cy="175934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68771" y="5479638"/>
            <a:ext cx="1689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</a:t>
            </a:r>
            <a:r>
              <a:rPr lang="en-US" dirty="0" smtClean="0"/>
              <a:t>iquid argon calorimeter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3541825" y="4339894"/>
            <a:ext cx="4001975" cy="155524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51" name="TextBox 6150"/>
          <p:cNvSpPr txBox="1"/>
          <p:nvPr/>
        </p:nvSpPr>
        <p:spPr>
          <a:xfrm>
            <a:off x="99571" y="103517"/>
            <a:ext cx="8828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Presence of cryogenics at ATLAS and CMS</a:t>
            </a:r>
            <a:endParaRPr lang="en-GB" sz="2800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03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4" grpId="0"/>
      <p:bldP spid="5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06/06/2013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AFF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Overview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05563" y="584775"/>
            <a:ext cx="872578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Cryogenic system of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the CMS magnet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A</a:t>
            </a:r>
            <a:r>
              <a:rPr lang="en-US" dirty="0" smtClean="0"/>
              <a:t>TLAS magnets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the ATLAS calorimeter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Organization of the operation of these installations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erformance over 2011 and 2012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Helium inventory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Consolidations being applied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Conclusions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513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pic>
        <p:nvPicPr>
          <p:cNvPr id="15" name="Picture 2" descr="C:\Documents and Settings\tonelli\My Documents\Guido\Guido\CMS TALKS\COLLOQUIO\CMS_Slice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7" y="1158109"/>
            <a:ext cx="5247689" cy="289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5518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CMS magnet system</a:t>
            </a:r>
            <a:endParaRPr lang="en-GB" sz="2800" dirty="0"/>
          </a:p>
        </p:txBody>
      </p:sp>
      <p:pic>
        <p:nvPicPr>
          <p:cNvPr id="6" name="Picture 10" descr="12A_0016 as Smart Object-1_red"/>
          <p:cNvPicPr>
            <a:picLocks noChangeAspect="1" noChangeArrowheads="1"/>
          </p:cNvPicPr>
          <p:nvPr/>
        </p:nvPicPr>
        <p:blipFill>
          <a:blip r:embed="rId4">
            <a:lum/>
            <a:alphaModFix/>
          </a:blip>
          <a:srcRect l="14797" r="14202"/>
          <a:stretch>
            <a:fillRect/>
          </a:stretch>
        </p:blipFill>
        <p:spPr bwMode="auto">
          <a:xfrm>
            <a:off x="5682404" y="1158109"/>
            <a:ext cx="3050987" cy="289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4781858" y="4266852"/>
            <a:ext cx="4210878" cy="1594575"/>
            <a:chOff x="769549" y="3011228"/>
            <a:chExt cx="8195182" cy="3189150"/>
          </a:xfrm>
        </p:grpSpPr>
        <p:pic>
          <p:nvPicPr>
            <p:cNvPr id="8" name="Picture 2" descr="\\cern.ch\dfs\Users\b\brcure\Desktop\Coil CrossSection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549" y="3011228"/>
              <a:ext cx="4536504" cy="3189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670458" y="3275272"/>
              <a:ext cx="329427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>
                  <a:solidFill>
                    <a:schemeClr val="tx2"/>
                  </a:solidFill>
                </a:rPr>
                <a:t>LHe</a:t>
              </a:r>
              <a:r>
                <a:rPr lang="en-GB" sz="1200" dirty="0" smtClean="0">
                  <a:solidFill>
                    <a:schemeClr val="tx2"/>
                  </a:solidFill>
                </a:rPr>
                <a:t> cooling circuit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4572001" y="3442160"/>
              <a:ext cx="1234892" cy="337973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 w="lg" len="lg"/>
            </a:ln>
            <a:effectLst>
              <a:outerShdw blurRad="38100" dist="38100" dir="8400000" algn="ctr" rotWithShape="0">
                <a:schemeClr val="tx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3137663" y="3442160"/>
              <a:ext cx="2669230" cy="123646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 w="lg" len="lg"/>
            </a:ln>
            <a:effectLst>
              <a:outerShdw blurRad="38100" dist="38100" dir="8400000" algn="ctr" rotWithShape="0">
                <a:schemeClr val="tx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360837" y="4267200"/>
            <a:ext cx="442102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Magnet data:</a:t>
            </a:r>
          </a:p>
          <a:p>
            <a:r>
              <a:rPr lang="en-GB" sz="1400" dirty="0" smtClean="0"/>
              <a:t>Operation temperature:	4.5K</a:t>
            </a:r>
          </a:p>
          <a:p>
            <a:r>
              <a:rPr lang="en-GB" sz="1400" dirty="0" smtClean="0"/>
              <a:t>Dimensions		12.5 m long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		6 m diameter</a:t>
            </a:r>
          </a:p>
          <a:p>
            <a:r>
              <a:rPr lang="en-GB" sz="1400" dirty="0" smtClean="0"/>
              <a:t>Cold mass			225 tons</a:t>
            </a:r>
          </a:p>
          <a:p>
            <a:r>
              <a:rPr lang="en-GB" sz="1400" dirty="0" smtClean="0"/>
              <a:t>Magnetic field		4T @ IP</a:t>
            </a:r>
          </a:p>
          <a:p>
            <a:r>
              <a:rPr lang="en-GB" sz="1400" dirty="0" smtClean="0"/>
              <a:t>Stored energy		2.6 GJ</a:t>
            </a:r>
            <a:endParaRPr lang="en-GB" sz="1400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77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51520" y="196334"/>
            <a:ext cx="75608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The CMS </a:t>
            </a:r>
            <a:r>
              <a:rPr lang="fr-FR" sz="2800" dirty="0" err="1" smtClean="0">
                <a:solidFill>
                  <a:schemeClr val="tx2"/>
                </a:solidFill>
              </a:rPr>
              <a:t>thermosyphon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refrigeration</a:t>
            </a:r>
            <a:r>
              <a:rPr lang="fr-FR" sz="2800" dirty="0" smtClean="0">
                <a:solidFill>
                  <a:schemeClr val="tx2"/>
                </a:solidFill>
              </a:rPr>
              <a:t> mode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55455" y="1055259"/>
            <a:ext cx="1799268" cy="3763529"/>
            <a:chOff x="5940425" y="1128713"/>
            <a:chExt cx="2459038" cy="5376862"/>
          </a:xfrm>
        </p:grpSpPr>
        <p:grpSp>
          <p:nvGrpSpPr>
            <p:cNvPr id="9" name="Group 575"/>
            <p:cNvGrpSpPr>
              <a:grpSpLocks/>
            </p:cNvGrpSpPr>
            <p:nvPr/>
          </p:nvGrpSpPr>
          <p:grpSpPr bwMode="auto">
            <a:xfrm flipH="1">
              <a:off x="7316788" y="4524375"/>
              <a:ext cx="152400" cy="1371600"/>
              <a:chOff x="1632" y="2112"/>
              <a:chExt cx="144" cy="864"/>
            </a:xfrm>
          </p:grpSpPr>
          <p:sp>
            <p:nvSpPr>
              <p:cNvPr id="375" name="Freeform 576"/>
              <p:cNvSpPr>
                <a:spLocks/>
              </p:cNvSpPr>
              <p:nvPr/>
            </p:nvSpPr>
            <p:spPr bwMode="auto">
              <a:xfrm>
                <a:off x="1632" y="2112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6" name="Freeform 577"/>
              <p:cNvSpPr>
                <a:spLocks/>
              </p:cNvSpPr>
              <p:nvPr/>
            </p:nvSpPr>
            <p:spPr bwMode="auto">
              <a:xfrm>
                <a:off x="1632" y="2256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7" name="Freeform 578"/>
              <p:cNvSpPr>
                <a:spLocks/>
              </p:cNvSpPr>
              <p:nvPr/>
            </p:nvSpPr>
            <p:spPr bwMode="auto">
              <a:xfrm>
                <a:off x="1632" y="2400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8" name="Freeform 579"/>
              <p:cNvSpPr>
                <a:spLocks/>
              </p:cNvSpPr>
              <p:nvPr/>
            </p:nvSpPr>
            <p:spPr bwMode="auto">
              <a:xfrm>
                <a:off x="1632" y="2544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9" name="Freeform 580"/>
              <p:cNvSpPr>
                <a:spLocks/>
              </p:cNvSpPr>
              <p:nvPr/>
            </p:nvSpPr>
            <p:spPr bwMode="auto">
              <a:xfrm>
                <a:off x="1632" y="2688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0" name="Freeform 581"/>
              <p:cNvSpPr>
                <a:spLocks/>
              </p:cNvSpPr>
              <p:nvPr/>
            </p:nvSpPr>
            <p:spPr bwMode="auto">
              <a:xfrm>
                <a:off x="1632" y="2832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10" name="Group 582"/>
            <p:cNvGrpSpPr>
              <a:grpSpLocks/>
            </p:cNvGrpSpPr>
            <p:nvPr/>
          </p:nvGrpSpPr>
          <p:grpSpPr bwMode="auto">
            <a:xfrm>
              <a:off x="7697788" y="4511675"/>
              <a:ext cx="152400" cy="1371600"/>
              <a:chOff x="1632" y="2112"/>
              <a:chExt cx="144" cy="864"/>
            </a:xfrm>
          </p:grpSpPr>
          <p:sp>
            <p:nvSpPr>
              <p:cNvPr id="369" name="Freeform 583"/>
              <p:cNvSpPr>
                <a:spLocks/>
              </p:cNvSpPr>
              <p:nvPr/>
            </p:nvSpPr>
            <p:spPr bwMode="auto">
              <a:xfrm>
                <a:off x="1632" y="2112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0" name="Freeform 584"/>
              <p:cNvSpPr>
                <a:spLocks/>
              </p:cNvSpPr>
              <p:nvPr/>
            </p:nvSpPr>
            <p:spPr bwMode="auto">
              <a:xfrm>
                <a:off x="1632" y="2256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1" name="Freeform 585"/>
              <p:cNvSpPr>
                <a:spLocks/>
              </p:cNvSpPr>
              <p:nvPr/>
            </p:nvSpPr>
            <p:spPr bwMode="auto">
              <a:xfrm>
                <a:off x="1632" y="2400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2" name="Freeform 586"/>
              <p:cNvSpPr>
                <a:spLocks/>
              </p:cNvSpPr>
              <p:nvPr/>
            </p:nvSpPr>
            <p:spPr bwMode="auto">
              <a:xfrm>
                <a:off x="1632" y="2544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3" name="Freeform 587"/>
              <p:cNvSpPr>
                <a:spLocks/>
              </p:cNvSpPr>
              <p:nvPr/>
            </p:nvSpPr>
            <p:spPr bwMode="auto">
              <a:xfrm>
                <a:off x="1632" y="2688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4" name="Freeform 588"/>
              <p:cNvSpPr>
                <a:spLocks/>
              </p:cNvSpPr>
              <p:nvPr/>
            </p:nvSpPr>
            <p:spPr bwMode="auto">
              <a:xfrm>
                <a:off x="1632" y="2832"/>
                <a:ext cx="144" cy="144"/>
              </a:xfrm>
              <a:custGeom>
                <a:avLst/>
                <a:gdLst>
                  <a:gd name="T0" fmla="*/ 192 w 192"/>
                  <a:gd name="T1" fmla="*/ 0 h 384"/>
                  <a:gd name="T2" fmla="*/ 0 w 192"/>
                  <a:gd name="T3" fmla="*/ 192 h 384"/>
                  <a:gd name="T4" fmla="*/ 192 w 192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384">
                    <a:moveTo>
                      <a:pt x="192" y="0"/>
                    </a:moveTo>
                    <a:lnTo>
                      <a:pt x="0" y="192"/>
                    </a:lnTo>
                    <a:lnTo>
                      <a:pt x="192" y="384"/>
                    </a:ln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11" name="AutoShape 699"/>
            <p:cNvSpPr>
              <a:spLocks noChangeArrowheads="1"/>
            </p:cNvSpPr>
            <p:nvPr/>
          </p:nvSpPr>
          <p:spPr bwMode="auto">
            <a:xfrm>
              <a:off x="7900988" y="5059363"/>
              <a:ext cx="304800" cy="457200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2" name="Freeform 700"/>
            <p:cNvSpPr>
              <a:spLocks/>
            </p:cNvSpPr>
            <p:nvPr/>
          </p:nvSpPr>
          <p:spPr bwMode="auto">
            <a:xfrm>
              <a:off x="6300788" y="1628775"/>
              <a:ext cx="1371600" cy="4876800"/>
            </a:xfrm>
            <a:custGeom>
              <a:avLst/>
              <a:gdLst>
                <a:gd name="T0" fmla="*/ 0 w 1296"/>
                <a:gd name="T1" fmla="*/ 0 h 3072"/>
                <a:gd name="T2" fmla="*/ 0 w 1296"/>
                <a:gd name="T3" fmla="*/ 3072 h 3072"/>
                <a:gd name="T4" fmla="*/ 1296 w 1296"/>
                <a:gd name="T5" fmla="*/ 3072 h 3072"/>
                <a:gd name="T6" fmla="*/ 1296 w 1296"/>
                <a:gd name="T7" fmla="*/ 0 h 3072"/>
                <a:gd name="T8" fmla="*/ 1104 w 1296"/>
                <a:gd name="T9" fmla="*/ 0 h 3072"/>
                <a:gd name="T10" fmla="*/ 1104 w 1296"/>
                <a:gd name="T11" fmla="*/ 2928 h 3072"/>
                <a:gd name="T12" fmla="*/ 192 w 1296"/>
                <a:gd name="T13" fmla="*/ 2928 h 3072"/>
                <a:gd name="T14" fmla="*/ 192 w 1296"/>
                <a:gd name="T15" fmla="*/ 0 h 3072"/>
                <a:gd name="T16" fmla="*/ 0 w 1296"/>
                <a:gd name="T17" fmla="*/ 0 h 3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6" h="3072">
                  <a:moveTo>
                    <a:pt x="0" y="0"/>
                  </a:moveTo>
                  <a:lnTo>
                    <a:pt x="0" y="3072"/>
                  </a:lnTo>
                  <a:lnTo>
                    <a:pt x="1296" y="3072"/>
                  </a:lnTo>
                  <a:lnTo>
                    <a:pt x="1296" y="0"/>
                  </a:lnTo>
                  <a:lnTo>
                    <a:pt x="1104" y="0"/>
                  </a:lnTo>
                  <a:lnTo>
                    <a:pt x="1104" y="2928"/>
                  </a:lnTo>
                  <a:lnTo>
                    <a:pt x="192" y="2928"/>
                  </a:lnTo>
                  <a:lnTo>
                    <a:pt x="192" y="0"/>
                  </a:lnTo>
                  <a:cubicBezTo>
                    <a:pt x="128" y="0"/>
                    <a:pt x="64" y="0"/>
                    <a:pt x="0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3" name="AutoShape 703"/>
            <p:cNvSpPr>
              <a:spLocks noChangeArrowheads="1"/>
            </p:cNvSpPr>
            <p:nvPr/>
          </p:nvSpPr>
          <p:spPr bwMode="auto">
            <a:xfrm>
              <a:off x="5940425" y="1216025"/>
              <a:ext cx="2459038" cy="126206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4" name="Rectangle 704"/>
            <p:cNvSpPr>
              <a:spLocks noChangeArrowheads="1"/>
            </p:cNvSpPr>
            <p:nvPr/>
          </p:nvSpPr>
          <p:spPr bwMode="auto">
            <a:xfrm>
              <a:off x="6300788" y="2401888"/>
              <a:ext cx="188912" cy="176212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5" name="Rectangle 705"/>
            <p:cNvSpPr>
              <a:spLocks noChangeArrowheads="1"/>
            </p:cNvSpPr>
            <p:nvPr/>
          </p:nvSpPr>
          <p:spPr bwMode="auto">
            <a:xfrm>
              <a:off x="7477125" y="2401888"/>
              <a:ext cx="185738" cy="21590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6" name="AutoShape 706"/>
            <p:cNvSpPr>
              <a:spLocks noChangeArrowheads="1"/>
            </p:cNvSpPr>
            <p:nvPr/>
          </p:nvSpPr>
          <p:spPr bwMode="auto">
            <a:xfrm>
              <a:off x="5943600" y="1128713"/>
              <a:ext cx="2455863" cy="6635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7" name="Rectangle 707"/>
            <p:cNvSpPr>
              <a:spLocks noChangeArrowheads="1"/>
            </p:cNvSpPr>
            <p:nvPr/>
          </p:nvSpPr>
          <p:spPr bwMode="auto">
            <a:xfrm>
              <a:off x="5951538" y="1419225"/>
              <a:ext cx="2439987" cy="531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8" name="AutoShape 708"/>
            <p:cNvSpPr>
              <a:spLocks noChangeArrowheads="1"/>
            </p:cNvSpPr>
            <p:nvPr/>
          </p:nvSpPr>
          <p:spPr bwMode="auto">
            <a:xfrm flipH="1">
              <a:off x="7308850" y="1196975"/>
              <a:ext cx="206375" cy="360363"/>
            </a:xfrm>
            <a:custGeom>
              <a:avLst/>
              <a:gdLst>
                <a:gd name="T0" fmla="*/ 9250 w 21600"/>
                <a:gd name="T1" fmla="*/ 0 h 21600"/>
                <a:gd name="T2" fmla="*/ 3055 w 21600"/>
                <a:gd name="T3" fmla="*/ 21600 h 21600"/>
                <a:gd name="T4" fmla="*/ 9725 w 21600"/>
                <a:gd name="T5" fmla="*/ 8310 h 21600"/>
                <a:gd name="T6" fmla="*/ 15662 w 21600"/>
                <a:gd name="T7" fmla="*/ 14285 h 21600"/>
                <a:gd name="T8" fmla="*/ 21600 w 21600"/>
                <a:gd name="T9" fmla="*/ 8310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611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9" name="AutoShape 709"/>
            <p:cNvSpPr>
              <a:spLocks noChangeArrowheads="1"/>
            </p:cNvSpPr>
            <p:nvPr/>
          </p:nvSpPr>
          <p:spPr bwMode="auto">
            <a:xfrm>
              <a:off x="7607300" y="1196975"/>
              <a:ext cx="206375" cy="360363"/>
            </a:xfrm>
            <a:custGeom>
              <a:avLst/>
              <a:gdLst>
                <a:gd name="T0" fmla="*/ 9250 w 21600"/>
                <a:gd name="T1" fmla="*/ 0 h 21600"/>
                <a:gd name="T2" fmla="*/ 3055 w 21600"/>
                <a:gd name="T3" fmla="*/ 21600 h 21600"/>
                <a:gd name="T4" fmla="*/ 9725 w 21600"/>
                <a:gd name="T5" fmla="*/ 8310 h 21600"/>
                <a:gd name="T6" fmla="*/ 15662 w 21600"/>
                <a:gd name="T7" fmla="*/ 14285 h 21600"/>
                <a:gd name="T8" fmla="*/ 21600 w 21600"/>
                <a:gd name="T9" fmla="*/ 8310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611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0" name="Rectangle 710"/>
            <p:cNvSpPr>
              <a:spLocks noChangeArrowheads="1"/>
            </p:cNvSpPr>
            <p:nvPr/>
          </p:nvSpPr>
          <p:spPr bwMode="auto">
            <a:xfrm>
              <a:off x="7467600" y="1639888"/>
              <a:ext cx="195263" cy="60960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" name="Freeform 711"/>
            <p:cNvSpPr>
              <a:spLocks/>
            </p:cNvSpPr>
            <p:nvPr/>
          </p:nvSpPr>
          <p:spPr bwMode="auto">
            <a:xfrm>
              <a:off x="7332663" y="1639888"/>
              <a:ext cx="95250" cy="136525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2" name="Freeform 712"/>
            <p:cNvSpPr>
              <a:spLocks/>
            </p:cNvSpPr>
            <p:nvPr/>
          </p:nvSpPr>
          <p:spPr bwMode="auto">
            <a:xfrm flipH="1">
              <a:off x="7740650" y="1639888"/>
              <a:ext cx="76200" cy="152400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3" name="Freeform 713"/>
            <p:cNvSpPr>
              <a:spLocks/>
            </p:cNvSpPr>
            <p:nvPr/>
          </p:nvSpPr>
          <p:spPr bwMode="auto">
            <a:xfrm>
              <a:off x="7253288" y="1739900"/>
              <a:ext cx="95250" cy="136525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4" name="Freeform 714"/>
            <p:cNvSpPr>
              <a:spLocks/>
            </p:cNvSpPr>
            <p:nvPr/>
          </p:nvSpPr>
          <p:spPr bwMode="auto">
            <a:xfrm>
              <a:off x="7324725" y="1765300"/>
              <a:ext cx="95250" cy="136525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5" name="Freeform 715"/>
            <p:cNvSpPr>
              <a:spLocks/>
            </p:cNvSpPr>
            <p:nvPr/>
          </p:nvSpPr>
          <p:spPr bwMode="auto">
            <a:xfrm flipH="1">
              <a:off x="7740650" y="1792288"/>
              <a:ext cx="76200" cy="152400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6" name="Freeform 716"/>
            <p:cNvSpPr>
              <a:spLocks/>
            </p:cNvSpPr>
            <p:nvPr/>
          </p:nvSpPr>
          <p:spPr bwMode="auto">
            <a:xfrm flipH="1">
              <a:off x="7793038" y="1720850"/>
              <a:ext cx="76200" cy="152400"/>
            </a:xfrm>
            <a:custGeom>
              <a:avLst/>
              <a:gdLst>
                <a:gd name="T0" fmla="*/ 38 w 60"/>
                <a:gd name="T1" fmla="*/ 0 h 86"/>
                <a:gd name="T2" fmla="*/ 0 w 60"/>
                <a:gd name="T3" fmla="*/ 64 h 86"/>
                <a:gd name="T4" fmla="*/ 38 w 60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6">
                  <a:moveTo>
                    <a:pt x="38" y="0"/>
                  </a:moveTo>
                  <a:cubicBezTo>
                    <a:pt x="23" y="21"/>
                    <a:pt x="9" y="39"/>
                    <a:pt x="0" y="64"/>
                  </a:cubicBezTo>
                  <a:cubicBezTo>
                    <a:pt x="60" y="86"/>
                    <a:pt x="43" y="63"/>
                    <a:pt x="38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" name="Line 717"/>
            <p:cNvSpPr>
              <a:spLocks noChangeShapeType="1"/>
            </p:cNvSpPr>
            <p:nvPr/>
          </p:nvSpPr>
          <p:spPr bwMode="auto">
            <a:xfrm>
              <a:off x="5940425" y="1268413"/>
              <a:ext cx="0" cy="10080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8" name="Line 718"/>
            <p:cNvSpPr>
              <a:spLocks noChangeShapeType="1"/>
            </p:cNvSpPr>
            <p:nvPr/>
          </p:nvSpPr>
          <p:spPr bwMode="auto">
            <a:xfrm flipV="1">
              <a:off x="7466013" y="1641475"/>
              <a:ext cx="0" cy="863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9" name="Line 719"/>
            <p:cNvSpPr>
              <a:spLocks noChangeShapeType="1"/>
            </p:cNvSpPr>
            <p:nvPr/>
          </p:nvSpPr>
          <p:spPr bwMode="auto">
            <a:xfrm flipV="1">
              <a:off x="7669213" y="1628775"/>
              <a:ext cx="0" cy="863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30" name="Group 827"/>
            <p:cNvGrpSpPr>
              <a:grpSpLocks/>
            </p:cNvGrpSpPr>
            <p:nvPr/>
          </p:nvGrpSpPr>
          <p:grpSpPr bwMode="auto">
            <a:xfrm>
              <a:off x="7466013" y="4826000"/>
              <a:ext cx="203200" cy="619125"/>
              <a:chOff x="5318" y="1830"/>
              <a:chExt cx="168" cy="390"/>
            </a:xfrm>
          </p:grpSpPr>
          <p:sp>
            <p:nvSpPr>
              <p:cNvPr id="265" name="Oval 722"/>
              <p:cNvSpPr>
                <a:spLocks noChangeArrowheads="1"/>
              </p:cNvSpPr>
              <p:nvPr/>
            </p:nvSpPr>
            <p:spPr bwMode="auto">
              <a:xfrm>
                <a:off x="5432" y="1891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266" name="Group 723"/>
              <p:cNvGrpSpPr>
                <a:grpSpLocks/>
              </p:cNvGrpSpPr>
              <p:nvPr/>
            </p:nvGrpSpPr>
            <p:grpSpPr bwMode="auto">
              <a:xfrm flipH="1">
                <a:off x="5437" y="1830"/>
                <a:ext cx="49" cy="383"/>
                <a:chOff x="2928" y="1584"/>
                <a:chExt cx="384" cy="1680"/>
              </a:xfrm>
            </p:grpSpPr>
            <p:sp>
              <p:nvSpPr>
                <p:cNvPr id="333" name="Oval 724"/>
                <p:cNvSpPr>
                  <a:spLocks noChangeArrowheads="1"/>
                </p:cNvSpPr>
                <p:nvPr/>
              </p:nvSpPr>
              <p:spPr bwMode="auto">
                <a:xfrm>
                  <a:off x="2976" y="225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4" name="Oval 725"/>
                <p:cNvSpPr>
                  <a:spLocks noChangeArrowheads="1"/>
                </p:cNvSpPr>
                <p:nvPr/>
              </p:nvSpPr>
              <p:spPr bwMode="auto">
                <a:xfrm>
                  <a:off x="2976" y="312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5" name="Oval 726"/>
                <p:cNvSpPr>
                  <a:spLocks noChangeArrowheads="1"/>
                </p:cNvSpPr>
                <p:nvPr/>
              </p:nvSpPr>
              <p:spPr bwMode="auto">
                <a:xfrm>
                  <a:off x="2928" y="321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6" name="Oval 727"/>
                <p:cNvSpPr>
                  <a:spLocks noChangeArrowheads="1"/>
                </p:cNvSpPr>
                <p:nvPr/>
              </p:nvSpPr>
              <p:spPr bwMode="auto">
                <a:xfrm>
                  <a:off x="3024" y="29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7" name="Oval 728"/>
                <p:cNvSpPr>
                  <a:spLocks noChangeArrowheads="1"/>
                </p:cNvSpPr>
                <p:nvPr/>
              </p:nvSpPr>
              <p:spPr bwMode="auto">
                <a:xfrm>
                  <a:off x="3120" y="28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8" name="Oval 729"/>
                <p:cNvSpPr>
                  <a:spLocks noChangeArrowheads="1"/>
                </p:cNvSpPr>
                <p:nvPr/>
              </p:nvSpPr>
              <p:spPr bwMode="auto">
                <a:xfrm>
                  <a:off x="3024" y="28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339" name="Oval 730"/>
                <p:cNvSpPr>
                  <a:spLocks noChangeArrowheads="1"/>
                </p:cNvSpPr>
                <p:nvPr/>
              </p:nvSpPr>
              <p:spPr bwMode="auto">
                <a:xfrm>
                  <a:off x="2976" y="2928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0" name="Oval 731"/>
                <p:cNvSpPr>
                  <a:spLocks noChangeArrowheads="1"/>
                </p:cNvSpPr>
                <p:nvPr/>
              </p:nvSpPr>
              <p:spPr bwMode="auto">
                <a:xfrm>
                  <a:off x="2976" y="2736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1" name="Oval 732"/>
                <p:cNvSpPr>
                  <a:spLocks noChangeArrowheads="1"/>
                </p:cNvSpPr>
                <p:nvPr/>
              </p:nvSpPr>
              <p:spPr bwMode="auto">
                <a:xfrm>
                  <a:off x="3072" y="2256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2" name="Oval 733"/>
                <p:cNvSpPr>
                  <a:spLocks noChangeArrowheads="1"/>
                </p:cNvSpPr>
                <p:nvPr/>
              </p:nvSpPr>
              <p:spPr bwMode="auto">
                <a:xfrm>
                  <a:off x="3216" y="1968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3" name="Oval 734"/>
                <p:cNvSpPr>
                  <a:spLocks noChangeArrowheads="1"/>
                </p:cNvSpPr>
                <p:nvPr/>
              </p:nvSpPr>
              <p:spPr bwMode="auto">
                <a:xfrm>
                  <a:off x="3072" y="1872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4" name="Oval 735"/>
                <p:cNvSpPr>
                  <a:spLocks noChangeArrowheads="1"/>
                </p:cNvSpPr>
                <p:nvPr/>
              </p:nvSpPr>
              <p:spPr bwMode="auto">
                <a:xfrm>
                  <a:off x="2976" y="1632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5" name="Oval 736"/>
                <p:cNvSpPr>
                  <a:spLocks noChangeArrowheads="1"/>
                </p:cNvSpPr>
                <p:nvPr/>
              </p:nvSpPr>
              <p:spPr bwMode="auto">
                <a:xfrm>
                  <a:off x="3216" y="1584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6" name="Oval 737"/>
                <p:cNvSpPr>
                  <a:spLocks noChangeArrowheads="1"/>
                </p:cNvSpPr>
                <p:nvPr/>
              </p:nvSpPr>
              <p:spPr bwMode="auto">
                <a:xfrm>
                  <a:off x="2976" y="2016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7" name="Oval 738"/>
                <p:cNvSpPr>
                  <a:spLocks noChangeArrowheads="1"/>
                </p:cNvSpPr>
                <p:nvPr/>
              </p:nvSpPr>
              <p:spPr bwMode="auto">
                <a:xfrm>
                  <a:off x="3168" y="1824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8" name="Oval 739"/>
                <p:cNvSpPr>
                  <a:spLocks noChangeArrowheads="1"/>
                </p:cNvSpPr>
                <p:nvPr/>
              </p:nvSpPr>
              <p:spPr bwMode="auto">
                <a:xfrm>
                  <a:off x="3216" y="2160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49" name="Oval 740"/>
                <p:cNvSpPr>
                  <a:spLocks noChangeArrowheads="1"/>
                </p:cNvSpPr>
                <p:nvPr/>
              </p:nvSpPr>
              <p:spPr bwMode="auto">
                <a:xfrm>
                  <a:off x="2976" y="2448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0" name="Oval 741"/>
                <p:cNvSpPr>
                  <a:spLocks noChangeArrowheads="1"/>
                </p:cNvSpPr>
                <p:nvPr/>
              </p:nvSpPr>
              <p:spPr bwMode="auto">
                <a:xfrm>
                  <a:off x="3168" y="2064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1" name="Oval 742"/>
                <p:cNvSpPr>
                  <a:spLocks noChangeArrowheads="1"/>
                </p:cNvSpPr>
                <p:nvPr/>
              </p:nvSpPr>
              <p:spPr bwMode="auto">
                <a:xfrm>
                  <a:off x="2976" y="1872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2" name="Oval 743"/>
                <p:cNvSpPr>
                  <a:spLocks noChangeArrowheads="1"/>
                </p:cNvSpPr>
                <p:nvPr/>
              </p:nvSpPr>
              <p:spPr bwMode="auto">
                <a:xfrm>
                  <a:off x="3168" y="1680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3" name="Oval 744"/>
                <p:cNvSpPr>
                  <a:spLocks noChangeArrowheads="1"/>
                </p:cNvSpPr>
                <p:nvPr/>
              </p:nvSpPr>
              <p:spPr bwMode="auto">
                <a:xfrm>
                  <a:off x="3120" y="2496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354" name="Oval 745"/>
                <p:cNvSpPr>
                  <a:spLocks noChangeArrowheads="1"/>
                </p:cNvSpPr>
                <p:nvPr/>
              </p:nvSpPr>
              <p:spPr bwMode="auto">
                <a:xfrm>
                  <a:off x="3072" y="2688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5" name="Oval 746"/>
                <p:cNvSpPr>
                  <a:spLocks noChangeArrowheads="1"/>
                </p:cNvSpPr>
                <p:nvPr/>
              </p:nvSpPr>
              <p:spPr bwMode="auto">
                <a:xfrm>
                  <a:off x="3168" y="240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6" name="Oval 747"/>
                <p:cNvSpPr>
                  <a:spLocks noChangeArrowheads="1"/>
                </p:cNvSpPr>
                <p:nvPr/>
              </p:nvSpPr>
              <p:spPr bwMode="auto">
                <a:xfrm>
                  <a:off x="3072" y="240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7" name="Oval 748"/>
                <p:cNvSpPr>
                  <a:spLocks noChangeArrowheads="1"/>
                </p:cNvSpPr>
                <p:nvPr/>
              </p:nvSpPr>
              <p:spPr bwMode="auto">
                <a:xfrm>
                  <a:off x="2976" y="264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8" name="Oval 749"/>
                <p:cNvSpPr>
                  <a:spLocks noChangeArrowheads="1"/>
                </p:cNvSpPr>
                <p:nvPr/>
              </p:nvSpPr>
              <p:spPr bwMode="auto">
                <a:xfrm>
                  <a:off x="3024" y="254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9" name="Oval 750"/>
                <p:cNvSpPr>
                  <a:spLocks noChangeArrowheads="1"/>
                </p:cNvSpPr>
                <p:nvPr/>
              </p:nvSpPr>
              <p:spPr bwMode="auto">
                <a:xfrm>
                  <a:off x="2976" y="211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0" name="Oval 751"/>
                <p:cNvSpPr>
                  <a:spLocks noChangeArrowheads="1"/>
                </p:cNvSpPr>
                <p:nvPr/>
              </p:nvSpPr>
              <p:spPr bwMode="auto">
                <a:xfrm>
                  <a:off x="3072" y="17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1" name="Oval 752"/>
                <p:cNvSpPr>
                  <a:spLocks noChangeArrowheads="1"/>
                </p:cNvSpPr>
                <p:nvPr/>
              </p:nvSpPr>
              <p:spPr bwMode="auto">
                <a:xfrm>
                  <a:off x="3120" y="201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2" name="Oval 753"/>
                <p:cNvSpPr>
                  <a:spLocks noChangeArrowheads="1"/>
                </p:cNvSpPr>
                <p:nvPr/>
              </p:nvSpPr>
              <p:spPr bwMode="auto">
                <a:xfrm>
                  <a:off x="2928" y="158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3" name="Oval 754"/>
                <p:cNvSpPr>
                  <a:spLocks noChangeArrowheads="1"/>
                </p:cNvSpPr>
                <p:nvPr/>
              </p:nvSpPr>
              <p:spPr bwMode="auto">
                <a:xfrm>
                  <a:off x="3120" y="16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4" name="Oval 755"/>
                <p:cNvSpPr>
                  <a:spLocks noChangeArrowheads="1"/>
                </p:cNvSpPr>
                <p:nvPr/>
              </p:nvSpPr>
              <p:spPr bwMode="auto">
                <a:xfrm>
                  <a:off x="2928" y="235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5" name="Oval 756"/>
                <p:cNvSpPr>
                  <a:spLocks noChangeArrowheads="1"/>
                </p:cNvSpPr>
                <p:nvPr/>
              </p:nvSpPr>
              <p:spPr bwMode="auto">
                <a:xfrm>
                  <a:off x="2928" y="278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6" name="Oval 757"/>
                <p:cNvSpPr>
                  <a:spLocks noChangeArrowheads="1"/>
                </p:cNvSpPr>
                <p:nvPr/>
              </p:nvSpPr>
              <p:spPr bwMode="auto">
                <a:xfrm>
                  <a:off x="3216" y="225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7" name="Oval 758"/>
                <p:cNvSpPr>
                  <a:spLocks noChangeArrowheads="1"/>
                </p:cNvSpPr>
                <p:nvPr/>
              </p:nvSpPr>
              <p:spPr bwMode="auto">
                <a:xfrm>
                  <a:off x="3072" y="216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8" name="Oval 759"/>
                <p:cNvSpPr>
                  <a:spLocks noChangeArrowheads="1"/>
                </p:cNvSpPr>
                <p:nvPr/>
              </p:nvSpPr>
              <p:spPr bwMode="auto">
                <a:xfrm>
                  <a:off x="2976" y="17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grpSp>
            <p:nvGrpSpPr>
              <p:cNvPr id="267" name="Group 760"/>
              <p:cNvGrpSpPr>
                <a:grpSpLocks/>
              </p:cNvGrpSpPr>
              <p:nvPr/>
            </p:nvGrpSpPr>
            <p:grpSpPr bwMode="auto">
              <a:xfrm>
                <a:off x="5318" y="1836"/>
                <a:ext cx="49" cy="384"/>
                <a:chOff x="2928" y="1584"/>
                <a:chExt cx="384" cy="1680"/>
              </a:xfrm>
            </p:grpSpPr>
            <p:sp>
              <p:nvSpPr>
                <p:cNvPr id="297" name="Oval 761"/>
                <p:cNvSpPr>
                  <a:spLocks noChangeArrowheads="1"/>
                </p:cNvSpPr>
                <p:nvPr/>
              </p:nvSpPr>
              <p:spPr bwMode="auto">
                <a:xfrm>
                  <a:off x="2976" y="225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98" name="Oval 762"/>
                <p:cNvSpPr>
                  <a:spLocks noChangeArrowheads="1"/>
                </p:cNvSpPr>
                <p:nvPr/>
              </p:nvSpPr>
              <p:spPr bwMode="auto">
                <a:xfrm>
                  <a:off x="2976" y="312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299" name="Oval 763"/>
                <p:cNvSpPr>
                  <a:spLocks noChangeArrowheads="1"/>
                </p:cNvSpPr>
                <p:nvPr/>
              </p:nvSpPr>
              <p:spPr bwMode="auto">
                <a:xfrm>
                  <a:off x="2928" y="321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0" name="Oval 764"/>
                <p:cNvSpPr>
                  <a:spLocks noChangeArrowheads="1"/>
                </p:cNvSpPr>
                <p:nvPr/>
              </p:nvSpPr>
              <p:spPr bwMode="auto">
                <a:xfrm>
                  <a:off x="3024" y="29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1" name="Oval 765"/>
                <p:cNvSpPr>
                  <a:spLocks noChangeArrowheads="1"/>
                </p:cNvSpPr>
                <p:nvPr/>
              </p:nvSpPr>
              <p:spPr bwMode="auto">
                <a:xfrm>
                  <a:off x="3120" y="28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2" name="Oval 766"/>
                <p:cNvSpPr>
                  <a:spLocks noChangeArrowheads="1"/>
                </p:cNvSpPr>
                <p:nvPr/>
              </p:nvSpPr>
              <p:spPr bwMode="auto">
                <a:xfrm>
                  <a:off x="3024" y="28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1" charset="-128"/>
                    </a:rPr>
                    <a:t> </a:t>
                  </a:r>
                </a:p>
              </p:txBody>
            </p:sp>
            <p:sp>
              <p:nvSpPr>
                <p:cNvPr id="303" name="Oval 767"/>
                <p:cNvSpPr>
                  <a:spLocks noChangeArrowheads="1"/>
                </p:cNvSpPr>
                <p:nvPr/>
              </p:nvSpPr>
              <p:spPr bwMode="auto">
                <a:xfrm>
                  <a:off x="2976" y="2928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4" name="Oval 768"/>
                <p:cNvSpPr>
                  <a:spLocks noChangeArrowheads="1"/>
                </p:cNvSpPr>
                <p:nvPr/>
              </p:nvSpPr>
              <p:spPr bwMode="auto">
                <a:xfrm>
                  <a:off x="2976" y="2736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5" name="Oval 769"/>
                <p:cNvSpPr>
                  <a:spLocks noChangeArrowheads="1"/>
                </p:cNvSpPr>
                <p:nvPr/>
              </p:nvSpPr>
              <p:spPr bwMode="auto">
                <a:xfrm>
                  <a:off x="3072" y="2256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6" name="Oval 770"/>
                <p:cNvSpPr>
                  <a:spLocks noChangeArrowheads="1"/>
                </p:cNvSpPr>
                <p:nvPr/>
              </p:nvSpPr>
              <p:spPr bwMode="auto">
                <a:xfrm>
                  <a:off x="3216" y="1968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7" name="Oval 771"/>
                <p:cNvSpPr>
                  <a:spLocks noChangeArrowheads="1"/>
                </p:cNvSpPr>
                <p:nvPr/>
              </p:nvSpPr>
              <p:spPr bwMode="auto">
                <a:xfrm>
                  <a:off x="3072" y="1872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8" name="Oval 772"/>
                <p:cNvSpPr>
                  <a:spLocks noChangeArrowheads="1"/>
                </p:cNvSpPr>
                <p:nvPr/>
              </p:nvSpPr>
              <p:spPr bwMode="auto">
                <a:xfrm>
                  <a:off x="2976" y="1632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09" name="Oval 773"/>
                <p:cNvSpPr>
                  <a:spLocks noChangeArrowheads="1"/>
                </p:cNvSpPr>
                <p:nvPr/>
              </p:nvSpPr>
              <p:spPr bwMode="auto">
                <a:xfrm>
                  <a:off x="3216" y="1584"/>
                  <a:ext cx="96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0" name="Oval 774"/>
                <p:cNvSpPr>
                  <a:spLocks noChangeArrowheads="1"/>
                </p:cNvSpPr>
                <p:nvPr/>
              </p:nvSpPr>
              <p:spPr bwMode="auto">
                <a:xfrm>
                  <a:off x="2976" y="2016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1" name="Oval 775"/>
                <p:cNvSpPr>
                  <a:spLocks noChangeArrowheads="1"/>
                </p:cNvSpPr>
                <p:nvPr/>
              </p:nvSpPr>
              <p:spPr bwMode="auto">
                <a:xfrm>
                  <a:off x="3168" y="1824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2" name="Oval 776"/>
                <p:cNvSpPr>
                  <a:spLocks noChangeArrowheads="1"/>
                </p:cNvSpPr>
                <p:nvPr/>
              </p:nvSpPr>
              <p:spPr bwMode="auto">
                <a:xfrm>
                  <a:off x="3216" y="2160"/>
                  <a:ext cx="96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3" name="Oval 777"/>
                <p:cNvSpPr>
                  <a:spLocks noChangeArrowheads="1"/>
                </p:cNvSpPr>
                <p:nvPr/>
              </p:nvSpPr>
              <p:spPr bwMode="auto">
                <a:xfrm>
                  <a:off x="2976" y="2448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4" name="Oval 778"/>
                <p:cNvSpPr>
                  <a:spLocks noChangeArrowheads="1"/>
                </p:cNvSpPr>
                <p:nvPr/>
              </p:nvSpPr>
              <p:spPr bwMode="auto">
                <a:xfrm>
                  <a:off x="3168" y="2064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5" name="Oval 779"/>
                <p:cNvSpPr>
                  <a:spLocks noChangeArrowheads="1"/>
                </p:cNvSpPr>
                <p:nvPr/>
              </p:nvSpPr>
              <p:spPr bwMode="auto">
                <a:xfrm>
                  <a:off x="2976" y="1872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6" name="Oval 780"/>
                <p:cNvSpPr>
                  <a:spLocks noChangeArrowheads="1"/>
                </p:cNvSpPr>
                <p:nvPr/>
              </p:nvSpPr>
              <p:spPr bwMode="auto">
                <a:xfrm>
                  <a:off x="3168" y="1680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7" name="Oval 781"/>
                <p:cNvSpPr>
                  <a:spLocks noChangeArrowheads="1"/>
                </p:cNvSpPr>
                <p:nvPr/>
              </p:nvSpPr>
              <p:spPr bwMode="auto">
                <a:xfrm>
                  <a:off x="3120" y="2496"/>
                  <a:ext cx="48" cy="9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endParaRPr>
                </a:p>
              </p:txBody>
            </p:sp>
            <p:sp>
              <p:nvSpPr>
                <p:cNvPr id="318" name="Oval 782"/>
                <p:cNvSpPr>
                  <a:spLocks noChangeArrowheads="1"/>
                </p:cNvSpPr>
                <p:nvPr/>
              </p:nvSpPr>
              <p:spPr bwMode="auto">
                <a:xfrm>
                  <a:off x="3072" y="2688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19" name="Oval 783"/>
                <p:cNvSpPr>
                  <a:spLocks noChangeArrowheads="1"/>
                </p:cNvSpPr>
                <p:nvPr/>
              </p:nvSpPr>
              <p:spPr bwMode="auto">
                <a:xfrm>
                  <a:off x="3168" y="240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0" name="Oval 784"/>
                <p:cNvSpPr>
                  <a:spLocks noChangeArrowheads="1"/>
                </p:cNvSpPr>
                <p:nvPr/>
              </p:nvSpPr>
              <p:spPr bwMode="auto">
                <a:xfrm>
                  <a:off x="3072" y="240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1" name="Oval 785"/>
                <p:cNvSpPr>
                  <a:spLocks noChangeArrowheads="1"/>
                </p:cNvSpPr>
                <p:nvPr/>
              </p:nvSpPr>
              <p:spPr bwMode="auto">
                <a:xfrm>
                  <a:off x="2976" y="264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2" name="Oval 786"/>
                <p:cNvSpPr>
                  <a:spLocks noChangeArrowheads="1"/>
                </p:cNvSpPr>
                <p:nvPr/>
              </p:nvSpPr>
              <p:spPr bwMode="auto">
                <a:xfrm>
                  <a:off x="3024" y="254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3" name="Oval 787"/>
                <p:cNvSpPr>
                  <a:spLocks noChangeArrowheads="1"/>
                </p:cNvSpPr>
                <p:nvPr/>
              </p:nvSpPr>
              <p:spPr bwMode="auto">
                <a:xfrm>
                  <a:off x="2976" y="211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4" name="Oval 788"/>
                <p:cNvSpPr>
                  <a:spLocks noChangeArrowheads="1"/>
                </p:cNvSpPr>
                <p:nvPr/>
              </p:nvSpPr>
              <p:spPr bwMode="auto">
                <a:xfrm>
                  <a:off x="3072" y="17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5" name="Oval 789"/>
                <p:cNvSpPr>
                  <a:spLocks noChangeArrowheads="1"/>
                </p:cNvSpPr>
                <p:nvPr/>
              </p:nvSpPr>
              <p:spPr bwMode="auto">
                <a:xfrm>
                  <a:off x="3120" y="201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6" name="Oval 790"/>
                <p:cNvSpPr>
                  <a:spLocks noChangeArrowheads="1"/>
                </p:cNvSpPr>
                <p:nvPr/>
              </p:nvSpPr>
              <p:spPr bwMode="auto">
                <a:xfrm>
                  <a:off x="2928" y="158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7" name="Oval 791"/>
                <p:cNvSpPr>
                  <a:spLocks noChangeArrowheads="1"/>
                </p:cNvSpPr>
                <p:nvPr/>
              </p:nvSpPr>
              <p:spPr bwMode="auto">
                <a:xfrm>
                  <a:off x="3120" y="163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8" name="Oval 792"/>
                <p:cNvSpPr>
                  <a:spLocks noChangeArrowheads="1"/>
                </p:cNvSpPr>
                <p:nvPr/>
              </p:nvSpPr>
              <p:spPr bwMode="auto">
                <a:xfrm>
                  <a:off x="2928" y="2352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29" name="Oval 793"/>
                <p:cNvSpPr>
                  <a:spLocks noChangeArrowheads="1"/>
                </p:cNvSpPr>
                <p:nvPr/>
              </p:nvSpPr>
              <p:spPr bwMode="auto">
                <a:xfrm>
                  <a:off x="2928" y="2784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0" name="Oval 794"/>
                <p:cNvSpPr>
                  <a:spLocks noChangeArrowheads="1"/>
                </p:cNvSpPr>
                <p:nvPr/>
              </p:nvSpPr>
              <p:spPr bwMode="auto">
                <a:xfrm>
                  <a:off x="3216" y="225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1" name="Oval 795"/>
                <p:cNvSpPr>
                  <a:spLocks noChangeArrowheads="1"/>
                </p:cNvSpPr>
                <p:nvPr/>
              </p:nvSpPr>
              <p:spPr bwMode="auto">
                <a:xfrm>
                  <a:off x="3072" y="2160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32" name="Oval 796"/>
                <p:cNvSpPr>
                  <a:spLocks noChangeArrowheads="1"/>
                </p:cNvSpPr>
                <p:nvPr/>
              </p:nvSpPr>
              <p:spPr bwMode="auto">
                <a:xfrm>
                  <a:off x="2976" y="1776"/>
                  <a:ext cx="48" cy="48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sp>
            <p:nvSpPr>
              <p:cNvPr id="268" name="Oval 797"/>
              <p:cNvSpPr>
                <a:spLocks noChangeArrowheads="1"/>
              </p:cNvSpPr>
              <p:nvPr/>
            </p:nvSpPr>
            <p:spPr bwMode="auto">
              <a:xfrm>
                <a:off x="5385" y="1923"/>
                <a:ext cx="7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9" name="Oval 798"/>
              <p:cNvSpPr>
                <a:spLocks noChangeArrowheads="1"/>
              </p:cNvSpPr>
              <p:nvPr/>
            </p:nvSpPr>
            <p:spPr bwMode="auto">
              <a:xfrm>
                <a:off x="5397" y="1923"/>
                <a:ext cx="13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0" name="Oval 799"/>
              <p:cNvSpPr>
                <a:spLocks noChangeArrowheads="1"/>
              </p:cNvSpPr>
              <p:nvPr/>
            </p:nvSpPr>
            <p:spPr bwMode="auto">
              <a:xfrm>
                <a:off x="5415" y="1858"/>
                <a:ext cx="13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1" name="Oval 800"/>
              <p:cNvSpPr>
                <a:spLocks noChangeArrowheads="1"/>
              </p:cNvSpPr>
              <p:nvPr/>
            </p:nvSpPr>
            <p:spPr bwMode="auto">
              <a:xfrm>
                <a:off x="5397" y="1836"/>
                <a:ext cx="13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2" name="Oval 801"/>
              <p:cNvSpPr>
                <a:spLocks noChangeArrowheads="1"/>
              </p:cNvSpPr>
              <p:nvPr/>
            </p:nvSpPr>
            <p:spPr bwMode="auto">
              <a:xfrm>
                <a:off x="5385" y="1869"/>
                <a:ext cx="12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3" name="Oval 802"/>
              <p:cNvSpPr>
                <a:spLocks noChangeArrowheads="1"/>
              </p:cNvSpPr>
              <p:nvPr/>
            </p:nvSpPr>
            <p:spPr bwMode="auto">
              <a:xfrm>
                <a:off x="5415" y="1902"/>
                <a:ext cx="13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4" name="Oval 803"/>
              <p:cNvSpPr>
                <a:spLocks noChangeArrowheads="1"/>
              </p:cNvSpPr>
              <p:nvPr/>
            </p:nvSpPr>
            <p:spPr bwMode="auto">
              <a:xfrm>
                <a:off x="5385" y="1968"/>
                <a:ext cx="7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5" name="Oval 804"/>
              <p:cNvSpPr>
                <a:spLocks noChangeArrowheads="1"/>
              </p:cNvSpPr>
              <p:nvPr/>
            </p:nvSpPr>
            <p:spPr bwMode="auto">
              <a:xfrm>
                <a:off x="5410" y="1880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6" name="Oval 805"/>
              <p:cNvSpPr>
                <a:spLocks noChangeArrowheads="1"/>
              </p:cNvSpPr>
              <p:nvPr/>
            </p:nvSpPr>
            <p:spPr bwMode="auto">
              <a:xfrm>
                <a:off x="5385" y="1836"/>
                <a:ext cx="7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7" name="Oval 806"/>
              <p:cNvSpPr>
                <a:spLocks noChangeArrowheads="1"/>
              </p:cNvSpPr>
              <p:nvPr/>
            </p:nvSpPr>
            <p:spPr bwMode="auto">
              <a:xfrm>
                <a:off x="5404" y="1979"/>
                <a:ext cx="6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78" name="Oval 807"/>
              <p:cNvSpPr>
                <a:spLocks noChangeArrowheads="1"/>
              </p:cNvSpPr>
              <p:nvPr/>
            </p:nvSpPr>
            <p:spPr bwMode="auto">
              <a:xfrm>
                <a:off x="5410" y="195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9" name="Oval 808"/>
              <p:cNvSpPr>
                <a:spLocks noChangeArrowheads="1"/>
              </p:cNvSpPr>
              <p:nvPr/>
            </p:nvSpPr>
            <p:spPr bwMode="auto">
              <a:xfrm>
                <a:off x="5397" y="1957"/>
                <a:ext cx="7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0" name="Oval 809"/>
              <p:cNvSpPr>
                <a:spLocks noChangeArrowheads="1"/>
              </p:cNvSpPr>
              <p:nvPr/>
            </p:nvSpPr>
            <p:spPr bwMode="auto">
              <a:xfrm>
                <a:off x="5392" y="1989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1" name="Oval 810"/>
              <p:cNvSpPr>
                <a:spLocks noChangeArrowheads="1"/>
              </p:cNvSpPr>
              <p:nvPr/>
            </p:nvSpPr>
            <p:spPr bwMode="auto">
              <a:xfrm>
                <a:off x="5385" y="1891"/>
                <a:ext cx="7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2" name="Oval 811"/>
              <p:cNvSpPr>
                <a:spLocks noChangeArrowheads="1"/>
              </p:cNvSpPr>
              <p:nvPr/>
            </p:nvSpPr>
            <p:spPr bwMode="auto">
              <a:xfrm>
                <a:off x="5404" y="1869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3" name="Oval 812"/>
              <p:cNvSpPr>
                <a:spLocks noChangeArrowheads="1"/>
              </p:cNvSpPr>
              <p:nvPr/>
            </p:nvSpPr>
            <p:spPr bwMode="auto">
              <a:xfrm>
                <a:off x="5379" y="1946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4" name="Oval 813"/>
              <p:cNvSpPr>
                <a:spLocks noChangeArrowheads="1"/>
              </p:cNvSpPr>
              <p:nvPr/>
            </p:nvSpPr>
            <p:spPr bwMode="auto">
              <a:xfrm>
                <a:off x="5415" y="1923"/>
                <a:ext cx="7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5" name="Oval 814"/>
              <p:cNvSpPr>
                <a:spLocks noChangeArrowheads="1"/>
              </p:cNvSpPr>
              <p:nvPr/>
            </p:nvSpPr>
            <p:spPr bwMode="auto">
              <a:xfrm>
                <a:off x="5397" y="1902"/>
                <a:ext cx="7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6" name="Oval 815"/>
              <p:cNvSpPr>
                <a:spLocks noChangeArrowheads="1"/>
              </p:cNvSpPr>
              <p:nvPr/>
            </p:nvSpPr>
            <p:spPr bwMode="auto">
              <a:xfrm>
                <a:off x="5385" y="1891"/>
                <a:ext cx="7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7" name="Oval 816"/>
              <p:cNvSpPr>
                <a:spLocks noChangeArrowheads="1"/>
              </p:cNvSpPr>
              <p:nvPr/>
            </p:nvSpPr>
            <p:spPr bwMode="auto">
              <a:xfrm>
                <a:off x="5373" y="1891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88" name="Oval 817"/>
              <p:cNvSpPr>
                <a:spLocks noChangeArrowheads="1"/>
              </p:cNvSpPr>
              <p:nvPr/>
            </p:nvSpPr>
            <p:spPr bwMode="auto">
              <a:xfrm>
                <a:off x="5367" y="191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9" name="Oval 818"/>
              <p:cNvSpPr>
                <a:spLocks noChangeArrowheads="1"/>
              </p:cNvSpPr>
              <p:nvPr/>
            </p:nvSpPr>
            <p:spPr bwMode="auto">
              <a:xfrm>
                <a:off x="5367" y="1869"/>
                <a:ext cx="12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0" name="Oval 819"/>
              <p:cNvSpPr>
                <a:spLocks noChangeArrowheads="1"/>
              </p:cNvSpPr>
              <p:nvPr/>
            </p:nvSpPr>
            <p:spPr bwMode="auto">
              <a:xfrm>
                <a:off x="5361" y="1880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1" name="Oval 820"/>
              <p:cNvSpPr>
                <a:spLocks noChangeArrowheads="1"/>
              </p:cNvSpPr>
              <p:nvPr/>
            </p:nvSpPr>
            <p:spPr bwMode="auto">
              <a:xfrm>
                <a:off x="5420" y="2011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2" name="Oval 821"/>
              <p:cNvSpPr>
                <a:spLocks noChangeArrowheads="1"/>
              </p:cNvSpPr>
              <p:nvPr/>
            </p:nvSpPr>
            <p:spPr bwMode="auto">
              <a:xfrm>
                <a:off x="5432" y="1979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3" name="Oval 822"/>
              <p:cNvSpPr>
                <a:spLocks noChangeArrowheads="1"/>
              </p:cNvSpPr>
              <p:nvPr/>
            </p:nvSpPr>
            <p:spPr bwMode="auto">
              <a:xfrm>
                <a:off x="5420" y="1979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94" name="Oval 823"/>
              <p:cNvSpPr>
                <a:spLocks noChangeArrowheads="1"/>
              </p:cNvSpPr>
              <p:nvPr/>
            </p:nvSpPr>
            <p:spPr bwMode="auto">
              <a:xfrm>
                <a:off x="5414" y="2000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5" name="Oval 824"/>
              <p:cNvSpPr>
                <a:spLocks noChangeArrowheads="1"/>
              </p:cNvSpPr>
              <p:nvPr/>
            </p:nvSpPr>
            <p:spPr bwMode="auto">
              <a:xfrm>
                <a:off x="5367" y="1989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6" name="Oval 825"/>
              <p:cNvSpPr>
                <a:spLocks noChangeArrowheads="1"/>
              </p:cNvSpPr>
              <p:nvPr/>
            </p:nvSpPr>
            <p:spPr bwMode="auto">
              <a:xfrm>
                <a:off x="5361" y="2011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31" name="Group 963"/>
            <p:cNvGrpSpPr>
              <a:grpSpLocks/>
            </p:cNvGrpSpPr>
            <p:nvPr/>
          </p:nvGrpSpPr>
          <p:grpSpPr bwMode="auto">
            <a:xfrm>
              <a:off x="7486650" y="4241800"/>
              <a:ext cx="144463" cy="368300"/>
              <a:chOff x="5589" y="2211"/>
              <a:chExt cx="58" cy="186"/>
            </a:xfrm>
          </p:grpSpPr>
          <p:sp>
            <p:nvSpPr>
              <p:cNvPr id="235" name="Oval 933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6" name="Oval 934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7" name="Oval 935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8" name="Oval 936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9" name="Oval 937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0" name="Oval 938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1" name="Oval 939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2" name="Oval 940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3" name="Oval 941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4" name="Oval 942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5" name="Oval 943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46" name="Oval 944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7" name="Oval 945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8" name="Oval 946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9" name="Oval 947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0" name="Oval 948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1" name="Oval 949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2" name="Oval 950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3" name="Oval 951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4" name="Oval 952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5" name="Oval 953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56" name="Oval 954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7" name="Oval 955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8" name="Oval 956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9" name="Oval 957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0" name="Oval 958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1" name="Oval 959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62" name="Oval 960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3" name="Oval 961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4" name="Oval 962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32" name="Group 964"/>
            <p:cNvGrpSpPr>
              <a:grpSpLocks/>
            </p:cNvGrpSpPr>
            <p:nvPr/>
          </p:nvGrpSpPr>
          <p:grpSpPr bwMode="auto">
            <a:xfrm>
              <a:off x="7472363" y="3284538"/>
              <a:ext cx="196850" cy="504825"/>
              <a:chOff x="5589" y="2211"/>
              <a:chExt cx="58" cy="186"/>
            </a:xfrm>
          </p:grpSpPr>
          <p:sp>
            <p:nvSpPr>
              <p:cNvPr id="205" name="Oval 965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6" name="Oval 966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7" name="Oval 967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8" name="Oval 968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9" name="Oval 969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0" name="Oval 970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1" name="Oval 971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2" name="Oval 972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3" name="Oval 973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4" name="Oval 974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5" name="Oval 975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16" name="Oval 976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7" name="Oval 977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8" name="Oval 978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9" name="Oval 979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0" name="Oval 980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1" name="Oval 981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2" name="Oval 982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3" name="Oval 983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4" name="Oval 984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5" name="Oval 985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26" name="Oval 986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7" name="Oval 987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8" name="Oval 988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9" name="Oval 989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0" name="Oval 990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1" name="Oval 991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32" name="Oval 992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3" name="Oval 993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4" name="Oval 994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33" name="Group 995"/>
            <p:cNvGrpSpPr>
              <a:grpSpLocks/>
            </p:cNvGrpSpPr>
            <p:nvPr/>
          </p:nvGrpSpPr>
          <p:grpSpPr bwMode="auto">
            <a:xfrm>
              <a:off x="7472363" y="2781300"/>
              <a:ext cx="177800" cy="504825"/>
              <a:chOff x="5589" y="2211"/>
              <a:chExt cx="58" cy="186"/>
            </a:xfrm>
          </p:grpSpPr>
          <p:sp>
            <p:nvSpPr>
              <p:cNvPr id="175" name="Oval 996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6" name="Oval 997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7" name="Oval 998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8" name="Oval 999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9" name="Oval 1000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0" name="Oval 1001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1" name="Oval 1002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2" name="Oval 1003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3" name="Oval 1004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4" name="Oval 1005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5" name="Oval 1006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86" name="Oval 1007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7" name="Oval 1008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8" name="Oval 1009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9" name="Oval 1010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0" name="Oval 1011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1" name="Oval 1012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2" name="Oval 1013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3" name="Oval 1014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4" name="Oval 1015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5" name="Oval 1016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96" name="Oval 1017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7" name="Oval 1018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8" name="Oval 1019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9" name="Oval 1020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0" name="Oval 1021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1" name="Oval 1022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202" name="Oval 1023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3" name="Oval 0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4" name="Oval 1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34" name="Group 2"/>
            <p:cNvGrpSpPr>
              <a:grpSpLocks/>
            </p:cNvGrpSpPr>
            <p:nvPr/>
          </p:nvGrpSpPr>
          <p:grpSpPr bwMode="auto">
            <a:xfrm flipV="1">
              <a:off x="7491413" y="2276475"/>
              <a:ext cx="177800" cy="504825"/>
              <a:chOff x="5589" y="2211"/>
              <a:chExt cx="58" cy="186"/>
            </a:xfrm>
          </p:grpSpPr>
          <p:sp>
            <p:nvSpPr>
              <p:cNvPr id="145" name="Oval 3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6" name="Oval 4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7" name="Oval 5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8" name="Oval 6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9" name="Oval 7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0" name="Oval 8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1" name="Oval 9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2" name="Oval 10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3" name="Oval 11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4" name="Oval 12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5" name="Oval 13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6" name="Oval 14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7" name="Oval 15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8" name="Oval 16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9" name="Oval 17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0" name="Oval 18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1" name="Oval 19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2" name="Oval 20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3" name="Oval 21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4" name="Oval 22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5" name="Oval 23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66" name="Oval 24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7" name="Oval 25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8" name="Oval 26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9" name="Oval 27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0" name="Oval 28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1" name="Oval 29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72" name="Oval 30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3" name="Oval 31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4" name="Oval 32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35" name="Group 33"/>
            <p:cNvGrpSpPr>
              <a:grpSpLocks/>
            </p:cNvGrpSpPr>
            <p:nvPr/>
          </p:nvGrpSpPr>
          <p:grpSpPr bwMode="auto">
            <a:xfrm>
              <a:off x="7497763" y="3789363"/>
              <a:ext cx="144462" cy="433387"/>
              <a:chOff x="5589" y="2211"/>
              <a:chExt cx="58" cy="186"/>
            </a:xfrm>
          </p:grpSpPr>
          <p:sp>
            <p:nvSpPr>
              <p:cNvPr id="115" name="Oval 34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6" name="Oval 35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7" name="Oval 36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8" name="Oval 37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9" name="Oval 38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0" name="Oval 39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1" name="Oval 40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2" name="Oval 41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3" name="Oval 42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4" name="Oval 43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5" name="Oval 44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26" name="Oval 45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7" name="Oval 46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8" name="Oval 47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9" name="Oval 48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0" name="Oval 49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1" name="Oval 50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2" name="Oval 51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3" name="Oval 52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4" name="Oval 53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5" name="Oval 54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36" name="Oval 55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7" name="Oval 56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8" name="Oval 57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9" name="Oval 58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0" name="Oval 59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1" name="Oval 60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42" name="Oval 61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3" name="Oval 62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4" name="Oval 63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36" name="Group 64"/>
            <p:cNvGrpSpPr>
              <a:grpSpLocks/>
            </p:cNvGrpSpPr>
            <p:nvPr/>
          </p:nvGrpSpPr>
          <p:grpSpPr bwMode="auto">
            <a:xfrm>
              <a:off x="7478713" y="4581525"/>
              <a:ext cx="177800" cy="244475"/>
              <a:chOff x="5589" y="2211"/>
              <a:chExt cx="58" cy="186"/>
            </a:xfrm>
          </p:grpSpPr>
          <p:sp>
            <p:nvSpPr>
              <p:cNvPr id="85" name="Oval 65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6" name="Oval 66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7" name="Oval 67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8" name="Oval 68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9" name="Oval 69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0" name="Oval 70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1" name="Oval 71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2" name="Oval 72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3" name="Oval 73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4" name="Oval 74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5" name="Oval 75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96" name="Oval 76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7" name="Oval 77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8" name="Oval 78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9" name="Oval 79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0" name="Oval 80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1" name="Oval 81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2" name="Oval 82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3" name="Oval 83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4" name="Oval 84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5" name="Oval 85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06" name="Oval 86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7" name="Oval 87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8" name="Oval 88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9" name="Oval 89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0" name="Oval 90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1" name="Oval 91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112" name="Oval 92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3" name="Oval 93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4" name="Oval 94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37" name="Group 95"/>
            <p:cNvGrpSpPr>
              <a:grpSpLocks/>
            </p:cNvGrpSpPr>
            <p:nvPr/>
          </p:nvGrpSpPr>
          <p:grpSpPr bwMode="auto">
            <a:xfrm flipV="1">
              <a:off x="7478713" y="1770063"/>
              <a:ext cx="177800" cy="504825"/>
              <a:chOff x="5589" y="2211"/>
              <a:chExt cx="58" cy="186"/>
            </a:xfrm>
          </p:grpSpPr>
          <p:sp>
            <p:nvSpPr>
              <p:cNvPr id="55" name="Oval 96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6" name="Oval 97"/>
              <p:cNvSpPr>
                <a:spLocks noChangeArrowheads="1"/>
              </p:cNvSpPr>
              <p:nvPr/>
            </p:nvSpPr>
            <p:spPr bwMode="auto">
              <a:xfrm>
                <a:off x="5607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7" name="Oval 98"/>
              <p:cNvSpPr>
                <a:spLocks noChangeArrowheads="1"/>
              </p:cNvSpPr>
              <p:nvPr/>
            </p:nvSpPr>
            <p:spPr bwMode="auto">
              <a:xfrm>
                <a:off x="5616" y="2298"/>
                <a:ext cx="10" cy="23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8" name="Oval 99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9" name="Oval 100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0" name="Oval 101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1" name="Oval 102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2" name="Oval 103"/>
              <p:cNvSpPr>
                <a:spLocks noChangeArrowheads="1"/>
              </p:cNvSpPr>
              <p:nvPr/>
            </p:nvSpPr>
            <p:spPr bwMode="auto">
              <a:xfrm>
                <a:off x="5607" y="2343"/>
                <a:ext cx="5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3" name="Oval 104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4" name="Oval 105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5" name="Oval 106"/>
              <p:cNvSpPr>
                <a:spLocks noChangeArrowheads="1"/>
              </p:cNvSpPr>
              <p:nvPr/>
            </p:nvSpPr>
            <p:spPr bwMode="auto">
              <a:xfrm>
                <a:off x="5622" y="2354"/>
                <a:ext cx="4" cy="2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66" name="Oval 107"/>
              <p:cNvSpPr>
                <a:spLocks noChangeArrowheads="1"/>
              </p:cNvSpPr>
              <p:nvPr/>
            </p:nvSpPr>
            <p:spPr bwMode="auto">
              <a:xfrm>
                <a:off x="5626" y="2332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7" name="Oval 108"/>
              <p:cNvSpPr>
                <a:spLocks noChangeArrowheads="1"/>
              </p:cNvSpPr>
              <p:nvPr/>
            </p:nvSpPr>
            <p:spPr bwMode="auto">
              <a:xfrm>
                <a:off x="5616" y="2332"/>
                <a:ext cx="6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8" name="Oval 109"/>
              <p:cNvSpPr>
                <a:spLocks noChangeArrowheads="1"/>
              </p:cNvSpPr>
              <p:nvPr/>
            </p:nvSpPr>
            <p:spPr bwMode="auto">
              <a:xfrm>
                <a:off x="5612" y="236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9" name="Oval 110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0" name="Oval 111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1" name="Oval 112"/>
              <p:cNvSpPr>
                <a:spLocks noChangeArrowheads="1"/>
              </p:cNvSpPr>
              <p:nvPr/>
            </p:nvSpPr>
            <p:spPr bwMode="auto">
              <a:xfrm>
                <a:off x="5602" y="2321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2" name="Oval 113"/>
              <p:cNvSpPr>
                <a:spLocks noChangeArrowheads="1"/>
              </p:cNvSpPr>
              <p:nvPr/>
            </p:nvSpPr>
            <p:spPr bwMode="auto">
              <a:xfrm>
                <a:off x="5630" y="2298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3" name="Oval 114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4" name="Oval 115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5" name="Oval 116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76" name="Oval 117"/>
              <p:cNvSpPr>
                <a:spLocks noChangeArrowheads="1"/>
              </p:cNvSpPr>
              <p:nvPr/>
            </p:nvSpPr>
            <p:spPr bwMode="auto">
              <a:xfrm>
                <a:off x="5593" y="2287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7" name="Oval 118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8" name="Oval 119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9" name="Oval 120"/>
              <p:cNvSpPr>
                <a:spLocks noChangeArrowheads="1"/>
              </p:cNvSpPr>
              <p:nvPr/>
            </p:nvSpPr>
            <p:spPr bwMode="auto">
              <a:xfrm>
                <a:off x="5634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0" name="Oval 121"/>
              <p:cNvSpPr>
                <a:spLocks noChangeArrowheads="1"/>
              </p:cNvSpPr>
              <p:nvPr/>
            </p:nvSpPr>
            <p:spPr bwMode="auto">
              <a:xfrm>
                <a:off x="5643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1" name="Oval 122"/>
              <p:cNvSpPr>
                <a:spLocks noChangeArrowheads="1"/>
              </p:cNvSpPr>
              <p:nvPr/>
            </p:nvSpPr>
            <p:spPr bwMode="auto">
              <a:xfrm>
                <a:off x="5634" y="2354"/>
                <a:ext cx="4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82" name="Oval 123"/>
              <p:cNvSpPr>
                <a:spLocks noChangeArrowheads="1"/>
              </p:cNvSpPr>
              <p:nvPr/>
            </p:nvSpPr>
            <p:spPr bwMode="auto">
              <a:xfrm>
                <a:off x="5629" y="2375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3" name="Oval 124"/>
              <p:cNvSpPr>
                <a:spLocks noChangeArrowheads="1"/>
              </p:cNvSpPr>
              <p:nvPr/>
            </p:nvSpPr>
            <p:spPr bwMode="auto">
              <a:xfrm>
                <a:off x="5593" y="2364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4" name="Oval 125"/>
              <p:cNvSpPr>
                <a:spLocks noChangeArrowheads="1"/>
              </p:cNvSpPr>
              <p:nvPr/>
            </p:nvSpPr>
            <p:spPr bwMode="auto">
              <a:xfrm>
                <a:off x="5589" y="238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38" name="Group 140"/>
            <p:cNvGrpSpPr>
              <a:grpSpLocks/>
            </p:cNvGrpSpPr>
            <p:nvPr/>
          </p:nvGrpSpPr>
          <p:grpSpPr bwMode="auto">
            <a:xfrm>
              <a:off x="7485063" y="1622425"/>
              <a:ext cx="163512" cy="144463"/>
              <a:chOff x="5589" y="2211"/>
              <a:chExt cx="58" cy="76"/>
            </a:xfrm>
          </p:grpSpPr>
          <p:sp>
            <p:nvSpPr>
              <p:cNvPr id="41" name="Oval 126"/>
              <p:cNvSpPr>
                <a:spLocks noChangeArrowheads="1"/>
              </p:cNvSpPr>
              <p:nvPr/>
            </p:nvSpPr>
            <p:spPr bwMode="auto">
              <a:xfrm>
                <a:off x="5643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" name="Oval 127"/>
              <p:cNvSpPr>
                <a:spLocks noChangeArrowheads="1"/>
              </p:cNvSpPr>
              <p:nvPr/>
            </p:nvSpPr>
            <p:spPr bwMode="auto">
              <a:xfrm>
                <a:off x="5630" y="2233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3" name="Oval 128"/>
              <p:cNvSpPr>
                <a:spLocks noChangeArrowheads="1"/>
              </p:cNvSpPr>
              <p:nvPr/>
            </p:nvSpPr>
            <p:spPr bwMode="auto">
              <a:xfrm>
                <a:off x="5616" y="2211"/>
                <a:ext cx="10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4" name="Oval 129"/>
              <p:cNvSpPr>
                <a:spLocks noChangeArrowheads="1"/>
              </p:cNvSpPr>
              <p:nvPr/>
            </p:nvSpPr>
            <p:spPr bwMode="auto">
              <a:xfrm>
                <a:off x="5607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5" name="Oval 130"/>
              <p:cNvSpPr>
                <a:spLocks noChangeArrowheads="1"/>
              </p:cNvSpPr>
              <p:nvPr/>
            </p:nvSpPr>
            <p:spPr bwMode="auto">
              <a:xfrm>
                <a:off x="5630" y="2277"/>
                <a:ext cx="10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6" name="Oval 131"/>
              <p:cNvSpPr>
                <a:spLocks noChangeArrowheads="1"/>
              </p:cNvSpPr>
              <p:nvPr/>
            </p:nvSpPr>
            <p:spPr bwMode="auto">
              <a:xfrm>
                <a:off x="5626" y="2255"/>
                <a:ext cx="4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7" name="Oval 132"/>
              <p:cNvSpPr>
                <a:spLocks noChangeArrowheads="1"/>
              </p:cNvSpPr>
              <p:nvPr/>
            </p:nvSpPr>
            <p:spPr bwMode="auto">
              <a:xfrm>
                <a:off x="5607" y="2211"/>
                <a:ext cx="5" cy="2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8" name="Oval 133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9" name="Oval 134"/>
              <p:cNvSpPr>
                <a:spLocks noChangeArrowheads="1"/>
              </p:cNvSpPr>
              <p:nvPr/>
            </p:nvSpPr>
            <p:spPr bwMode="auto">
              <a:xfrm>
                <a:off x="5622" y="2244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0" name="Oval 135"/>
              <p:cNvSpPr>
                <a:spLocks noChangeArrowheads="1"/>
              </p:cNvSpPr>
              <p:nvPr/>
            </p:nvSpPr>
            <p:spPr bwMode="auto">
              <a:xfrm>
                <a:off x="5616" y="2277"/>
                <a:ext cx="6" cy="10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1" name="Oval 136"/>
              <p:cNvSpPr>
                <a:spLocks noChangeArrowheads="1"/>
              </p:cNvSpPr>
              <p:nvPr/>
            </p:nvSpPr>
            <p:spPr bwMode="auto">
              <a:xfrm>
                <a:off x="5607" y="2266"/>
                <a:ext cx="5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2" name="Oval 137"/>
              <p:cNvSpPr>
                <a:spLocks noChangeArrowheads="1"/>
              </p:cNvSpPr>
              <p:nvPr/>
            </p:nvSpPr>
            <p:spPr bwMode="auto">
              <a:xfrm>
                <a:off x="5598" y="2266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1" charset="-128"/>
                  </a:rPr>
                  <a:t> </a:t>
                </a:r>
              </a:p>
            </p:txBody>
          </p:sp>
          <p:sp>
            <p:nvSpPr>
              <p:cNvPr id="53" name="Oval 138"/>
              <p:cNvSpPr>
                <a:spLocks noChangeArrowheads="1"/>
              </p:cNvSpPr>
              <p:nvPr/>
            </p:nvSpPr>
            <p:spPr bwMode="auto">
              <a:xfrm>
                <a:off x="5593" y="2244"/>
                <a:ext cx="9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4" name="Oval 139"/>
              <p:cNvSpPr>
                <a:spLocks noChangeArrowheads="1"/>
              </p:cNvSpPr>
              <p:nvPr/>
            </p:nvSpPr>
            <p:spPr bwMode="auto">
              <a:xfrm>
                <a:off x="5589" y="2255"/>
                <a:ext cx="4" cy="1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39" name="AutoShape 591"/>
            <p:cNvSpPr>
              <a:spLocks noChangeArrowheads="1"/>
            </p:cNvSpPr>
            <p:nvPr/>
          </p:nvSpPr>
          <p:spPr bwMode="auto">
            <a:xfrm flipV="1">
              <a:off x="6345238" y="4238625"/>
              <a:ext cx="133350" cy="322263"/>
            </a:xfrm>
            <a:prstGeom prst="upArrow">
              <a:avLst>
                <a:gd name="adj1" fmla="val 50000"/>
                <a:gd name="adj2" fmla="val 60417"/>
              </a:avLst>
            </a:prstGeom>
            <a:solidFill>
              <a:srgbClr val="3333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0" name="AutoShape 594"/>
            <p:cNvSpPr>
              <a:spLocks noChangeArrowheads="1"/>
            </p:cNvSpPr>
            <p:nvPr/>
          </p:nvSpPr>
          <p:spPr bwMode="auto">
            <a:xfrm>
              <a:off x="7499350" y="5399088"/>
              <a:ext cx="103188" cy="330200"/>
            </a:xfrm>
            <a:prstGeom prst="upArrow">
              <a:avLst>
                <a:gd name="adj1" fmla="val 50000"/>
                <a:gd name="adj2" fmla="val 80000"/>
              </a:avLst>
            </a:prstGeom>
            <a:solidFill>
              <a:srgbClr val="3333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381" name="Group 380"/>
          <p:cNvGrpSpPr/>
          <p:nvPr/>
        </p:nvGrpSpPr>
        <p:grpSpPr>
          <a:xfrm>
            <a:off x="2984867" y="2280956"/>
            <a:ext cx="4878031" cy="2422191"/>
            <a:chOff x="539552" y="1337470"/>
            <a:chExt cx="7437292" cy="4851215"/>
          </a:xfrm>
        </p:grpSpPr>
        <p:sp>
          <p:nvSpPr>
            <p:cNvPr id="382" name="Rectangle 3"/>
            <p:cNvSpPr>
              <a:spLocks noChangeArrowheads="1"/>
            </p:cNvSpPr>
            <p:nvPr/>
          </p:nvSpPr>
          <p:spPr bwMode="auto">
            <a:xfrm>
              <a:off x="3309938" y="3597275"/>
              <a:ext cx="1841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383" name="Line 49"/>
            <p:cNvSpPr>
              <a:spLocks noChangeShapeType="1"/>
            </p:cNvSpPr>
            <p:nvPr/>
          </p:nvSpPr>
          <p:spPr bwMode="auto">
            <a:xfrm flipV="1">
              <a:off x="6722891" y="5570938"/>
              <a:ext cx="135138" cy="951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4" name="Line 50"/>
            <p:cNvSpPr>
              <a:spLocks noChangeShapeType="1"/>
            </p:cNvSpPr>
            <p:nvPr/>
          </p:nvSpPr>
          <p:spPr bwMode="auto">
            <a:xfrm flipV="1">
              <a:off x="5253661" y="5557764"/>
              <a:ext cx="135138" cy="9368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5" name="Line 51"/>
            <p:cNvSpPr>
              <a:spLocks noChangeShapeType="1"/>
            </p:cNvSpPr>
            <p:nvPr/>
          </p:nvSpPr>
          <p:spPr bwMode="auto">
            <a:xfrm flipV="1">
              <a:off x="3784430" y="5568011"/>
              <a:ext cx="135138" cy="9368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6" name="Line 52"/>
            <p:cNvSpPr>
              <a:spLocks noChangeShapeType="1"/>
            </p:cNvSpPr>
            <p:nvPr/>
          </p:nvSpPr>
          <p:spPr bwMode="auto">
            <a:xfrm flipV="1">
              <a:off x="2312057" y="5570938"/>
              <a:ext cx="135138" cy="951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7" name="Line 53"/>
            <p:cNvSpPr>
              <a:spLocks noChangeShapeType="1"/>
            </p:cNvSpPr>
            <p:nvPr/>
          </p:nvSpPr>
          <p:spPr bwMode="auto">
            <a:xfrm flipV="1">
              <a:off x="845969" y="5535806"/>
              <a:ext cx="135138" cy="951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388" name="Group 54"/>
            <p:cNvGrpSpPr>
              <a:grpSpLocks/>
            </p:cNvGrpSpPr>
            <p:nvPr/>
          </p:nvGrpSpPr>
          <p:grpSpPr bwMode="auto">
            <a:xfrm>
              <a:off x="5365228" y="4417421"/>
              <a:ext cx="1165956" cy="1193042"/>
              <a:chOff x="2346" y="2814"/>
              <a:chExt cx="2082" cy="2052"/>
            </a:xfrm>
          </p:grpSpPr>
          <p:sp>
            <p:nvSpPr>
              <p:cNvPr id="682" name="Rectangle 55"/>
              <p:cNvSpPr>
                <a:spLocks noChangeArrowheads="1"/>
              </p:cNvSpPr>
              <p:nvPr/>
            </p:nvSpPr>
            <p:spPr bwMode="auto">
              <a:xfrm flipH="1">
                <a:off x="2352" y="2814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83" name="Rectangle 56"/>
              <p:cNvSpPr>
                <a:spLocks noChangeArrowheads="1"/>
              </p:cNvSpPr>
              <p:nvPr/>
            </p:nvSpPr>
            <p:spPr bwMode="auto">
              <a:xfrm flipH="1">
                <a:off x="2346" y="4728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84" name="Arc 57"/>
              <p:cNvSpPr>
                <a:spLocks/>
              </p:cNvSpPr>
              <p:nvPr/>
            </p:nvSpPr>
            <p:spPr bwMode="auto">
              <a:xfrm>
                <a:off x="4146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85" name="Arc 58"/>
              <p:cNvSpPr>
                <a:spLocks/>
              </p:cNvSpPr>
              <p:nvPr/>
            </p:nvSpPr>
            <p:spPr bwMode="auto">
              <a:xfrm flipV="1">
                <a:off x="4146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86" name="Arc 59"/>
              <p:cNvSpPr>
                <a:spLocks/>
              </p:cNvSpPr>
              <p:nvPr/>
            </p:nvSpPr>
            <p:spPr bwMode="auto">
              <a:xfrm>
                <a:off x="3933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87" name="Arc 60"/>
              <p:cNvSpPr>
                <a:spLocks/>
              </p:cNvSpPr>
              <p:nvPr/>
            </p:nvSpPr>
            <p:spPr bwMode="auto">
              <a:xfrm flipV="1">
                <a:off x="3933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88" name="Arc 61"/>
              <p:cNvSpPr>
                <a:spLocks/>
              </p:cNvSpPr>
              <p:nvPr/>
            </p:nvSpPr>
            <p:spPr bwMode="auto">
              <a:xfrm>
                <a:off x="3720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89" name="Arc 62"/>
              <p:cNvSpPr>
                <a:spLocks/>
              </p:cNvSpPr>
              <p:nvPr/>
            </p:nvSpPr>
            <p:spPr bwMode="auto">
              <a:xfrm flipV="1">
                <a:off x="3720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90" name="Arc 63"/>
              <p:cNvSpPr>
                <a:spLocks/>
              </p:cNvSpPr>
              <p:nvPr/>
            </p:nvSpPr>
            <p:spPr bwMode="auto">
              <a:xfrm>
                <a:off x="3507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91" name="Arc 64"/>
              <p:cNvSpPr>
                <a:spLocks/>
              </p:cNvSpPr>
              <p:nvPr/>
            </p:nvSpPr>
            <p:spPr bwMode="auto">
              <a:xfrm flipV="1">
                <a:off x="3507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92" name="Arc 65"/>
              <p:cNvSpPr>
                <a:spLocks/>
              </p:cNvSpPr>
              <p:nvPr/>
            </p:nvSpPr>
            <p:spPr bwMode="auto">
              <a:xfrm>
                <a:off x="3294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93" name="Arc 66"/>
              <p:cNvSpPr>
                <a:spLocks/>
              </p:cNvSpPr>
              <p:nvPr/>
            </p:nvSpPr>
            <p:spPr bwMode="auto">
              <a:xfrm flipV="1">
                <a:off x="3294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94" name="Arc 67"/>
              <p:cNvSpPr>
                <a:spLocks/>
              </p:cNvSpPr>
              <p:nvPr/>
            </p:nvSpPr>
            <p:spPr bwMode="auto">
              <a:xfrm>
                <a:off x="3081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95" name="Arc 68"/>
              <p:cNvSpPr>
                <a:spLocks/>
              </p:cNvSpPr>
              <p:nvPr/>
            </p:nvSpPr>
            <p:spPr bwMode="auto">
              <a:xfrm flipV="1">
                <a:off x="3081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96" name="Arc 69"/>
              <p:cNvSpPr>
                <a:spLocks/>
              </p:cNvSpPr>
              <p:nvPr/>
            </p:nvSpPr>
            <p:spPr bwMode="auto">
              <a:xfrm>
                <a:off x="2868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97" name="Arc 70"/>
              <p:cNvSpPr>
                <a:spLocks/>
              </p:cNvSpPr>
              <p:nvPr/>
            </p:nvSpPr>
            <p:spPr bwMode="auto">
              <a:xfrm flipV="1">
                <a:off x="2868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98" name="Arc 71"/>
              <p:cNvSpPr>
                <a:spLocks/>
              </p:cNvSpPr>
              <p:nvPr/>
            </p:nvSpPr>
            <p:spPr bwMode="auto">
              <a:xfrm>
                <a:off x="2655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99" name="Arc 72"/>
              <p:cNvSpPr>
                <a:spLocks/>
              </p:cNvSpPr>
              <p:nvPr/>
            </p:nvSpPr>
            <p:spPr bwMode="auto">
              <a:xfrm flipV="1">
                <a:off x="2655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700" name="Arc 73"/>
              <p:cNvSpPr>
                <a:spLocks/>
              </p:cNvSpPr>
              <p:nvPr/>
            </p:nvSpPr>
            <p:spPr bwMode="auto">
              <a:xfrm>
                <a:off x="2442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701" name="Arc 74"/>
              <p:cNvSpPr>
                <a:spLocks/>
              </p:cNvSpPr>
              <p:nvPr/>
            </p:nvSpPr>
            <p:spPr bwMode="auto">
              <a:xfrm flipV="1">
                <a:off x="2442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89" name="Group 75"/>
            <p:cNvGrpSpPr>
              <a:grpSpLocks/>
            </p:cNvGrpSpPr>
            <p:nvPr/>
          </p:nvGrpSpPr>
          <p:grpSpPr bwMode="auto">
            <a:xfrm>
              <a:off x="2409482" y="4417421"/>
              <a:ext cx="1167528" cy="1193042"/>
              <a:chOff x="2346" y="2814"/>
              <a:chExt cx="2082" cy="2052"/>
            </a:xfrm>
          </p:grpSpPr>
          <p:sp>
            <p:nvSpPr>
              <p:cNvPr id="662" name="Rectangle 76"/>
              <p:cNvSpPr>
                <a:spLocks noChangeArrowheads="1"/>
              </p:cNvSpPr>
              <p:nvPr/>
            </p:nvSpPr>
            <p:spPr bwMode="auto">
              <a:xfrm flipH="1">
                <a:off x="2352" y="2814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63" name="Rectangle 77"/>
              <p:cNvSpPr>
                <a:spLocks noChangeArrowheads="1"/>
              </p:cNvSpPr>
              <p:nvPr/>
            </p:nvSpPr>
            <p:spPr bwMode="auto">
              <a:xfrm flipH="1">
                <a:off x="2346" y="4728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64" name="Arc 78"/>
              <p:cNvSpPr>
                <a:spLocks/>
              </p:cNvSpPr>
              <p:nvPr/>
            </p:nvSpPr>
            <p:spPr bwMode="auto">
              <a:xfrm>
                <a:off x="4146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65" name="Arc 79"/>
              <p:cNvSpPr>
                <a:spLocks/>
              </p:cNvSpPr>
              <p:nvPr/>
            </p:nvSpPr>
            <p:spPr bwMode="auto">
              <a:xfrm flipV="1">
                <a:off x="4146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66" name="Arc 80"/>
              <p:cNvSpPr>
                <a:spLocks/>
              </p:cNvSpPr>
              <p:nvPr/>
            </p:nvSpPr>
            <p:spPr bwMode="auto">
              <a:xfrm>
                <a:off x="3933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67" name="Arc 81"/>
              <p:cNvSpPr>
                <a:spLocks/>
              </p:cNvSpPr>
              <p:nvPr/>
            </p:nvSpPr>
            <p:spPr bwMode="auto">
              <a:xfrm flipV="1">
                <a:off x="3933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68" name="Arc 82"/>
              <p:cNvSpPr>
                <a:spLocks/>
              </p:cNvSpPr>
              <p:nvPr/>
            </p:nvSpPr>
            <p:spPr bwMode="auto">
              <a:xfrm>
                <a:off x="3720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69" name="Arc 83"/>
              <p:cNvSpPr>
                <a:spLocks/>
              </p:cNvSpPr>
              <p:nvPr/>
            </p:nvSpPr>
            <p:spPr bwMode="auto">
              <a:xfrm flipV="1">
                <a:off x="3720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70" name="Arc 84"/>
              <p:cNvSpPr>
                <a:spLocks/>
              </p:cNvSpPr>
              <p:nvPr/>
            </p:nvSpPr>
            <p:spPr bwMode="auto">
              <a:xfrm>
                <a:off x="3507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71" name="Arc 85"/>
              <p:cNvSpPr>
                <a:spLocks/>
              </p:cNvSpPr>
              <p:nvPr/>
            </p:nvSpPr>
            <p:spPr bwMode="auto">
              <a:xfrm flipV="1">
                <a:off x="3507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72" name="Arc 86"/>
              <p:cNvSpPr>
                <a:spLocks/>
              </p:cNvSpPr>
              <p:nvPr/>
            </p:nvSpPr>
            <p:spPr bwMode="auto">
              <a:xfrm>
                <a:off x="3294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73" name="Arc 87"/>
              <p:cNvSpPr>
                <a:spLocks/>
              </p:cNvSpPr>
              <p:nvPr/>
            </p:nvSpPr>
            <p:spPr bwMode="auto">
              <a:xfrm flipV="1">
                <a:off x="3294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74" name="Arc 88"/>
              <p:cNvSpPr>
                <a:spLocks/>
              </p:cNvSpPr>
              <p:nvPr/>
            </p:nvSpPr>
            <p:spPr bwMode="auto">
              <a:xfrm>
                <a:off x="3081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75" name="Arc 89"/>
              <p:cNvSpPr>
                <a:spLocks/>
              </p:cNvSpPr>
              <p:nvPr/>
            </p:nvSpPr>
            <p:spPr bwMode="auto">
              <a:xfrm flipV="1">
                <a:off x="3081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76" name="Arc 90"/>
              <p:cNvSpPr>
                <a:spLocks/>
              </p:cNvSpPr>
              <p:nvPr/>
            </p:nvSpPr>
            <p:spPr bwMode="auto">
              <a:xfrm>
                <a:off x="2868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77" name="Arc 91"/>
              <p:cNvSpPr>
                <a:spLocks/>
              </p:cNvSpPr>
              <p:nvPr/>
            </p:nvSpPr>
            <p:spPr bwMode="auto">
              <a:xfrm flipV="1">
                <a:off x="2868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78" name="Arc 92"/>
              <p:cNvSpPr>
                <a:spLocks/>
              </p:cNvSpPr>
              <p:nvPr/>
            </p:nvSpPr>
            <p:spPr bwMode="auto">
              <a:xfrm>
                <a:off x="2655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79" name="Arc 93"/>
              <p:cNvSpPr>
                <a:spLocks/>
              </p:cNvSpPr>
              <p:nvPr/>
            </p:nvSpPr>
            <p:spPr bwMode="auto">
              <a:xfrm flipV="1">
                <a:off x="2655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80" name="Arc 94"/>
              <p:cNvSpPr>
                <a:spLocks/>
              </p:cNvSpPr>
              <p:nvPr/>
            </p:nvSpPr>
            <p:spPr bwMode="auto">
              <a:xfrm>
                <a:off x="2442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81" name="Arc 95"/>
              <p:cNvSpPr>
                <a:spLocks/>
              </p:cNvSpPr>
              <p:nvPr/>
            </p:nvSpPr>
            <p:spPr bwMode="auto">
              <a:xfrm flipV="1">
                <a:off x="2442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90" name="Group 96"/>
            <p:cNvGrpSpPr>
              <a:grpSpLocks/>
            </p:cNvGrpSpPr>
            <p:nvPr/>
          </p:nvGrpSpPr>
          <p:grpSpPr bwMode="auto">
            <a:xfrm>
              <a:off x="3889712" y="4417421"/>
              <a:ext cx="1121958" cy="1193042"/>
              <a:chOff x="2416" y="2813"/>
              <a:chExt cx="714" cy="815"/>
            </a:xfrm>
          </p:grpSpPr>
          <p:sp>
            <p:nvSpPr>
              <p:cNvPr id="646" name="Rectangle 97"/>
              <p:cNvSpPr>
                <a:spLocks noChangeArrowheads="1"/>
              </p:cNvSpPr>
              <p:nvPr/>
            </p:nvSpPr>
            <p:spPr bwMode="auto">
              <a:xfrm flipH="1">
                <a:off x="2418" y="2813"/>
                <a:ext cx="712" cy="5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47" name="Rectangle 98"/>
              <p:cNvSpPr>
                <a:spLocks noChangeArrowheads="1"/>
              </p:cNvSpPr>
              <p:nvPr/>
            </p:nvSpPr>
            <p:spPr bwMode="auto">
              <a:xfrm flipH="1">
                <a:off x="2416" y="3573"/>
                <a:ext cx="712" cy="5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48" name="Arc 99"/>
              <p:cNvSpPr>
                <a:spLocks/>
              </p:cNvSpPr>
              <p:nvPr/>
            </p:nvSpPr>
            <p:spPr bwMode="auto">
              <a:xfrm>
                <a:off x="2982" y="2851"/>
                <a:ext cx="100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49" name="Arc 100"/>
              <p:cNvSpPr>
                <a:spLocks/>
              </p:cNvSpPr>
              <p:nvPr/>
            </p:nvSpPr>
            <p:spPr bwMode="auto">
              <a:xfrm flipV="1">
                <a:off x="2982" y="3222"/>
                <a:ext cx="100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50" name="Arc 101"/>
              <p:cNvSpPr>
                <a:spLocks/>
              </p:cNvSpPr>
              <p:nvPr/>
            </p:nvSpPr>
            <p:spPr bwMode="auto">
              <a:xfrm>
                <a:off x="2906" y="2851"/>
                <a:ext cx="100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51" name="Arc 102"/>
              <p:cNvSpPr>
                <a:spLocks/>
              </p:cNvSpPr>
              <p:nvPr/>
            </p:nvSpPr>
            <p:spPr bwMode="auto">
              <a:xfrm flipV="1">
                <a:off x="2906" y="3222"/>
                <a:ext cx="100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52" name="Arc 103"/>
              <p:cNvSpPr>
                <a:spLocks/>
              </p:cNvSpPr>
              <p:nvPr/>
            </p:nvSpPr>
            <p:spPr bwMode="auto">
              <a:xfrm>
                <a:off x="2830" y="2851"/>
                <a:ext cx="100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53" name="Arc 104"/>
              <p:cNvSpPr>
                <a:spLocks/>
              </p:cNvSpPr>
              <p:nvPr/>
            </p:nvSpPr>
            <p:spPr bwMode="auto">
              <a:xfrm flipV="1">
                <a:off x="2830" y="3222"/>
                <a:ext cx="100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54" name="Arc 105"/>
              <p:cNvSpPr>
                <a:spLocks/>
              </p:cNvSpPr>
              <p:nvPr/>
            </p:nvSpPr>
            <p:spPr bwMode="auto">
              <a:xfrm>
                <a:off x="2754" y="2851"/>
                <a:ext cx="100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55" name="Arc 106"/>
              <p:cNvSpPr>
                <a:spLocks/>
              </p:cNvSpPr>
              <p:nvPr/>
            </p:nvSpPr>
            <p:spPr bwMode="auto">
              <a:xfrm flipV="1">
                <a:off x="2754" y="3222"/>
                <a:ext cx="100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56" name="Arc 107"/>
              <p:cNvSpPr>
                <a:spLocks/>
              </p:cNvSpPr>
              <p:nvPr/>
            </p:nvSpPr>
            <p:spPr bwMode="auto">
              <a:xfrm>
                <a:off x="2678" y="2851"/>
                <a:ext cx="100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57" name="Arc 108"/>
              <p:cNvSpPr>
                <a:spLocks/>
              </p:cNvSpPr>
              <p:nvPr/>
            </p:nvSpPr>
            <p:spPr bwMode="auto">
              <a:xfrm flipV="1">
                <a:off x="2678" y="3222"/>
                <a:ext cx="100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58" name="Arc 109"/>
              <p:cNvSpPr>
                <a:spLocks/>
              </p:cNvSpPr>
              <p:nvPr/>
            </p:nvSpPr>
            <p:spPr bwMode="auto">
              <a:xfrm>
                <a:off x="2602" y="2851"/>
                <a:ext cx="101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59" name="Arc 110"/>
              <p:cNvSpPr>
                <a:spLocks/>
              </p:cNvSpPr>
              <p:nvPr/>
            </p:nvSpPr>
            <p:spPr bwMode="auto">
              <a:xfrm flipV="1">
                <a:off x="2602" y="3222"/>
                <a:ext cx="101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60" name="Arc 111"/>
              <p:cNvSpPr>
                <a:spLocks/>
              </p:cNvSpPr>
              <p:nvPr/>
            </p:nvSpPr>
            <p:spPr bwMode="auto">
              <a:xfrm>
                <a:off x="2526" y="2851"/>
                <a:ext cx="101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61" name="Arc 112"/>
              <p:cNvSpPr>
                <a:spLocks/>
              </p:cNvSpPr>
              <p:nvPr/>
            </p:nvSpPr>
            <p:spPr bwMode="auto">
              <a:xfrm flipV="1">
                <a:off x="2526" y="3222"/>
                <a:ext cx="101" cy="37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91" name="Group 113"/>
            <p:cNvGrpSpPr>
              <a:grpSpLocks/>
            </p:cNvGrpSpPr>
            <p:nvPr/>
          </p:nvGrpSpPr>
          <p:grpSpPr bwMode="auto">
            <a:xfrm>
              <a:off x="940251" y="4417421"/>
              <a:ext cx="1167528" cy="1193042"/>
              <a:chOff x="2346" y="2814"/>
              <a:chExt cx="2082" cy="2052"/>
            </a:xfrm>
          </p:grpSpPr>
          <p:sp>
            <p:nvSpPr>
              <p:cNvPr id="626" name="Rectangle 114"/>
              <p:cNvSpPr>
                <a:spLocks noChangeArrowheads="1"/>
              </p:cNvSpPr>
              <p:nvPr/>
            </p:nvSpPr>
            <p:spPr bwMode="auto">
              <a:xfrm flipH="1">
                <a:off x="2352" y="2814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27" name="Rectangle 115"/>
              <p:cNvSpPr>
                <a:spLocks noChangeArrowheads="1"/>
              </p:cNvSpPr>
              <p:nvPr/>
            </p:nvSpPr>
            <p:spPr bwMode="auto">
              <a:xfrm flipH="1">
                <a:off x="2346" y="4728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28" name="Arc 116"/>
              <p:cNvSpPr>
                <a:spLocks/>
              </p:cNvSpPr>
              <p:nvPr/>
            </p:nvSpPr>
            <p:spPr bwMode="auto">
              <a:xfrm>
                <a:off x="4146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29" name="Arc 117"/>
              <p:cNvSpPr>
                <a:spLocks/>
              </p:cNvSpPr>
              <p:nvPr/>
            </p:nvSpPr>
            <p:spPr bwMode="auto">
              <a:xfrm flipV="1">
                <a:off x="4146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30" name="Arc 118"/>
              <p:cNvSpPr>
                <a:spLocks/>
              </p:cNvSpPr>
              <p:nvPr/>
            </p:nvSpPr>
            <p:spPr bwMode="auto">
              <a:xfrm>
                <a:off x="3933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31" name="Arc 119"/>
              <p:cNvSpPr>
                <a:spLocks/>
              </p:cNvSpPr>
              <p:nvPr/>
            </p:nvSpPr>
            <p:spPr bwMode="auto">
              <a:xfrm flipV="1">
                <a:off x="3933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32" name="Arc 120"/>
              <p:cNvSpPr>
                <a:spLocks/>
              </p:cNvSpPr>
              <p:nvPr/>
            </p:nvSpPr>
            <p:spPr bwMode="auto">
              <a:xfrm>
                <a:off x="3720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33" name="Arc 121"/>
              <p:cNvSpPr>
                <a:spLocks/>
              </p:cNvSpPr>
              <p:nvPr/>
            </p:nvSpPr>
            <p:spPr bwMode="auto">
              <a:xfrm flipV="1">
                <a:off x="3720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34" name="Arc 122"/>
              <p:cNvSpPr>
                <a:spLocks/>
              </p:cNvSpPr>
              <p:nvPr/>
            </p:nvSpPr>
            <p:spPr bwMode="auto">
              <a:xfrm>
                <a:off x="3507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35" name="Arc 123"/>
              <p:cNvSpPr>
                <a:spLocks/>
              </p:cNvSpPr>
              <p:nvPr/>
            </p:nvSpPr>
            <p:spPr bwMode="auto">
              <a:xfrm flipV="1">
                <a:off x="3507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36" name="Arc 124"/>
              <p:cNvSpPr>
                <a:spLocks/>
              </p:cNvSpPr>
              <p:nvPr/>
            </p:nvSpPr>
            <p:spPr bwMode="auto">
              <a:xfrm>
                <a:off x="3294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37" name="Arc 125"/>
              <p:cNvSpPr>
                <a:spLocks/>
              </p:cNvSpPr>
              <p:nvPr/>
            </p:nvSpPr>
            <p:spPr bwMode="auto">
              <a:xfrm flipV="1">
                <a:off x="3294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38" name="Arc 126"/>
              <p:cNvSpPr>
                <a:spLocks/>
              </p:cNvSpPr>
              <p:nvPr/>
            </p:nvSpPr>
            <p:spPr bwMode="auto">
              <a:xfrm>
                <a:off x="3081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39" name="Arc 127"/>
              <p:cNvSpPr>
                <a:spLocks/>
              </p:cNvSpPr>
              <p:nvPr/>
            </p:nvSpPr>
            <p:spPr bwMode="auto">
              <a:xfrm flipV="1">
                <a:off x="3081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40" name="Arc 128"/>
              <p:cNvSpPr>
                <a:spLocks/>
              </p:cNvSpPr>
              <p:nvPr/>
            </p:nvSpPr>
            <p:spPr bwMode="auto">
              <a:xfrm>
                <a:off x="2868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41" name="Arc 129"/>
              <p:cNvSpPr>
                <a:spLocks/>
              </p:cNvSpPr>
              <p:nvPr/>
            </p:nvSpPr>
            <p:spPr bwMode="auto">
              <a:xfrm flipV="1">
                <a:off x="2868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42" name="Arc 130"/>
              <p:cNvSpPr>
                <a:spLocks/>
              </p:cNvSpPr>
              <p:nvPr/>
            </p:nvSpPr>
            <p:spPr bwMode="auto">
              <a:xfrm>
                <a:off x="2655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43" name="Arc 131"/>
              <p:cNvSpPr>
                <a:spLocks/>
              </p:cNvSpPr>
              <p:nvPr/>
            </p:nvSpPr>
            <p:spPr bwMode="auto">
              <a:xfrm flipV="1">
                <a:off x="2655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44" name="Arc 132"/>
              <p:cNvSpPr>
                <a:spLocks/>
              </p:cNvSpPr>
              <p:nvPr/>
            </p:nvSpPr>
            <p:spPr bwMode="auto">
              <a:xfrm>
                <a:off x="2442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45" name="Arc 133"/>
              <p:cNvSpPr>
                <a:spLocks/>
              </p:cNvSpPr>
              <p:nvPr/>
            </p:nvSpPr>
            <p:spPr bwMode="auto">
              <a:xfrm flipV="1">
                <a:off x="2442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92" name="Group 134"/>
            <p:cNvGrpSpPr>
              <a:grpSpLocks/>
            </p:cNvGrpSpPr>
            <p:nvPr/>
          </p:nvGrpSpPr>
          <p:grpSpPr bwMode="auto">
            <a:xfrm>
              <a:off x="3778145" y="2679825"/>
              <a:ext cx="109996" cy="837325"/>
              <a:chOff x="9355" y="8294"/>
              <a:chExt cx="120" cy="878"/>
            </a:xfrm>
          </p:grpSpPr>
          <p:sp>
            <p:nvSpPr>
              <p:cNvPr id="624" name="Freeform 135"/>
              <p:cNvSpPr>
                <a:spLocks/>
              </p:cNvSpPr>
              <p:nvPr/>
            </p:nvSpPr>
            <p:spPr bwMode="auto">
              <a:xfrm>
                <a:off x="9355" y="8932"/>
                <a:ext cx="120" cy="240"/>
              </a:xfrm>
              <a:custGeom>
                <a:avLst/>
                <a:gdLst>
                  <a:gd name="T0" fmla="*/ 60 w 120"/>
                  <a:gd name="T1" fmla="*/ 240 h 240"/>
                  <a:gd name="T2" fmla="*/ 0 w 120"/>
                  <a:gd name="T3" fmla="*/ 0 h 240"/>
                  <a:gd name="T4" fmla="*/ 60 w 120"/>
                  <a:gd name="T5" fmla="*/ 0 h 240"/>
                  <a:gd name="T6" fmla="*/ 120 w 120"/>
                  <a:gd name="T7" fmla="*/ 0 h 240"/>
                  <a:gd name="T8" fmla="*/ 60 w 120"/>
                  <a:gd name="T9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240">
                    <a:moveTo>
                      <a:pt x="60" y="240"/>
                    </a:moveTo>
                    <a:lnTo>
                      <a:pt x="0" y="0"/>
                    </a:lnTo>
                    <a:lnTo>
                      <a:pt x="60" y="0"/>
                    </a:lnTo>
                    <a:lnTo>
                      <a:pt x="120" y="0"/>
                    </a:lnTo>
                    <a:lnTo>
                      <a:pt x="60" y="2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25" name="Line 136"/>
              <p:cNvSpPr>
                <a:spLocks noChangeShapeType="1"/>
              </p:cNvSpPr>
              <p:nvPr/>
            </p:nvSpPr>
            <p:spPr bwMode="auto">
              <a:xfrm>
                <a:off x="9415" y="8294"/>
                <a:ext cx="1" cy="6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93" name="Group 137"/>
            <p:cNvGrpSpPr>
              <a:grpSpLocks/>
            </p:cNvGrpSpPr>
            <p:nvPr/>
          </p:nvGrpSpPr>
          <p:grpSpPr bwMode="auto">
            <a:xfrm>
              <a:off x="4931530" y="4225656"/>
              <a:ext cx="235705" cy="114181"/>
              <a:chOff x="10796" y="10129"/>
              <a:chExt cx="260" cy="120"/>
            </a:xfrm>
          </p:grpSpPr>
          <p:sp>
            <p:nvSpPr>
              <p:cNvPr id="622" name="Freeform 138"/>
              <p:cNvSpPr>
                <a:spLocks/>
              </p:cNvSpPr>
              <p:nvPr/>
            </p:nvSpPr>
            <p:spPr bwMode="auto">
              <a:xfrm>
                <a:off x="10796" y="10129"/>
                <a:ext cx="260" cy="120"/>
              </a:xfrm>
              <a:custGeom>
                <a:avLst/>
                <a:gdLst>
                  <a:gd name="T0" fmla="*/ 0 w 260"/>
                  <a:gd name="T1" fmla="*/ 60 h 120"/>
                  <a:gd name="T2" fmla="*/ 260 w 260"/>
                  <a:gd name="T3" fmla="*/ 0 h 120"/>
                  <a:gd name="T4" fmla="*/ 260 w 260"/>
                  <a:gd name="T5" fmla="*/ 60 h 120"/>
                  <a:gd name="T6" fmla="*/ 260 w 260"/>
                  <a:gd name="T7" fmla="*/ 120 h 120"/>
                  <a:gd name="T8" fmla="*/ 0 w 260"/>
                  <a:gd name="T9" fmla="*/ 6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0" h="120">
                    <a:moveTo>
                      <a:pt x="0" y="60"/>
                    </a:moveTo>
                    <a:lnTo>
                      <a:pt x="260" y="0"/>
                    </a:lnTo>
                    <a:lnTo>
                      <a:pt x="260" y="60"/>
                    </a:lnTo>
                    <a:lnTo>
                      <a:pt x="260" y="120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23" name="Line 139"/>
              <p:cNvSpPr>
                <a:spLocks noChangeShapeType="1"/>
              </p:cNvSpPr>
              <p:nvPr/>
            </p:nvSpPr>
            <p:spPr bwMode="auto">
              <a:xfrm>
                <a:off x="10996" y="10189"/>
                <a:ext cx="6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94" name="Group 140"/>
            <p:cNvGrpSpPr>
              <a:grpSpLocks/>
            </p:cNvGrpSpPr>
            <p:nvPr/>
          </p:nvGrpSpPr>
          <p:grpSpPr bwMode="auto">
            <a:xfrm rot="16200000">
              <a:off x="4200268" y="4272346"/>
              <a:ext cx="112717" cy="218420"/>
              <a:chOff x="10296" y="10050"/>
              <a:chExt cx="120" cy="239"/>
            </a:xfrm>
          </p:grpSpPr>
          <p:sp>
            <p:nvSpPr>
              <p:cNvPr id="620" name="Freeform 141"/>
              <p:cNvSpPr>
                <a:spLocks/>
              </p:cNvSpPr>
              <p:nvPr/>
            </p:nvSpPr>
            <p:spPr bwMode="auto">
              <a:xfrm>
                <a:off x="10296" y="10050"/>
                <a:ext cx="120" cy="239"/>
              </a:xfrm>
              <a:custGeom>
                <a:avLst/>
                <a:gdLst>
                  <a:gd name="T0" fmla="*/ 60 w 120"/>
                  <a:gd name="T1" fmla="*/ 0 h 239"/>
                  <a:gd name="T2" fmla="*/ 120 w 120"/>
                  <a:gd name="T3" fmla="*/ 239 h 239"/>
                  <a:gd name="T4" fmla="*/ 60 w 120"/>
                  <a:gd name="T5" fmla="*/ 239 h 239"/>
                  <a:gd name="T6" fmla="*/ 0 w 120"/>
                  <a:gd name="T7" fmla="*/ 239 h 239"/>
                  <a:gd name="T8" fmla="*/ 60 w 120"/>
                  <a:gd name="T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239">
                    <a:moveTo>
                      <a:pt x="60" y="0"/>
                    </a:moveTo>
                    <a:lnTo>
                      <a:pt x="120" y="239"/>
                    </a:lnTo>
                    <a:lnTo>
                      <a:pt x="60" y="239"/>
                    </a:lnTo>
                    <a:lnTo>
                      <a:pt x="0" y="239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21" name="Line 142"/>
              <p:cNvSpPr>
                <a:spLocks noChangeShapeType="1"/>
              </p:cNvSpPr>
              <p:nvPr/>
            </p:nvSpPr>
            <p:spPr bwMode="auto">
              <a:xfrm>
                <a:off x="10356" y="10269"/>
                <a:ext cx="1" cy="2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95" name="Group 143"/>
            <p:cNvGrpSpPr>
              <a:grpSpLocks/>
            </p:cNvGrpSpPr>
            <p:nvPr/>
          </p:nvGrpSpPr>
          <p:grpSpPr bwMode="auto">
            <a:xfrm>
              <a:off x="3509440" y="4208089"/>
              <a:ext cx="218420" cy="114181"/>
              <a:chOff x="9555" y="10089"/>
              <a:chExt cx="240" cy="120"/>
            </a:xfrm>
          </p:grpSpPr>
          <p:sp>
            <p:nvSpPr>
              <p:cNvPr id="618" name="Freeform 144"/>
              <p:cNvSpPr>
                <a:spLocks/>
              </p:cNvSpPr>
              <p:nvPr/>
            </p:nvSpPr>
            <p:spPr bwMode="auto">
              <a:xfrm>
                <a:off x="9555" y="10089"/>
                <a:ext cx="240" cy="120"/>
              </a:xfrm>
              <a:custGeom>
                <a:avLst/>
                <a:gdLst>
                  <a:gd name="T0" fmla="*/ 240 w 240"/>
                  <a:gd name="T1" fmla="*/ 60 h 120"/>
                  <a:gd name="T2" fmla="*/ 0 w 240"/>
                  <a:gd name="T3" fmla="*/ 120 h 120"/>
                  <a:gd name="T4" fmla="*/ 0 w 240"/>
                  <a:gd name="T5" fmla="*/ 60 h 120"/>
                  <a:gd name="T6" fmla="*/ 0 w 240"/>
                  <a:gd name="T7" fmla="*/ 0 h 120"/>
                  <a:gd name="T8" fmla="*/ 240 w 240"/>
                  <a:gd name="T9" fmla="*/ 6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120">
                    <a:moveTo>
                      <a:pt x="240" y="60"/>
                    </a:moveTo>
                    <a:lnTo>
                      <a:pt x="0" y="120"/>
                    </a:lnTo>
                    <a:lnTo>
                      <a:pt x="0" y="60"/>
                    </a:lnTo>
                    <a:lnTo>
                      <a:pt x="0" y="0"/>
                    </a:lnTo>
                    <a:lnTo>
                      <a:pt x="240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9" name="Line 145"/>
              <p:cNvSpPr>
                <a:spLocks noChangeShapeType="1"/>
              </p:cNvSpPr>
              <p:nvPr/>
            </p:nvSpPr>
            <p:spPr bwMode="auto">
              <a:xfrm flipH="1">
                <a:off x="9555" y="10149"/>
                <a:ext cx="6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96" name="Group 146"/>
            <p:cNvGrpSpPr>
              <a:grpSpLocks/>
            </p:cNvGrpSpPr>
            <p:nvPr/>
          </p:nvGrpSpPr>
          <p:grpSpPr bwMode="auto">
            <a:xfrm>
              <a:off x="3027030" y="4134897"/>
              <a:ext cx="218420" cy="112717"/>
              <a:chOff x="9175" y="10010"/>
              <a:chExt cx="240" cy="119"/>
            </a:xfrm>
          </p:grpSpPr>
          <p:sp>
            <p:nvSpPr>
              <p:cNvPr id="616" name="Freeform 147"/>
              <p:cNvSpPr>
                <a:spLocks/>
              </p:cNvSpPr>
              <p:nvPr/>
            </p:nvSpPr>
            <p:spPr bwMode="auto">
              <a:xfrm>
                <a:off x="9175" y="10010"/>
                <a:ext cx="240" cy="119"/>
              </a:xfrm>
              <a:custGeom>
                <a:avLst/>
                <a:gdLst>
                  <a:gd name="T0" fmla="*/ 240 w 240"/>
                  <a:gd name="T1" fmla="*/ 60 h 119"/>
                  <a:gd name="T2" fmla="*/ 0 w 240"/>
                  <a:gd name="T3" fmla="*/ 119 h 119"/>
                  <a:gd name="T4" fmla="*/ 0 w 240"/>
                  <a:gd name="T5" fmla="*/ 60 h 119"/>
                  <a:gd name="T6" fmla="*/ 0 w 240"/>
                  <a:gd name="T7" fmla="*/ 0 h 119"/>
                  <a:gd name="T8" fmla="*/ 240 w 240"/>
                  <a:gd name="T9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119">
                    <a:moveTo>
                      <a:pt x="240" y="60"/>
                    </a:moveTo>
                    <a:lnTo>
                      <a:pt x="0" y="119"/>
                    </a:lnTo>
                    <a:lnTo>
                      <a:pt x="0" y="60"/>
                    </a:lnTo>
                    <a:lnTo>
                      <a:pt x="0" y="0"/>
                    </a:lnTo>
                    <a:lnTo>
                      <a:pt x="240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7" name="Line 148"/>
              <p:cNvSpPr>
                <a:spLocks noChangeShapeType="1"/>
              </p:cNvSpPr>
              <p:nvPr/>
            </p:nvSpPr>
            <p:spPr bwMode="auto">
              <a:xfrm flipH="1">
                <a:off x="9175" y="10070"/>
                <a:ext cx="8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97" name="Group 149"/>
            <p:cNvGrpSpPr>
              <a:grpSpLocks/>
            </p:cNvGrpSpPr>
            <p:nvPr/>
          </p:nvGrpSpPr>
          <p:grpSpPr bwMode="auto">
            <a:xfrm>
              <a:off x="6719748" y="5812474"/>
              <a:ext cx="109996" cy="226898"/>
              <a:chOff x="10796" y="11606"/>
              <a:chExt cx="120" cy="239"/>
            </a:xfrm>
          </p:grpSpPr>
          <p:sp>
            <p:nvSpPr>
              <p:cNvPr id="614" name="Freeform 150"/>
              <p:cNvSpPr>
                <a:spLocks/>
              </p:cNvSpPr>
              <p:nvPr/>
            </p:nvSpPr>
            <p:spPr bwMode="auto">
              <a:xfrm>
                <a:off x="10796" y="11606"/>
                <a:ext cx="120" cy="239"/>
              </a:xfrm>
              <a:custGeom>
                <a:avLst/>
                <a:gdLst>
                  <a:gd name="T0" fmla="*/ 60 w 120"/>
                  <a:gd name="T1" fmla="*/ 0 h 239"/>
                  <a:gd name="T2" fmla="*/ 120 w 120"/>
                  <a:gd name="T3" fmla="*/ 239 h 239"/>
                  <a:gd name="T4" fmla="*/ 60 w 120"/>
                  <a:gd name="T5" fmla="*/ 239 h 239"/>
                  <a:gd name="T6" fmla="*/ 0 w 120"/>
                  <a:gd name="T7" fmla="*/ 239 h 239"/>
                  <a:gd name="T8" fmla="*/ 60 w 120"/>
                  <a:gd name="T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239">
                    <a:moveTo>
                      <a:pt x="60" y="0"/>
                    </a:moveTo>
                    <a:lnTo>
                      <a:pt x="120" y="239"/>
                    </a:lnTo>
                    <a:lnTo>
                      <a:pt x="60" y="239"/>
                    </a:lnTo>
                    <a:lnTo>
                      <a:pt x="0" y="239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5" name="Line 151"/>
              <p:cNvSpPr>
                <a:spLocks noChangeShapeType="1"/>
              </p:cNvSpPr>
              <p:nvPr/>
            </p:nvSpPr>
            <p:spPr bwMode="auto">
              <a:xfrm>
                <a:off x="10856" y="11765"/>
                <a:ext cx="1" cy="8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98" name="Group 152"/>
            <p:cNvGrpSpPr>
              <a:grpSpLocks/>
            </p:cNvGrpSpPr>
            <p:nvPr/>
          </p:nvGrpSpPr>
          <p:grpSpPr bwMode="auto">
            <a:xfrm>
              <a:off x="651119" y="5768559"/>
              <a:ext cx="218420" cy="112717"/>
              <a:chOff x="6695" y="11646"/>
              <a:chExt cx="240" cy="119"/>
            </a:xfrm>
          </p:grpSpPr>
          <p:sp>
            <p:nvSpPr>
              <p:cNvPr id="612" name="Freeform 153"/>
              <p:cNvSpPr>
                <a:spLocks/>
              </p:cNvSpPr>
              <p:nvPr/>
            </p:nvSpPr>
            <p:spPr bwMode="auto">
              <a:xfrm>
                <a:off x="6695" y="11646"/>
                <a:ext cx="240" cy="119"/>
              </a:xfrm>
              <a:custGeom>
                <a:avLst/>
                <a:gdLst>
                  <a:gd name="T0" fmla="*/ 240 w 240"/>
                  <a:gd name="T1" fmla="*/ 60 h 119"/>
                  <a:gd name="T2" fmla="*/ 0 w 240"/>
                  <a:gd name="T3" fmla="*/ 119 h 119"/>
                  <a:gd name="T4" fmla="*/ 0 w 240"/>
                  <a:gd name="T5" fmla="*/ 60 h 119"/>
                  <a:gd name="T6" fmla="*/ 0 w 240"/>
                  <a:gd name="T7" fmla="*/ 0 h 119"/>
                  <a:gd name="T8" fmla="*/ 240 w 240"/>
                  <a:gd name="T9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119">
                    <a:moveTo>
                      <a:pt x="240" y="60"/>
                    </a:moveTo>
                    <a:lnTo>
                      <a:pt x="0" y="119"/>
                    </a:lnTo>
                    <a:lnTo>
                      <a:pt x="0" y="60"/>
                    </a:lnTo>
                    <a:lnTo>
                      <a:pt x="0" y="0"/>
                    </a:lnTo>
                    <a:lnTo>
                      <a:pt x="240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3" name="Line 154"/>
              <p:cNvSpPr>
                <a:spLocks noChangeShapeType="1"/>
              </p:cNvSpPr>
              <p:nvPr/>
            </p:nvSpPr>
            <p:spPr bwMode="auto">
              <a:xfrm flipH="1">
                <a:off x="6695" y="11706"/>
                <a:ext cx="2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99" name="Group 155"/>
            <p:cNvGrpSpPr>
              <a:grpSpLocks/>
            </p:cNvGrpSpPr>
            <p:nvPr/>
          </p:nvGrpSpPr>
          <p:grpSpPr bwMode="auto">
            <a:xfrm>
              <a:off x="1787219" y="5872492"/>
              <a:ext cx="256133" cy="114181"/>
              <a:chOff x="7815" y="11726"/>
              <a:chExt cx="280" cy="119"/>
            </a:xfrm>
          </p:grpSpPr>
          <p:sp>
            <p:nvSpPr>
              <p:cNvPr id="610" name="Freeform 156"/>
              <p:cNvSpPr>
                <a:spLocks/>
              </p:cNvSpPr>
              <p:nvPr/>
            </p:nvSpPr>
            <p:spPr bwMode="auto">
              <a:xfrm>
                <a:off x="7855" y="11726"/>
                <a:ext cx="240" cy="119"/>
              </a:xfrm>
              <a:custGeom>
                <a:avLst/>
                <a:gdLst>
                  <a:gd name="T0" fmla="*/ 240 w 240"/>
                  <a:gd name="T1" fmla="*/ 59 h 119"/>
                  <a:gd name="T2" fmla="*/ 0 w 240"/>
                  <a:gd name="T3" fmla="*/ 119 h 119"/>
                  <a:gd name="T4" fmla="*/ 0 w 240"/>
                  <a:gd name="T5" fmla="*/ 59 h 119"/>
                  <a:gd name="T6" fmla="*/ 0 w 240"/>
                  <a:gd name="T7" fmla="*/ 0 h 119"/>
                  <a:gd name="T8" fmla="*/ 240 w 240"/>
                  <a:gd name="T9" fmla="*/ 5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119">
                    <a:moveTo>
                      <a:pt x="240" y="59"/>
                    </a:moveTo>
                    <a:lnTo>
                      <a:pt x="0" y="119"/>
                    </a:lnTo>
                    <a:lnTo>
                      <a:pt x="0" y="59"/>
                    </a:lnTo>
                    <a:lnTo>
                      <a:pt x="0" y="0"/>
                    </a:lnTo>
                    <a:lnTo>
                      <a:pt x="240" y="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1" name="Line 157"/>
              <p:cNvSpPr>
                <a:spLocks noChangeShapeType="1"/>
              </p:cNvSpPr>
              <p:nvPr/>
            </p:nvSpPr>
            <p:spPr bwMode="auto">
              <a:xfrm>
                <a:off x="7815" y="11785"/>
                <a:ext cx="4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400" name="Oval 160"/>
            <p:cNvSpPr>
              <a:spLocks noChangeArrowheads="1"/>
            </p:cNvSpPr>
            <p:nvPr/>
          </p:nvSpPr>
          <p:spPr bwMode="auto">
            <a:xfrm>
              <a:off x="539552" y="5808083"/>
              <a:ext cx="72283" cy="5562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1" name="Freeform 162"/>
            <p:cNvSpPr>
              <a:spLocks/>
            </p:cNvSpPr>
            <p:nvPr/>
          </p:nvSpPr>
          <p:spPr bwMode="auto">
            <a:xfrm>
              <a:off x="4167844" y="2394373"/>
              <a:ext cx="2192060" cy="2091849"/>
            </a:xfrm>
            <a:custGeom>
              <a:avLst/>
              <a:gdLst>
                <a:gd name="T0" fmla="*/ 1520 w 1520"/>
                <a:gd name="T1" fmla="*/ 2295 h 2295"/>
                <a:gd name="T2" fmla="*/ 1520 w 1520"/>
                <a:gd name="T3" fmla="*/ 2075 h 2295"/>
                <a:gd name="T4" fmla="*/ 0 w 1520"/>
                <a:gd name="T5" fmla="*/ 2075 h 2295"/>
                <a:gd name="T6" fmla="*/ 0 w 1520"/>
                <a:gd name="T7" fmla="*/ 0 h 2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20" h="2295">
                  <a:moveTo>
                    <a:pt x="1520" y="2295"/>
                  </a:moveTo>
                  <a:lnTo>
                    <a:pt x="1520" y="2075"/>
                  </a:lnTo>
                  <a:lnTo>
                    <a:pt x="0" y="2075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402" name="Group 163"/>
            <p:cNvGrpSpPr>
              <a:grpSpLocks/>
            </p:cNvGrpSpPr>
            <p:nvPr/>
          </p:nvGrpSpPr>
          <p:grpSpPr bwMode="auto">
            <a:xfrm>
              <a:off x="5761213" y="4146607"/>
              <a:ext cx="402271" cy="114181"/>
              <a:chOff x="11436" y="10030"/>
              <a:chExt cx="440" cy="119"/>
            </a:xfrm>
          </p:grpSpPr>
          <p:sp>
            <p:nvSpPr>
              <p:cNvPr id="608" name="Freeform 164"/>
              <p:cNvSpPr>
                <a:spLocks/>
              </p:cNvSpPr>
              <p:nvPr/>
            </p:nvSpPr>
            <p:spPr bwMode="auto">
              <a:xfrm>
                <a:off x="11436" y="10030"/>
                <a:ext cx="240" cy="119"/>
              </a:xfrm>
              <a:custGeom>
                <a:avLst/>
                <a:gdLst>
                  <a:gd name="T0" fmla="*/ 0 w 240"/>
                  <a:gd name="T1" fmla="*/ 59 h 119"/>
                  <a:gd name="T2" fmla="*/ 240 w 240"/>
                  <a:gd name="T3" fmla="*/ 0 h 119"/>
                  <a:gd name="T4" fmla="*/ 240 w 240"/>
                  <a:gd name="T5" fmla="*/ 59 h 119"/>
                  <a:gd name="T6" fmla="*/ 240 w 240"/>
                  <a:gd name="T7" fmla="*/ 119 h 119"/>
                  <a:gd name="T8" fmla="*/ 0 w 240"/>
                  <a:gd name="T9" fmla="*/ 5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119">
                    <a:moveTo>
                      <a:pt x="0" y="59"/>
                    </a:moveTo>
                    <a:lnTo>
                      <a:pt x="240" y="0"/>
                    </a:lnTo>
                    <a:lnTo>
                      <a:pt x="240" y="59"/>
                    </a:lnTo>
                    <a:lnTo>
                      <a:pt x="240" y="119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09" name="Line 165"/>
              <p:cNvSpPr>
                <a:spLocks noChangeShapeType="1"/>
              </p:cNvSpPr>
              <p:nvPr/>
            </p:nvSpPr>
            <p:spPr bwMode="auto">
              <a:xfrm flipH="1">
                <a:off x="11676" y="10089"/>
                <a:ext cx="20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403" name="Freeform 166"/>
            <p:cNvSpPr>
              <a:spLocks/>
            </p:cNvSpPr>
            <p:nvPr/>
          </p:nvSpPr>
          <p:spPr bwMode="auto">
            <a:xfrm>
              <a:off x="566265" y="5689511"/>
              <a:ext cx="1792933" cy="247391"/>
            </a:xfrm>
            <a:custGeom>
              <a:avLst/>
              <a:gdLst>
                <a:gd name="T0" fmla="*/ 0 w 1760"/>
                <a:gd name="T1" fmla="*/ 140 h 219"/>
                <a:gd name="T2" fmla="*/ 0 w 1760"/>
                <a:gd name="T3" fmla="*/ 219 h 219"/>
                <a:gd name="T4" fmla="*/ 1760 w 1760"/>
                <a:gd name="T5" fmla="*/ 219 h 219"/>
                <a:gd name="T6" fmla="*/ 1760 w 17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0" h="219">
                  <a:moveTo>
                    <a:pt x="0" y="140"/>
                  </a:moveTo>
                  <a:lnTo>
                    <a:pt x="0" y="219"/>
                  </a:lnTo>
                  <a:lnTo>
                    <a:pt x="1760" y="219"/>
                  </a:lnTo>
                  <a:lnTo>
                    <a:pt x="176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4" name="Freeform 167"/>
            <p:cNvSpPr>
              <a:spLocks/>
            </p:cNvSpPr>
            <p:nvPr/>
          </p:nvSpPr>
          <p:spPr bwMode="auto">
            <a:xfrm>
              <a:off x="566265" y="5680727"/>
              <a:ext cx="3299876" cy="333759"/>
            </a:xfrm>
            <a:custGeom>
              <a:avLst/>
              <a:gdLst>
                <a:gd name="T0" fmla="*/ 0 w 3040"/>
                <a:gd name="T1" fmla="*/ 219 h 299"/>
                <a:gd name="T2" fmla="*/ 0 w 3040"/>
                <a:gd name="T3" fmla="*/ 299 h 299"/>
                <a:gd name="T4" fmla="*/ 3040 w 3040"/>
                <a:gd name="T5" fmla="*/ 299 h 299"/>
                <a:gd name="T6" fmla="*/ 3040 w 3040"/>
                <a:gd name="T7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40" h="299">
                  <a:moveTo>
                    <a:pt x="0" y="219"/>
                  </a:moveTo>
                  <a:lnTo>
                    <a:pt x="0" y="299"/>
                  </a:lnTo>
                  <a:lnTo>
                    <a:pt x="3040" y="299"/>
                  </a:lnTo>
                  <a:lnTo>
                    <a:pt x="304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5" name="Freeform 168"/>
            <p:cNvSpPr>
              <a:spLocks/>
            </p:cNvSpPr>
            <p:nvPr/>
          </p:nvSpPr>
          <p:spPr bwMode="auto">
            <a:xfrm>
              <a:off x="566265" y="5680727"/>
              <a:ext cx="4721965" cy="417199"/>
            </a:xfrm>
            <a:custGeom>
              <a:avLst/>
              <a:gdLst>
                <a:gd name="T0" fmla="*/ 0 w 4381"/>
                <a:gd name="T1" fmla="*/ 279 h 379"/>
                <a:gd name="T2" fmla="*/ 0 w 4381"/>
                <a:gd name="T3" fmla="*/ 379 h 379"/>
                <a:gd name="T4" fmla="*/ 4381 w 4381"/>
                <a:gd name="T5" fmla="*/ 379 h 379"/>
                <a:gd name="T6" fmla="*/ 4381 w 4381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81" h="379">
                  <a:moveTo>
                    <a:pt x="0" y="279"/>
                  </a:moveTo>
                  <a:lnTo>
                    <a:pt x="0" y="379"/>
                  </a:lnTo>
                  <a:lnTo>
                    <a:pt x="4381" y="379"/>
                  </a:lnTo>
                  <a:lnTo>
                    <a:pt x="438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6" name="Freeform 169"/>
            <p:cNvSpPr>
              <a:spLocks/>
            </p:cNvSpPr>
            <p:nvPr/>
          </p:nvSpPr>
          <p:spPr bwMode="auto">
            <a:xfrm>
              <a:off x="566265" y="5680727"/>
              <a:ext cx="6210052" cy="507958"/>
            </a:xfrm>
            <a:custGeom>
              <a:avLst/>
              <a:gdLst>
                <a:gd name="T0" fmla="*/ 0 w 5721"/>
                <a:gd name="T1" fmla="*/ 379 h 459"/>
                <a:gd name="T2" fmla="*/ 0 w 5721"/>
                <a:gd name="T3" fmla="*/ 459 h 459"/>
                <a:gd name="T4" fmla="*/ 5721 w 5721"/>
                <a:gd name="T5" fmla="*/ 459 h 459"/>
                <a:gd name="T6" fmla="*/ 5721 w 5721"/>
                <a:gd name="T7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21" h="459">
                  <a:moveTo>
                    <a:pt x="0" y="379"/>
                  </a:moveTo>
                  <a:lnTo>
                    <a:pt x="0" y="459"/>
                  </a:lnTo>
                  <a:lnTo>
                    <a:pt x="5721" y="459"/>
                  </a:lnTo>
                  <a:lnTo>
                    <a:pt x="572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7" name="Freeform 170"/>
            <p:cNvSpPr>
              <a:spLocks/>
            </p:cNvSpPr>
            <p:nvPr/>
          </p:nvSpPr>
          <p:spPr bwMode="auto">
            <a:xfrm>
              <a:off x="1945928" y="2489524"/>
              <a:ext cx="2047494" cy="2011337"/>
            </a:xfrm>
            <a:custGeom>
              <a:avLst/>
              <a:gdLst>
                <a:gd name="T0" fmla="*/ 0 w 2321"/>
                <a:gd name="T1" fmla="*/ 2195 h 2195"/>
                <a:gd name="T2" fmla="*/ 0 w 2321"/>
                <a:gd name="T3" fmla="*/ 1875 h 2195"/>
                <a:gd name="T4" fmla="*/ 0 w 2321"/>
                <a:gd name="T5" fmla="*/ 1856 h 2195"/>
                <a:gd name="T6" fmla="*/ 2321 w 2321"/>
                <a:gd name="T7" fmla="*/ 1856 h 2195"/>
                <a:gd name="T8" fmla="*/ 2321 w 2321"/>
                <a:gd name="T9" fmla="*/ 0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1" h="2195">
                  <a:moveTo>
                    <a:pt x="0" y="2195"/>
                  </a:moveTo>
                  <a:lnTo>
                    <a:pt x="0" y="1875"/>
                  </a:lnTo>
                  <a:lnTo>
                    <a:pt x="0" y="1856"/>
                  </a:lnTo>
                  <a:lnTo>
                    <a:pt x="2321" y="1856"/>
                  </a:lnTo>
                  <a:lnTo>
                    <a:pt x="232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8" name="Freeform 171"/>
            <p:cNvSpPr>
              <a:spLocks/>
            </p:cNvSpPr>
            <p:nvPr/>
          </p:nvSpPr>
          <p:spPr bwMode="auto">
            <a:xfrm>
              <a:off x="3438729" y="2470494"/>
              <a:ext cx="609691" cy="2015728"/>
            </a:xfrm>
            <a:custGeom>
              <a:avLst/>
              <a:gdLst>
                <a:gd name="T0" fmla="*/ 0 w 1041"/>
                <a:gd name="T1" fmla="*/ 2215 h 2215"/>
                <a:gd name="T2" fmla="*/ 0 w 1041"/>
                <a:gd name="T3" fmla="*/ 1975 h 2215"/>
                <a:gd name="T4" fmla="*/ 1041 w 1041"/>
                <a:gd name="T5" fmla="*/ 1975 h 2215"/>
                <a:gd name="T6" fmla="*/ 1041 w 1041"/>
                <a:gd name="T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1" h="2215">
                  <a:moveTo>
                    <a:pt x="0" y="2215"/>
                  </a:moveTo>
                  <a:lnTo>
                    <a:pt x="0" y="1975"/>
                  </a:lnTo>
                  <a:lnTo>
                    <a:pt x="1041" y="1975"/>
                  </a:lnTo>
                  <a:lnTo>
                    <a:pt x="104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9" name="Line 172"/>
            <p:cNvSpPr>
              <a:spLocks noChangeShapeType="1"/>
            </p:cNvSpPr>
            <p:nvPr/>
          </p:nvSpPr>
          <p:spPr bwMode="auto">
            <a:xfrm>
              <a:off x="4533973" y="2376807"/>
              <a:ext cx="0" cy="111984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410" name="Group 173"/>
            <p:cNvGrpSpPr>
              <a:grpSpLocks/>
            </p:cNvGrpSpPr>
            <p:nvPr/>
          </p:nvGrpSpPr>
          <p:grpSpPr bwMode="auto">
            <a:xfrm>
              <a:off x="724974" y="4518427"/>
              <a:ext cx="1167528" cy="1193042"/>
              <a:chOff x="2298" y="2994"/>
              <a:chExt cx="2082" cy="2052"/>
            </a:xfrm>
          </p:grpSpPr>
          <p:sp>
            <p:nvSpPr>
              <p:cNvPr id="579" name="Rectangle 174"/>
              <p:cNvSpPr>
                <a:spLocks noChangeArrowheads="1"/>
              </p:cNvSpPr>
              <p:nvPr/>
            </p:nvSpPr>
            <p:spPr bwMode="auto">
              <a:xfrm>
                <a:off x="2376" y="2994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580" name="Rectangle 175"/>
              <p:cNvSpPr>
                <a:spLocks noChangeArrowheads="1"/>
              </p:cNvSpPr>
              <p:nvPr/>
            </p:nvSpPr>
            <p:spPr bwMode="auto">
              <a:xfrm>
                <a:off x="2382" y="4908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581" name="Group 176"/>
              <p:cNvGrpSpPr>
                <a:grpSpLocks/>
              </p:cNvGrpSpPr>
              <p:nvPr/>
            </p:nvGrpSpPr>
            <p:grpSpPr bwMode="auto">
              <a:xfrm flipV="1">
                <a:off x="2298" y="3090"/>
                <a:ext cx="282" cy="1872"/>
                <a:chOff x="1278" y="3408"/>
                <a:chExt cx="642" cy="2274"/>
              </a:xfrm>
            </p:grpSpPr>
            <p:sp>
              <p:nvSpPr>
                <p:cNvPr id="606" name="Arc 177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607" name="Arc 178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82" name="Group 179"/>
              <p:cNvGrpSpPr>
                <a:grpSpLocks/>
              </p:cNvGrpSpPr>
              <p:nvPr/>
            </p:nvGrpSpPr>
            <p:grpSpPr bwMode="auto">
              <a:xfrm flipV="1">
                <a:off x="2511" y="3090"/>
                <a:ext cx="282" cy="1872"/>
                <a:chOff x="1278" y="3408"/>
                <a:chExt cx="642" cy="2274"/>
              </a:xfrm>
            </p:grpSpPr>
            <p:sp>
              <p:nvSpPr>
                <p:cNvPr id="604" name="Arc 180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605" name="Arc 181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83" name="Group 182"/>
              <p:cNvGrpSpPr>
                <a:grpSpLocks/>
              </p:cNvGrpSpPr>
              <p:nvPr/>
            </p:nvGrpSpPr>
            <p:grpSpPr bwMode="auto">
              <a:xfrm flipV="1">
                <a:off x="2724" y="3090"/>
                <a:ext cx="282" cy="1872"/>
                <a:chOff x="1278" y="3408"/>
                <a:chExt cx="642" cy="2274"/>
              </a:xfrm>
            </p:grpSpPr>
            <p:sp>
              <p:nvSpPr>
                <p:cNvPr id="602" name="Arc 183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603" name="Arc 184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84" name="Group 185"/>
              <p:cNvGrpSpPr>
                <a:grpSpLocks/>
              </p:cNvGrpSpPr>
              <p:nvPr/>
            </p:nvGrpSpPr>
            <p:grpSpPr bwMode="auto">
              <a:xfrm flipV="1">
                <a:off x="2937" y="3090"/>
                <a:ext cx="282" cy="1872"/>
                <a:chOff x="1278" y="3408"/>
                <a:chExt cx="642" cy="2274"/>
              </a:xfrm>
            </p:grpSpPr>
            <p:sp>
              <p:nvSpPr>
                <p:cNvPr id="600" name="Arc 186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601" name="Arc 187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85" name="Group 188"/>
              <p:cNvGrpSpPr>
                <a:grpSpLocks/>
              </p:cNvGrpSpPr>
              <p:nvPr/>
            </p:nvGrpSpPr>
            <p:grpSpPr bwMode="auto">
              <a:xfrm flipV="1">
                <a:off x="3150" y="3090"/>
                <a:ext cx="282" cy="1872"/>
                <a:chOff x="1278" y="3408"/>
                <a:chExt cx="642" cy="2274"/>
              </a:xfrm>
            </p:grpSpPr>
            <p:sp>
              <p:nvSpPr>
                <p:cNvPr id="598" name="Arc 189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99" name="Arc 190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86" name="Group 191"/>
              <p:cNvGrpSpPr>
                <a:grpSpLocks/>
              </p:cNvGrpSpPr>
              <p:nvPr/>
            </p:nvGrpSpPr>
            <p:grpSpPr bwMode="auto">
              <a:xfrm flipV="1">
                <a:off x="3363" y="3090"/>
                <a:ext cx="282" cy="1872"/>
                <a:chOff x="1278" y="3408"/>
                <a:chExt cx="642" cy="2274"/>
              </a:xfrm>
            </p:grpSpPr>
            <p:sp>
              <p:nvSpPr>
                <p:cNvPr id="596" name="Arc 192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97" name="Arc 193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87" name="Group 194"/>
              <p:cNvGrpSpPr>
                <a:grpSpLocks/>
              </p:cNvGrpSpPr>
              <p:nvPr/>
            </p:nvGrpSpPr>
            <p:grpSpPr bwMode="auto">
              <a:xfrm flipV="1">
                <a:off x="3576" y="3090"/>
                <a:ext cx="282" cy="1872"/>
                <a:chOff x="1278" y="3408"/>
                <a:chExt cx="642" cy="2274"/>
              </a:xfrm>
            </p:grpSpPr>
            <p:sp>
              <p:nvSpPr>
                <p:cNvPr id="594" name="Arc 195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95" name="Arc 196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88" name="Group 197"/>
              <p:cNvGrpSpPr>
                <a:grpSpLocks/>
              </p:cNvGrpSpPr>
              <p:nvPr/>
            </p:nvGrpSpPr>
            <p:grpSpPr bwMode="auto">
              <a:xfrm flipV="1">
                <a:off x="3789" y="3090"/>
                <a:ext cx="282" cy="1872"/>
                <a:chOff x="1278" y="3408"/>
                <a:chExt cx="642" cy="2274"/>
              </a:xfrm>
            </p:grpSpPr>
            <p:sp>
              <p:nvSpPr>
                <p:cNvPr id="592" name="Arc 198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93" name="Arc 199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89" name="Group 200"/>
              <p:cNvGrpSpPr>
                <a:grpSpLocks/>
              </p:cNvGrpSpPr>
              <p:nvPr/>
            </p:nvGrpSpPr>
            <p:grpSpPr bwMode="auto">
              <a:xfrm flipV="1">
                <a:off x="4002" y="3090"/>
                <a:ext cx="282" cy="1872"/>
                <a:chOff x="1278" y="3408"/>
                <a:chExt cx="642" cy="2274"/>
              </a:xfrm>
            </p:grpSpPr>
            <p:sp>
              <p:nvSpPr>
                <p:cNvPr id="590" name="Arc 201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91" name="Arc 202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411" name="Group 204"/>
            <p:cNvGrpSpPr>
              <a:grpSpLocks/>
            </p:cNvGrpSpPr>
            <p:nvPr/>
          </p:nvGrpSpPr>
          <p:grpSpPr bwMode="auto">
            <a:xfrm>
              <a:off x="2202061" y="4518427"/>
              <a:ext cx="1165956" cy="1193042"/>
              <a:chOff x="2298" y="2994"/>
              <a:chExt cx="2082" cy="2052"/>
            </a:xfrm>
          </p:grpSpPr>
          <p:sp>
            <p:nvSpPr>
              <p:cNvPr id="550" name="Rectangle 205"/>
              <p:cNvSpPr>
                <a:spLocks noChangeArrowheads="1"/>
              </p:cNvSpPr>
              <p:nvPr/>
            </p:nvSpPr>
            <p:spPr bwMode="auto">
              <a:xfrm>
                <a:off x="2376" y="2994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551" name="Rectangle 206"/>
              <p:cNvSpPr>
                <a:spLocks noChangeArrowheads="1"/>
              </p:cNvSpPr>
              <p:nvPr/>
            </p:nvSpPr>
            <p:spPr bwMode="auto">
              <a:xfrm>
                <a:off x="2382" y="4908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552" name="Group 207"/>
              <p:cNvGrpSpPr>
                <a:grpSpLocks/>
              </p:cNvGrpSpPr>
              <p:nvPr/>
            </p:nvGrpSpPr>
            <p:grpSpPr bwMode="auto">
              <a:xfrm flipV="1">
                <a:off x="2298" y="3090"/>
                <a:ext cx="282" cy="1872"/>
                <a:chOff x="1278" y="3408"/>
                <a:chExt cx="642" cy="2274"/>
              </a:xfrm>
            </p:grpSpPr>
            <p:sp>
              <p:nvSpPr>
                <p:cNvPr id="577" name="Arc 208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78" name="Arc 209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53" name="Group 210"/>
              <p:cNvGrpSpPr>
                <a:grpSpLocks/>
              </p:cNvGrpSpPr>
              <p:nvPr/>
            </p:nvGrpSpPr>
            <p:grpSpPr bwMode="auto">
              <a:xfrm flipV="1">
                <a:off x="2511" y="3090"/>
                <a:ext cx="282" cy="1872"/>
                <a:chOff x="1278" y="3408"/>
                <a:chExt cx="642" cy="2274"/>
              </a:xfrm>
            </p:grpSpPr>
            <p:sp>
              <p:nvSpPr>
                <p:cNvPr id="575" name="Arc 211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76" name="Arc 212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54" name="Group 213"/>
              <p:cNvGrpSpPr>
                <a:grpSpLocks/>
              </p:cNvGrpSpPr>
              <p:nvPr/>
            </p:nvGrpSpPr>
            <p:grpSpPr bwMode="auto">
              <a:xfrm flipV="1">
                <a:off x="2724" y="3090"/>
                <a:ext cx="282" cy="1872"/>
                <a:chOff x="1278" y="3408"/>
                <a:chExt cx="642" cy="2274"/>
              </a:xfrm>
            </p:grpSpPr>
            <p:sp>
              <p:nvSpPr>
                <p:cNvPr id="573" name="Arc 214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74" name="Arc 215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55" name="Group 216"/>
              <p:cNvGrpSpPr>
                <a:grpSpLocks/>
              </p:cNvGrpSpPr>
              <p:nvPr/>
            </p:nvGrpSpPr>
            <p:grpSpPr bwMode="auto">
              <a:xfrm flipV="1">
                <a:off x="2937" y="3090"/>
                <a:ext cx="282" cy="1872"/>
                <a:chOff x="1278" y="3408"/>
                <a:chExt cx="642" cy="2274"/>
              </a:xfrm>
            </p:grpSpPr>
            <p:sp>
              <p:nvSpPr>
                <p:cNvPr id="571" name="Arc 217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72" name="Arc 218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56" name="Group 219"/>
              <p:cNvGrpSpPr>
                <a:grpSpLocks/>
              </p:cNvGrpSpPr>
              <p:nvPr/>
            </p:nvGrpSpPr>
            <p:grpSpPr bwMode="auto">
              <a:xfrm flipV="1">
                <a:off x="3150" y="3090"/>
                <a:ext cx="282" cy="1872"/>
                <a:chOff x="1278" y="3408"/>
                <a:chExt cx="642" cy="2274"/>
              </a:xfrm>
            </p:grpSpPr>
            <p:sp>
              <p:nvSpPr>
                <p:cNvPr id="569" name="Arc 220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70" name="Arc 221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57" name="Group 222"/>
              <p:cNvGrpSpPr>
                <a:grpSpLocks/>
              </p:cNvGrpSpPr>
              <p:nvPr/>
            </p:nvGrpSpPr>
            <p:grpSpPr bwMode="auto">
              <a:xfrm flipV="1">
                <a:off x="3363" y="3090"/>
                <a:ext cx="282" cy="1872"/>
                <a:chOff x="1278" y="3408"/>
                <a:chExt cx="642" cy="2274"/>
              </a:xfrm>
            </p:grpSpPr>
            <p:sp>
              <p:nvSpPr>
                <p:cNvPr id="567" name="Arc 223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68" name="Arc 224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58" name="Group 225"/>
              <p:cNvGrpSpPr>
                <a:grpSpLocks/>
              </p:cNvGrpSpPr>
              <p:nvPr/>
            </p:nvGrpSpPr>
            <p:grpSpPr bwMode="auto">
              <a:xfrm flipV="1">
                <a:off x="3576" y="3090"/>
                <a:ext cx="282" cy="1872"/>
                <a:chOff x="1278" y="3408"/>
                <a:chExt cx="642" cy="2274"/>
              </a:xfrm>
            </p:grpSpPr>
            <p:sp>
              <p:nvSpPr>
                <p:cNvPr id="565" name="Arc 226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66" name="Arc 227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59" name="Group 228"/>
              <p:cNvGrpSpPr>
                <a:grpSpLocks/>
              </p:cNvGrpSpPr>
              <p:nvPr/>
            </p:nvGrpSpPr>
            <p:grpSpPr bwMode="auto">
              <a:xfrm flipV="1">
                <a:off x="3789" y="3090"/>
                <a:ext cx="282" cy="1872"/>
                <a:chOff x="1278" y="3408"/>
                <a:chExt cx="642" cy="2274"/>
              </a:xfrm>
            </p:grpSpPr>
            <p:sp>
              <p:nvSpPr>
                <p:cNvPr id="563" name="Arc 229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64" name="Arc 230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60" name="Group 231"/>
              <p:cNvGrpSpPr>
                <a:grpSpLocks/>
              </p:cNvGrpSpPr>
              <p:nvPr/>
            </p:nvGrpSpPr>
            <p:grpSpPr bwMode="auto">
              <a:xfrm flipV="1">
                <a:off x="4002" y="3090"/>
                <a:ext cx="282" cy="1872"/>
                <a:chOff x="1278" y="3408"/>
                <a:chExt cx="642" cy="2274"/>
              </a:xfrm>
            </p:grpSpPr>
            <p:sp>
              <p:nvSpPr>
                <p:cNvPr id="561" name="Arc 232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62" name="Arc 233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412" name="Group 234"/>
            <p:cNvGrpSpPr>
              <a:grpSpLocks/>
            </p:cNvGrpSpPr>
            <p:nvPr/>
          </p:nvGrpSpPr>
          <p:grpSpPr bwMode="auto">
            <a:xfrm>
              <a:off x="3721575" y="4518427"/>
              <a:ext cx="1121958" cy="1193042"/>
              <a:chOff x="2309" y="2882"/>
              <a:chExt cx="714" cy="815"/>
            </a:xfrm>
          </p:grpSpPr>
          <p:sp>
            <p:nvSpPr>
              <p:cNvPr id="527" name="Rectangle 235"/>
              <p:cNvSpPr>
                <a:spLocks noChangeArrowheads="1"/>
              </p:cNvSpPr>
              <p:nvPr/>
            </p:nvSpPr>
            <p:spPr bwMode="auto">
              <a:xfrm>
                <a:off x="2309" y="2882"/>
                <a:ext cx="712" cy="5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528" name="Rectangle 236"/>
              <p:cNvSpPr>
                <a:spLocks noChangeArrowheads="1"/>
              </p:cNvSpPr>
              <p:nvPr/>
            </p:nvSpPr>
            <p:spPr bwMode="auto">
              <a:xfrm>
                <a:off x="2311" y="3642"/>
                <a:ext cx="712" cy="5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529" name="Group 237"/>
              <p:cNvGrpSpPr>
                <a:grpSpLocks/>
              </p:cNvGrpSpPr>
              <p:nvPr/>
            </p:nvGrpSpPr>
            <p:grpSpPr bwMode="auto">
              <a:xfrm flipV="1">
                <a:off x="2357" y="2920"/>
                <a:ext cx="100" cy="744"/>
                <a:chOff x="1278" y="3408"/>
                <a:chExt cx="642" cy="2274"/>
              </a:xfrm>
            </p:grpSpPr>
            <p:sp>
              <p:nvSpPr>
                <p:cNvPr id="548" name="Arc 238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49" name="Arc 239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30" name="Group 240"/>
              <p:cNvGrpSpPr>
                <a:grpSpLocks/>
              </p:cNvGrpSpPr>
              <p:nvPr/>
            </p:nvGrpSpPr>
            <p:grpSpPr bwMode="auto">
              <a:xfrm flipV="1">
                <a:off x="2433" y="2920"/>
                <a:ext cx="100" cy="744"/>
                <a:chOff x="1278" y="3408"/>
                <a:chExt cx="642" cy="2274"/>
              </a:xfrm>
            </p:grpSpPr>
            <p:sp>
              <p:nvSpPr>
                <p:cNvPr id="546" name="Arc 241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47" name="Arc 242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31" name="Group 243"/>
              <p:cNvGrpSpPr>
                <a:grpSpLocks/>
              </p:cNvGrpSpPr>
              <p:nvPr/>
            </p:nvGrpSpPr>
            <p:grpSpPr bwMode="auto">
              <a:xfrm flipV="1">
                <a:off x="2509" y="2920"/>
                <a:ext cx="100" cy="744"/>
                <a:chOff x="1278" y="3408"/>
                <a:chExt cx="642" cy="2274"/>
              </a:xfrm>
            </p:grpSpPr>
            <p:sp>
              <p:nvSpPr>
                <p:cNvPr id="544" name="Arc 244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45" name="Arc 245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32" name="Group 246"/>
              <p:cNvGrpSpPr>
                <a:grpSpLocks/>
              </p:cNvGrpSpPr>
              <p:nvPr/>
            </p:nvGrpSpPr>
            <p:grpSpPr bwMode="auto">
              <a:xfrm flipV="1">
                <a:off x="2585" y="2920"/>
                <a:ext cx="100" cy="744"/>
                <a:chOff x="1278" y="3408"/>
                <a:chExt cx="642" cy="2274"/>
              </a:xfrm>
            </p:grpSpPr>
            <p:sp>
              <p:nvSpPr>
                <p:cNvPr id="542" name="Arc 247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43" name="Arc 248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33" name="Group 249"/>
              <p:cNvGrpSpPr>
                <a:grpSpLocks/>
              </p:cNvGrpSpPr>
              <p:nvPr/>
            </p:nvGrpSpPr>
            <p:grpSpPr bwMode="auto">
              <a:xfrm flipV="1">
                <a:off x="2661" y="2920"/>
                <a:ext cx="100" cy="744"/>
                <a:chOff x="1278" y="3408"/>
                <a:chExt cx="642" cy="2274"/>
              </a:xfrm>
            </p:grpSpPr>
            <p:sp>
              <p:nvSpPr>
                <p:cNvPr id="540" name="Arc 250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41" name="Arc 251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34" name="Group 252"/>
              <p:cNvGrpSpPr>
                <a:grpSpLocks/>
              </p:cNvGrpSpPr>
              <p:nvPr/>
            </p:nvGrpSpPr>
            <p:grpSpPr bwMode="auto">
              <a:xfrm flipV="1">
                <a:off x="2736" y="2920"/>
                <a:ext cx="101" cy="744"/>
                <a:chOff x="1278" y="3408"/>
                <a:chExt cx="642" cy="2274"/>
              </a:xfrm>
            </p:grpSpPr>
            <p:sp>
              <p:nvSpPr>
                <p:cNvPr id="538" name="Arc 253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39" name="Arc 254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35" name="Group 255"/>
              <p:cNvGrpSpPr>
                <a:grpSpLocks/>
              </p:cNvGrpSpPr>
              <p:nvPr/>
            </p:nvGrpSpPr>
            <p:grpSpPr bwMode="auto">
              <a:xfrm flipV="1">
                <a:off x="2812" y="2920"/>
                <a:ext cx="101" cy="744"/>
                <a:chOff x="1278" y="3408"/>
                <a:chExt cx="642" cy="2274"/>
              </a:xfrm>
            </p:grpSpPr>
            <p:sp>
              <p:nvSpPr>
                <p:cNvPr id="536" name="Arc 256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37" name="Arc 257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413" name="Group 258"/>
            <p:cNvGrpSpPr>
              <a:grpSpLocks/>
            </p:cNvGrpSpPr>
            <p:nvPr/>
          </p:nvGrpSpPr>
          <p:grpSpPr bwMode="auto">
            <a:xfrm>
              <a:off x="5129522" y="4518427"/>
              <a:ext cx="1165956" cy="1193042"/>
              <a:chOff x="2298" y="2994"/>
              <a:chExt cx="2082" cy="2052"/>
            </a:xfrm>
          </p:grpSpPr>
          <p:sp>
            <p:nvSpPr>
              <p:cNvPr id="498" name="Rectangle 259"/>
              <p:cNvSpPr>
                <a:spLocks noChangeArrowheads="1"/>
              </p:cNvSpPr>
              <p:nvPr/>
            </p:nvSpPr>
            <p:spPr bwMode="auto">
              <a:xfrm>
                <a:off x="2376" y="2994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99" name="Rectangle 260"/>
              <p:cNvSpPr>
                <a:spLocks noChangeArrowheads="1"/>
              </p:cNvSpPr>
              <p:nvPr/>
            </p:nvSpPr>
            <p:spPr bwMode="auto">
              <a:xfrm>
                <a:off x="2382" y="4908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500" name="Group 261"/>
              <p:cNvGrpSpPr>
                <a:grpSpLocks/>
              </p:cNvGrpSpPr>
              <p:nvPr/>
            </p:nvGrpSpPr>
            <p:grpSpPr bwMode="auto">
              <a:xfrm flipV="1">
                <a:off x="2298" y="3090"/>
                <a:ext cx="282" cy="1872"/>
                <a:chOff x="1278" y="3408"/>
                <a:chExt cx="642" cy="2274"/>
              </a:xfrm>
            </p:grpSpPr>
            <p:sp>
              <p:nvSpPr>
                <p:cNvPr id="525" name="Arc 262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26" name="Arc 263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01" name="Group 264"/>
              <p:cNvGrpSpPr>
                <a:grpSpLocks/>
              </p:cNvGrpSpPr>
              <p:nvPr/>
            </p:nvGrpSpPr>
            <p:grpSpPr bwMode="auto">
              <a:xfrm flipV="1">
                <a:off x="2511" y="3090"/>
                <a:ext cx="282" cy="1872"/>
                <a:chOff x="1278" y="3408"/>
                <a:chExt cx="642" cy="2274"/>
              </a:xfrm>
            </p:grpSpPr>
            <p:sp>
              <p:nvSpPr>
                <p:cNvPr id="523" name="Arc 265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24" name="Arc 266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02" name="Group 267"/>
              <p:cNvGrpSpPr>
                <a:grpSpLocks/>
              </p:cNvGrpSpPr>
              <p:nvPr/>
            </p:nvGrpSpPr>
            <p:grpSpPr bwMode="auto">
              <a:xfrm flipV="1">
                <a:off x="2724" y="3090"/>
                <a:ext cx="282" cy="1872"/>
                <a:chOff x="1278" y="3408"/>
                <a:chExt cx="642" cy="2274"/>
              </a:xfrm>
            </p:grpSpPr>
            <p:sp>
              <p:nvSpPr>
                <p:cNvPr id="521" name="Arc 268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22" name="Arc 269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03" name="Group 270"/>
              <p:cNvGrpSpPr>
                <a:grpSpLocks/>
              </p:cNvGrpSpPr>
              <p:nvPr/>
            </p:nvGrpSpPr>
            <p:grpSpPr bwMode="auto">
              <a:xfrm flipV="1">
                <a:off x="2937" y="3090"/>
                <a:ext cx="282" cy="1872"/>
                <a:chOff x="1278" y="3408"/>
                <a:chExt cx="642" cy="2274"/>
              </a:xfrm>
            </p:grpSpPr>
            <p:sp>
              <p:nvSpPr>
                <p:cNvPr id="519" name="Arc 271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20" name="Arc 272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04" name="Group 273"/>
              <p:cNvGrpSpPr>
                <a:grpSpLocks/>
              </p:cNvGrpSpPr>
              <p:nvPr/>
            </p:nvGrpSpPr>
            <p:grpSpPr bwMode="auto">
              <a:xfrm flipV="1">
                <a:off x="3150" y="3090"/>
                <a:ext cx="282" cy="1872"/>
                <a:chOff x="1278" y="3408"/>
                <a:chExt cx="642" cy="2274"/>
              </a:xfrm>
            </p:grpSpPr>
            <p:sp>
              <p:nvSpPr>
                <p:cNvPr id="517" name="Arc 274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18" name="Arc 275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05" name="Group 276"/>
              <p:cNvGrpSpPr>
                <a:grpSpLocks/>
              </p:cNvGrpSpPr>
              <p:nvPr/>
            </p:nvGrpSpPr>
            <p:grpSpPr bwMode="auto">
              <a:xfrm flipV="1">
                <a:off x="3363" y="3090"/>
                <a:ext cx="282" cy="1872"/>
                <a:chOff x="1278" y="3408"/>
                <a:chExt cx="642" cy="2274"/>
              </a:xfrm>
            </p:grpSpPr>
            <p:sp>
              <p:nvSpPr>
                <p:cNvPr id="515" name="Arc 277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16" name="Arc 278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06" name="Group 279"/>
              <p:cNvGrpSpPr>
                <a:grpSpLocks/>
              </p:cNvGrpSpPr>
              <p:nvPr/>
            </p:nvGrpSpPr>
            <p:grpSpPr bwMode="auto">
              <a:xfrm flipV="1">
                <a:off x="3576" y="3090"/>
                <a:ext cx="282" cy="1872"/>
                <a:chOff x="1278" y="3408"/>
                <a:chExt cx="642" cy="2274"/>
              </a:xfrm>
            </p:grpSpPr>
            <p:sp>
              <p:nvSpPr>
                <p:cNvPr id="513" name="Arc 280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14" name="Arc 281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07" name="Group 282"/>
              <p:cNvGrpSpPr>
                <a:grpSpLocks/>
              </p:cNvGrpSpPr>
              <p:nvPr/>
            </p:nvGrpSpPr>
            <p:grpSpPr bwMode="auto">
              <a:xfrm flipV="1">
                <a:off x="3789" y="3090"/>
                <a:ext cx="282" cy="1872"/>
                <a:chOff x="1278" y="3408"/>
                <a:chExt cx="642" cy="2274"/>
              </a:xfrm>
            </p:grpSpPr>
            <p:sp>
              <p:nvSpPr>
                <p:cNvPr id="511" name="Arc 283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12" name="Arc 284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08" name="Group 285"/>
              <p:cNvGrpSpPr>
                <a:grpSpLocks/>
              </p:cNvGrpSpPr>
              <p:nvPr/>
            </p:nvGrpSpPr>
            <p:grpSpPr bwMode="auto">
              <a:xfrm flipV="1">
                <a:off x="4002" y="3090"/>
                <a:ext cx="282" cy="1872"/>
                <a:chOff x="1278" y="3408"/>
                <a:chExt cx="642" cy="2274"/>
              </a:xfrm>
            </p:grpSpPr>
            <p:sp>
              <p:nvSpPr>
                <p:cNvPr id="509" name="Arc 286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510" name="Arc 287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414" name="Line 291"/>
            <p:cNvSpPr>
              <a:spLocks noChangeShapeType="1"/>
            </p:cNvSpPr>
            <p:nvPr/>
          </p:nvSpPr>
          <p:spPr bwMode="auto">
            <a:xfrm>
              <a:off x="3606865" y="2376807"/>
              <a:ext cx="0" cy="13745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415" name="Group 292"/>
            <p:cNvGrpSpPr>
              <a:grpSpLocks/>
            </p:cNvGrpSpPr>
            <p:nvPr/>
          </p:nvGrpSpPr>
          <p:grpSpPr bwMode="auto">
            <a:xfrm>
              <a:off x="6810888" y="4417421"/>
              <a:ext cx="1165956" cy="1193042"/>
              <a:chOff x="2346" y="2814"/>
              <a:chExt cx="2082" cy="2052"/>
            </a:xfrm>
          </p:grpSpPr>
          <p:sp>
            <p:nvSpPr>
              <p:cNvPr id="478" name="Rectangle 293"/>
              <p:cNvSpPr>
                <a:spLocks noChangeArrowheads="1"/>
              </p:cNvSpPr>
              <p:nvPr/>
            </p:nvSpPr>
            <p:spPr bwMode="auto">
              <a:xfrm flipH="1">
                <a:off x="2352" y="2814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79" name="Rectangle 294"/>
              <p:cNvSpPr>
                <a:spLocks noChangeArrowheads="1"/>
              </p:cNvSpPr>
              <p:nvPr/>
            </p:nvSpPr>
            <p:spPr bwMode="auto">
              <a:xfrm flipH="1">
                <a:off x="2346" y="4728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0" name="Arc 295"/>
              <p:cNvSpPr>
                <a:spLocks/>
              </p:cNvSpPr>
              <p:nvPr/>
            </p:nvSpPr>
            <p:spPr bwMode="auto">
              <a:xfrm>
                <a:off x="4146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1" name="Arc 296"/>
              <p:cNvSpPr>
                <a:spLocks/>
              </p:cNvSpPr>
              <p:nvPr/>
            </p:nvSpPr>
            <p:spPr bwMode="auto">
              <a:xfrm flipV="1">
                <a:off x="4146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2" name="Arc 297"/>
              <p:cNvSpPr>
                <a:spLocks/>
              </p:cNvSpPr>
              <p:nvPr/>
            </p:nvSpPr>
            <p:spPr bwMode="auto">
              <a:xfrm>
                <a:off x="3933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3" name="Arc 298"/>
              <p:cNvSpPr>
                <a:spLocks/>
              </p:cNvSpPr>
              <p:nvPr/>
            </p:nvSpPr>
            <p:spPr bwMode="auto">
              <a:xfrm flipV="1">
                <a:off x="3933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4" name="Arc 299"/>
              <p:cNvSpPr>
                <a:spLocks/>
              </p:cNvSpPr>
              <p:nvPr/>
            </p:nvSpPr>
            <p:spPr bwMode="auto">
              <a:xfrm>
                <a:off x="3720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5" name="Arc 300"/>
              <p:cNvSpPr>
                <a:spLocks/>
              </p:cNvSpPr>
              <p:nvPr/>
            </p:nvSpPr>
            <p:spPr bwMode="auto">
              <a:xfrm flipV="1">
                <a:off x="3720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6" name="Arc 301"/>
              <p:cNvSpPr>
                <a:spLocks/>
              </p:cNvSpPr>
              <p:nvPr/>
            </p:nvSpPr>
            <p:spPr bwMode="auto">
              <a:xfrm>
                <a:off x="3507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7" name="Arc 302"/>
              <p:cNvSpPr>
                <a:spLocks/>
              </p:cNvSpPr>
              <p:nvPr/>
            </p:nvSpPr>
            <p:spPr bwMode="auto">
              <a:xfrm flipV="1">
                <a:off x="3507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8" name="Arc 303"/>
              <p:cNvSpPr>
                <a:spLocks/>
              </p:cNvSpPr>
              <p:nvPr/>
            </p:nvSpPr>
            <p:spPr bwMode="auto">
              <a:xfrm>
                <a:off x="3294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9" name="Arc 304"/>
              <p:cNvSpPr>
                <a:spLocks/>
              </p:cNvSpPr>
              <p:nvPr/>
            </p:nvSpPr>
            <p:spPr bwMode="auto">
              <a:xfrm flipV="1">
                <a:off x="3294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90" name="Arc 305"/>
              <p:cNvSpPr>
                <a:spLocks/>
              </p:cNvSpPr>
              <p:nvPr/>
            </p:nvSpPr>
            <p:spPr bwMode="auto">
              <a:xfrm>
                <a:off x="3081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91" name="Arc 306"/>
              <p:cNvSpPr>
                <a:spLocks/>
              </p:cNvSpPr>
              <p:nvPr/>
            </p:nvSpPr>
            <p:spPr bwMode="auto">
              <a:xfrm flipV="1">
                <a:off x="3081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92" name="Arc 307"/>
              <p:cNvSpPr>
                <a:spLocks/>
              </p:cNvSpPr>
              <p:nvPr/>
            </p:nvSpPr>
            <p:spPr bwMode="auto">
              <a:xfrm>
                <a:off x="2868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93" name="Arc 308"/>
              <p:cNvSpPr>
                <a:spLocks/>
              </p:cNvSpPr>
              <p:nvPr/>
            </p:nvSpPr>
            <p:spPr bwMode="auto">
              <a:xfrm flipV="1">
                <a:off x="2868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94" name="Arc 309"/>
              <p:cNvSpPr>
                <a:spLocks/>
              </p:cNvSpPr>
              <p:nvPr/>
            </p:nvSpPr>
            <p:spPr bwMode="auto">
              <a:xfrm>
                <a:off x="2655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95" name="Arc 310"/>
              <p:cNvSpPr>
                <a:spLocks/>
              </p:cNvSpPr>
              <p:nvPr/>
            </p:nvSpPr>
            <p:spPr bwMode="auto">
              <a:xfrm flipV="1">
                <a:off x="2655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96" name="Arc 311"/>
              <p:cNvSpPr>
                <a:spLocks/>
              </p:cNvSpPr>
              <p:nvPr/>
            </p:nvSpPr>
            <p:spPr bwMode="auto">
              <a:xfrm>
                <a:off x="2442" y="2910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97" name="Arc 312"/>
              <p:cNvSpPr>
                <a:spLocks/>
              </p:cNvSpPr>
              <p:nvPr/>
            </p:nvSpPr>
            <p:spPr bwMode="auto">
              <a:xfrm flipV="1">
                <a:off x="2442" y="3844"/>
                <a:ext cx="282" cy="93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416" name="Line 313"/>
            <p:cNvSpPr>
              <a:spLocks noChangeShapeType="1"/>
            </p:cNvSpPr>
            <p:nvPr/>
          </p:nvSpPr>
          <p:spPr bwMode="auto">
            <a:xfrm flipV="1">
              <a:off x="1889358" y="4455481"/>
              <a:ext cx="133566" cy="9368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7" name="Line 314"/>
            <p:cNvSpPr>
              <a:spLocks noChangeShapeType="1"/>
            </p:cNvSpPr>
            <p:nvPr/>
          </p:nvSpPr>
          <p:spPr bwMode="auto">
            <a:xfrm flipV="1">
              <a:off x="3364874" y="4455481"/>
              <a:ext cx="133566" cy="9368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8" name="Line 315"/>
            <p:cNvSpPr>
              <a:spLocks noChangeShapeType="1"/>
            </p:cNvSpPr>
            <p:nvPr/>
          </p:nvSpPr>
          <p:spPr bwMode="auto">
            <a:xfrm flipV="1">
              <a:off x="4837248" y="4455481"/>
              <a:ext cx="133566" cy="9368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9" name="Line 316"/>
            <p:cNvSpPr>
              <a:spLocks noChangeShapeType="1"/>
            </p:cNvSpPr>
            <p:nvPr/>
          </p:nvSpPr>
          <p:spPr bwMode="auto">
            <a:xfrm flipV="1">
              <a:off x="6300193" y="4440842"/>
              <a:ext cx="133566" cy="9515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0" name="Line 317"/>
            <p:cNvSpPr>
              <a:spLocks noChangeShapeType="1"/>
            </p:cNvSpPr>
            <p:nvPr/>
          </p:nvSpPr>
          <p:spPr bwMode="auto">
            <a:xfrm flipV="1">
              <a:off x="7758424" y="4452553"/>
              <a:ext cx="135138" cy="9368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1" name="Freeform 318"/>
            <p:cNvSpPr>
              <a:spLocks/>
            </p:cNvSpPr>
            <p:nvPr/>
          </p:nvSpPr>
          <p:spPr bwMode="auto">
            <a:xfrm>
              <a:off x="4218128" y="2275801"/>
              <a:ext cx="3614150" cy="2236770"/>
            </a:xfrm>
            <a:custGeom>
              <a:avLst/>
              <a:gdLst>
                <a:gd name="T0" fmla="*/ 2760 w 2760"/>
                <a:gd name="T1" fmla="*/ 2315 h 2315"/>
                <a:gd name="T2" fmla="*/ 2760 w 2760"/>
                <a:gd name="T3" fmla="*/ 1995 h 2315"/>
                <a:gd name="T4" fmla="*/ 0 w 2760"/>
                <a:gd name="T5" fmla="*/ 1995 h 2315"/>
                <a:gd name="T6" fmla="*/ 0 w 2760"/>
                <a:gd name="T7" fmla="*/ 0 h 2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60" h="2315">
                  <a:moveTo>
                    <a:pt x="2760" y="2315"/>
                  </a:moveTo>
                  <a:lnTo>
                    <a:pt x="2760" y="1995"/>
                  </a:lnTo>
                  <a:lnTo>
                    <a:pt x="0" y="1995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2" name="Freeform 319"/>
            <p:cNvSpPr>
              <a:spLocks/>
            </p:cNvSpPr>
            <p:nvPr/>
          </p:nvSpPr>
          <p:spPr bwMode="auto">
            <a:xfrm>
              <a:off x="4103418" y="2451463"/>
              <a:ext cx="810827" cy="2021584"/>
            </a:xfrm>
            <a:custGeom>
              <a:avLst/>
              <a:gdLst>
                <a:gd name="T0" fmla="*/ 240 w 240"/>
                <a:gd name="T1" fmla="*/ 2235 h 2235"/>
                <a:gd name="T2" fmla="*/ 240 w 240"/>
                <a:gd name="T3" fmla="*/ 2135 h 2235"/>
                <a:gd name="T4" fmla="*/ 0 w 240"/>
                <a:gd name="T5" fmla="*/ 2135 h 2235"/>
                <a:gd name="T6" fmla="*/ 0 w 240"/>
                <a:gd name="T7" fmla="*/ 0 h 2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235">
                  <a:moveTo>
                    <a:pt x="240" y="2235"/>
                  </a:moveTo>
                  <a:lnTo>
                    <a:pt x="240" y="2135"/>
                  </a:lnTo>
                  <a:lnTo>
                    <a:pt x="0" y="2135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3" name="Freeform 320"/>
            <p:cNvSpPr>
              <a:spLocks/>
            </p:cNvSpPr>
            <p:nvPr/>
          </p:nvSpPr>
          <p:spPr bwMode="auto">
            <a:xfrm>
              <a:off x="577265" y="2024018"/>
              <a:ext cx="3260592" cy="3816270"/>
            </a:xfrm>
            <a:custGeom>
              <a:avLst/>
              <a:gdLst>
                <a:gd name="T0" fmla="*/ 0 w 5820"/>
                <a:gd name="T1" fmla="*/ 6564 h 6564"/>
                <a:gd name="T2" fmla="*/ 0 w 5820"/>
                <a:gd name="T3" fmla="*/ 3504 h 6564"/>
                <a:gd name="T4" fmla="*/ 5820 w 5820"/>
                <a:gd name="T5" fmla="*/ 3504 h 6564"/>
                <a:gd name="T6" fmla="*/ 5820 w 5820"/>
                <a:gd name="T7" fmla="*/ 0 h 6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0" h="6564">
                  <a:moveTo>
                    <a:pt x="0" y="6564"/>
                  </a:moveTo>
                  <a:lnTo>
                    <a:pt x="0" y="3504"/>
                  </a:lnTo>
                  <a:lnTo>
                    <a:pt x="5820" y="3504"/>
                  </a:lnTo>
                  <a:lnTo>
                    <a:pt x="5820" y="0"/>
                  </a:lnTo>
                </a:path>
              </a:pathLst>
            </a:cu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4" name="Freeform 321"/>
            <p:cNvSpPr>
              <a:spLocks/>
            </p:cNvSpPr>
            <p:nvPr/>
          </p:nvSpPr>
          <p:spPr bwMode="auto">
            <a:xfrm>
              <a:off x="577265" y="5711468"/>
              <a:ext cx="279704" cy="114181"/>
            </a:xfrm>
            <a:custGeom>
              <a:avLst/>
              <a:gdLst>
                <a:gd name="T0" fmla="*/ 0 w 498"/>
                <a:gd name="T1" fmla="*/ 198 h 198"/>
                <a:gd name="T2" fmla="*/ 498 w 498"/>
                <a:gd name="T3" fmla="*/ 198 h 198"/>
                <a:gd name="T4" fmla="*/ 498 w 498"/>
                <a:gd name="T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8" h="198">
                  <a:moveTo>
                    <a:pt x="0" y="198"/>
                  </a:moveTo>
                  <a:lnTo>
                    <a:pt x="498" y="198"/>
                  </a:lnTo>
                  <a:lnTo>
                    <a:pt x="498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425" name="Group 322"/>
            <p:cNvGrpSpPr>
              <a:grpSpLocks/>
            </p:cNvGrpSpPr>
            <p:nvPr/>
          </p:nvGrpSpPr>
          <p:grpSpPr bwMode="auto">
            <a:xfrm>
              <a:off x="5248946" y="5768559"/>
              <a:ext cx="109996" cy="226898"/>
              <a:chOff x="10796" y="11606"/>
              <a:chExt cx="120" cy="239"/>
            </a:xfrm>
          </p:grpSpPr>
          <p:sp>
            <p:nvSpPr>
              <p:cNvPr id="476" name="Freeform 323"/>
              <p:cNvSpPr>
                <a:spLocks/>
              </p:cNvSpPr>
              <p:nvPr/>
            </p:nvSpPr>
            <p:spPr bwMode="auto">
              <a:xfrm>
                <a:off x="10796" y="11606"/>
                <a:ext cx="120" cy="239"/>
              </a:xfrm>
              <a:custGeom>
                <a:avLst/>
                <a:gdLst>
                  <a:gd name="T0" fmla="*/ 60 w 120"/>
                  <a:gd name="T1" fmla="*/ 0 h 239"/>
                  <a:gd name="T2" fmla="*/ 120 w 120"/>
                  <a:gd name="T3" fmla="*/ 239 h 239"/>
                  <a:gd name="T4" fmla="*/ 60 w 120"/>
                  <a:gd name="T5" fmla="*/ 239 h 239"/>
                  <a:gd name="T6" fmla="*/ 0 w 120"/>
                  <a:gd name="T7" fmla="*/ 239 h 239"/>
                  <a:gd name="T8" fmla="*/ 60 w 120"/>
                  <a:gd name="T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239">
                    <a:moveTo>
                      <a:pt x="60" y="0"/>
                    </a:moveTo>
                    <a:lnTo>
                      <a:pt x="120" y="239"/>
                    </a:lnTo>
                    <a:lnTo>
                      <a:pt x="60" y="239"/>
                    </a:lnTo>
                    <a:lnTo>
                      <a:pt x="0" y="239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77" name="Line 324"/>
              <p:cNvSpPr>
                <a:spLocks noChangeShapeType="1"/>
              </p:cNvSpPr>
              <p:nvPr/>
            </p:nvSpPr>
            <p:spPr bwMode="auto">
              <a:xfrm>
                <a:off x="10856" y="11765"/>
                <a:ext cx="1" cy="8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426" name="AutoShape 325"/>
            <p:cNvSpPr>
              <a:spLocks noChangeArrowheads="1"/>
            </p:cNvSpPr>
            <p:nvPr/>
          </p:nvSpPr>
          <p:spPr bwMode="auto">
            <a:xfrm>
              <a:off x="2739469" y="1448723"/>
              <a:ext cx="1902928" cy="569440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427" name="Group 326"/>
            <p:cNvGrpSpPr>
              <a:grpSpLocks/>
            </p:cNvGrpSpPr>
            <p:nvPr/>
          </p:nvGrpSpPr>
          <p:grpSpPr bwMode="auto">
            <a:xfrm>
              <a:off x="3751431" y="2097211"/>
              <a:ext cx="157137" cy="254711"/>
              <a:chOff x="4098" y="2220"/>
              <a:chExt cx="1683" cy="2880"/>
            </a:xfrm>
          </p:grpSpPr>
          <p:sp>
            <p:nvSpPr>
              <p:cNvPr id="474" name="AutoShape 327"/>
              <p:cNvSpPr>
                <a:spLocks noChangeArrowheads="1"/>
              </p:cNvSpPr>
              <p:nvPr/>
            </p:nvSpPr>
            <p:spPr bwMode="auto">
              <a:xfrm>
                <a:off x="4098" y="3660"/>
                <a:ext cx="1665" cy="144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75" name="AutoShape 328"/>
              <p:cNvSpPr>
                <a:spLocks noChangeArrowheads="1"/>
              </p:cNvSpPr>
              <p:nvPr/>
            </p:nvSpPr>
            <p:spPr bwMode="auto">
              <a:xfrm flipV="1">
                <a:off x="4116" y="2220"/>
                <a:ext cx="1665" cy="144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428" name="Line 329"/>
            <p:cNvSpPr>
              <a:spLocks noChangeShapeType="1"/>
            </p:cNvSpPr>
            <p:nvPr/>
          </p:nvSpPr>
          <p:spPr bwMode="auto">
            <a:xfrm flipV="1">
              <a:off x="3996565" y="1763452"/>
              <a:ext cx="0" cy="7670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9" name="Line 330"/>
            <p:cNvSpPr>
              <a:spLocks noChangeShapeType="1"/>
            </p:cNvSpPr>
            <p:nvPr/>
          </p:nvSpPr>
          <p:spPr bwMode="auto">
            <a:xfrm flipV="1">
              <a:off x="4043706" y="1763452"/>
              <a:ext cx="0" cy="7670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0" name="Line 331"/>
            <p:cNvSpPr>
              <a:spLocks noChangeShapeType="1"/>
            </p:cNvSpPr>
            <p:nvPr/>
          </p:nvSpPr>
          <p:spPr bwMode="auto">
            <a:xfrm flipV="1">
              <a:off x="4103418" y="1759060"/>
              <a:ext cx="0" cy="7670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1" name="Line 332"/>
            <p:cNvSpPr>
              <a:spLocks noChangeShapeType="1"/>
            </p:cNvSpPr>
            <p:nvPr/>
          </p:nvSpPr>
          <p:spPr bwMode="auto">
            <a:xfrm flipV="1">
              <a:off x="4214985" y="1759060"/>
              <a:ext cx="0" cy="7670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2" name="Line 333"/>
            <p:cNvSpPr>
              <a:spLocks noChangeShapeType="1"/>
            </p:cNvSpPr>
            <p:nvPr/>
          </p:nvSpPr>
          <p:spPr bwMode="auto">
            <a:xfrm flipV="1">
              <a:off x="4166273" y="1775163"/>
              <a:ext cx="0" cy="7670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3" name="Line 334"/>
            <p:cNvSpPr>
              <a:spLocks noChangeShapeType="1"/>
            </p:cNvSpPr>
            <p:nvPr/>
          </p:nvSpPr>
          <p:spPr bwMode="auto">
            <a:xfrm>
              <a:off x="2752040" y="1794193"/>
              <a:ext cx="18699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434" name="Group 335"/>
            <p:cNvGrpSpPr>
              <a:grpSpLocks/>
            </p:cNvGrpSpPr>
            <p:nvPr/>
          </p:nvGrpSpPr>
          <p:grpSpPr bwMode="auto">
            <a:xfrm>
              <a:off x="3055315" y="1819078"/>
              <a:ext cx="289132" cy="45380"/>
              <a:chOff x="12282" y="2244"/>
              <a:chExt cx="516" cy="78"/>
            </a:xfrm>
          </p:grpSpPr>
          <p:sp>
            <p:nvSpPr>
              <p:cNvPr id="471" name="Line 336"/>
              <p:cNvSpPr>
                <a:spLocks noChangeShapeType="1"/>
              </p:cNvSpPr>
              <p:nvPr/>
            </p:nvSpPr>
            <p:spPr bwMode="auto">
              <a:xfrm>
                <a:off x="12282" y="2244"/>
                <a:ext cx="516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72" name="Line 337"/>
              <p:cNvSpPr>
                <a:spLocks noChangeShapeType="1"/>
              </p:cNvSpPr>
              <p:nvPr/>
            </p:nvSpPr>
            <p:spPr bwMode="auto">
              <a:xfrm>
                <a:off x="12366" y="2280"/>
                <a:ext cx="37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73" name="Line 338"/>
              <p:cNvSpPr>
                <a:spLocks noChangeShapeType="1"/>
              </p:cNvSpPr>
              <p:nvPr/>
            </p:nvSpPr>
            <p:spPr bwMode="auto">
              <a:xfrm>
                <a:off x="12444" y="2316"/>
                <a:ext cx="222" cy="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435" name="AutoShape 340"/>
            <p:cNvSpPr>
              <a:spLocks noChangeArrowheads="1"/>
            </p:cNvSpPr>
            <p:nvPr/>
          </p:nvSpPr>
          <p:spPr bwMode="auto">
            <a:xfrm>
              <a:off x="2514763" y="1337470"/>
              <a:ext cx="2496906" cy="1036409"/>
            </a:xfrm>
            <a:prstGeom prst="flowChartTerminator">
              <a:avLst/>
            </a:prstGeom>
            <a:noFill/>
            <a:ln w="3175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436" name="Group 344"/>
            <p:cNvGrpSpPr>
              <a:grpSpLocks/>
            </p:cNvGrpSpPr>
            <p:nvPr/>
          </p:nvGrpSpPr>
          <p:grpSpPr bwMode="auto">
            <a:xfrm>
              <a:off x="6592467" y="4518427"/>
              <a:ext cx="1165956" cy="1193042"/>
              <a:chOff x="2298" y="2994"/>
              <a:chExt cx="2082" cy="2052"/>
            </a:xfrm>
          </p:grpSpPr>
          <p:sp>
            <p:nvSpPr>
              <p:cNvPr id="442" name="Rectangle 345"/>
              <p:cNvSpPr>
                <a:spLocks noChangeArrowheads="1"/>
              </p:cNvSpPr>
              <p:nvPr/>
            </p:nvSpPr>
            <p:spPr bwMode="auto">
              <a:xfrm>
                <a:off x="2376" y="2994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43" name="Rectangle 346"/>
              <p:cNvSpPr>
                <a:spLocks noChangeArrowheads="1"/>
              </p:cNvSpPr>
              <p:nvPr/>
            </p:nvSpPr>
            <p:spPr bwMode="auto">
              <a:xfrm>
                <a:off x="2382" y="4908"/>
                <a:ext cx="1998" cy="1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444" name="Group 347"/>
              <p:cNvGrpSpPr>
                <a:grpSpLocks/>
              </p:cNvGrpSpPr>
              <p:nvPr/>
            </p:nvGrpSpPr>
            <p:grpSpPr bwMode="auto">
              <a:xfrm flipV="1">
                <a:off x="2298" y="3090"/>
                <a:ext cx="282" cy="1872"/>
                <a:chOff x="1278" y="3408"/>
                <a:chExt cx="642" cy="2274"/>
              </a:xfrm>
            </p:grpSpPr>
            <p:sp>
              <p:nvSpPr>
                <p:cNvPr id="469" name="Arc 348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470" name="Arc 349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445" name="Group 350"/>
              <p:cNvGrpSpPr>
                <a:grpSpLocks/>
              </p:cNvGrpSpPr>
              <p:nvPr/>
            </p:nvGrpSpPr>
            <p:grpSpPr bwMode="auto">
              <a:xfrm flipV="1">
                <a:off x="2511" y="3090"/>
                <a:ext cx="282" cy="1872"/>
                <a:chOff x="1278" y="3408"/>
                <a:chExt cx="642" cy="2274"/>
              </a:xfrm>
            </p:grpSpPr>
            <p:sp>
              <p:nvSpPr>
                <p:cNvPr id="467" name="Arc 351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468" name="Arc 352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446" name="Group 353"/>
              <p:cNvGrpSpPr>
                <a:grpSpLocks/>
              </p:cNvGrpSpPr>
              <p:nvPr/>
            </p:nvGrpSpPr>
            <p:grpSpPr bwMode="auto">
              <a:xfrm flipV="1">
                <a:off x="2724" y="3090"/>
                <a:ext cx="282" cy="1872"/>
                <a:chOff x="1278" y="3408"/>
                <a:chExt cx="642" cy="2274"/>
              </a:xfrm>
            </p:grpSpPr>
            <p:sp>
              <p:nvSpPr>
                <p:cNvPr id="465" name="Arc 354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466" name="Arc 355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447" name="Group 356"/>
              <p:cNvGrpSpPr>
                <a:grpSpLocks/>
              </p:cNvGrpSpPr>
              <p:nvPr/>
            </p:nvGrpSpPr>
            <p:grpSpPr bwMode="auto">
              <a:xfrm flipV="1">
                <a:off x="2937" y="3090"/>
                <a:ext cx="282" cy="1872"/>
                <a:chOff x="1278" y="3408"/>
                <a:chExt cx="642" cy="2274"/>
              </a:xfrm>
            </p:grpSpPr>
            <p:sp>
              <p:nvSpPr>
                <p:cNvPr id="463" name="Arc 357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464" name="Arc 358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448" name="Group 359"/>
              <p:cNvGrpSpPr>
                <a:grpSpLocks/>
              </p:cNvGrpSpPr>
              <p:nvPr/>
            </p:nvGrpSpPr>
            <p:grpSpPr bwMode="auto">
              <a:xfrm flipV="1">
                <a:off x="3150" y="3090"/>
                <a:ext cx="282" cy="1872"/>
                <a:chOff x="1278" y="3408"/>
                <a:chExt cx="642" cy="2274"/>
              </a:xfrm>
            </p:grpSpPr>
            <p:sp>
              <p:nvSpPr>
                <p:cNvPr id="461" name="Arc 360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462" name="Arc 361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449" name="Group 362"/>
              <p:cNvGrpSpPr>
                <a:grpSpLocks/>
              </p:cNvGrpSpPr>
              <p:nvPr/>
            </p:nvGrpSpPr>
            <p:grpSpPr bwMode="auto">
              <a:xfrm flipV="1">
                <a:off x="3363" y="3090"/>
                <a:ext cx="282" cy="1872"/>
                <a:chOff x="1278" y="3408"/>
                <a:chExt cx="642" cy="2274"/>
              </a:xfrm>
            </p:grpSpPr>
            <p:sp>
              <p:nvSpPr>
                <p:cNvPr id="459" name="Arc 363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460" name="Arc 364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450" name="Group 365"/>
              <p:cNvGrpSpPr>
                <a:grpSpLocks/>
              </p:cNvGrpSpPr>
              <p:nvPr/>
            </p:nvGrpSpPr>
            <p:grpSpPr bwMode="auto">
              <a:xfrm flipV="1">
                <a:off x="3576" y="3090"/>
                <a:ext cx="282" cy="1872"/>
                <a:chOff x="1278" y="3408"/>
                <a:chExt cx="642" cy="2274"/>
              </a:xfrm>
            </p:grpSpPr>
            <p:sp>
              <p:nvSpPr>
                <p:cNvPr id="457" name="Arc 366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458" name="Arc 367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451" name="Group 368"/>
              <p:cNvGrpSpPr>
                <a:grpSpLocks/>
              </p:cNvGrpSpPr>
              <p:nvPr/>
            </p:nvGrpSpPr>
            <p:grpSpPr bwMode="auto">
              <a:xfrm flipV="1">
                <a:off x="3789" y="3090"/>
                <a:ext cx="282" cy="1872"/>
                <a:chOff x="1278" y="3408"/>
                <a:chExt cx="642" cy="2274"/>
              </a:xfrm>
            </p:grpSpPr>
            <p:sp>
              <p:nvSpPr>
                <p:cNvPr id="455" name="Arc 369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456" name="Arc 370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452" name="Group 371"/>
              <p:cNvGrpSpPr>
                <a:grpSpLocks/>
              </p:cNvGrpSpPr>
              <p:nvPr/>
            </p:nvGrpSpPr>
            <p:grpSpPr bwMode="auto">
              <a:xfrm flipV="1">
                <a:off x="4002" y="3090"/>
                <a:ext cx="282" cy="1872"/>
                <a:chOff x="1278" y="3408"/>
                <a:chExt cx="642" cy="2274"/>
              </a:xfrm>
            </p:grpSpPr>
            <p:sp>
              <p:nvSpPr>
                <p:cNvPr id="453" name="Arc 372"/>
                <p:cNvSpPr>
                  <a:spLocks/>
                </p:cNvSpPr>
                <p:nvPr/>
              </p:nvSpPr>
              <p:spPr bwMode="auto">
                <a:xfrm flipH="1" flipV="1">
                  <a:off x="1278" y="4542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454" name="Arc 373"/>
                <p:cNvSpPr>
                  <a:spLocks/>
                </p:cNvSpPr>
                <p:nvPr/>
              </p:nvSpPr>
              <p:spPr bwMode="auto">
                <a:xfrm flipH="1">
                  <a:off x="1278" y="3408"/>
                  <a:ext cx="642" cy="11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mtClea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437" name="Line 377"/>
            <p:cNvSpPr>
              <a:spLocks noChangeShapeType="1"/>
            </p:cNvSpPr>
            <p:nvPr/>
          </p:nvSpPr>
          <p:spPr bwMode="auto">
            <a:xfrm flipV="1">
              <a:off x="3990279" y="2448536"/>
              <a:ext cx="0" cy="351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8" name="Line 378"/>
            <p:cNvSpPr>
              <a:spLocks noChangeShapeType="1"/>
            </p:cNvSpPr>
            <p:nvPr/>
          </p:nvSpPr>
          <p:spPr bwMode="auto">
            <a:xfrm flipV="1">
              <a:off x="4046849" y="2378271"/>
              <a:ext cx="0" cy="351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9" name="Line 379"/>
            <p:cNvSpPr>
              <a:spLocks noChangeShapeType="1"/>
            </p:cNvSpPr>
            <p:nvPr/>
          </p:nvSpPr>
          <p:spPr bwMode="auto">
            <a:xfrm flipV="1">
              <a:off x="4103418" y="2302150"/>
              <a:ext cx="0" cy="351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0" name="Line 380"/>
            <p:cNvSpPr>
              <a:spLocks noChangeShapeType="1"/>
            </p:cNvSpPr>
            <p:nvPr/>
          </p:nvSpPr>
          <p:spPr bwMode="auto">
            <a:xfrm flipV="1">
              <a:off x="4166273" y="2249452"/>
              <a:ext cx="0" cy="351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1" name="Line 381"/>
            <p:cNvSpPr>
              <a:spLocks noChangeShapeType="1"/>
            </p:cNvSpPr>
            <p:nvPr/>
          </p:nvSpPr>
          <p:spPr bwMode="auto">
            <a:xfrm flipV="1">
              <a:off x="4216557" y="2161620"/>
              <a:ext cx="0" cy="351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7661" y="5215108"/>
            <a:ext cx="88746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Driving force created by the difference in density between the liquid supply and the two phase return column</a:t>
            </a:r>
          </a:p>
          <a:p>
            <a:r>
              <a:rPr lang="en-GB" sz="1400" dirty="0"/>
              <a:t>Natural circulation, no cold mechanical pump </a:t>
            </a:r>
            <a:r>
              <a:rPr lang="en-GB" sz="1400" dirty="0" smtClean="0"/>
              <a:t>needed</a:t>
            </a:r>
          </a:p>
          <a:p>
            <a:r>
              <a:rPr lang="en-GB" sz="1400" dirty="0" smtClean="0"/>
              <a:t>When sufficient liquid available: magnet system can go into slow-dump in case of power failure</a:t>
            </a:r>
            <a:endParaRPr lang="en-GB" sz="1400" dirty="0"/>
          </a:p>
        </p:txBody>
      </p:sp>
      <p:pic>
        <p:nvPicPr>
          <p:cNvPr id="703" name="Picture 3" descr="0702022_01-A4-at-144-dp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258" y="1052106"/>
            <a:ext cx="2500267" cy="166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0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47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9633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The CMS </a:t>
            </a:r>
            <a:r>
              <a:rPr lang="fr-FR" sz="2800" dirty="0" err="1" smtClean="0">
                <a:solidFill>
                  <a:schemeClr val="tx2"/>
                </a:solidFill>
              </a:rPr>
              <a:t>refrigerator</a:t>
            </a:r>
            <a:r>
              <a:rPr lang="fr-FR" sz="2800" dirty="0" smtClean="0">
                <a:solidFill>
                  <a:schemeClr val="tx2"/>
                </a:solidFill>
              </a:rPr>
              <a:t> system</a:t>
            </a:r>
          </a:p>
        </p:txBody>
      </p:sp>
      <p:grpSp>
        <p:nvGrpSpPr>
          <p:cNvPr id="433" name="Group 432"/>
          <p:cNvGrpSpPr/>
          <p:nvPr/>
        </p:nvGrpSpPr>
        <p:grpSpPr>
          <a:xfrm>
            <a:off x="2601295" y="805949"/>
            <a:ext cx="4555310" cy="4095587"/>
            <a:chOff x="4860032" y="2528500"/>
            <a:chExt cx="4022527" cy="3578662"/>
          </a:xfrm>
        </p:grpSpPr>
        <p:grpSp>
          <p:nvGrpSpPr>
            <p:cNvPr id="434" name="Group 433"/>
            <p:cNvGrpSpPr/>
            <p:nvPr/>
          </p:nvGrpSpPr>
          <p:grpSpPr>
            <a:xfrm>
              <a:off x="4860032" y="2896932"/>
              <a:ext cx="4022527" cy="3210230"/>
              <a:chOff x="1213338" y="990600"/>
              <a:chExt cx="6418385" cy="5238750"/>
            </a:xfrm>
          </p:grpSpPr>
          <p:pic>
            <p:nvPicPr>
              <p:cNvPr id="436" name="Picture 115" descr="PID2009 cms.gif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3338" y="990600"/>
                <a:ext cx="6418385" cy="5238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437" name="Group 118"/>
              <p:cNvGrpSpPr>
                <a:grpSpLocks/>
              </p:cNvGrpSpPr>
              <p:nvPr/>
            </p:nvGrpSpPr>
            <p:grpSpPr bwMode="auto">
              <a:xfrm>
                <a:off x="4126524" y="2617788"/>
                <a:ext cx="643304" cy="3454400"/>
                <a:chOff x="4471128" y="2617556"/>
                <a:chExt cx="695730" cy="3454800"/>
              </a:xfrm>
            </p:grpSpPr>
            <p:cxnSp>
              <p:nvCxnSpPr>
                <p:cNvPr id="480" name="Straight Arrow Connector 479"/>
                <p:cNvCxnSpPr/>
                <p:nvPr/>
              </p:nvCxnSpPr>
              <p:spPr>
                <a:xfrm rot="16200000" flipH="1">
                  <a:off x="3123320" y="4326699"/>
                  <a:ext cx="3419871" cy="1585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1" name="Straight Arrow Connector 480"/>
                <p:cNvCxnSpPr/>
                <p:nvPr/>
              </p:nvCxnSpPr>
              <p:spPr>
                <a:xfrm rot="5400000" flipH="1" flipV="1">
                  <a:off x="3481194" y="5068159"/>
                  <a:ext cx="1994131" cy="14264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2" name="Straight Arrow Connector 481"/>
                <p:cNvCxnSpPr/>
                <p:nvPr/>
              </p:nvCxnSpPr>
              <p:spPr>
                <a:xfrm flipV="1">
                  <a:off x="4482222" y="4087751"/>
                  <a:ext cx="684636" cy="3175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3" name="Straight Arrow Connector 482"/>
                <p:cNvCxnSpPr/>
                <p:nvPr/>
              </p:nvCxnSpPr>
              <p:spPr>
                <a:xfrm rot="5400000" flipH="1" flipV="1">
                  <a:off x="4411960" y="3345515"/>
                  <a:ext cx="1459082" cy="6339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8" name="Oval 437"/>
              <p:cNvSpPr/>
              <p:nvPr/>
            </p:nvSpPr>
            <p:spPr>
              <a:xfrm>
                <a:off x="3745523" y="2276475"/>
                <a:ext cx="562708" cy="590550"/>
              </a:xfrm>
              <a:prstGeom prst="ellipse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  <a:effectLst>
                <a:outerShdw blurRad="50800" dist="50800" dir="5400000" algn="ctr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439" name="Group 164"/>
              <p:cNvGrpSpPr>
                <a:grpSpLocks/>
              </p:cNvGrpSpPr>
              <p:nvPr/>
            </p:nvGrpSpPr>
            <p:grpSpPr bwMode="auto">
              <a:xfrm>
                <a:off x="5895243" y="1504950"/>
                <a:ext cx="400050" cy="1114425"/>
                <a:chOff x="6386598" y="1504948"/>
                <a:chExt cx="433302" cy="1114430"/>
              </a:xfrm>
            </p:grpSpPr>
            <p:cxnSp>
              <p:nvCxnSpPr>
                <p:cNvPr id="476" name="Straight Arrow Connector 475"/>
                <p:cNvCxnSpPr/>
                <p:nvPr/>
              </p:nvCxnSpPr>
              <p:spPr>
                <a:xfrm rot="5400000" flipH="1" flipV="1">
                  <a:off x="5919867" y="2119314"/>
                  <a:ext cx="962029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7" name="Freeform 476"/>
                <p:cNvSpPr/>
                <p:nvPr/>
              </p:nvSpPr>
              <p:spPr>
                <a:xfrm>
                  <a:off x="6472306" y="1504948"/>
                  <a:ext cx="266648" cy="285751"/>
                </a:xfrm>
                <a:custGeom>
                  <a:avLst/>
                  <a:gdLst>
                    <a:gd name="connsiteX0" fmla="*/ 0 w 223838"/>
                    <a:gd name="connsiteY0" fmla="*/ 80963 h 285750"/>
                    <a:gd name="connsiteX1" fmla="*/ 0 w 223838"/>
                    <a:gd name="connsiteY1" fmla="*/ 209550 h 285750"/>
                    <a:gd name="connsiteX2" fmla="*/ 223838 w 223838"/>
                    <a:gd name="connsiteY2" fmla="*/ 285750 h 285750"/>
                    <a:gd name="connsiteX3" fmla="*/ 223838 w 223838"/>
                    <a:gd name="connsiteY3" fmla="*/ 0 h 285750"/>
                    <a:gd name="connsiteX4" fmla="*/ 0 w 223838"/>
                    <a:gd name="connsiteY4" fmla="*/ 80963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838" h="285750">
                      <a:moveTo>
                        <a:pt x="0" y="80963"/>
                      </a:moveTo>
                      <a:lnTo>
                        <a:pt x="0" y="209550"/>
                      </a:lnTo>
                      <a:lnTo>
                        <a:pt x="223838" y="285750"/>
                      </a:lnTo>
                      <a:lnTo>
                        <a:pt x="223838" y="0"/>
                      </a:lnTo>
                      <a:lnTo>
                        <a:pt x="0" y="8096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478" name="Straight Arrow Connector 477"/>
                <p:cNvCxnSpPr/>
                <p:nvPr/>
              </p:nvCxnSpPr>
              <p:spPr>
                <a:xfrm flipV="1">
                  <a:off x="6386598" y="1657349"/>
                  <a:ext cx="404733" cy="4763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9" name="Straight Arrow Connector 478"/>
                <p:cNvCxnSpPr/>
                <p:nvPr/>
              </p:nvCxnSpPr>
              <p:spPr>
                <a:xfrm rot="16200000" flipH="1">
                  <a:off x="6334124" y="2133602"/>
                  <a:ext cx="962029" cy="9523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0" name="Straight Arrow Connector 439"/>
              <p:cNvCxnSpPr/>
              <p:nvPr/>
            </p:nvCxnSpPr>
            <p:spPr>
              <a:xfrm flipV="1">
                <a:off x="6290897" y="2581276"/>
                <a:ext cx="1270488" cy="476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Arrow Connector 440"/>
              <p:cNvCxnSpPr/>
              <p:nvPr/>
            </p:nvCxnSpPr>
            <p:spPr>
              <a:xfrm rot="16200000" flipV="1">
                <a:off x="4423448" y="5074811"/>
                <a:ext cx="490537" cy="879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Arrow Connector 441"/>
              <p:cNvCxnSpPr/>
              <p:nvPr/>
            </p:nvCxnSpPr>
            <p:spPr>
              <a:xfrm flipV="1">
                <a:off x="5191858" y="1638301"/>
                <a:ext cx="373673" cy="476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Arrow Connector 442"/>
              <p:cNvCxnSpPr/>
              <p:nvPr/>
            </p:nvCxnSpPr>
            <p:spPr>
              <a:xfrm>
                <a:off x="4136781" y="2586038"/>
                <a:ext cx="1780442" cy="476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Straight Arrow Connector 443"/>
              <p:cNvCxnSpPr/>
              <p:nvPr/>
            </p:nvCxnSpPr>
            <p:spPr>
              <a:xfrm flipH="1">
                <a:off x="5737694" y="4897439"/>
                <a:ext cx="626821" cy="317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Elbow Connector 444"/>
              <p:cNvCxnSpPr/>
              <p:nvPr/>
            </p:nvCxnSpPr>
            <p:spPr>
              <a:xfrm rot="16200000" flipV="1">
                <a:off x="627368" y="3264694"/>
                <a:ext cx="1347788" cy="0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Arrow Connector 445"/>
              <p:cNvCxnSpPr/>
              <p:nvPr/>
            </p:nvCxnSpPr>
            <p:spPr>
              <a:xfrm>
                <a:off x="1292470" y="2581276"/>
                <a:ext cx="2870689" cy="476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Arrow Connector 446"/>
              <p:cNvCxnSpPr/>
              <p:nvPr/>
            </p:nvCxnSpPr>
            <p:spPr>
              <a:xfrm rot="16200000" flipH="1">
                <a:off x="6541111" y="3583965"/>
                <a:ext cx="2009775" cy="439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Arrow Connector 447"/>
              <p:cNvCxnSpPr/>
              <p:nvPr/>
            </p:nvCxnSpPr>
            <p:spPr>
              <a:xfrm rot="10800000">
                <a:off x="7174523" y="4562475"/>
                <a:ext cx="392723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Arrow Connector 448"/>
              <p:cNvCxnSpPr/>
              <p:nvPr/>
            </p:nvCxnSpPr>
            <p:spPr>
              <a:xfrm rot="5400000">
                <a:off x="6511070" y="5233988"/>
                <a:ext cx="1362075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0" name="Group 173"/>
              <p:cNvGrpSpPr>
                <a:grpSpLocks/>
              </p:cNvGrpSpPr>
              <p:nvPr/>
            </p:nvGrpSpPr>
            <p:grpSpPr bwMode="auto">
              <a:xfrm>
                <a:off x="6330461" y="4895850"/>
                <a:ext cx="880697" cy="1028700"/>
                <a:chOff x="6858002" y="4895853"/>
                <a:chExt cx="954119" cy="1028698"/>
              </a:xfrm>
            </p:grpSpPr>
            <p:cxnSp>
              <p:nvCxnSpPr>
                <p:cNvPr id="474" name="Straight Arrow Connector 473"/>
                <p:cNvCxnSpPr/>
                <p:nvPr/>
              </p:nvCxnSpPr>
              <p:spPr>
                <a:xfrm rot="10800000">
                  <a:off x="6867527" y="5895976"/>
                  <a:ext cx="944594" cy="4763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5" name="Straight Arrow Connector 474"/>
                <p:cNvCxnSpPr/>
                <p:nvPr/>
              </p:nvCxnSpPr>
              <p:spPr>
                <a:xfrm rot="5400000" flipH="1" flipV="1">
                  <a:off x="6348416" y="5405439"/>
                  <a:ext cx="1028698" cy="9525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52" name="Straight Arrow Connector 451"/>
              <p:cNvCxnSpPr/>
              <p:nvPr/>
            </p:nvCxnSpPr>
            <p:spPr>
              <a:xfrm rot="16200000" flipV="1">
                <a:off x="4437186" y="5586779"/>
                <a:ext cx="304800" cy="879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Arrow Connector 452"/>
              <p:cNvCxnSpPr/>
              <p:nvPr/>
            </p:nvCxnSpPr>
            <p:spPr>
              <a:xfrm rot="16200000" flipV="1">
                <a:off x="4648201" y="5596304"/>
                <a:ext cx="304800" cy="879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Arrow Connector 453"/>
              <p:cNvCxnSpPr/>
              <p:nvPr/>
            </p:nvCxnSpPr>
            <p:spPr>
              <a:xfrm rot="16200000" flipV="1">
                <a:off x="4876801" y="5596304"/>
                <a:ext cx="304800" cy="879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Arrow Connector 454"/>
              <p:cNvCxnSpPr/>
              <p:nvPr/>
            </p:nvCxnSpPr>
            <p:spPr>
              <a:xfrm rot="16200000" flipV="1">
                <a:off x="5118589" y="5601067"/>
                <a:ext cx="304800" cy="879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Arrow Connector 455"/>
              <p:cNvCxnSpPr/>
              <p:nvPr/>
            </p:nvCxnSpPr>
            <p:spPr>
              <a:xfrm rot="16200000" flipV="1">
                <a:off x="5369170" y="5601067"/>
                <a:ext cx="304800" cy="879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Arrow Connector 456"/>
              <p:cNvCxnSpPr/>
              <p:nvPr/>
            </p:nvCxnSpPr>
            <p:spPr>
              <a:xfrm flipV="1">
                <a:off x="4646736" y="4833938"/>
                <a:ext cx="1943100" cy="635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Arrow Connector 457"/>
              <p:cNvCxnSpPr/>
              <p:nvPr/>
            </p:nvCxnSpPr>
            <p:spPr>
              <a:xfrm rot="5400000" flipH="1" flipV="1">
                <a:off x="6137764" y="4391148"/>
                <a:ext cx="895350" cy="293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Arrow Connector 458"/>
              <p:cNvCxnSpPr/>
              <p:nvPr/>
            </p:nvCxnSpPr>
            <p:spPr>
              <a:xfrm rot="10800000">
                <a:off x="1305659" y="3938588"/>
                <a:ext cx="2562957" cy="1428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" name="Straight Arrow Connector 459"/>
              <p:cNvCxnSpPr/>
              <p:nvPr/>
            </p:nvCxnSpPr>
            <p:spPr>
              <a:xfrm rot="5400000">
                <a:off x="1490846" y="3247598"/>
                <a:ext cx="1376362" cy="879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Arrow Connector 460"/>
              <p:cNvCxnSpPr/>
              <p:nvPr/>
            </p:nvCxnSpPr>
            <p:spPr>
              <a:xfrm flipV="1">
                <a:off x="4127989" y="1638301"/>
                <a:ext cx="945173" cy="476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Arrow Connector 461"/>
              <p:cNvCxnSpPr/>
              <p:nvPr/>
            </p:nvCxnSpPr>
            <p:spPr>
              <a:xfrm rot="5400000">
                <a:off x="3895175" y="2797969"/>
                <a:ext cx="2338388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Arrow Connector 462"/>
              <p:cNvCxnSpPr/>
              <p:nvPr/>
            </p:nvCxnSpPr>
            <p:spPr>
              <a:xfrm rot="10800000" flipV="1">
                <a:off x="3851031" y="3952876"/>
                <a:ext cx="2734408" cy="952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Arrow Connector 463"/>
              <p:cNvCxnSpPr/>
              <p:nvPr/>
            </p:nvCxnSpPr>
            <p:spPr>
              <a:xfrm rot="5400000">
                <a:off x="4517048" y="1913792"/>
                <a:ext cx="533400" cy="14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Arrow Connector 464"/>
              <p:cNvCxnSpPr/>
              <p:nvPr/>
            </p:nvCxnSpPr>
            <p:spPr>
              <a:xfrm>
                <a:off x="4769827" y="2176464"/>
                <a:ext cx="461596" cy="158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Arrow Connector 465"/>
              <p:cNvCxnSpPr/>
              <p:nvPr/>
            </p:nvCxnSpPr>
            <p:spPr>
              <a:xfrm rot="5400000" flipH="1" flipV="1">
                <a:off x="4935965" y="1902619"/>
                <a:ext cx="538162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Arrow Connector 466"/>
              <p:cNvCxnSpPr/>
              <p:nvPr/>
            </p:nvCxnSpPr>
            <p:spPr>
              <a:xfrm rot="5400000">
                <a:off x="4394994" y="2795649"/>
                <a:ext cx="2354263" cy="14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Straight Arrow Connector 467"/>
              <p:cNvCxnSpPr/>
              <p:nvPr/>
            </p:nvCxnSpPr>
            <p:spPr>
              <a:xfrm rot="5400000" flipH="1" flipV="1">
                <a:off x="3660164" y="2119313"/>
                <a:ext cx="962025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9" name="Freeform 468"/>
              <p:cNvSpPr/>
              <p:nvPr/>
            </p:nvSpPr>
            <p:spPr>
              <a:xfrm>
                <a:off x="4444512" y="1485900"/>
                <a:ext cx="246185" cy="285750"/>
              </a:xfrm>
              <a:custGeom>
                <a:avLst/>
                <a:gdLst>
                  <a:gd name="connsiteX0" fmla="*/ 0 w 223838"/>
                  <a:gd name="connsiteY0" fmla="*/ 80963 h 285750"/>
                  <a:gd name="connsiteX1" fmla="*/ 0 w 223838"/>
                  <a:gd name="connsiteY1" fmla="*/ 209550 h 285750"/>
                  <a:gd name="connsiteX2" fmla="*/ 223838 w 223838"/>
                  <a:gd name="connsiteY2" fmla="*/ 285750 h 285750"/>
                  <a:gd name="connsiteX3" fmla="*/ 223838 w 223838"/>
                  <a:gd name="connsiteY3" fmla="*/ 0 h 285750"/>
                  <a:gd name="connsiteX4" fmla="*/ 0 w 223838"/>
                  <a:gd name="connsiteY4" fmla="*/ 80963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838" h="285750">
                    <a:moveTo>
                      <a:pt x="0" y="80963"/>
                    </a:moveTo>
                    <a:lnTo>
                      <a:pt x="0" y="209550"/>
                    </a:lnTo>
                    <a:lnTo>
                      <a:pt x="223838" y="285750"/>
                    </a:lnTo>
                    <a:lnTo>
                      <a:pt x="223838" y="0"/>
                    </a:lnTo>
                    <a:lnTo>
                      <a:pt x="0" y="8096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70" name="Freeform 469"/>
              <p:cNvSpPr/>
              <p:nvPr/>
            </p:nvSpPr>
            <p:spPr>
              <a:xfrm>
                <a:off x="5253404" y="1485900"/>
                <a:ext cx="246185" cy="285750"/>
              </a:xfrm>
              <a:custGeom>
                <a:avLst/>
                <a:gdLst>
                  <a:gd name="connsiteX0" fmla="*/ 0 w 223838"/>
                  <a:gd name="connsiteY0" fmla="*/ 80963 h 285750"/>
                  <a:gd name="connsiteX1" fmla="*/ 0 w 223838"/>
                  <a:gd name="connsiteY1" fmla="*/ 209550 h 285750"/>
                  <a:gd name="connsiteX2" fmla="*/ 223838 w 223838"/>
                  <a:gd name="connsiteY2" fmla="*/ 285750 h 285750"/>
                  <a:gd name="connsiteX3" fmla="*/ 223838 w 223838"/>
                  <a:gd name="connsiteY3" fmla="*/ 0 h 285750"/>
                  <a:gd name="connsiteX4" fmla="*/ 0 w 223838"/>
                  <a:gd name="connsiteY4" fmla="*/ 80963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838" h="285750">
                    <a:moveTo>
                      <a:pt x="0" y="80963"/>
                    </a:moveTo>
                    <a:lnTo>
                      <a:pt x="0" y="209550"/>
                    </a:lnTo>
                    <a:lnTo>
                      <a:pt x="223838" y="285750"/>
                    </a:lnTo>
                    <a:lnTo>
                      <a:pt x="223838" y="0"/>
                    </a:lnTo>
                    <a:lnTo>
                      <a:pt x="0" y="8096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435" name="Text Box 387"/>
            <p:cNvSpPr txBox="1">
              <a:spLocks noChangeArrowheads="1"/>
            </p:cNvSpPr>
            <p:nvPr/>
          </p:nvSpPr>
          <p:spPr bwMode="auto">
            <a:xfrm>
              <a:off x="6252706" y="2528500"/>
              <a:ext cx="209305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ts val="1000"/>
                </a:spcBef>
                <a:spcAft>
                  <a:spcPct val="0"/>
                </a:spcAft>
              </a:pPr>
              <a:r>
                <a:rPr lang="en-GB" b="1" dirty="0" smtClean="0">
                  <a:solidFill>
                    <a:srgbClr val="1F497D"/>
                  </a:solidFill>
                </a:rPr>
                <a:t>At 4.5K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049570" y="5177983"/>
            <a:ext cx="2479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Refrigerator data:</a:t>
            </a:r>
          </a:p>
          <a:p>
            <a:r>
              <a:rPr lang="en-GB" sz="1200" dirty="0" smtClean="0"/>
              <a:t>800 W @ 4.5K</a:t>
            </a:r>
          </a:p>
          <a:p>
            <a:r>
              <a:rPr lang="en-GB" sz="1200" dirty="0" smtClean="0"/>
              <a:t>4.5 kW @ 70K</a:t>
            </a:r>
          </a:p>
          <a:p>
            <a:r>
              <a:rPr lang="en-GB" sz="1200" dirty="0" smtClean="0"/>
              <a:t>4 g/s for current leads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955800" y="2682711"/>
            <a:ext cx="8316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4 bar</a:t>
            </a:r>
          </a:p>
          <a:p>
            <a:pPr algn="ctr"/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210 g/s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174510" y="2072305"/>
            <a:ext cx="6481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18 bar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5853998" y="3966351"/>
            <a:ext cx="0" cy="380756"/>
          </a:xfrm>
          <a:prstGeom prst="straightConnector1">
            <a:avLst/>
          </a:prstGeom>
          <a:ln w="28575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853998" y="4386069"/>
            <a:ext cx="0" cy="190378"/>
          </a:xfrm>
          <a:prstGeom prst="straightConnector1">
            <a:avLst/>
          </a:prstGeom>
          <a:ln w="28575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 bwMode="auto">
          <a:xfrm flipH="1" flipV="1">
            <a:off x="4981913" y="4578117"/>
            <a:ext cx="885062" cy="1670"/>
          </a:xfrm>
          <a:prstGeom prst="straightConnector1">
            <a:avLst/>
          </a:prstGeom>
          <a:ln w="28575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0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9633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err="1" smtClean="0">
                <a:solidFill>
                  <a:schemeClr val="tx2"/>
                </a:solidFill>
              </a:rPr>
              <a:t>Fast</a:t>
            </a:r>
            <a:r>
              <a:rPr lang="fr-FR" sz="2800" dirty="0" smtClean="0">
                <a:solidFill>
                  <a:schemeClr val="tx2"/>
                </a:solidFill>
              </a:rPr>
              <a:t> dump CMS </a:t>
            </a:r>
            <a:r>
              <a:rPr lang="fr-FR" sz="2800" dirty="0" err="1" smtClean="0">
                <a:solidFill>
                  <a:schemeClr val="tx2"/>
                </a:solidFill>
              </a:rPr>
              <a:t>magnet</a:t>
            </a:r>
            <a:endParaRPr lang="fr-FR" sz="2800" dirty="0" smtClean="0">
              <a:solidFill>
                <a:schemeClr val="tx2"/>
              </a:solidFill>
            </a:endParaRP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52" y="1311662"/>
            <a:ext cx="7719896" cy="393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2052" y="5323367"/>
            <a:ext cx="7772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Helium loss: 180 kg</a:t>
            </a:r>
            <a:endParaRPr lang="en-GB" sz="14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332453" y="1561381"/>
            <a:ext cx="948905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01463" y="1222827"/>
            <a:ext cx="810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5 min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6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40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96334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CMS: </a:t>
            </a:r>
            <a:r>
              <a:rPr lang="fr-FR" sz="2800" dirty="0" err="1" smtClean="0">
                <a:solidFill>
                  <a:schemeClr val="tx2"/>
                </a:solidFill>
              </a:rPr>
              <a:t>Recovery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after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err="1" smtClean="0">
                <a:solidFill>
                  <a:schemeClr val="tx2"/>
                </a:solidFill>
              </a:rPr>
              <a:t>fast</a:t>
            </a:r>
            <a:r>
              <a:rPr lang="fr-FR" sz="2800" dirty="0" smtClean="0">
                <a:solidFill>
                  <a:schemeClr val="tx2"/>
                </a:solidFill>
              </a:rPr>
              <a:t> dump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7" y="821822"/>
            <a:ext cx="7015626" cy="455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6549" y="5479638"/>
            <a:ext cx="7120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Time from fast dump to </a:t>
            </a:r>
            <a:r>
              <a:rPr lang="en-GB" sz="1400" dirty="0" err="1" smtClean="0"/>
              <a:t>cryo</a:t>
            </a:r>
            <a:r>
              <a:rPr lang="en-GB" sz="1400" dirty="0" smtClean="0"/>
              <a:t>-ready: 95 hours</a:t>
            </a:r>
            <a:endParaRPr lang="en-GB" sz="14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398143" y="4244196"/>
            <a:ext cx="655608" cy="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98940" y="3982586"/>
            <a:ext cx="8540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12 hours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06/06/2013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AFF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81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2325</TotalTime>
  <Words>881</Words>
  <Application>Microsoft Office PowerPoint</Application>
  <PresentationFormat>On-screen Show (4:3)</PresentationFormat>
  <Paragraphs>349</Paragraphs>
  <Slides>26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CERN(4-3)</vt:lpstr>
      <vt:lpstr>PowerPoint Presentation</vt:lpstr>
      <vt:lpstr>PowerPoint Presentation</vt:lpstr>
      <vt:lpstr>Higgs boson candidate decaying in two photons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Johan Bremer</cp:lastModifiedBy>
  <cp:revision>132</cp:revision>
  <cp:lastPrinted>2013-05-31T08:08:34Z</cp:lastPrinted>
  <dcterms:created xsi:type="dcterms:W3CDTF">2012-11-30T11:04:26Z</dcterms:created>
  <dcterms:modified xsi:type="dcterms:W3CDTF">2013-06-05T09:00:07Z</dcterms:modified>
</cp:coreProperties>
</file>