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85" r:id="rId5"/>
    <p:sldId id="265" r:id="rId6"/>
    <p:sldId id="264" r:id="rId7"/>
    <p:sldId id="286" r:id="rId8"/>
    <p:sldId id="287" r:id="rId9"/>
    <p:sldId id="266" r:id="rId10"/>
    <p:sldId id="267" r:id="rId11"/>
    <p:sldId id="273" r:id="rId12"/>
    <p:sldId id="270" r:id="rId13"/>
    <p:sldId id="271" r:id="rId14"/>
    <p:sldId id="272" r:id="rId15"/>
    <p:sldId id="284" r:id="rId16"/>
    <p:sldId id="27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204AC-2B19-4854-B8DA-69B07DAA8609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3D815-1DC5-4E58-8827-FE69CA844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378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>
              <a:defRPr baseline="0">
                <a:solidFill>
                  <a:srgbClr val="00B050"/>
                </a:solidFill>
              </a:defRPr>
            </a:lvl2pPr>
            <a:lvl3pPr>
              <a:defRPr baseline="0">
                <a:solidFill>
                  <a:srgbClr val="7030A0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AAHEP6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Who’s who?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Author identification in </a:t>
            </a:r>
            <a:r>
              <a:rPr lang="en-US" dirty="0" smtClean="0"/>
              <a:t>INSPIRE</a:t>
            </a:r>
          </a:p>
          <a:p>
            <a:r>
              <a:rPr lang="en-US" dirty="0" smtClean="0"/>
              <a:t>-</a:t>
            </a:r>
            <a:r>
              <a:rPr lang="en-US" i="1" dirty="0" smtClean="0"/>
              <a:t>Heath O’Connell, Fermilab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7" name="Picture 6" descr="inspire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457200"/>
            <a:ext cx="55118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22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074" name="Picture 2" descr="I:\IRD RECORDS\11.0 Inspire\Advisory Board\bai_mart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38" y="174625"/>
            <a:ext cx="5045075" cy="573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1447800"/>
            <a:ext cx="2209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 people with very common names it naturally has some difficulties. These are cleaned by a combination of user and operator effort.</a:t>
            </a:r>
          </a:p>
          <a:p>
            <a:endParaRPr lang="en-US" b="1" dirty="0"/>
          </a:p>
          <a:p>
            <a:r>
              <a:rPr lang="en-US" b="1" dirty="0" smtClean="0">
                <a:solidFill>
                  <a:srgbClr val="FF0000"/>
                </a:solidFill>
              </a:rPr>
              <a:t>Algorithm will get smarter so 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A.J. Martin </a:t>
            </a:r>
            <a:r>
              <a:rPr lang="en-US" b="1" dirty="0" smtClean="0">
                <a:solidFill>
                  <a:srgbClr val="FF0000"/>
                </a:solidFill>
              </a:rPr>
              <a:t>and 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A.D. Martin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aren’t in same profile.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50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reach users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HEPNames database to identify candidates for a mailout.</a:t>
            </a:r>
          </a:p>
          <a:p>
            <a:r>
              <a:rPr lang="en-US" dirty="0" smtClean="0"/>
              <a:t>Look for people who have verified their HEPNames record (know they respond).</a:t>
            </a:r>
          </a:p>
          <a:p>
            <a:r>
              <a:rPr lang="en-US" dirty="0" smtClean="0"/>
              <a:t>10,000 emails have been sent out.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9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304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Author Publication Profile Page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I:\IRD RECORDS\11.0 Inspire\Authors\brodks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57200"/>
            <a:ext cx="7391400" cy="581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11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Login page: arXiv or “guest”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34846"/>
            <a:ext cx="8229600" cy="3256670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6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Claim your papers, remove others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181" y="1600200"/>
            <a:ext cx="6723638" cy="4525963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1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Claiming results versus total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201483"/>
              </p:ext>
            </p:extLst>
          </p:nvPr>
        </p:nvGraphicFramePr>
        <p:xfrm>
          <a:off x="342901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499"/>
                <a:gridCol w="1295400"/>
                <a:gridCol w="2171701"/>
                <a:gridCol w="2286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Papers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Signatures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Author Profiles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in HEP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1,000,000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6,000,000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270,000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Claiming actions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151,000 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350,000 (4,000,000)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5,000 (100,000)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411480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N.B. Very high number of signatures </a:t>
            </a:r>
            <a:r>
              <a:rPr lang="en-US" dirty="0" smtClean="0"/>
              <a:t>(4,000,000) on </a:t>
            </a:r>
            <a:r>
              <a:rPr lang="en-US" dirty="0" smtClean="0"/>
              <a:t>small number of </a:t>
            </a:r>
            <a:r>
              <a:rPr lang="en-US" dirty="0" smtClean="0"/>
              <a:t>papers (151,000). </a:t>
            </a:r>
            <a:r>
              <a:rPr lang="en-US" dirty="0" smtClean="0"/>
              <a:t>Probably an effect of newer papers being claimed, hence more signatures from big collaborations.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95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98,000 records in HEPNAMES</a:t>
            </a:r>
          </a:p>
          <a:p>
            <a:pPr lvl="1"/>
            <a:r>
              <a:rPr lang="en-US" dirty="0" smtClean="0"/>
              <a:t>34,000 with INSPIRE ID (real, unique people)</a:t>
            </a:r>
          </a:p>
          <a:p>
            <a:r>
              <a:rPr lang="en-US" dirty="0" smtClean="0"/>
              <a:t>Will integrate ORCID </a:t>
            </a:r>
            <a:r>
              <a:rPr lang="en-US" dirty="0" smtClean="0"/>
              <a:t>and INSPIRE </a:t>
            </a:r>
            <a:endParaRPr lang="en-US" dirty="0" smtClean="0"/>
          </a:p>
          <a:p>
            <a:r>
              <a:rPr lang="en-US" dirty="0" smtClean="0"/>
              <a:t>Created </a:t>
            </a:r>
            <a:r>
              <a:rPr lang="en-US" dirty="0"/>
              <a:t>author.xml format for collaborations and system for them to manage </a:t>
            </a:r>
            <a:r>
              <a:rPr lang="en-US" dirty="0" smtClean="0"/>
              <a:t>authors</a:t>
            </a:r>
          </a:p>
          <a:p>
            <a:r>
              <a:rPr lang="en-US" dirty="0" smtClean="0"/>
              <a:t>BAI algorithm created 270,000 author profiles</a:t>
            </a:r>
          </a:p>
          <a:p>
            <a:r>
              <a:rPr lang="en-US" dirty="0" smtClean="0"/>
              <a:t>10,000 solicitation emails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5,000 responses</a:t>
            </a:r>
          </a:p>
          <a:p>
            <a:r>
              <a:rPr lang="en-US" dirty="0" smtClean="0"/>
              <a:t>150,000 papers claimed (out of 1,000,000)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74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What’s the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 search is the most popular search</a:t>
            </a:r>
          </a:p>
          <a:p>
            <a:r>
              <a:rPr lang="en-US" dirty="0" smtClean="0"/>
              <a:t>Names are not unique</a:t>
            </a:r>
          </a:p>
          <a:p>
            <a:pPr lvl="1"/>
            <a:r>
              <a:rPr lang="en-US" dirty="0" smtClean="0"/>
              <a:t>Denis </a:t>
            </a:r>
            <a:r>
              <a:rPr lang="en-US" dirty="0"/>
              <a:t>Bernard (theory), </a:t>
            </a:r>
            <a:endParaRPr lang="en-US" dirty="0" smtClean="0"/>
          </a:p>
          <a:p>
            <a:pPr lvl="1"/>
            <a:r>
              <a:rPr lang="en-US" dirty="0" smtClean="0"/>
              <a:t>Denis </a:t>
            </a:r>
            <a:r>
              <a:rPr lang="en-US" dirty="0"/>
              <a:t>Bernard (BABAR</a:t>
            </a:r>
            <a:r>
              <a:rPr lang="en-US" dirty="0" smtClean="0"/>
              <a:t>),</a:t>
            </a:r>
          </a:p>
          <a:p>
            <a:pPr lvl="1"/>
            <a:r>
              <a:rPr lang="en-US" dirty="0" smtClean="0"/>
              <a:t>Bernard </a:t>
            </a:r>
            <a:r>
              <a:rPr lang="en-US" dirty="0"/>
              <a:t>Denis (</a:t>
            </a:r>
            <a:r>
              <a:rPr lang="en-US" dirty="0" smtClean="0"/>
              <a:t>accelerators)</a:t>
            </a:r>
          </a:p>
          <a:p>
            <a:pPr lvl="1"/>
            <a:r>
              <a:rPr lang="en-US" dirty="0" smtClean="0"/>
              <a:t>David </a:t>
            </a:r>
            <a:r>
              <a:rPr lang="en-US" i="1" dirty="0"/>
              <a:t>Nathan</a:t>
            </a:r>
            <a:r>
              <a:rPr lang="en-US" dirty="0"/>
              <a:t> Brown and David </a:t>
            </a:r>
            <a:r>
              <a:rPr lang="en-US" i="1" dirty="0" err="1"/>
              <a:t>Norvil</a:t>
            </a:r>
            <a:r>
              <a:rPr lang="en-US" dirty="0"/>
              <a:t> Brown (both BABAR</a:t>
            </a:r>
            <a:r>
              <a:rPr lang="en-US" dirty="0" smtClean="0"/>
              <a:t>)</a:t>
            </a:r>
          </a:p>
          <a:p>
            <a:r>
              <a:rPr lang="en-US" dirty="0" smtClean="0"/>
              <a:t>2,800+ authors on ATLAS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0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deal with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HEPNAMES database to collect information on scientists</a:t>
            </a:r>
          </a:p>
          <a:p>
            <a:pPr lvl="1"/>
            <a:r>
              <a:rPr lang="en-US" dirty="0" smtClean="0"/>
              <a:t>Establish identity of author as a person</a:t>
            </a:r>
          </a:p>
          <a:p>
            <a:pPr lvl="1"/>
            <a:r>
              <a:rPr lang="en-US" dirty="0" smtClean="0"/>
              <a:t>99,000 </a:t>
            </a:r>
            <a:r>
              <a:rPr lang="en-US" dirty="0"/>
              <a:t>records managed by 1 </a:t>
            </a:r>
            <a:r>
              <a:rPr lang="en-US" dirty="0" smtClean="0"/>
              <a:t>FTE</a:t>
            </a:r>
          </a:p>
          <a:p>
            <a:pPr lvl="1"/>
            <a:r>
              <a:rPr lang="en-US" dirty="0" smtClean="0"/>
              <a:t>34,000 </a:t>
            </a:r>
            <a:r>
              <a:rPr lang="en-US" sz="2600" u="sng" dirty="0"/>
              <a:t>INSPIRE ID numbers</a:t>
            </a:r>
            <a:r>
              <a:rPr lang="en-US" u="sng" dirty="0"/>
              <a:t> </a:t>
            </a:r>
            <a:r>
              <a:rPr lang="en-US" dirty="0"/>
              <a:t>assigned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Record checked for duplicates, etc.</a:t>
            </a:r>
          </a:p>
          <a:p>
            <a:r>
              <a:rPr lang="en-US" dirty="0" smtClean="0"/>
              <a:t> Bib Author Identify (BAI): computer algorithm to identify author profile based on publication info such as affiliation and co-authors</a:t>
            </a:r>
          </a:p>
          <a:p>
            <a:pPr lvl="1"/>
            <a:r>
              <a:rPr lang="en-US" dirty="0" smtClean="0"/>
              <a:t>Establish BAI profile, may or may not correspond to a unique person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5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INSPIRE ID vs. ORCID 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INSPIRE ID gives us immediate control</a:t>
            </a:r>
          </a:p>
          <a:p>
            <a:pPr lvl="1"/>
            <a:r>
              <a:rPr lang="en-US" dirty="0" smtClean="0"/>
              <a:t>New ATLAS member can be assigned an ID that day by us, </a:t>
            </a:r>
            <a:r>
              <a:rPr lang="en-US" u="sng" dirty="0" smtClean="0"/>
              <a:t>do not have to wait for person</a:t>
            </a:r>
          </a:p>
          <a:p>
            <a:pPr lvl="1"/>
            <a:r>
              <a:rPr lang="en-US" dirty="0" smtClean="0"/>
              <a:t>HEPNames record curated for that person</a:t>
            </a:r>
          </a:p>
          <a:p>
            <a:r>
              <a:rPr lang="en-US" dirty="0" smtClean="0"/>
              <a:t>IDs are all “one-to-one” and an association can be made at a later date (ask users?)</a:t>
            </a:r>
          </a:p>
          <a:p>
            <a:r>
              <a:rPr lang="en-US" dirty="0" smtClean="0"/>
              <a:t>Mark Doyle:</a:t>
            </a:r>
          </a:p>
          <a:p>
            <a:pPr lvl="1"/>
            <a:r>
              <a:rPr lang="en-US" dirty="0" smtClean="0"/>
              <a:t>ORCID-0000-0001-5919-8670 | </a:t>
            </a:r>
            <a:r>
              <a:rPr lang="en-US" dirty="0" smtClean="0"/>
              <a:t>INSPIRE-00077990</a:t>
            </a:r>
          </a:p>
          <a:p>
            <a:r>
              <a:rPr lang="en-US" dirty="0" smtClean="0"/>
              <a:t>Start promoting ORCID with button to ORCID in our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9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Adding authors and </a:t>
            </a:r>
            <a:r>
              <a:rPr lang="en-US" dirty="0" smtClean="0"/>
              <a:t>affiliations to HEP records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1-10 authors	</a:t>
            </a:r>
          </a:p>
          <a:p>
            <a:pPr lvl="1"/>
            <a:r>
              <a:rPr lang="en-US" dirty="0"/>
              <a:t>Add by hand using an auto-suggest script which guesses the </a:t>
            </a:r>
            <a:r>
              <a:rPr lang="en-US" dirty="0" smtClean="0"/>
              <a:t>affiliation based on older records.</a:t>
            </a:r>
            <a:endParaRPr lang="en-US" dirty="0"/>
          </a:p>
          <a:p>
            <a:r>
              <a:rPr lang="en-US" dirty="0"/>
              <a:t>More than 10 authors (typically experimental)</a:t>
            </a:r>
          </a:p>
          <a:p>
            <a:pPr lvl="1"/>
            <a:r>
              <a:rPr lang="en-US" dirty="0"/>
              <a:t>Did they use an authors.xml file?</a:t>
            </a:r>
          </a:p>
          <a:p>
            <a:pPr lvl="2"/>
            <a:r>
              <a:rPr lang="en-US" dirty="0"/>
              <a:t>Yes: extract authors and </a:t>
            </a:r>
            <a:r>
              <a:rPr lang="en-US" dirty="0" err="1"/>
              <a:t>affs</a:t>
            </a:r>
            <a:r>
              <a:rPr lang="en-US" dirty="0"/>
              <a:t> cleanly in a few seconds.</a:t>
            </a:r>
          </a:p>
          <a:p>
            <a:pPr lvl="2"/>
            <a:r>
              <a:rPr lang="en-US" dirty="0"/>
              <a:t>No: use script that extracts authors and affiliations from TeX file and matches their ID number based on name and experiment. </a:t>
            </a:r>
          </a:p>
          <a:p>
            <a:pPr lvl="2"/>
            <a:r>
              <a:rPr lang="en-US" dirty="0"/>
              <a:t>e.g. “d. </a:t>
            </a:r>
            <a:r>
              <a:rPr lang="en-US" dirty="0" err="1"/>
              <a:t>denisov</a:t>
            </a:r>
            <a:r>
              <a:rPr lang="en-US" dirty="0"/>
              <a:t>” + “FNAL-E-0823” = INSPIRE-00076696</a:t>
            </a:r>
          </a:p>
          <a:p>
            <a:pPr lvl="2"/>
            <a:r>
              <a:rPr lang="en-US" dirty="0"/>
              <a:t>Affiliations matched with INSTITUTIONS database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AAHEP6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15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Authors.xml file </a:t>
            </a:r>
            <a:br>
              <a:rPr lang="en-US" dirty="0"/>
            </a:b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33" y="871480"/>
            <a:ext cx="8742167" cy="5254684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le 8"/>
          <p:cNvSpPr txBox="1">
            <a:spLocks/>
          </p:cNvSpPr>
          <p:nvPr/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38800" y="1371600"/>
            <a:ext cx="32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Authors.xml file was proposed by INSPIRE and developed in partnership with </a:t>
            </a:r>
            <a:r>
              <a:rPr lang="en-US" b="1" dirty="0" smtClean="0">
                <a:solidFill>
                  <a:srgbClr val="FF0000"/>
                </a:solidFill>
              </a:rPr>
              <a:t>arXiv.org</a:t>
            </a:r>
            <a:r>
              <a:rPr lang="en-US" dirty="0" smtClean="0">
                <a:solidFill>
                  <a:srgbClr val="FF0000"/>
                </a:solidFill>
              </a:rPr>
              <a:t> and publishers such as the </a:t>
            </a:r>
            <a:r>
              <a:rPr lang="en-US" b="1" dirty="0" smtClean="0">
                <a:solidFill>
                  <a:srgbClr val="FF0000"/>
                </a:solidFill>
              </a:rPr>
              <a:t>APS</a:t>
            </a:r>
            <a:r>
              <a:rPr lang="en-US" dirty="0" smtClean="0">
                <a:solidFill>
                  <a:srgbClr val="FF0000"/>
                </a:solidFill>
              </a:rPr>
              <a:t> to enable collaborations to ensure all authors are properly specified.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074" name="Picture 2" descr="I:\IRD RECORDS\11.0 Inspire\Advisory Board\AB meeting 2012\lhc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045" y="3943350"/>
            <a:ext cx="13716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I:\IRD RECORDS\11.0 Inspire\Advisory Board\AB meeting 2012\atlas_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948" y="5103813"/>
            <a:ext cx="2047875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:\IRD RECORDS\11.0 Inspire\Advisory Board\AB meeting 2012\cm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295" y="4969276"/>
            <a:ext cx="1181100" cy="1167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I:\IRD RECORDS\11.0 Inspire\Advisory Board\AB meeting 2012\dzero_logo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948" y="3943350"/>
            <a:ext cx="1883901" cy="99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Helping the Smaller Collaborations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10-200 people</a:t>
            </a:r>
          </a:p>
          <a:p>
            <a:pPr lvl="1"/>
            <a:r>
              <a:rPr lang="en-US" dirty="0" smtClean="0"/>
              <a:t>Big enough to be a problem</a:t>
            </a:r>
          </a:p>
          <a:p>
            <a:pPr lvl="1"/>
            <a:r>
              <a:rPr lang="en-US" dirty="0" smtClean="0"/>
              <a:t>Small enough to have no system in place</a:t>
            </a:r>
          </a:p>
          <a:p>
            <a:r>
              <a:rPr lang="en-US" dirty="0" smtClean="0"/>
              <a:t>INSPIRE has created a system these collaborations can use to manage their authors and create author.xml and </a:t>
            </a:r>
            <a:r>
              <a:rPr lang="en-US" dirty="0" err="1" smtClean="0"/>
              <a:t>LaTeX</a:t>
            </a:r>
            <a:r>
              <a:rPr lang="en-US" dirty="0" smtClean="0"/>
              <a:t> files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5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Author management for collaborations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62" y="1600200"/>
            <a:ext cx="7549876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872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get automated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Bib Author Identify (BAI)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/>
              <a:t>12,000 lines of </a:t>
            </a:r>
            <a:r>
              <a:rPr lang="en-US" dirty="0" smtClean="0"/>
              <a:t>code that uses metadata to create likely author </a:t>
            </a:r>
            <a:r>
              <a:rPr lang="en-US" dirty="0"/>
              <a:t>profiles to identify a person</a:t>
            </a:r>
          </a:p>
          <a:p>
            <a:r>
              <a:rPr lang="en-US" dirty="0" smtClean="0"/>
              <a:t>6.7 M “signatures” on 1M papers in HEP </a:t>
            </a:r>
          </a:p>
          <a:p>
            <a:r>
              <a:rPr lang="en-US" dirty="0" smtClean="0"/>
              <a:t>270,000 author profiles created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f. HEPNames: 100,000 records</a:t>
            </a:r>
          </a:p>
          <a:p>
            <a:r>
              <a:rPr lang="en-US" dirty="0" smtClean="0"/>
              <a:t>On average each profile has 25 papers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AAHEP6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73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</TotalTime>
  <Words>613</Words>
  <Application>Microsoft Office PowerPoint</Application>
  <PresentationFormat>On-screen Show (4:3)</PresentationFormat>
  <Paragraphs>133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Who’s who?</vt:lpstr>
      <vt:lpstr>What’s the problem?</vt:lpstr>
      <vt:lpstr>How do we deal with this?</vt:lpstr>
      <vt:lpstr>INSPIRE ID vs. ORCID ID</vt:lpstr>
      <vt:lpstr>Adding authors and affiliations to HEP records</vt:lpstr>
      <vt:lpstr>Authors.xml file  </vt:lpstr>
      <vt:lpstr>Helping the Smaller Collaborations</vt:lpstr>
      <vt:lpstr>Author management for collaborations</vt:lpstr>
      <vt:lpstr>Let’s get automated</vt:lpstr>
      <vt:lpstr>PowerPoint Presentation</vt:lpstr>
      <vt:lpstr>How to reach users</vt:lpstr>
      <vt:lpstr>Author Publication Profile Page</vt:lpstr>
      <vt:lpstr>Login page: arXiv or “guest”</vt:lpstr>
      <vt:lpstr>Claim your papers, remove others</vt:lpstr>
      <vt:lpstr>Claiming results versus total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Who’s who?</dc:title>
  <dc:creator>Heath B. O'connell x6017 13577N</dc:creator>
  <cp:lastModifiedBy>hoc</cp:lastModifiedBy>
  <cp:revision>90</cp:revision>
  <dcterms:created xsi:type="dcterms:W3CDTF">2006-08-16T00:00:00Z</dcterms:created>
  <dcterms:modified xsi:type="dcterms:W3CDTF">2012-11-13T18:09:56Z</dcterms:modified>
</cp:coreProperties>
</file>