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5.xml" ContentType="application/vnd.openxmlformats-officedocument.presentationml.slide+xml"/>
  <Override PartName="/ppt/diagrams/colors1.xml" ContentType="application/vnd.openxmlformats-officedocument.drawingml.diagramColor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diagrams/layout1.xml" ContentType="application/vnd.openxmlformats-officedocument.drawingml.diagramLayout+xml"/>
  <Override PartName="/ppt/diagrams/quickStyle1.xml" ContentType="application/vnd.openxmlformats-officedocument.drawingml.diagramStyle+xml"/>
  <Default Extension="m4v" ContentType="video/unknown"/>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drawing1.xml" ContentType="application/vnd.ms-office.drawingml.diagramDrawing+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60" r:id="rId1"/>
  </p:sldMasterIdLst>
  <p:notesMasterIdLst>
    <p:notesMasterId r:id="rId28"/>
  </p:notesMasterIdLst>
  <p:handoutMasterIdLst>
    <p:handoutMasterId r:id="rId29"/>
  </p:handoutMasterIdLst>
  <p:sldIdLst>
    <p:sldId id="421" r:id="rId2"/>
    <p:sldId id="408" r:id="rId3"/>
    <p:sldId id="409" r:id="rId4"/>
    <p:sldId id="328" r:id="rId5"/>
    <p:sldId id="310" r:id="rId6"/>
    <p:sldId id="329" r:id="rId7"/>
    <p:sldId id="373" r:id="rId8"/>
    <p:sldId id="291" r:id="rId9"/>
    <p:sldId id="327" r:id="rId10"/>
    <p:sldId id="415" r:id="rId11"/>
    <p:sldId id="410" r:id="rId12"/>
    <p:sldId id="411" r:id="rId13"/>
    <p:sldId id="422" r:id="rId14"/>
    <p:sldId id="423" r:id="rId15"/>
    <p:sldId id="424" r:id="rId16"/>
    <p:sldId id="413" r:id="rId17"/>
    <p:sldId id="414" r:id="rId18"/>
    <p:sldId id="256" r:id="rId19"/>
    <p:sldId id="369" r:id="rId20"/>
    <p:sldId id="425" r:id="rId21"/>
    <p:sldId id="426" r:id="rId22"/>
    <p:sldId id="371" r:id="rId23"/>
    <p:sldId id="417" r:id="rId24"/>
    <p:sldId id="392" r:id="rId25"/>
    <p:sldId id="418" r:id="rId26"/>
    <p:sldId id="419" r:id="rId2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0099D8"/>
    <a:srgbClr val="00964B"/>
    <a:srgbClr val="EF792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6693" autoAdjust="0"/>
    <p:restoredTop sz="72846" autoAdjust="0"/>
  </p:normalViewPr>
  <p:slideViewPr>
    <p:cSldViewPr snapToGrid="0" snapToObjects="1">
      <p:cViewPr>
        <p:scale>
          <a:sx n="66" d="100"/>
          <a:sy n="66" d="100"/>
        </p:scale>
        <p:origin x="-1824" y="-5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88D924-1682-204E-A4A2-582628F68345}" type="doc">
      <dgm:prSet loTypeId="urn:microsoft.com/office/officeart/2005/8/layout/hProcess9" loCatId="" qsTypeId="urn:microsoft.com/office/officeart/2005/8/quickstyle/simple4" qsCatId="simple" csTypeId="urn:microsoft.com/office/officeart/2005/8/colors/accent1_2" csCatId="accent1" phldr="1"/>
      <dgm:spPr/>
    </dgm:pt>
    <dgm:pt modelId="{BF21ED2B-0760-3641-ACC7-E5CBD0526B64}">
      <dgm:prSet phldrT="[Testo]" custT="1"/>
      <dgm:spPr>
        <a:solidFill>
          <a:srgbClr val="EF792F"/>
        </a:solidFill>
      </dgm:spPr>
      <dgm:t>
        <a:bodyPr/>
        <a:lstStyle/>
        <a:p>
          <a:r>
            <a:rPr lang="en-GB" sz="2800" dirty="0" smtClean="0">
              <a:latin typeface="Calibri"/>
              <a:cs typeface="Calibri"/>
            </a:rPr>
            <a:t>Year 1 Surveys</a:t>
          </a:r>
          <a:endParaRPr lang="en-GB" sz="2800" dirty="0">
            <a:latin typeface="Calibri"/>
            <a:cs typeface="Calibri"/>
          </a:endParaRPr>
        </a:p>
      </dgm:t>
    </dgm:pt>
    <dgm:pt modelId="{6C9F411E-AEF6-0B48-BE65-B58F2BACB953}" type="parTrans" cxnId="{19590388-ED1D-374B-A424-831CCFA6639D}">
      <dgm:prSet/>
      <dgm:spPr/>
      <dgm:t>
        <a:bodyPr/>
        <a:lstStyle/>
        <a:p>
          <a:endParaRPr lang="en-GB"/>
        </a:p>
      </dgm:t>
    </dgm:pt>
    <dgm:pt modelId="{104BB52C-EF0D-654C-A60F-B7105D758B43}" type="sibTrans" cxnId="{19590388-ED1D-374B-A424-831CCFA6639D}">
      <dgm:prSet/>
      <dgm:spPr/>
      <dgm:t>
        <a:bodyPr/>
        <a:lstStyle/>
        <a:p>
          <a:endParaRPr lang="en-GB"/>
        </a:p>
      </dgm:t>
    </dgm:pt>
    <dgm:pt modelId="{D8C37000-394F-B647-8FB5-A29B802A64F4}">
      <dgm:prSet phldrT="[Testo]" custT="1"/>
      <dgm:spPr>
        <a:solidFill>
          <a:srgbClr val="00964B"/>
        </a:solidFill>
      </dgm:spPr>
      <dgm:t>
        <a:bodyPr/>
        <a:lstStyle/>
        <a:p>
          <a:r>
            <a:rPr lang="en-GB" sz="2800" dirty="0" smtClean="0">
              <a:latin typeface="Calibri"/>
              <a:cs typeface="Calibri"/>
            </a:rPr>
            <a:t>Year 2 WP33 Harmonization</a:t>
          </a:r>
          <a:endParaRPr lang="en-GB" sz="2800" dirty="0">
            <a:latin typeface="Calibri"/>
            <a:cs typeface="Calibri"/>
          </a:endParaRPr>
        </a:p>
      </dgm:t>
    </dgm:pt>
    <dgm:pt modelId="{ADDDE6BE-3AB5-A449-9454-86003F537FCA}" type="parTrans" cxnId="{DB628C78-C5C5-814F-8B98-BEA99E0943DC}">
      <dgm:prSet/>
      <dgm:spPr/>
      <dgm:t>
        <a:bodyPr/>
        <a:lstStyle/>
        <a:p>
          <a:endParaRPr lang="en-GB"/>
        </a:p>
      </dgm:t>
    </dgm:pt>
    <dgm:pt modelId="{A5A2BE59-71FA-EE40-A924-62B832C606FB}" type="sibTrans" cxnId="{DB628C78-C5C5-814F-8B98-BEA99E0943DC}">
      <dgm:prSet/>
      <dgm:spPr/>
      <dgm:t>
        <a:bodyPr/>
        <a:lstStyle/>
        <a:p>
          <a:endParaRPr lang="en-GB"/>
        </a:p>
      </dgm:t>
    </dgm:pt>
    <dgm:pt modelId="{CB8BAA2C-83B2-EE4B-9FE9-273AC741827E}">
      <dgm:prSet phldrT="[Testo]" custT="1"/>
      <dgm:spPr>
        <a:solidFill>
          <a:srgbClr val="0099D8"/>
        </a:solidFill>
      </dgm:spPr>
      <dgm:t>
        <a:bodyPr/>
        <a:lstStyle/>
        <a:p>
          <a:r>
            <a:rPr lang="en-GB" sz="2800" dirty="0" smtClean="0">
              <a:latin typeface="Calibri"/>
              <a:cs typeface="Calibri"/>
            </a:rPr>
            <a:t>Year 3 WP33 LTDP Architecture</a:t>
          </a:r>
          <a:endParaRPr lang="en-GB" sz="2800" dirty="0">
            <a:latin typeface="Calibri"/>
            <a:cs typeface="Calibri"/>
          </a:endParaRPr>
        </a:p>
      </dgm:t>
    </dgm:pt>
    <dgm:pt modelId="{B3665BD2-830E-6843-B489-54E37F6C935B}" type="parTrans" cxnId="{CD2C92A7-83DD-1842-80AD-40A0EBA75E9D}">
      <dgm:prSet/>
      <dgm:spPr/>
      <dgm:t>
        <a:bodyPr/>
        <a:lstStyle/>
        <a:p>
          <a:endParaRPr lang="en-GB"/>
        </a:p>
      </dgm:t>
    </dgm:pt>
    <dgm:pt modelId="{3D52B180-3AB3-4145-A7A1-320DFF653E38}" type="sibTrans" cxnId="{CD2C92A7-83DD-1842-80AD-40A0EBA75E9D}">
      <dgm:prSet/>
      <dgm:spPr/>
      <dgm:t>
        <a:bodyPr/>
        <a:lstStyle/>
        <a:p>
          <a:endParaRPr lang="en-GB"/>
        </a:p>
      </dgm:t>
    </dgm:pt>
    <dgm:pt modelId="{09DEFBC8-4952-6C4F-9D7E-91AE49EBB7EE}" type="pres">
      <dgm:prSet presAssocID="{6B88D924-1682-204E-A4A2-582628F68345}" presName="CompostProcess" presStyleCnt="0">
        <dgm:presLayoutVars>
          <dgm:dir/>
          <dgm:resizeHandles val="exact"/>
        </dgm:presLayoutVars>
      </dgm:prSet>
      <dgm:spPr/>
    </dgm:pt>
    <dgm:pt modelId="{3356A248-81C7-E94E-8215-9C0359C05B4E}" type="pres">
      <dgm:prSet presAssocID="{6B88D924-1682-204E-A4A2-582628F68345}" presName="arrow" presStyleLbl="bgShp" presStyleIdx="0" presStyleCnt="1"/>
      <dgm:spPr/>
    </dgm:pt>
    <dgm:pt modelId="{E3DB8488-2A86-064D-888D-67B673B1D4D4}" type="pres">
      <dgm:prSet presAssocID="{6B88D924-1682-204E-A4A2-582628F68345}" presName="linearProcess" presStyleCnt="0"/>
      <dgm:spPr/>
    </dgm:pt>
    <dgm:pt modelId="{791F805F-1FF4-BD4D-88CD-A63C96039714}" type="pres">
      <dgm:prSet presAssocID="{BF21ED2B-0760-3641-ACC7-E5CBD0526B64}" presName="textNode" presStyleLbl="node1" presStyleIdx="0" presStyleCnt="3" custLinFactNeighborX="43396" custLinFactNeighborY="831">
        <dgm:presLayoutVars>
          <dgm:bulletEnabled val="1"/>
        </dgm:presLayoutVars>
      </dgm:prSet>
      <dgm:spPr/>
      <dgm:t>
        <a:bodyPr/>
        <a:lstStyle/>
        <a:p>
          <a:endParaRPr lang="en-GB"/>
        </a:p>
      </dgm:t>
    </dgm:pt>
    <dgm:pt modelId="{96765B2D-575A-8945-B6D6-660EF629E8E2}" type="pres">
      <dgm:prSet presAssocID="{104BB52C-EF0D-654C-A60F-B7105D758B43}" presName="sibTrans" presStyleCnt="0"/>
      <dgm:spPr/>
    </dgm:pt>
    <dgm:pt modelId="{21ABD21D-4F84-E34C-B75C-9324FCBC78B3}" type="pres">
      <dgm:prSet presAssocID="{D8C37000-394F-B647-8FB5-A29B802A64F4}" presName="textNode" presStyleLbl="node1" presStyleIdx="1" presStyleCnt="3">
        <dgm:presLayoutVars>
          <dgm:bulletEnabled val="1"/>
        </dgm:presLayoutVars>
      </dgm:prSet>
      <dgm:spPr/>
      <dgm:t>
        <a:bodyPr/>
        <a:lstStyle/>
        <a:p>
          <a:endParaRPr lang="en-GB"/>
        </a:p>
      </dgm:t>
    </dgm:pt>
    <dgm:pt modelId="{CAC6B35D-9DBD-C449-885E-9137BFD8AB23}" type="pres">
      <dgm:prSet presAssocID="{A5A2BE59-71FA-EE40-A924-62B832C606FB}" presName="sibTrans" presStyleCnt="0"/>
      <dgm:spPr/>
    </dgm:pt>
    <dgm:pt modelId="{FF1FF311-DA8C-E949-BEAB-832A971F255F}" type="pres">
      <dgm:prSet presAssocID="{CB8BAA2C-83B2-EE4B-9FE9-273AC741827E}" presName="textNode" presStyleLbl="node1" presStyleIdx="2" presStyleCnt="3">
        <dgm:presLayoutVars>
          <dgm:bulletEnabled val="1"/>
        </dgm:presLayoutVars>
      </dgm:prSet>
      <dgm:spPr/>
      <dgm:t>
        <a:bodyPr/>
        <a:lstStyle/>
        <a:p>
          <a:endParaRPr lang="en-GB"/>
        </a:p>
      </dgm:t>
    </dgm:pt>
  </dgm:ptLst>
  <dgm:cxnLst>
    <dgm:cxn modelId="{CD2C92A7-83DD-1842-80AD-40A0EBA75E9D}" srcId="{6B88D924-1682-204E-A4A2-582628F68345}" destId="{CB8BAA2C-83B2-EE4B-9FE9-273AC741827E}" srcOrd="2" destOrd="0" parTransId="{B3665BD2-830E-6843-B489-54E37F6C935B}" sibTransId="{3D52B180-3AB3-4145-A7A1-320DFF653E38}"/>
    <dgm:cxn modelId="{6916C977-B536-1146-A0B4-CCC6C1A03014}" type="presOf" srcId="{6B88D924-1682-204E-A4A2-582628F68345}" destId="{09DEFBC8-4952-6C4F-9D7E-91AE49EBB7EE}" srcOrd="0" destOrd="0" presId="urn:microsoft.com/office/officeart/2005/8/layout/hProcess9"/>
    <dgm:cxn modelId="{123BD7BA-5478-CD40-A8DF-72B6074538F2}" type="presOf" srcId="{CB8BAA2C-83B2-EE4B-9FE9-273AC741827E}" destId="{FF1FF311-DA8C-E949-BEAB-832A971F255F}" srcOrd="0" destOrd="0" presId="urn:microsoft.com/office/officeart/2005/8/layout/hProcess9"/>
    <dgm:cxn modelId="{6986B09B-D23B-7F4D-895C-C4AF9617B09B}" type="presOf" srcId="{D8C37000-394F-B647-8FB5-A29B802A64F4}" destId="{21ABD21D-4F84-E34C-B75C-9324FCBC78B3}" srcOrd="0" destOrd="0" presId="urn:microsoft.com/office/officeart/2005/8/layout/hProcess9"/>
    <dgm:cxn modelId="{19590388-ED1D-374B-A424-831CCFA6639D}" srcId="{6B88D924-1682-204E-A4A2-582628F68345}" destId="{BF21ED2B-0760-3641-ACC7-E5CBD0526B64}" srcOrd="0" destOrd="0" parTransId="{6C9F411E-AEF6-0B48-BE65-B58F2BACB953}" sibTransId="{104BB52C-EF0D-654C-A60F-B7105D758B43}"/>
    <dgm:cxn modelId="{DB628C78-C5C5-814F-8B98-BEA99E0943DC}" srcId="{6B88D924-1682-204E-A4A2-582628F68345}" destId="{D8C37000-394F-B647-8FB5-A29B802A64F4}" srcOrd="1" destOrd="0" parTransId="{ADDDE6BE-3AB5-A449-9454-86003F537FCA}" sibTransId="{A5A2BE59-71FA-EE40-A924-62B832C606FB}"/>
    <dgm:cxn modelId="{6047398B-A47E-FE41-955A-6410862ABF85}" type="presOf" srcId="{BF21ED2B-0760-3641-ACC7-E5CBD0526B64}" destId="{791F805F-1FF4-BD4D-88CD-A63C96039714}" srcOrd="0" destOrd="0" presId="urn:microsoft.com/office/officeart/2005/8/layout/hProcess9"/>
    <dgm:cxn modelId="{BABC5935-DC5B-0547-A79E-4B390410B88B}" type="presParOf" srcId="{09DEFBC8-4952-6C4F-9D7E-91AE49EBB7EE}" destId="{3356A248-81C7-E94E-8215-9C0359C05B4E}" srcOrd="0" destOrd="0" presId="urn:microsoft.com/office/officeart/2005/8/layout/hProcess9"/>
    <dgm:cxn modelId="{E38603B7-3184-9842-A6EC-6B095F81668F}" type="presParOf" srcId="{09DEFBC8-4952-6C4F-9D7E-91AE49EBB7EE}" destId="{E3DB8488-2A86-064D-888D-67B673B1D4D4}" srcOrd="1" destOrd="0" presId="urn:microsoft.com/office/officeart/2005/8/layout/hProcess9"/>
    <dgm:cxn modelId="{A2DB333E-40D6-6942-9898-BFA18BF5918C}" type="presParOf" srcId="{E3DB8488-2A86-064D-888D-67B673B1D4D4}" destId="{791F805F-1FF4-BD4D-88CD-A63C96039714}" srcOrd="0" destOrd="0" presId="urn:microsoft.com/office/officeart/2005/8/layout/hProcess9"/>
    <dgm:cxn modelId="{C0EA1767-A054-0C49-BDA7-BE1A163A8039}" type="presParOf" srcId="{E3DB8488-2A86-064D-888D-67B673B1D4D4}" destId="{96765B2D-575A-8945-B6D6-660EF629E8E2}" srcOrd="1" destOrd="0" presId="urn:microsoft.com/office/officeart/2005/8/layout/hProcess9"/>
    <dgm:cxn modelId="{9C3FDEBA-9A86-0A4B-8006-D362B1D208C5}" type="presParOf" srcId="{E3DB8488-2A86-064D-888D-67B673B1D4D4}" destId="{21ABD21D-4F84-E34C-B75C-9324FCBC78B3}" srcOrd="2" destOrd="0" presId="urn:microsoft.com/office/officeart/2005/8/layout/hProcess9"/>
    <dgm:cxn modelId="{02E982F2-0F87-0D44-8C32-F75B124BD1B6}" type="presParOf" srcId="{E3DB8488-2A86-064D-888D-67B673B1D4D4}" destId="{CAC6B35D-9DBD-C449-885E-9137BFD8AB23}" srcOrd="3" destOrd="0" presId="urn:microsoft.com/office/officeart/2005/8/layout/hProcess9"/>
    <dgm:cxn modelId="{12116B28-BA51-2D4C-9F65-AD938FECB358}" type="presParOf" srcId="{E3DB8488-2A86-064D-888D-67B673B1D4D4}" destId="{FF1FF311-DA8C-E949-BEAB-832A971F255F}" srcOrd="4" destOrd="0" presId="urn:microsoft.com/office/officeart/2005/8/layout/hProcess9"/>
  </dgm:cxnLst>
  <dgm:bg/>
  <dgm:whole/>
  <dgm:extLst>
    <a:ext uri="{C62137D5-CB1D-491B-B009-E17868A290BF}">
      <dgm14:recolorImg xmlns:dgm14="http://schemas.microsoft.com/office/drawing/2010/diagram" xmlns:a="http://schemas.openxmlformats.org/drawingml/2006/main" xmlns:dgm="http://schemas.openxmlformats.org/drawingml/2006/diagram" xmlns="" val="1"/>
    </a:ex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2DB9D0-F84B-E147-9EAE-EBE15F232400}" type="datetime1">
              <a:rPr lang="it-IT" smtClean="0"/>
              <a:pPr/>
              <a:t>11/20/12</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47EE8A-194C-5544-908B-1B6B131BD0D9}" type="slidenum">
              <a:rPr lang="en-GB" smtClean="0"/>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868822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3866FC-1444-7347-8314-8036662263D8}" type="datetime1">
              <a:rPr lang="it-IT" smtClean="0"/>
              <a:pPr/>
              <a:t>11/20/12</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A6ADFD-A2AC-FD4F-B259-C9484C53F3A7}" type="slidenum">
              <a:rPr lang="en-GB" smtClean="0"/>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6814990"/>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latin typeface="Arial" pitchFamily="34" charset="0"/>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56322D-E52E-466D-B310-8189149F4D11}" type="slidenum">
              <a:rPr lang="en-GB">
                <a:latin typeface="Arial" pitchFamily="34" charset="0"/>
              </a:rPr>
              <a:pPr fontAlgn="base">
                <a:spcBef>
                  <a:spcPct val="0"/>
                </a:spcBef>
                <a:spcAft>
                  <a:spcPct val="0"/>
                </a:spcAft>
              </a:pPr>
              <a:t>4</a:t>
            </a:fld>
            <a:endParaRPr lang="en-GB">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Services and toolkits:</a:t>
            </a:r>
          </a:p>
          <a:p>
            <a:pPr marL="457200" indent="-457200">
              <a:buFont typeface="Arial"/>
              <a:buChar char="•"/>
              <a:defRPr/>
            </a:pPr>
            <a:r>
              <a:rPr lang="en-GB" sz="1200" b="0" kern="1200" dirty="0" smtClean="0">
                <a:solidFill>
                  <a:srgbClr val="000000"/>
                </a:solidFill>
                <a:latin typeface="+mn-lt"/>
                <a:ea typeface="ＭＳ Ｐゴシック" charset="0"/>
                <a:cs typeface="Calibri"/>
              </a:rPr>
              <a:t>Facilitating data owners in implementing their data preservation activities.</a:t>
            </a:r>
          </a:p>
          <a:p>
            <a:pPr marL="457200" indent="-457200">
              <a:buFont typeface="Arial"/>
              <a:buChar char="•"/>
              <a:defRPr/>
            </a:pPr>
            <a:r>
              <a:rPr lang="en-GB" sz="1200" b="0" kern="1200" dirty="0" smtClean="0">
                <a:solidFill>
                  <a:srgbClr val="000000"/>
                </a:solidFill>
                <a:latin typeface="+mn-lt"/>
                <a:ea typeface="ＭＳ Ｐゴシック" charset="0"/>
                <a:cs typeface="Calibri"/>
              </a:rPr>
              <a:t>Allowing what is unfamiliar and unusable to become familiar and usable. </a:t>
            </a:r>
            <a:endParaRPr lang="it-IT" sz="1200" b="0" kern="1200" dirty="0" smtClean="0">
              <a:solidFill>
                <a:srgbClr val="000000"/>
              </a:solidFill>
              <a:latin typeface="+mn-lt"/>
              <a:ea typeface="ＭＳ Ｐゴシック" charset="0"/>
              <a:cs typeface="Calibri"/>
            </a:endParaRPr>
          </a:p>
          <a:p>
            <a:pPr marL="457200" indent="-457200">
              <a:buFont typeface="Arial"/>
              <a:buChar char="•"/>
              <a:defRPr/>
            </a:pPr>
            <a:r>
              <a:rPr lang="en-GB" sz="1200" b="0" kern="1200" dirty="0" smtClean="0">
                <a:solidFill>
                  <a:srgbClr val="000000"/>
                </a:solidFill>
                <a:latin typeface="+mn-lt"/>
                <a:ea typeface="ＭＳ Ｐゴシック" charset="0"/>
                <a:cs typeface="Calibri"/>
              </a:rPr>
              <a:t>Increasing interoperability within Earth Science data domains and among different disciplines outside Earth Science.</a:t>
            </a:r>
            <a:endParaRPr lang="it-IT" sz="1200" b="0" kern="1200" dirty="0" smtClean="0">
              <a:solidFill>
                <a:srgbClr val="000000"/>
              </a:solidFill>
              <a:latin typeface="+mn-lt"/>
              <a:ea typeface="ＭＳ Ｐゴシック" charset="0"/>
              <a:cs typeface="Calibri"/>
            </a:endParaRPr>
          </a:p>
          <a:p>
            <a:endParaRPr lang="en-GB" dirty="0"/>
          </a:p>
        </p:txBody>
      </p:sp>
      <p:sp>
        <p:nvSpPr>
          <p:cNvPr id="4" name="Segnaposto piè di pagina 3"/>
          <p:cNvSpPr>
            <a:spLocks noGrp="1"/>
          </p:cNvSpPr>
          <p:nvPr>
            <p:ph type="ftr" sz="quarter" idx="10"/>
          </p:nvPr>
        </p:nvSpPr>
        <p:spPr/>
        <p:txBody>
          <a:bodyPr/>
          <a:lstStyle/>
          <a:p>
            <a:endParaRPr lang="en-GB"/>
          </a:p>
        </p:txBody>
      </p:sp>
      <p:sp>
        <p:nvSpPr>
          <p:cNvPr id="5" name="Segnaposto numero diapositiva 4"/>
          <p:cNvSpPr>
            <a:spLocks noGrp="1"/>
          </p:cNvSpPr>
          <p:nvPr>
            <p:ph type="sldNum" sz="quarter" idx="11"/>
          </p:nvPr>
        </p:nvSpPr>
        <p:spPr/>
        <p:txBody>
          <a:bodyPr/>
          <a:lstStyle/>
          <a:p>
            <a:fld id="{27A6ADFD-A2AC-FD4F-B259-C9484C53F3A7}" type="slidenum">
              <a:rPr lang="en-GB" smtClean="0"/>
              <a:pPr/>
              <a:t>24</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69514809"/>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endParaRPr lang="en-GB"/>
          </a:p>
        </p:txBody>
      </p:sp>
      <p:sp>
        <p:nvSpPr>
          <p:cNvPr id="5" name="Slide Number Placeholder 4"/>
          <p:cNvSpPr>
            <a:spLocks noGrp="1"/>
          </p:cNvSpPr>
          <p:nvPr>
            <p:ph type="sldNum" sz="quarter" idx="11"/>
          </p:nvPr>
        </p:nvSpPr>
        <p:spPr/>
        <p:txBody>
          <a:bodyPr/>
          <a:lstStyle/>
          <a:p>
            <a:fld id="{AD456064-8A9E-4D5C-A206-F20ECB7526DA}" type="slidenum">
              <a:rPr lang="en-GB" smtClean="0"/>
              <a:pPr/>
              <a:t>26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latin typeface="Arial" pitchFamily="34" charset="0"/>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7F2AF2F-A2E0-403C-ACCB-D669C3466742}" type="slidenum">
              <a:rPr lang="en-GB">
                <a:latin typeface="Arial" pitchFamily="34" charset="0"/>
              </a:rPr>
              <a:pPr fontAlgn="base">
                <a:spcBef>
                  <a:spcPct val="0"/>
                </a:spcBef>
                <a:spcAft>
                  <a:spcPct val="0"/>
                </a:spcAft>
              </a:pPr>
              <a:t>5</a:t>
            </a:fld>
            <a:endParaRPr lang="en-GB">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latin typeface="Arial" pitchFamily="34" charset="0"/>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EF7E25F-66AE-40CF-86EC-565A01529E3F}" type="slidenum">
              <a:rPr lang="en-GB">
                <a:latin typeface="Arial" pitchFamily="34" charset="0"/>
              </a:rPr>
              <a:pPr fontAlgn="base">
                <a:spcBef>
                  <a:spcPct val="0"/>
                </a:spcBef>
                <a:spcAft>
                  <a:spcPct val="0"/>
                </a:spcAft>
              </a:pPr>
              <a:t>6</a:t>
            </a:fld>
            <a:endParaRPr lang="en-GB">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This time</a:t>
            </a:r>
            <a:r>
              <a:rPr lang="en-GB" baseline="0" dirty="0" smtClean="0"/>
              <a:t> series is used to show the progressive reduction of the sea ice in the Arctic area. Sea Ice melting is one of the Essential Climate Variables. </a:t>
            </a:r>
          </a:p>
          <a:p>
            <a:r>
              <a:rPr lang="en-GB" baseline="0" dirty="0" smtClean="0"/>
              <a:t>I</a:t>
            </a:r>
            <a:r>
              <a:rPr lang="it-IT" baseline="0" dirty="0" smtClean="0"/>
              <a:t>c</a:t>
            </a:r>
            <a:r>
              <a:rPr lang="en-GB" baseline="0" dirty="0" smtClean="0"/>
              <a:t>e melting at the north pole would significantly impact on our global environment (which we need to model and forecast). Moreover it would have an incredible impact on sea routes  traffic (90% of the goods are transported on the sea) and therefore on the global economy. </a:t>
            </a:r>
          </a:p>
          <a:p>
            <a:endParaRPr lang="en-GB" baseline="0" dirty="0" smtClean="0"/>
          </a:p>
          <a:p>
            <a:r>
              <a:rPr lang="en-GB" baseline="0" dirty="0" smtClean="0"/>
              <a:t>It is essential that our scientist have the full access to all information related to this (and other) phenomena. </a:t>
            </a:r>
          </a:p>
          <a:p>
            <a:endParaRPr lang="en-GB" baseline="0" dirty="0" smtClean="0"/>
          </a:p>
          <a:p>
            <a:r>
              <a:rPr lang="en-GB" baseline="0" dirty="0" smtClean="0"/>
              <a:t>Unfortunately satellites (and/or experiments) are not forever. The video you see was realized unifying over 4 missions (i.e. 4 different satellites and sensor). </a:t>
            </a:r>
          </a:p>
          <a:p>
            <a:r>
              <a:rPr lang="en-GB" baseline="0" dirty="0" smtClean="0"/>
              <a:t>This poses problems of file conversion, metadata harmonization. Which must be planned and have a cost. </a:t>
            </a:r>
            <a:endParaRPr lang="en-GB" dirty="0"/>
          </a:p>
        </p:txBody>
      </p:sp>
      <p:sp>
        <p:nvSpPr>
          <p:cNvPr id="4" name="Segnaposto piè di pagina 3"/>
          <p:cNvSpPr>
            <a:spLocks noGrp="1"/>
          </p:cNvSpPr>
          <p:nvPr>
            <p:ph type="ftr" sz="quarter" idx="10"/>
          </p:nvPr>
        </p:nvSpPr>
        <p:spPr/>
        <p:txBody>
          <a:bodyPr/>
          <a:lstStyle/>
          <a:p>
            <a:endParaRPr lang="en-GB"/>
          </a:p>
        </p:txBody>
      </p:sp>
      <p:sp>
        <p:nvSpPr>
          <p:cNvPr id="5" name="Segnaposto numero diapositiva 4"/>
          <p:cNvSpPr>
            <a:spLocks noGrp="1"/>
          </p:cNvSpPr>
          <p:nvPr>
            <p:ph type="sldNum" sz="quarter" idx="11"/>
          </p:nvPr>
        </p:nvSpPr>
        <p:spPr/>
        <p:txBody>
          <a:bodyPr/>
          <a:lstStyle/>
          <a:p>
            <a:fld id="{27A6ADFD-A2AC-FD4F-B259-C9484C53F3A7}" type="slidenum">
              <a:rPr lang="en-GB" smtClean="0"/>
              <a:pPr/>
              <a:t>7</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029911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27A6ADFD-A2AC-FD4F-B259-C9484C53F3A7}" type="slidenum">
              <a:rPr lang="en-GB" smtClean="0"/>
              <a:pPr/>
              <a:t>9</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0562935"/>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egnaposto immagine diapositiva 1"/>
          <p:cNvSpPr>
            <a:spLocks noGrp="1" noRot="1" noChangeAspect="1" noTextEdit="1"/>
          </p:cNvSpPr>
          <p:nvPr>
            <p:ph type="sldImg"/>
          </p:nvPr>
        </p:nvSpPr>
        <p:spPr>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sp>
      <p:sp>
        <p:nvSpPr>
          <p:cNvPr id="41986" name="Segnaposto note 2"/>
          <p:cNvSpPr>
            <a:spLocks noGrp="1"/>
          </p:cNvSpPr>
          <p:nvPr>
            <p:ph type="body" idx="1"/>
          </p:nvPr>
        </p:nvSpPr>
        <p:spPr>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spcBef>
                <a:spcPct val="0"/>
              </a:spcBef>
              <a:defRPr/>
            </a:pPr>
            <a:endParaRPr lang="en-US">
              <a:latin typeface="Calibri" charset="0"/>
            </a:endParaRPr>
          </a:p>
        </p:txBody>
      </p:sp>
      <p:sp>
        <p:nvSpPr>
          <p:cNvPr id="29699" name="Segnaposto numero diapositiva 3"/>
          <p:cNvSpPr txBox="1">
            <a:spLocks noGrp="1"/>
          </p:cNvSpPr>
          <p:nvPr/>
        </p:nvSpPr>
        <p:spPr bwMode="auto">
          <a:xfrm>
            <a:off x="3884338" y="8685321"/>
            <a:ext cx="2972019" cy="457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nchor="b"/>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58C3852F-5EE1-1D4D-A088-86B876025A9D}" type="slidenum">
              <a:rPr lang="it-IT" sz="1200">
                <a:latin typeface="Calibri" charset="0"/>
              </a:rPr>
              <a:pPr algn="r" eaLnBrk="1" hangingPunct="1"/>
              <a:t>10</a:t>
            </a:fld>
            <a:endParaRPr lang="it-IT"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Segnaposto immagine diapositiva 1"/>
          <p:cNvSpPr>
            <a:spLocks noGrp="1" noRot="1" noChangeAspect="1" noTextEdit="1"/>
          </p:cNvSpPr>
          <p:nvPr>
            <p:ph type="sldImg"/>
          </p:nvPr>
        </p:nvSpPr>
        <p:spPr>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sp>
      <p:sp>
        <p:nvSpPr>
          <p:cNvPr id="46082" name="Segnaposto note 2"/>
          <p:cNvSpPr>
            <a:spLocks noGrp="1"/>
          </p:cNvSpPr>
          <p:nvPr>
            <p:ph type="body" idx="1"/>
          </p:nvPr>
        </p:nvSpPr>
        <p:spPr>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spcBef>
                <a:spcPct val="0"/>
              </a:spcBef>
              <a:defRPr/>
            </a:pPr>
            <a:endParaRPr lang="en-US">
              <a:latin typeface="Calibri" charset="0"/>
            </a:endParaRPr>
          </a:p>
        </p:txBody>
      </p:sp>
      <p:sp>
        <p:nvSpPr>
          <p:cNvPr id="39939" name="Segnaposto numero diapositiva 3"/>
          <p:cNvSpPr txBox="1">
            <a:spLocks noGrp="1"/>
          </p:cNvSpPr>
          <p:nvPr/>
        </p:nvSpPr>
        <p:spPr bwMode="auto">
          <a:xfrm>
            <a:off x="3884338" y="8685321"/>
            <a:ext cx="2972019" cy="457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nchor="b"/>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969076EF-EC2B-CF46-B7E8-BAF7D429FEC3}" type="slidenum">
              <a:rPr lang="it-IT" sz="1200">
                <a:latin typeface="Calibri" charset="0"/>
              </a:rPr>
              <a:pPr algn="r" eaLnBrk="1" hangingPunct="1"/>
              <a:t>17</a:t>
            </a:fld>
            <a:endParaRPr lang="it-IT"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sp>
      <p:sp>
        <p:nvSpPr>
          <p:cNvPr id="50178" name="Segnaposto note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square" numCol="1" anchor="t" anchorCtr="0" compatLnSpc="1">
            <a:prstTxWarp prst="textNoShape">
              <a:avLst/>
            </a:prstTxWarp>
          </a:bodyPr>
          <a:lstStyle/>
          <a:p>
            <a:r>
              <a:rPr lang="en-GB" dirty="0" smtClean="0"/>
              <a:t>The consortium consists of partners dealing with Data Preservation from different perspectives:</a:t>
            </a:r>
          </a:p>
          <a:p>
            <a:pPr lvl="1"/>
            <a:endParaRPr lang="en-GB" dirty="0" smtClean="0"/>
          </a:p>
          <a:p>
            <a:pPr lvl="1"/>
            <a:r>
              <a:rPr lang="en-GB" dirty="0" smtClean="0"/>
              <a:t>Earth Science Data Managers: applying data preservation to own data holdings and making those available to end users.</a:t>
            </a:r>
          </a:p>
          <a:p>
            <a:pPr lvl="1"/>
            <a:r>
              <a:rPr lang="en-GB" dirty="0" smtClean="0"/>
              <a:t>Researchers in Digital Data Preservation, standards and modelling.</a:t>
            </a:r>
          </a:p>
          <a:p>
            <a:pPr lvl="1"/>
            <a:r>
              <a:rPr lang="en-GB" dirty="0" smtClean="0"/>
              <a:t>Industrial Partners: performing R&amp;D activities and software development.</a:t>
            </a:r>
          </a:p>
          <a:p>
            <a:pPr eaLnBrk="1" hangingPunct="1">
              <a:spcBef>
                <a:spcPct val="0"/>
              </a:spcBef>
            </a:pPr>
            <a:endParaRPr lang="en-US" dirty="0" smtClean="0">
              <a:latin typeface="Calibri" charset="0"/>
            </a:endParaRPr>
          </a:p>
          <a:p>
            <a:r>
              <a:rPr lang="en-GB" dirty="0" smtClean="0"/>
              <a:t>Earth Science repositories - Operative context - Provide precise use cases, needs, constraints.</a:t>
            </a:r>
            <a:r>
              <a:rPr lang="en-GB" baseline="0" dirty="0" smtClean="0"/>
              <a:t> </a:t>
            </a:r>
            <a:endParaRPr lang="en-GB" dirty="0" smtClean="0"/>
          </a:p>
          <a:p>
            <a:r>
              <a:rPr lang="en-GB" dirty="0" smtClean="0"/>
              <a:t>Industrial</a:t>
            </a:r>
            <a:r>
              <a:rPr lang="en-GB" baseline="0" dirty="0" smtClean="0"/>
              <a:t> partners guarantee a professional approach to software modelling, coding and assessment </a:t>
            </a:r>
          </a:p>
          <a:p>
            <a:r>
              <a:rPr lang="en-GB" baseline="0" dirty="0" smtClean="0"/>
              <a:t>Research and development - OAIS - bringing experience coming from </a:t>
            </a:r>
            <a:r>
              <a:rPr lang="en-GB" baseline="0" dirty="0" err="1" smtClean="0"/>
              <a:t>prjs</a:t>
            </a:r>
            <a:r>
              <a:rPr lang="en-GB" baseline="0" dirty="0" smtClean="0"/>
              <a:t> such as CASPAR and SCHAMAAN into SCIDIP</a:t>
            </a:r>
          </a:p>
          <a:p>
            <a:endParaRPr lang="en-GB" baseline="0" dirty="0" smtClean="0"/>
          </a:p>
          <a:p>
            <a:r>
              <a:rPr lang="en-GB" baseline="0" dirty="0" smtClean="0"/>
              <a:t>Big industry is not inside the consortium: we do not want to relay on proprietary solutions</a:t>
            </a:r>
          </a:p>
          <a:p>
            <a:r>
              <a:rPr lang="en-GB" baseline="0" dirty="0" smtClean="0"/>
              <a:t>Users are involved indirectly through our surveys and workshops</a:t>
            </a:r>
            <a:endParaRPr lang="en-GB" dirty="0" smtClean="0"/>
          </a:p>
        </p:txBody>
      </p:sp>
      <p:sp>
        <p:nvSpPr>
          <p:cNvPr id="50179" name="Segnaposto numero diapositiva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0AC0D6B2-EDF0-4B40-8D89-A6A72C01BB09}" type="slidenum">
              <a:rPr lang="it-IT" sz="1200">
                <a:latin typeface="Calibri" charset="0"/>
              </a:rPr>
              <a:pPr algn="r" eaLnBrk="1" hangingPunct="1"/>
              <a:t>19</a:t>
            </a:fld>
            <a:endParaRPr lang="it-IT"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piè di pagina 3"/>
          <p:cNvSpPr>
            <a:spLocks noGrp="1"/>
          </p:cNvSpPr>
          <p:nvPr>
            <p:ph type="ftr" sz="quarter" idx="10"/>
          </p:nvPr>
        </p:nvSpPr>
        <p:spPr/>
        <p:txBody>
          <a:bodyPr/>
          <a:lstStyle/>
          <a:p>
            <a:endParaRPr lang="en-GB"/>
          </a:p>
        </p:txBody>
      </p:sp>
      <p:sp>
        <p:nvSpPr>
          <p:cNvPr id="5" name="Segnaposto numero diapositiva 4"/>
          <p:cNvSpPr>
            <a:spLocks noGrp="1"/>
          </p:cNvSpPr>
          <p:nvPr>
            <p:ph type="sldNum" sz="quarter" idx="11"/>
          </p:nvPr>
        </p:nvSpPr>
        <p:spPr/>
        <p:txBody>
          <a:bodyPr/>
          <a:lstStyle/>
          <a:p>
            <a:fld id="{27A6ADFD-A2AC-FD4F-B259-C9484C53F3A7}" type="slidenum">
              <a:rPr lang="en-GB" smtClean="0"/>
              <a:pPr/>
              <a:t>22</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6390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Diapositiva tito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6160" y="472485"/>
            <a:ext cx="8540044" cy="1524000"/>
          </a:xfrm>
        </p:spPr>
        <p:txBody>
          <a:bodyPr>
            <a:noAutofit/>
          </a:bodyPr>
          <a:lstStyle>
            <a:lvl1pPr>
              <a:defRPr sz="4000" b="1" i="0" baseline="0">
                <a:latin typeface="Calibri"/>
                <a:cs typeface="Calibri"/>
              </a:defRPr>
            </a:lvl1pPr>
          </a:lstStyle>
          <a:p>
            <a:r>
              <a:rPr lang="it-IT" dirty="0" smtClean="0"/>
              <a:t>Presentation Title</a:t>
            </a:r>
            <a:endParaRPr lang="en-US" dirty="0"/>
          </a:p>
        </p:txBody>
      </p:sp>
      <p:sp>
        <p:nvSpPr>
          <p:cNvPr id="3" name="Subtitle 2"/>
          <p:cNvSpPr>
            <a:spLocks noGrp="1"/>
          </p:cNvSpPr>
          <p:nvPr>
            <p:ph type="subTitle" idx="1" hasCustomPrompt="1"/>
          </p:nvPr>
        </p:nvSpPr>
        <p:spPr>
          <a:xfrm>
            <a:off x="316160" y="4724400"/>
            <a:ext cx="8540044" cy="559913"/>
          </a:xfrm>
        </p:spPr>
        <p:txBody>
          <a:bodyPr anchor="t" anchorCtr="0">
            <a:normAutofit/>
          </a:bodyPr>
          <a:lstStyle>
            <a:lvl1pPr marL="0" indent="0" algn="l">
              <a:buNone/>
              <a:defRPr sz="2400">
                <a:solidFill>
                  <a:schemeClr val="tx2"/>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Presentation Sub-Title</a:t>
            </a:r>
            <a:endParaRPr lang="en-US" dirty="0"/>
          </a:p>
        </p:txBody>
      </p:sp>
      <p:sp>
        <p:nvSpPr>
          <p:cNvPr id="10" name="Segnaposto testo 9"/>
          <p:cNvSpPr>
            <a:spLocks noGrp="1"/>
          </p:cNvSpPr>
          <p:nvPr>
            <p:ph type="body" sz="quarter" idx="12" hasCustomPrompt="1"/>
          </p:nvPr>
        </p:nvSpPr>
        <p:spPr>
          <a:xfrm>
            <a:off x="316160" y="5626224"/>
            <a:ext cx="2486025" cy="361950"/>
          </a:xfrm>
        </p:spPr>
        <p:txBody>
          <a:bodyPr/>
          <a:lstStyle>
            <a:lvl1pPr marL="0" indent="0">
              <a:buNone/>
              <a:defRPr>
                <a:latin typeface="Calibri"/>
                <a:cs typeface="Calibri"/>
              </a:defRPr>
            </a:lvl1pPr>
          </a:lstStyle>
          <a:p>
            <a:pPr lvl="0"/>
            <a:r>
              <a:rPr lang="it-IT" dirty="0" smtClean="0"/>
              <a:t>Author</a:t>
            </a:r>
            <a:endParaRPr lang="en-GB" dirty="0"/>
          </a:p>
        </p:txBody>
      </p:sp>
      <p:sp>
        <p:nvSpPr>
          <p:cNvPr id="11" name="Segnaposto testo 9"/>
          <p:cNvSpPr>
            <a:spLocks noGrp="1"/>
          </p:cNvSpPr>
          <p:nvPr>
            <p:ph type="body" sz="quarter" idx="13" hasCustomPrompt="1"/>
          </p:nvPr>
        </p:nvSpPr>
        <p:spPr>
          <a:xfrm>
            <a:off x="6370179" y="5626224"/>
            <a:ext cx="2486025" cy="361950"/>
          </a:xfrm>
        </p:spPr>
        <p:txBody>
          <a:bodyPr/>
          <a:lstStyle>
            <a:lvl1pPr marL="0" indent="0">
              <a:buNone/>
              <a:defRPr>
                <a:latin typeface="Calibri"/>
                <a:cs typeface="Calibri"/>
              </a:defRPr>
            </a:lvl1pPr>
          </a:lstStyle>
          <a:p>
            <a:pPr lvl="0"/>
            <a:r>
              <a:rPr lang="it-IT" dirty="0" smtClean="0"/>
              <a:t>Organization</a:t>
            </a:r>
            <a:endParaRPr lang="en-GB" dirty="0"/>
          </a:p>
        </p:txBody>
      </p:sp>
      <p:pic>
        <p:nvPicPr>
          <p:cNvPr id="5" name="Immagine 4" descr="Logo.jp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16160" y="2220022"/>
            <a:ext cx="8540044" cy="125965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1421901" y="204136"/>
            <a:ext cx="6253606" cy="800100"/>
          </a:xfrm>
        </p:spPr>
        <p:txBody>
          <a:bodyPr>
            <a:normAutofit/>
          </a:bodyPr>
          <a:lstStyle>
            <a:lvl1pPr>
              <a:defRPr sz="4000"/>
            </a:lvl1pPr>
          </a:lstStyle>
          <a:p>
            <a:r>
              <a:rPr lang="it-IT" smtClean="0"/>
              <a:t>Fare clic per modificare stile</a:t>
            </a:r>
            <a:endParaRPr lang="en-US"/>
          </a:p>
        </p:txBody>
      </p:sp>
      <p:sp>
        <p:nvSpPr>
          <p:cNvPr id="3" name="Content Placeholder 2"/>
          <p:cNvSpPr>
            <a:spLocks noGrp="1"/>
          </p:cNvSpPr>
          <p:nvPr>
            <p:ph idx="1"/>
          </p:nvPr>
        </p:nvSpPr>
        <p:spPr>
          <a:xfrm>
            <a:off x="203644" y="1228911"/>
            <a:ext cx="8772581" cy="4847365"/>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pic>
        <p:nvPicPr>
          <p:cNvPr id="4" name="Immagine 3" descr="LogoSmallLittle.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94059" y="50292"/>
            <a:ext cx="1135642" cy="1120500"/>
          </a:xfrm>
          <a:prstGeom prst="rect">
            <a:avLst/>
          </a:prstGeom>
        </p:spPr>
      </p:pic>
      <p:pic>
        <p:nvPicPr>
          <p:cNvPr id="5" name="Picture 43" descr="363px-Seventh_Framework_Programme_logo.svg.png"/>
          <p:cNvPicPr>
            <a:picLocks noChangeAspect="1"/>
          </p:cNvPicPr>
          <p:nvPr userDrawn="1"/>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37821" y="272946"/>
            <a:ext cx="496766" cy="4365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6" name="Picture 44" descr="logo_ue.gif"/>
          <p:cNvPicPr>
            <a:picLocks noChangeAspect="1"/>
          </p:cNvPicPr>
          <p:nvPr userDrawn="1"/>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70717" y="236434"/>
            <a:ext cx="549519" cy="4365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sz="half" idx="1"/>
          </p:nvPr>
        </p:nvSpPr>
        <p:spPr>
          <a:xfrm>
            <a:off x="230906" y="1483293"/>
            <a:ext cx="4112980" cy="45693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81527" y="1491895"/>
            <a:ext cx="4259422" cy="456079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pic>
        <p:nvPicPr>
          <p:cNvPr id="15" name="Immagine 14" descr="LogoSmallLittle.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94059" y="50292"/>
            <a:ext cx="1135642" cy="11205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62000" y="5010083"/>
            <a:ext cx="6784848" cy="876167"/>
          </a:xfrm>
        </p:spPr>
        <p:txBody>
          <a:bodyPr anchor="b">
            <a:normAutofit/>
          </a:bodyPr>
          <a:lstStyle>
            <a:lvl1pPr algn="l">
              <a:defRPr sz="5400" b="0"/>
            </a:lvl1pPr>
          </a:lstStyle>
          <a:p>
            <a:r>
              <a:rPr lang="it-IT" smtClean="0"/>
              <a:t>Fare clic per modificare stile</a:t>
            </a:r>
            <a:endParaRPr lang="en-US" dirty="0"/>
          </a:p>
        </p:txBody>
      </p:sp>
      <p:sp>
        <p:nvSpPr>
          <p:cNvPr id="3" name="Content Placeholder 2"/>
          <p:cNvSpPr>
            <a:spLocks noGrp="1"/>
          </p:cNvSpPr>
          <p:nvPr>
            <p:ph idx="1"/>
          </p:nvPr>
        </p:nvSpPr>
        <p:spPr>
          <a:xfrm>
            <a:off x="3710865" y="457200"/>
            <a:ext cx="516708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293973" y="457200"/>
            <a:ext cx="314168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7" name="Slide Number Placeholder 6"/>
          <p:cNvSpPr>
            <a:spLocks noGrp="1"/>
          </p:cNvSpPr>
          <p:nvPr>
            <p:ph type="sldNum" sz="quarter" idx="12"/>
          </p:nvPr>
        </p:nvSpPr>
        <p:spPr>
          <a:xfrm>
            <a:off x="7620000" y="5687568"/>
            <a:ext cx="762000" cy="365125"/>
          </a:xfrm>
          <a:prstGeom prst="rect">
            <a:avLst/>
          </a:prstGeom>
        </p:spPr>
        <p:txBody>
          <a:bodyPr/>
          <a:lstStyle/>
          <a:p>
            <a:fld id="{EC707430-417A-174C-80CD-4F6791CC9016}" type="slidenum">
              <a:rPr lang="en-GB" smtClean="0"/>
              <a:pPr/>
              <a:t>‹#›</a:t>
            </a:fld>
            <a:endParaRPr lang="en-GB"/>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58952" y="5393548"/>
            <a:ext cx="7543800" cy="778651"/>
          </a:xfrm>
        </p:spPr>
        <p:txBody>
          <a:bodyPr anchor="b">
            <a:normAutofit/>
          </a:bodyPr>
          <a:lstStyle>
            <a:lvl1pPr algn="l">
              <a:defRPr sz="4400" b="0"/>
            </a:lvl1pPr>
          </a:lstStyle>
          <a:p>
            <a:r>
              <a:rPr lang="it-IT" smtClean="0"/>
              <a:t>Fare clic per modificare stile</a:t>
            </a:r>
            <a:endParaRPr lang="en-US" dirty="0"/>
          </a:p>
        </p:txBody>
      </p:sp>
      <p:sp>
        <p:nvSpPr>
          <p:cNvPr id="3" name="Picture Placeholder 2"/>
          <p:cNvSpPr>
            <a:spLocks noGrp="1"/>
          </p:cNvSpPr>
          <p:nvPr>
            <p:ph type="pic" idx="1"/>
          </p:nvPr>
        </p:nvSpPr>
        <p:spPr>
          <a:xfrm>
            <a:off x="758952" y="1897984"/>
            <a:ext cx="7543800" cy="3230326"/>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a:p>
        </p:txBody>
      </p:sp>
      <p:sp>
        <p:nvSpPr>
          <p:cNvPr id="4" name="Text Placeholder 3"/>
          <p:cNvSpPr>
            <a:spLocks noGrp="1"/>
          </p:cNvSpPr>
          <p:nvPr>
            <p:ph type="body" sz="half" idx="2"/>
          </p:nvPr>
        </p:nvSpPr>
        <p:spPr>
          <a:xfrm>
            <a:off x="758952" y="214453"/>
            <a:ext cx="6232615" cy="1506021"/>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pic>
        <p:nvPicPr>
          <p:cNvPr id="15" name="Immagine 14" descr="LogoSmallLittle.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94059" y="50292"/>
            <a:ext cx="1135642" cy="11205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Vertical Text Placeholder 2"/>
          <p:cNvSpPr>
            <a:spLocks noGrp="1"/>
          </p:cNvSpPr>
          <p:nvPr>
            <p:ph type="body" orient="vert" idx="1"/>
          </p:nvPr>
        </p:nvSpPr>
        <p:spPr>
          <a:xfrm>
            <a:off x="238921" y="1491418"/>
            <a:ext cx="8686070" cy="3886200"/>
          </a:xfrm>
        </p:spPr>
        <p:txBody>
          <a:bodyPr vert="eaVert" anchor="t" anchorCtr="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pic>
        <p:nvPicPr>
          <p:cNvPr id="14" name="Immagine 13" descr="LogoSmallLittle.png"/>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94059" y="50292"/>
            <a:ext cx="1135642" cy="11205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Rectangle 4"/>
          <p:cNvSpPr>
            <a:spLocks noGrp="1" noChangeArrowheads="1"/>
          </p:cNvSpPr>
          <p:nvPr>
            <p:ph type="sldNum" sz="quarter" idx="10"/>
          </p:nvPr>
        </p:nvSpPr>
        <p:spPr>
          <a:xfrm>
            <a:off x="4932363" y="6308725"/>
            <a:ext cx="2852737" cy="404813"/>
          </a:xfrm>
          <a:prstGeom prst="rect">
            <a:avLst/>
          </a:prstGeom>
          <a:ln/>
        </p:spPr>
        <p:txBody>
          <a:bodyPr/>
          <a:lstStyle>
            <a:lvl1pPr>
              <a:defRPr/>
            </a:lvl1pPr>
          </a:lstStyle>
          <a:p>
            <a:pPr>
              <a:defRPr/>
            </a:pPr>
            <a:fld id="{6FCFDE7B-2BEF-EC42-870F-67CB015ABCB8}" type="slidenum">
              <a:rPr lang="en-GB"/>
              <a:pPr>
                <a:defRPr/>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561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4932363" y="6308725"/>
            <a:ext cx="2852737" cy="404813"/>
          </a:xfrm>
          <a:prstGeom prst="rect">
            <a:avLst/>
          </a:prstGeom>
          <a:ln/>
        </p:spPr>
        <p:txBody>
          <a:bodyPr/>
          <a:lstStyle>
            <a:lvl1pPr>
              <a:defRPr/>
            </a:lvl1pPr>
          </a:lstStyle>
          <a:p>
            <a:pPr>
              <a:defRPr/>
            </a:pPr>
            <a:fld id="{4813CE02-E287-644F-94EA-B8F8FC75628B}" type="slidenum">
              <a:rPr lang="en-GB"/>
              <a:pPr>
                <a:defRPr/>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88571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921" y="204136"/>
            <a:ext cx="6781800" cy="800100"/>
          </a:xfrm>
          <a:prstGeom prst="rect">
            <a:avLst/>
          </a:prstGeom>
        </p:spPr>
        <p:txBody>
          <a:bodyPr vert="horz" lIns="91440" tIns="45720" rIns="91440" bIns="45720" rtlCol="0" anchor="b" anchorCtr="0">
            <a:normAutofit/>
          </a:bodyPr>
          <a:lstStyle/>
          <a:p>
            <a:r>
              <a:rPr lang="it-IT" dirty="0" smtClean="0"/>
              <a:t>Fare clic per modificare stile</a:t>
            </a:r>
            <a:endParaRPr lang="en-US" dirty="0"/>
          </a:p>
        </p:txBody>
      </p:sp>
      <p:sp>
        <p:nvSpPr>
          <p:cNvPr id="3" name="Text Placeholder 2"/>
          <p:cNvSpPr>
            <a:spLocks noGrp="1"/>
          </p:cNvSpPr>
          <p:nvPr>
            <p:ph type="body" idx="1"/>
          </p:nvPr>
        </p:nvSpPr>
        <p:spPr>
          <a:xfrm>
            <a:off x="227162" y="1228912"/>
            <a:ext cx="8713786" cy="4850104"/>
          </a:xfrm>
          <a:prstGeom prst="rect">
            <a:avLst/>
          </a:prstGeom>
        </p:spPr>
        <p:txBody>
          <a:bodyPr vert="horz" lIns="91440" tIns="45720" rIns="91440" bIns="45720" rtlCol="0" anchor="ctr" anchorCtr="0">
            <a:normAutofit/>
          </a:body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7" name="Mostrina 6"/>
          <p:cNvSpPr/>
          <p:nvPr/>
        </p:nvSpPr>
        <p:spPr>
          <a:xfrm>
            <a:off x="3119821" y="6246689"/>
            <a:ext cx="2951986" cy="109038"/>
          </a:xfrm>
          <a:prstGeom prst="chevron">
            <a:avLst/>
          </a:prstGeom>
          <a:solidFill>
            <a:srgbClr val="00964B"/>
          </a:solidFill>
          <a:ln>
            <a:solidFill>
              <a:srgbClr val="00964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noFill/>
              </a:ln>
              <a:solidFill>
                <a:schemeClr val="tx1"/>
              </a:solidFill>
              <a:effectLst/>
            </a:endParaRPr>
          </a:p>
        </p:txBody>
      </p:sp>
      <p:sp>
        <p:nvSpPr>
          <p:cNvPr id="8" name="Mostrina 7"/>
          <p:cNvSpPr/>
          <p:nvPr/>
        </p:nvSpPr>
        <p:spPr>
          <a:xfrm>
            <a:off x="238921" y="6247727"/>
            <a:ext cx="2880900" cy="108000"/>
          </a:xfrm>
          <a:prstGeom prst="chevron">
            <a:avLst/>
          </a:prstGeom>
          <a:solidFill>
            <a:srgbClr val="EF792F"/>
          </a:solidFill>
          <a:ln>
            <a:solidFill>
              <a:srgbClr val="EF792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noFill/>
              </a:ln>
              <a:solidFill>
                <a:schemeClr val="tx1"/>
              </a:solidFill>
              <a:effectLst/>
            </a:endParaRPr>
          </a:p>
        </p:txBody>
      </p:sp>
      <p:sp>
        <p:nvSpPr>
          <p:cNvPr id="10" name="Mostrina 9"/>
          <p:cNvSpPr/>
          <p:nvPr/>
        </p:nvSpPr>
        <p:spPr>
          <a:xfrm>
            <a:off x="6071807" y="6247727"/>
            <a:ext cx="2880900" cy="108000"/>
          </a:xfrm>
          <a:prstGeom prst="chevron">
            <a:avLst/>
          </a:prstGeom>
          <a:solidFill>
            <a:srgbClr val="0099D8"/>
          </a:solidFill>
          <a:ln>
            <a:solidFill>
              <a:srgbClr val="0099D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noFill/>
              </a:ln>
              <a:solidFill>
                <a:schemeClr val="tx1"/>
              </a:solidFill>
              <a:effectLst/>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8" r:id="rId4"/>
    <p:sldLayoutId id="2147483669" r:id="rId5"/>
    <p:sldLayoutId id="2147483670" r:id="rId6"/>
    <p:sldLayoutId id="2147483671" r:id="rId7"/>
    <p:sldLayoutId id="2147483672" r:id="rId8"/>
  </p:sldLayoutIdLst>
  <p:hf sldNum="0" hdr="0" ftr="0" dt="0"/>
  <p:txStyles>
    <p:titleStyle>
      <a:lvl1pPr algn="l" defTabSz="914400" rtl="0" eaLnBrk="1" latinLnBrk="0" hangingPunct="1">
        <a:spcBef>
          <a:spcPct val="0"/>
        </a:spcBef>
        <a:buNone/>
        <a:defRPr sz="4400" kern="1200">
          <a:solidFill>
            <a:schemeClr val="tx1">
              <a:lumMod val="85000"/>
              <a:lumOff val="15000"/>
            </a:schemeClr>
          </a:solidFill>
          <a:latin typeface="Calibri"/>
          <a:ea typeface="+mj-ea"/>
          <a:cs typeface="Calibri"/>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800" kern="1200">
          <a:solidFill>
            <a:schemeClr val="tx1">
              <a:lumMod val="95000"/>
              <a:lumOff val="5000"/>
            </a:schemeClr>
          </a:solidFill>
          <a:latin typeface="Calibri"/>
          <a:ea typeface="+mn-ea"/>
          <a:cs typeface="Calibri"/>
        </a:defRPr>
      </a:lvl1pPr>
      <a:lvl2pPr marL="594360" indent="-274320" algn="l" defTabSz="914400" rtl="0" eaLnBrk="1" latinLnBrk="0" hangingPunct="1">
        <a:spcBef>
          <a:spcPct val="20000"/>
        </a:spcBef>
        <a:buClr>
          <a:schemeClr val="accent1"/>
        </a:buClr>
        <a:buFont typeface="Arial" pitchFamily="34" charset="0"/>
        <a:buChar char="•"/>
        <a:defRPr sz="2400" kern="1200">
          <a:solidFill>
            <a:schemeClr val="tx1">
              <a:lumMod val="95000"/>
              <a:lumOff val="5000"/>
            </a:schemeClr>
          </a:solidFill>
          <a:latin typeface="Calibri"/>
          <a:ea typeface="+mn-ea"/>
          <a:cs typeface="Calibri"/>
        </a:defRPr>
      </a:lvl2pPr>
      <a:lvl3pPr marL="868680" indent="-228600" algn="l" defTabSz="914400" rtl="0" eaLnBrk="1" latinLnBrk="0" hangingPunct="1">
        <a:spcBef>
          <a:spcPct val="20000"/>
        </a:spcBef>
        <a:buClr>
          <a:schemeClr val="accent1"/>
        </a:buClr>
        <a:buFont typeface="Arial" pitchFamily="34" charset="0"/>
        <a:buChar char="•"/>
        <a:defRPr sz="2200" kern="1200">
          <a:solidFill>
            <a:schemeClr val="tx1">
              <a:lumMod val="95000"/>
              <a:lumOff val="5000"/>
            </a:schemeClr>
          </a:solidFill>
          <a:latin typeface="Calibri"/>
          <a:ea typeface="+mn-ea"/>
          <a:cs typeface="Calibri"/>
        </a:defRPr>
      </a:lvl3pPr>
      <a:lvl4pPr marL="1143000" indent="-228600" algn="l" defTabSz="914400" rtl="0" eaLnBrk="1" latinLnBrk="0" hangingPunct="1">
        <a:spcBef>
          <a:spcPct val="20000"/>
        </a:spcBef>
        <a:buClr>
          <a:schemeClr val="accent1"/>
        </a:buClr>
        <a:buFont typeface="Arial" pitchFamily="34" charset="0"/>
        <a:buChar char="•"/>
        <a:defRPr sz="2000" kern="1200">
          <a:solidFill>
            <a:schemeClr val="tx1">
              <a:lumMod val="95000"/>
              <a:lumOff val="5000"/>
            </a:schemeClr>
          </a:solidFill>
          <a:latin typeface="Calibri"/>
          <a:ea typeface="+mn-ea"/>
          <a:cs typeface="Calibri"/>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1">
              <a:lumMod val="95000"/>
              <a:lumOff val="5000"/>
            </a:schemeClr>
          </a:solidFill>
          <a:latin typeface="Calibri"/>
          <a:ea typeface="+mn-ea"/>
          <a:cs typeface="Calibri"/>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ltdpts.eo.esa.int/" TargetMode="External"/><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hyperlink" Target="http://earth.esa.int/gscb/ltd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png"/><Relationship Id="rId7" Type="http://schemas.openxmlformats.org/officeDocument/2006/relationships/image" Target="../media/image32.jpeg"/><Relationship Id="rId8" Type="http://schemas.openxmlformats.org/officeDocument/2006/relationships/image" Target="../media/image33.jpeg"/><Relationship Id="rId9" Type="http://schemas.openxmlformats.org/officeDocument/2006/relationships/image" Target="../media/image34.jpeg"/><Relationship Id="rId10" Type="http://schemas.openxmlformats.org/officeDocument/2006/relationships/image" Target="../media/image35.png"/><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9" Type="http://schemas.openxmlformats.org/officeDocument/2006/relationships/image" Target="../media/image42.png"/><Relationship Id="rId20" Type="http://schemas.openxmlformats.org/officeDocument/2006/relationships/image" Target="../media/image4.png"/><Relationship Id="rId21" Type="http://schemas.openxmlformats.org/officeDocument/2006/relationships/image" Target="../media/image5.png"/><Relationship Id="rId10" Type="http://schemas.openxmlformats.org/officeDocument/2006/relationships/image" Target="../media/image43.png"/><Relationship Id="rId11" Type="http://schemas.openxmlformats.org/officeDocument/2006/relationships/image" Target="../media/image44.png"/><Relationship Id="rId12" Type="http://schemas.openxmlformats.org/officeDocument/2006/relationships/image" Target="../media/image45.png"/><Relationship Id="rId13" Type="http://schemas.openxmlformats.org/officeDocument/2006/relationships/image" Target="../media/image46.png"/><Relationship Id="rId14" Type="http://schemas.openxmlformats.org/officeDocument/2006/relationships/image" Target="../media/image47.png"/><Relationship Id="rId15" Type="http://schemas.openxmlformats.org/officeDocument/2006/relationships/image" Target="../media/image48.png"/><Relationship Id="rId16" Type="http://schemas.openxmlformats.org/officeDocument/2006/relationships/image" Target="../media/image49.png"/><Relationship Id="rId17" Type="http://schemas.openxmlformats.org/officeDocument/2006/relationships/image" Target="../media/image50.png"/><Relationship Id="rId18" Type="http://schemas.openxmlformats.org/officeDocument/2006/relationships/image" Target="../media/image51.png"/><Relationship Id="rId19"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jpeg"/><Relationship Id="rId7" Type="http://schemas.openxmlformats.org/officeDocument/2006/relationships/image" Target="../media/image40.png"/><Relationship Id="rId8"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hyperlink" Target="http://www.scidip-es.eu"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4" Type="http://schemas.microsoft.com/office/2007/relationships/media" Target="../media/media1.m4v"/><Relationship Id="rId5" Type="http://schemas.openxmlformats.org/officeDocument/2006/relationships/image" Target="../media/image13.png"/><Relationship Id="rId1" Type="http://schemas.openxmlformats.org/officeDocument/2006/relationships/video" Target="../media/media1.m4v"/><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ttangolo 3"/>
          <p:cNvSpPr/>
          <p:nvPr/>
        </p:nvSpPr>
        <p:spPr>
          <a:xfrm>
            <a:off x="965787" y="1331614"/>
            <a:ext cx="7212431" cy="2585323"/>
          </a:xfrm>
          <a:prstGeom prst="rect">
            <a:avLst/>
          </a:prstGeom>
          <a:noFill/>
        </p:spPr>
        <p:txBody>
          <a:bodyPr wrap="none" lIns="91440" tIns="45720" rIns="91440" bIns="45720">
            <a:spAutoFit/>
          </a:bodyPr>
          <a:lstStyle/>
          <a:p>
            <a:pPr algn="ctr"/>
            <a:r>
              <a:rPr lang="it-IT" sz="5400"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rPr>
              <a:t>EO LTDP</a:t>
            </a:r>
          </a:p>
          <a:p>
            <a:pPr algn="ctr"/>
            <a:r>
              <a:rPr lang="it-IT" sz="54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rPr>
              <a:t>And </a:t>
            </a:r>
          </a:p>
          <a:p>
            <a:pPr algn="ctr"/>
            <a:r>
              <a:rPr lang="it-IT" sz="54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rPr>
              <a:t>The SCIDIP-ES </a:t>
            </a:r>
            <a:r>
              <a:rPr lang="it-IT" sz="5400" b="1" dirty="0" err="1"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rPr>
              <a:t>project</a:t>
            </a:r>
            <a:endParaRPr lang="it-IT" sz="5400"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pic>
        <p:nvPicPr>
          <p:cNvPr id="5" name="Immagine 4" descr="ESA_logo_grey_HI.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699422" y="-90909"/>
            <a:ext cx="2444578" cy="1207048"/>
          </a:xfrm>
          <a:prstGeom prst="rect">
            <a:avLst/>
          </a:prstGeom>
        </p:spPr>
      </p:pic>
      <p:sp>
        <p:nvSpPr>
          <p:cNvPr id="6" name="CasellaDiTesto 5"/>
          <p:cNvSpPr txBox="1"/>
          <p:nvPr/>
        </p:nvSpPr>
        <p:spPr>
          <a:xfrm>
            <a:off x="6195409" y="5349769"/>
            <a:ext cx="2198038" cy="369332"/>
          </a:xfrm>
          <a:prstGeom prst="rect">
            <a:avLst/>
          </a:prstGeom>
          <a:noFill/>
        </p:spPr>
        <p:txBody>
          <a:bodyPr wrap="none" rtlCol="0">
            <a:spAutoFit/>
          </a:bodyPr>
          <a:lstStyle/>
          <a:p>
            <a:r>
              <a:rPr lang="en-GB" dirty="0" err="1" smtClean="0"/>
              <a:t>Fulvio</a:t>
            </a:r>
            <a:r>
              <a:rPr lang="en-GB" dirty="0" smtClean="0"/>
              <a:t> </a:t>
            </a:r>
            <a:r>
              <a:rPr lang="en-GB" dirty="0" err="1" smtClean="0"/>
              <a:t>Marelli</a:t>
            </a:r>
            <a:r>
              <a:rPr lang="en-GB" dirty="0" smtClean="0"/>
              <a:t>  - ESA</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07597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112713" y="185738"/>
            <a:ext cx="6805612" cy="862012"/>
          </a:xfrm>
          <a:prstGeom prst="rect">
            <a:avLst/>
          </a:prstGeom>
        </p:spPr>
        <p:txBody>
          <a:bodyPr/>
          <a:lstStyle>
            <a:lvl1pPr algn="ctr" rtl="0" eaLnBrk="0" fontAlgn="base" hangingPunct="0">
              <a:spcBef>
                <a:spcPct val="0"/>
              </a:spcBef>
              <a:spcAft>
                <a:spcPct val="0"/>
              </a:spcAft>
              <a:defRPr sz="3300" kern="1200">
                <a:solidFill>
                  <a:srgbClr val="7B9899"/>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2pPr>
            <a:lvl3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3pPr>
            <a:lvl4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4pPr>
            <a:lvl5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5pPr>
            <a:lvl6pPr marL="457200" algn="ctr" rtl="0" fontAlgn="base">
              <a:spcBef>
                <a:spcPct val="0"/>
              </a:spcBef>
              <a:spcAft>
                <a:spcPct val="0"/>
              </a:spcAft>
              <a:defRPr sz="3300">
                <a:solidFill>
                  <a:srgbClr val="7B9899"/>
                </a:solidFill>
                <a:latin typeface="Georgia" charset="0"/>
                <a:ea typeface="ＭＳ Ｐゴシック" charset="0"/>
                <a:cs typeface="ＭＳ Ｐゴシック" charset="0"/>
              </a:defRPr>
            </a:lvl6pPr>
            <a:lvl7pPr marL="914400" algn="ctr" rtl="0" fontAlgn="base">
              <a:spcBef>
                <a:spcPct val="0"/>
              </a:spcBef>
              <a:spcAft>
                <a:spcPct val="0"/>
              </a:spcAft>
              <a:defRPr sz="3300">
                <a:solidFill>
                  <a:srgbClr val="7B9899"/>
                </a:solidFill>
                <a:latin typeface="Georgia" charset="0"/>
                <a:ea typeface="ＭＳ Ｐゴシック" charset="0"/>
                <a:cs typeface="ＭＳ Ｐゴシック" charset="0"/>
              </a:defRPr>
            </a:lvl7pPr>
            <a:lvl8pPr marL="1371600" algn="ctr" rtl="0" fontAlgn="base">
              <a:spcBef>
                <a:spcPct val="0"/>
              </a:spcBef>
              <a:spcAft>
                <a:spcPct val="0"/>
              </a:spcAft>
              <a:defRPr sz="3300">
                <a:solidFill>
                  <a:srgbClr val="7B9899"/>
                </a:solidFill>
                <a:latin typeface="Georgia" charset="0"/>
                <a:ea typeface="ＭＳ Ｐゴシック" charset="0"/>
                <a:cs typeface="ＭＳ Ｐゴシック" charset="0"/>
              </a:defRPr>
            </a:lvl8pPr>
            <a:lvl9pPr marL="1828800" algn="ctr" rtl="0" fontAlgn="base">
              <a:spcBef>
                <a:spcPct val="0"/>
              </a:spcBef>
              <a:spcAft>
                <a:spcPct val="0"/>
              </a:spcAft>
              <a:defRPr sz="3300">
                <a:solidFill>
                  <a:srgbClr val="7B9899"/>
                </a:solidFill>
                <a:latin typeface="Georgia" charset="0"/>
                <a:ea typeface="ＭＳ Ｐゴシック" charset="0"/>
                <a:cs typeface="ＭＳ Ｐゴシック" charset="0"/>
              </a:defRPr>
            </a:lvl9pPr>
          </a:lstStyle>
          <a:p>
            <a:pPr>
              <a:defRPr/>
            </a:pPr>
            <a:r>
              <a:rPr lang="en-GB" sz="2800" dirty="0" smtClean="0">
                <a:solidFill>
                  <a:schemeClr val="bg1"/>
                </a:solidFill>
                <a:latin typeface="Arial" charset="0"/>
                <a:cs typeface="+mn-cs"/>
              </a:rPr>
              <a:t>LTDP Key Aspects</a:t>
            </a:r>
            <a:endParaRPr lang="en-US" sz="2800" dirty="0">
              <a:solidFill>
                <a:schemeClr val="bg1"/>
              </a:solidFill>
              <a:latin typeface="Arial" charset="0"/>
              <a:cs typeface="+mn-cs"/>
            </a:endParaRPr>
          </a:p>
        </p:txBody>
      </p:sp>
      <p:sp>
        <p:nvSpPr>
          <p:cNvPr id="28675" name="Content Placeholder 2"/>
          <p:cNvSpPr txBox="1">
            <a:spLocks/>
          </p:cNvSpPr>
          <p:nvPr/>
        </p:nvSpPr>
        <p:spPr bwMode="auto">
          <a:xfrm>
            <a:off x="101600" y="1083832"/>
            <a:ext cx="8890000" cy="37719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marL="342900" indent="-342900" eaLnBrk="0" hangingPunct="0">
              <a:defRPr sz="2400" b="1">
                <a:solidFill>
                  <a:schemeClr val="tx1"/>
                </a:solidFill>
                <a:latin typeface="Times New Roman" charset="0"/>
                <a:ea typeface="ＭＳ Ｐゴシック" charset="0"/>
                <a:cs typeface="ＭＳ Ｐゴシック" charset="0"/>
              </a:defRPr>
            </a:lvl1pPr>
            <a:lvl2pPr marL="273050" indent="-2730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lvl="1">
              <a:lnSpc>
                <a:spcPct val="119000"/>
              </a:lnSpc>
              <a:spcBef>
                <a:spcPct val="20000"/>
              </a:spcBef>
              <a:buSzPct val="85000"/>
              <a:buFont typeface="Arial" charset="0"/>
              <a:buChar char="•"/>
            </a:pPr>
            <a:r>
              <a:rPr lang="en-US" b="0" dirty="0">
                <a:latin typeface="Calibri" charset="0"/>
                <a:cs typeface="Calibri" charset="0"/>
              </a:rPr>
              <a:t>Preservation of EO data but also of all context information (documentation, CAL/VAL databases, algorithms, </a:t>
            </a:r>
            <a:r>
              <a:rPr lang="en-US" b="0" dirty="0" err="1">
                <a:latin typeface="Calibri" charset="0"/>
                <a:cs typeface="Calibri" charset="0"/>
              </a:rPr>
              <a:t>etc</a:t>
            </a:r>
            <a:r>
              <a:rPr lang="en-US" b="0" dirty="0">
                <a:latin typeface="Calibri" charset="0"/>
                <a:cs typeface="Calibri" charset="0"/>
              </a:rPr>
              <a:t>).</a:t>
            </a:r>
          </a:p>
          <a:p>
            <a:pPr lvl="1">
              <a:lnSpc>
                <a:spcPct val="119000"/>
              </a:lnSpc>
              <a:spcBef>
                <a:spcPct val="20000"/>
              </a:spcBef>
              <a:buSzPct val="85000"/>
              <a:buFont typeface="Arial" charset="0"/>
              <a:buChar char="•"/>
            </a:pPr>
            <a:r>
              <a:rPr lang="en-US" b="0" dirty="0">
                <a:latin typeface="Calibri" charset="0"/>
                <a:cs typeface="Calibri" charset="0"/>
              </a:rPr>
              <a:t>Completeness and coherency among all elements to be preserved to ensure present and future exploitability.</a:t>
            </a:r>
          </a:p>
          <a:p>
            <a:pPr lvl="1">
              <a:lnSpc>
                <a:spcPct val="119000"/>
              </a:lnSpc>
              <a:spcBef>
                <a:spcPct val="20000"/>
              </a:spcBef>
              <a:buSzPct val="85000"/>
              <a:buFont typeface="Arial" charset="0"/>
              <a:buChar char="•"/>
            </a:pPr>
            <a:r>
              <a:rPr lang="en-US" b="0" dirty="0">
                <a:latin typeface="Calibri" charset="0"/>
                <a:cs typeface="Calibri" charset="0"/>
              </a:rPr>
              <a:t>Data Quality, Context and Provenance (documented).</a:t>
            </a:r>
          </a:p>
          <a:p>
            <a:pPr lvl="1">
              <a:lnSpc>
                <a:spcPct val="119000"/>
              </a:lnSpc>
              <a:spcBef>
                <a:spcPct val="20000"/>
              </a:spcBef>
              <a:buSzPct val="85000"/>
              <a:buFont typeface="Arial" charset="0"/>
              <a:buChar char="•"/>
            </a:pPr>
            <a:r>
              <a:rPr lang="en-US" b="0" dirty="0">
                <a:latin typeface="Calibri" charset="0"/>
                <a:cs typeface="Calibri" charset="0"/>
              </a:rPr>
              <a:t>Maintenance of capabilities to (re-)generate data products.</a:t>
            </a:r>
          </a:p>
          <a:p>
            <a:pPr lvl="1">
              <a:lnSpc>
                <a:spcPct val="119000"/>
              </a:lnSpc>
              <a:spcBef>
                <a:spcPct val="20000"/>
              </a:spcBef>
              <a:buSzPct val="85000"/>
              <a:buFont typeface="Arial" charset="0"/>
              <a:buChar char="•"/>
            </a:pPr>
            <a:r>
              <a:rPr lang="en-US" b="0" dirty="0">
                <a:latin typeface="Calibri" charset="0"/>
                <a:cs typeface="Calibri" charset="0"/>
              </a:rPr>
              <a:t>Harmonized data and information accessibility.</a:t>
            </a:r>
          </a:p>
          <a:p>
            <a:pPr lvl="1">
              <a:lnSpc>
                <a:spcPct val="119000"/>
              </a:lnSpc>
              <a:spcBef>
                <a:spcPct val="20000"/>
              </a:spcBef>
              <a:buSzPct val="85000"/>
              <a:buFont typeface="Arial" charset="0"/>
              <a:buChar char="•"/>
            </a:pPr>
            <a:r>
              <a:rPr lang="en-US" b="0" dirty="0">
                <a:latin typeface="Calibri" charset="0"/>
                <a:cs typeface="Calibri" charset="0"/>
              </a:rPr>
              <a:t>Coordinated and coherent approach in Europe.</a:t>
            </a:r>
          </a:p>
        </p:txBody>
      </p:sp>
      <p:sp>
        <p:nvSpPr>
          <p:cNvPr id="5" name="Rounded Rectangle 4"/>
          <p:cNvSpPr/>
          <p:nvPr/>
        </p:nvSpPr>
        <p:spPr>
          <a:xfrm>
            <a:off x="288925" y="5253548"/>
            <a:ext cx="8558213" cy="822931"/>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nSpc>
                <a:spcPct val="99000"/>
              </a:lnSpc>
              <a:defRPr/>
            </a:pPr>
            <a:r>
              <a:rPr lang="en-GB" dirty="0">
                <a:solidFill>
                  <a:schemeClr val="tx1"/>
                </a:solidFill>
                <a:latin typeface="Calibri"/>
                <a:cs typeface="Calibri"/>
              </a:rPr>
              <a:t>Preservation has to be addressed in all phases of a mission starting from its design.</a:t>
            </a:r>
          </a:p>
          <a:p>
            <a:pPr>
              <a:lnSpc>
                <a:spcPct val="99000"/>
              </a:lnSpc>
              <a:defRPr/>
            </a:pPr>
            <a:r>
              <a:rPr lang="en-GB" dirty="0">
                <a:solidFill>
                  <a:schemeClr val="tx1"/>
                </a:solidFill>
                <a:latin typeface="Calibri"/>
                <a:cs typeface="Calibri"/>
              </a:rPr>
              <a:t>Incremental approach for past and current missions, systematic planning and approach for future missions.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57775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144463" y="1273175"/>
            <a:ext cx="8847137" cy="45847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317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pPr marL="285750" indent="-285750">
              <a:spcBef>
                <a:spcPts val="300"/>
              </a:spcBef>
              <a:buFont typeface="Arial" charset="0"/>
              <a:buChar char="•"/>
              <a:defRPr/>
            </a:pPr>
            <a:r>
              <a:rPr lang="en-GB" b="0" dirty="0">
                <a:solidFill>
                  <a:srgbClr val="000000"/>
                </a:solidFill>
                <a:latin typeface="Calibri" charset="0"/>
              </a:rPr>
              <a:t>ESA is coordinating the LTDP cooperation activities in the Earth Observation domain with European partners through the </a:t>
            </a:r>
            <a:r>
              <a:rPr lang="en-GB" b="0" dirty="0">
                <a:latin typeface="Calibri" charset="0"/>
              </a:rPr>
              <a:t>LTDP WG formed within the Ground Segment Coordination Body (GSCB).</a:t>
            </a:r>
          </a:p>
          <a:p>
            <a:pPr marL="285750" indent="-285750">
              <a:spcBef>
                <a:spcPts val="300"/>
              </a:spcBef>
              <a:buClr>
                <a:schemeClr val="tx1"/>
              </a:buClr>
              <a:buFont typeface="Arial" charset="0"/>
              <a:buChar char="•"/>
              <a:defRPr/>
            </a:pPr>
            <a:endParaRPr lang="en-GB" sz="1800" dirty="0">
              <a:latin typeface="Calibri" charset="0"/>
            </a:endParaRPr>
          </a:p>
          <a:p>
            <a:pPr marL="285750" indent="-285750">
              <a:spcBef>
                <a:spcPts val="300"/>
              </a:spcBef>
              <a:buClr>
                <a:schemeClr val="tx1"/>
              </a:buClr>
              <a:buFont typeface="Arial" charset="0"/>
              <a:buChar char="•"/>
              <a:defRPr/>
            </a:pPr>
            <a:endParaRPr lang="en-GB" sz="1800" dirty="0">
              <a:latin typeface="Calibri" charset="0"/>
            </a:endParaRPr>
          </a:p>
          <a:p>
            <a:pPr marL="285750" indent="-285750">
              <a:spcBef>
                <a:spcPts val="300"/>
              </a:spcBef>
              <a:buClr>
                <a:schemeClr val="tx1"/>
              </a:buClr>
              <a:buFont typeface="Arial" charset="0"/>
              <a:buChar char="•"/>
              <a:defRPr/>
            </a:pPr>
            <a:endParaRPr lang="en-GB" sz="1800" dirty="0">
              <a:latin typeface="Calibri" charset="0"/>
            </a:endParaRPr>
          </a:p>
          <a:p>
            <a:pPr marL="342900" indent="-342900" eaLnBrk="0" hangingPunct="0">
              <a:spcBef>
                <a:spcPts val="300"/>
              </a:spcBef>
              <a:buClr>
                <a:schemeClr val="tx1"/>
              </a:buClr>
              <a:buFont typeface="Arial"/>
              <a:buChar char="•"/>
              <a:defRPr/>
            </a:pPr>
            <a:endParaRPr lang="en-GB" sz="1200" b="0" dirty="0">
              <a:solidFill>
                <a:srgbClr val="000000"/>
              </a:solidFill>
              <a:latin typeface="Calibri"/>
              <a:cs typeface="Calibri"/>
            </a:endParaRPr>
          </a:p>
          <a:p>
            <a:pPr marL="342900" indent="-342900" eaLnBrk="0" hangingPunct="0">
              <a:spcBef>
                <a:spcPts val="300"/>
              </a:spcBef>
              <a:buClr>
                <a:schemeClr val="tx1"/>
              </a:buClr>
              <a:buFont typeface="Arial"/>
              <a:buChar char="•"/>
              <a:defRPr/>
            </a:pPr>
            <a:r>
              <a:rPr lang="en-GB" b="0" dirty="0">
                <a:solidFill>
                  <a:srgbClr val="000000"/>
                </a:solidFill>
                <a:latin typeface="Calibri"/>
                <a:cs typeface="Calibri"/>
              </a:rPr>
              <a:t>Implemented the basic rules of the European LTDP Framework in Earth Observation: </a:t>
            </a:r>
            <a:r>
              <a:rPr lang="ja-JP" altLang="en-GB" b="0" dirty="0">
                <a:solidFill>
                  <a:srgbClr val="000000"/>
                </a:solidFill>
                <a:latin typeface="Calibri"/>
                <a:cs typeface="Calibri"/>
              </a:rPr>
              <a:t>“</a:t>
            </a:r>
            <a:r>
              <a:rPr lang="en-GB" altLang="ja-JP" dirty="0">
                <a:solidFill>
                  <a:srgbClr val="000000"/>
                </a:solidFill>
                <a:latin typeface="Calibri"/>
                <a:cs typeface="Calibri"/>
              </a:rPr>
              <a:t>LTDP Common Guidelines and Preserved Data Set Content</a:t>
            </a:r>
            <a:r>
              <a:rPr lang="ja-JP" altLang="en-GB" b="0" dirty="0">
                <a:solidFill>
                  <a:srgbClr val="000000"/>
                </a:solidFill>
                <a:latin typeface="Calibri"/>
                <a:cs typeface="Calibri"/>
              </a:rPr>
              <a:t>”</a:t>
            </a:r>
          </a:p>
          <a:p>
            <a:pPr marL="800100" lvl="1" indent="-342900" eaLnBrk="0" hangingPunct="0">
              <a:spcBef>
                <a:spcPts val="300"/>
              </a:spcBef>
              <a:buClr>
                <a:schemeClr val="tx1"/>
              </a:buClr>
              <a:buFont typeface="Wingdings" charset="2"/>
              <a:buChar char="ü"/>
              <a:defRPr/>
            </a:pPr>
            <a:r>
              <a:rPr lang="en-GB" altLang="ja-JP" sz="2000" b="0" dirty="0">
                <a:solidFill>
                  <a:srgbClr val="000000"/>
                </a:solidFill>
                <a:latin typeface="Calibri"/>
                <a:cs typeface="Calibri"/>
              </a:rPr>
              <a:t>Reflecting the consensus of the European EO Data providers.</a:t>
            </a:r>
          </a:p>
          <a:p>
            <a:pPr marL="800100" lvl="1" indent="-342900" eaLnBrk="0" hangingPunct="0">
              <a:spcBef>
                <a:spcPts val="300"/>
              </a:spcBef>
              <a:buClr>
                <a:schemeClr val="tx1"/>
              </a:buClr>
              <a:buFont typeface="Wingdings" charset="2"/>
              <a:buChar char="ü"/>
              <a:defRPr/>
            </a:pPr>
            <a:r>
              <a:rPr lang="en-GB" altLang="ja-JP" sz="2000" b="0" dirty="0">
                <a:solidFill>
                  <a:srgbClr val="000000"/>
                </a:solidFill>
                <a:latin typeface="Calibri"/>
                <a:cs typeface="Calibri"/>
              </a:rPr>
              <a:t>Reviewed at GEO, CEOS and with NASA.</a:t>
            </a:r>
          </a:p>
          <a:p>
            <a:pPr marL="800100" lvl="1" indent="-342900" eaLnBrk="0" hangingPunct="0">
              <a:spcBef>
                <a:spcPts val="300"/>
              </a:spcBef>
              <a:buClr>
                <a:schemeClr val="tx1"/>
              </a:buClr>
              <a:buFont typeface="Wingdings" charset="2"/>
              <a:buChar char="ü"/>
              <a:defRPr/>
            </a:pPr>
            <a:r>
              <a:rPr lang="en-GB" altLang="ja-JP" sz="2000" b="0" dirty="0">
                <a:solidFill>
                  <a:srgbClr val="000000"/>
                </a:solidFill>
                <a:latin typeface="Calibri"/>
                <a:cs typeface="Calibri"/>
              </a:rPr>
              <a:t>Being reviewed with QA4EO.</a:t>
            </a:r>
          </a:p>
        </p:txBody>
      </p:sp>
      <p:pic>
        <p:nvPicPr>
          <p:cNvPr id="34818" name="Picture 9" descr="GSCB - Represented Missions_1244975504136"/>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194175" y="2603500"/>
            <a:ext cx="1058863" cy="6080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19" name="Picture 1"/>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384925" y="2778125"/>
            <a:ext cx="1266825" cy="3095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20" name="Picture 3"/>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850188" y="2400300"/>
            <a:ext cx="1189037" cy="9953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21" name="Picture 6"/>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817688" y="2579688"/>
            <a:ext cx="741362" cy="6143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22" name="Picture 7"/>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445125" y="2598738"/>
            <a:ext cx="639763" cy="6413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23" name="Picture 8"/>
          <p:cNvPicPr>
            <a:picLocks noChangeAspect="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825750" y="2667000"/>
            <a:ext cx="1289050" cy="5588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824" name="Picture 11"/>
          <p:cNvPicPr>
            <a:picLocks noChangeAspect="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61950" y="2638425"/>
            <a:ext cx="1285875" cy="5540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 name="Picture 1"/>
          <p:cNvPicPr>
            <a:picLocks noChangeAspect="1"/>
          </p:cNvPicPr>
          <p:nvPr/>
        </p:nvPicPr>
        <p:blipFill>
          <a:blip r:embed="rId9">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696200" y="5102225"/>
            <a:ext cx="1438275" cy="1733550"/>
          </a:xfrm>
          <a:prstGeom prst="rect">
            <a:avLst/>
          </a:prstGeom>
          <a:noFill/>
          <a:ln w="25400">
            <a:solidFill>
              <a:schemeClr val="accent1"/>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4" name="Rounded Rectangle 23"/>
          <p:cNvSpPr/>
          <p:nvPr/>
        </p:nvSpPr>
        <p:spPr>
          <a:xfrm>
            <a:off x="583406" y="5102225"/>
            <a:ext cx="3951287" cy="89535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marL="350838" algn="ctr" eaLnBrk="0" hangingPunct="0">
              <a:spcBef>
                <a:spcPts val="0"/>
              </a:spcBef>
              <a:buClr>
                <a:srgbClr val="00549F"/>
              </a:buClr>
              <a:defRPr/>
            </a:pPr>
            <a:r>
              <a:rPr lang="en-US" sz="2800" dirty="0">
                <a:solidFill>
                  <a:schemeClr val="tx1"/>
                </a:solidFill>
                <a:latin typeface="Calibri"/>
                <a:cs typeface="Calibri"/>
              </a:rPr>
              <a:t>New Issues available</a:t>
            </a:r>
            <a:endParaRPr lang="en-GB" sz="2800" dirty="0">
              <a:solidFill>
                <a:schemeClr val="tx1"/>
              </a:solidFill>
              <a:latin typeface="Calibri"/>
              <a:cs typeface="Calibri"/>
            </a:endParaRPr>
          </a:p>
        </p:txBody>
      </p:sp>
      <p:pic>
        <p:nvPicPr>
          <p:cNvPr id="3" name="Picture 2"/>
          <p:cNvPicPr>
            <a:picLocks noChangeAspect="1"/>
          </p:cNvPicPr>
          <p:nvPr/>
        </p:nvPicPr>
        <p:blipFill>
          <a:blip r:embed="rId1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249988" y="5091113"/>
            <a:ext cx="1401762" cy="1766887"/>
          </a:xfrm>
          <a:prstGeom prst="rect">
            <a:avLst/>
          </a:prstGeom>
          <a:noFill/>
          <a:ln w="25400">
            <a:solidFill>
              <a:schemeClr val="accent1"/>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 name="Titolo 3"/>
          <p:cNvSpPr>
            <a:spLocks noGrp="1"/>
          </p:cNvSpPr>
          <p:nvPr>
            <p:ph type="title"/>
          </p:nvPr>
        </p:nvSpPr>
        <p:spPr/>
        <p:txBody>
          <a:bodyPr/>
          <a:lstStyle/>
          <a:p>
            <a:r>
              <a:rPr lang="en-GB" dirty="0" smtClean="0"/>
              <a:t>EO LTDP WG</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3841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177800" y="1225815"/>
            <a:ext cx="8847138" cy="45847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317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pPr marL="285750" indent="-285750" eaLnBrk="0" hangingPunct="0">
              <a:spcBef>
                <a:spcPts val="300"/>
              </a:spcBef>
              <a:buFont typeface="Arial"/>
              <a:buChar char="•"/>
              <a:defRPr/>
            </a:pPr>
            <a:r>
              <a:rPr lang="en-GB" b="0" dirty="0">
                <a:solidFill>
                  <a:srgbClr val="000000"/>
                </a:solidFill>
                <a:latin typeface="Calibri"/>
                <a:cs typeface="Calibri"/>
              </a:rPr>
              <a:t>Defined the initial data set to be preserved, including the related glossary.</a:t>
            </a:r>
          </a:p>
          <a:p>
            <a:pPr marL="285750" indent="-285750" eaLnBrk="0" hangingPunct="0">
              <a:spcBef>
                <a:spcPts val="300"/>
              </a:spcBef>
              <a:buFont typeface="Arial"/>
              <a:buChar char="•"/>
              <a:defRPr/>
            </a:pPr>
            <a:endParaRPr lang="en-GB" b="0" dirty="0">
              <a:solidFill>
                <a:srgbClr val="000000"/>
              </a:solidFill>
              <a:latin typeface="Calibri"/>
              <a:cs typeface="Calibri"/>
            </a:endParaRPr>
          </a:p>
          <a:p>
            <a:pPr marL="285750" indent="-285750" eaLnBrk="0" hangingPunct="0">
              <a:spcBef>
                <a:spcPts val="300"/>
              </a:spcBef>
              <a:buFont typeface="Arial"/>
              <a:buChar char="•"/>
              <a:defRPr/>
            </a:pPr>
            <a:r>
              <a:rPr lang="en-GB" b="0" dirty="0">
                <a:solidFill>
                  <a:srgbClr val="000000"/>
                </a:solidFill>
                <a:latin typeface="Calibri"/>
                <a:cs typeface="Calibri"/>
              </a:rPr>
              <a:t>Started several technical activities:</a:t>
            </a:r>
          </a:p>
          <a:p>
            <a:pPr marL="800100" lvl="1" indent="-342900" eaLnBrk="0" hangingPunct="0">
              <a:spcBef>
                <a:spcPts val="300"/>
              </a:spcBef>
              <a:buFont typeface="Wingdings" charset="2"/>
              <a:buChar char="ü"/>
              <a:defRPr/>
            </a:pPr>
            <a:r>
              <a:rPr lang="en-GB" sz="2000" b="0" dirty="0">
                <a:solidFill>
                  <a:srgbClr val="000000"/>
                </a:solidFill>
                <a:latin typeface="Calibri"/>
                <a:cs typeface="Calibri"/>
              </a:rPr>
              <a:t>LTDP User Requirements Study (FIRST)</a:t>
            </a:r>
          </a:p>
          <a:p>
            <a:pPr marL="800100" lvl="1" indent="-342900" eaLnBrk="0" hangingPunct="0">
              <a:spcBef>
                <a:spcPts val="300"/>
              </a:spcBef>
              <a:buFont typeface="Wingdings" charset="2"/>
              <a:buChar char="ü"/>
              <a:defRPr/>
            </a:pPr>
            <a:r>
              <a:rPr lang="en-GB" sz="2000" b="0" dirty="0">
                <a:solidFill>
                  <a:srgbClr val="000000"/>
                </a:solidFill>
                <a:latin typeface="Calibri"/>
                <a:cs typeface="Calibri"/>
              </a:rPr>
              <a:t>Archive Technology Study (LAST)</a:t>
            </a:r>
          </a:p>
          <a:p>
            <a:pPr marL="800100" lvl="1" indent="-342900" eaLnBrk="0" hangingPunct="0">
              <a:spcBef>
                <a:spcPts val="300"/>
              </a:spcBef>
              <a:buFont typeface="Wingdings" charset="2"/>
              <a:buChar char="ü"/>
              <a:defRPr/>
            </a:pPr>
            <a:r>
              <a:rPr lang="en-GB" sz="2000" b="0" dirty="0">
                <a:solidFill>
                  <a:srgbClr val="000000"/>
                </a:solidFill>
                <a:latin typeface="Calibri"/>
                <a:cs typeface="Calibri"/>
              </a:rPr>
              <a:t>LTDP Initiatives and Standards Survey</a:t>
            </a:r>
          </a:p>
          <a:p>
            <a:pPr marL="800100" lvl="1" indent="-342900" eaLnBrk="0" hangingPunct="0">
              <a:spcBef>
                <a:spcPts val="300"/>
              </a:spcBef>
              <a:buFont typeface="Wingdings" charset="2"/>
              <a:buChar char="ü"/>
              <a:defRPr/>
            </a:pPr>
            <a:r>
              <a:rPr lang="en-GB" sz="2000" b="0" dirty="0">
                <a:solidFill>
                  <a:srgbClr val="000000"/>
                </a:solidFill>
                <a:latin typeface="Calibri"/>
                <a:cs typeface="Calibri"/>
              </a:rPr>
              <a:t>LTDP/QA4EO Study</a:t>
            </a:r>
          </a:p>
          <a:p>
            <a:pPr marL="800100" lvl="1" indent="-342900" eaLnBrk="0" hangingPunct="0">
              <a:spcBef>
                <a:spcPts val="300"/>
              </a:spcBef>
              <a:buFont typeface="Wingdings" charset="2"/>
              <a:buChar char="ü"/>
              <a:defRPr/>
            </a:pPr>
            <a:r>
              <a:rPr lang="en-GB" sz="2000" b="0" dirty="0">
                <a:solidFill>
                  <a:srgbClr val="000000"/>
                </a:solidFill>
                <a:latin typeface="Calibri"/>
                <a:cs typeface="Calibri"/>
              </a:rPr>
              <a:t>LTDP Architecture Definition Project</a:t>
            </a:r>
          </a:p>
          <a:p>
            <a:pPr marL="285750" indent="-285750" eaLnBrk="0" hangingPunct="0">
              <a:spcBef>
                <a:spcPts val="300"/>
              </a:spcBef>
              <a:buFont typeface="Arial"/>
              <a:buChar char="•"/>
              <a:defRPr/>
            </a:pPr>
            <a:endParaRPr lang="en-GB" b="0" dirty="0">
              <a:solidFill>
                <a:srgbClr val="000000"/>
              </a:solidFill>
              <a:latin typeface="Calibri"/>
              <a:cs typeface="Calibri"/>
            </a:endParaRPr>
          </a:p>
          <a:p>
            <a:pPr marL="285750" indent="-285750" eaLnBrk="0" hangingPunct="0">
              <a:spcBef>
                <a:spcPts val="300"/>
              </a:spcBef>
              <a:buFont typeface="Arial"/>
              <a:buChar char="•"/>
              <a:defRPr/>
            </a:pPr>
            <a:r>
              <a:rPr lang="en-GB" b="0" dirty="0">
                <a:solidFill>
                  <a:srgbClr val="000000"/>
                </a:solidFill>
                <a:latin typeface="Calibri"/>
                <a:cs typeface="Calibri"/>
              </a:rPr>
              <a:t>Guaranteed the information flow through workshops, web sites, participation to conferences and LTDP related events. </a:t>
            </a:r>
          </a:p>
        </p:txBody>
      </p:sp>
      <p:pic>
        <p:nvPicPr>
          <p:cNvPr id="35842" name="Picture 2" descr="Screen Shot 2012-06-04 at 14.03.39.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527800" y="1828800"/>
            <a:ext cx="2378075" cy="1627188"/>
          </a:xfrm>
          <a:prstGeom prst="rect">
            <a:avLst/>
          </a:prstGeom>
          <a:noFill/>
          <a:ln w="41275">
            <a:solidFill>
              <a:schemeClr val="accent1"/>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7" name="Picture 7" descr="Screen Shot 2012-06-04 at 14.10.01.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870579" y="4981575"/>
            <a:ext cx="1846263" cy="1117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119938" y="4918075"/>
            <a:ext cx="1905000" cy="11811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8" name="Titolo 3"/>
          <p:cNvSpPr>
            <a:spLocks noGrp="1"/>
          </p:cNvSpPr>
          <p:nvPr>
            <p:ph type="title"/>
          </p:nvPr>
        </p:nvSpPr>
        <p:spPr/>
        <p:txBody>
          <a:bodyPr/>
          <a:lstStyle/>
          <a:p>
            <a:r>
              <a:rPr lang="en-GB" dirty="0" smtClean="0"/>
              <a:t>EO LTDP WG</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798243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LTDP Guidelines</a:t>
            </a:r>
          </a:p>
        </p:txBody>
      </p:sp>
      <p:sp>
        <p:nvSpPr>
          <p:cNvPr id="4" name="Content Placeholder 3"/>
          <p:cNvSpPr>
            <a:spLocks noGrp="1"/>
          </p:cNvSpPr>
          <p:nvPr>
            <p:ph idx="1"/>
          </p:nvPr>
        </p:nvSpPr>
        <p:spPr>
          <a:prstGeom prst="rect">
            <a:avLst/>
          </a:prstGeom>
        </p:spPr>
        <p:txBody>
          <a:bodyPr>
            <a:spAutoFit/>
          </a:bodyPr>
          <a:lstStyle/>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Preserved data set content</a:t>
            </a:r>
          </a:p>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Archive operations and organization</a:t>
            </a:r>
          </a:p>
          <a:p>
            <a:pPr marL="342900" marR="424815" lvl="0" indent="-342900" algn="just">
              <a:spcBef>
                <a:spcPts val="300"/>
              </a:spcBef>
              <a:spcAft>
                <a:spcPts val="300"/>
              </a:spcAft>
              <a:buFont typeface="+mj-lt"/>
              <a:buAutoNum type="arabicPeriod"/>
              <a:tabLst>
                <a:tab pos="457200" algn="l"/>
              </a:tabLst>
            </a:pPr>
            <a:r>
              <a:rPr lang="en-US" dirty="0" smtClean="0">
                <a:effectLst/>
                <a:ea typeface="Times New Roman"/>
              </a:rPr>
              <a:t>Archive </a:t>
            </a:r>
            <a:r>
              <a:rPr lang="en-GB" dirty="0" smtClean="0">
                <a:effectLst/>
                <a:ea typeface="Times New Roman"/>
              </a:rPr>
              <a:t>security</a:t>
            </a:r>
          </a:p>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Data ingestion</a:t>
            </a:r>
          </a:p>
          <a:p>
            <a:pPr marL="342900" marR="424815" lvl="0" indent="-342900" algn="just">
              <a:spcBef>
                <a:spcPts val="300"/>
              </a:spcBef>
              <a:spcAft>
                <a:spcPts val="300"/>
              </a:spcAft>
              <a:buFont typeface="+mj-lt"/>
              <a:buAutoNum type="arabicPeriod"/>
              <a:tabLst>
                <a:tab pos="457200" algn="l"/>
              </a:tabLst>
            </a:pPr>
            <a:r>
              <a:rPr lang="en-US" dirty="0" smtClean="0">
                <a:effectLst/>
                <a:ea typeface="Times New Roman"/>
              </a:rPr>
              <a:t>Archive maintenance</a:t>
            </a:r>
            <a:endParaRPr lang="en-GB" dirty="0" smtClean="0">
              <a:effectLst/>
              <a:ea typeface="Times New Roman"/>
            </a:endParaRPr>
          </a:p>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Data access and interoperability</a:t>
            </a:r>
          </a:p>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Data exploitation and re-processing</a:t>
            </a:r>
          </a:p>
          <a:p>
            <a:pPr marL="342900" marR="424815" lvl="0" indent="-342900" algn="just">
              <a:spcBef>
                <a:spcPts val="300"/>
              </a:spcBef>
              <a:spcAft>
                <a:spcPts val="300"/>
              </a:spcAft>
              <a:buFont typeface="+mj-lt"/>
              <a:buAutoNum type="arabicPeriod"/>
              <a:tabLst>
                <a:tab pos="457200" algn="l"/>
              </a:tabLst>
            </a:pPr>
            <a:r>
              <a:rPr lang="en-GB" dirty="0" smtClean="0">
                <a:effectLst/>
                <a:ea typeface="Times New Roman"/>
              </a:rPr>
              <a:t>Data appraisal and purge prevention</a:t>
            </a:r>
            <a:endParaRPr lang="en-GB" dirty="0">
              <a:effectLst/>
              <a:ea typeface="Times New Roman"/>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5035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Mission phases</a:t>
            </a:r>
          </a:p>
        </p:txBody>
      </p:sp>
      <p:sp>
        <p:nvSpPr>
          <p:cNvPr id="4" name="Segnaposto contenuto 2"/>
          <p:cNvSpPr>
            <a:spLocks noGrp="1"/>
          </p:cNvSpPr>
          <p:nvPr>
            <p:ph idx="1"/>
          </p:nvPr>
        </p:nvSpPr>
        <p:spPr/>
        <p:txBody>
          <a:bodyPr/>
          <a:lstStyle/>
          <a:p>
            <a:r>
              <a:rPr lang="en-GB" dirty="0" smtClean="0"/>
              <a:t>Mission Concept (MC)</a:t>
            </a:r>
          </a:p>
          <a:p>
            <a:r>
              <a:rPr lang="en-GB" dirty="0" smtClean="0"/>
              <a:t>Mission Definition (MD)</a:t>
            </a:r>
          </a:p>
          <a:p>
            <a:r>
              <a:rPr lang="en-GB" dirty="0" smtClean="0"/>
              <a:t>Mission Implementation (MI)</a:t>
            </a:r>
          </a:p>
          <a:p>
            <a:r>
              <a:rPr lang="en-GB" dirty="0" smtClean="0"/>
              <a:t>Mission Operation  (MO)</a:t>
            </a:r>
          </a:p>
          <a:p>
            <a:r>
              <a:rPr lang="en-GB" dirty="0" smtClean="0"/>
              <a:t>Post Mission (PM)</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66919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Content</a:t>
            </a:r>
            <a:endParaRPr lang="en-GB" dirty="0"/>
          </a:p>
        </p:txBody>
      </p:sp>
      <p:sp>
        <p:nvSpPr>
          <p:cNvPr id="3" name="Segnaposto contenuto 2"/>
          <p:cNvSpPr>
            <a:spLocks noGrp="1"/>
          </p:cNvSpPr>
          <p:nvPr>
            <p:ph idx="1"/>
          </p:nvPr>
        </p:nvSpPr>
        <p:spPr>
          <a:xfrm>
            <a:off x="203644" y="1575299"/>
            <a:ext cx="8772581" cy="4847365"/>
          </a:xfrm>
        </p:spPr>
        <p:txBody>
          <a:bodyPr/>
          <a:lstStyle/>
          <a:p>
            <a:r>
              <a:rPr lang="en-GB" dirty="0"/>
              <a:t>For an </a:t>
            </a:r>
            <a:r>
              <a:rPr lang="en-GB" b="1" dirty="0"/>
              <a:t>Earth Observation </a:t>
            </a:r>
            <a:r>
              <a:rPr lang="en-GB" dirty="0"/>
              <a:t>mission (i.e. project, campaign, experiment), the key data set target of preservation shall be composed by:</a:t>
            </a:r>
          </a:p>
          <a:p>
            <a:pPr marL="285750" lvl="0" indent="-285750"/>
            <a:r>
              <a:rPr lang="en-GB" b="1" dirty="0"/>
              <a:t>Data Records</a:t>
            </a:r>
            <a:r>
              <a:rPr lang="en-GB" dirty="0"/>
              <a:t> (ranging from raw data to higher level products, browses, auxiliary, ancillary and calibration and validation data set) including quality indicators..</a:t>
            </a:r>
          </a:p>
          <a:p>
            <a:pPr marL="285750" lvl="0" indent="-285750"/>
            <a:r>
              <a:rPr lang="en-GB" b="1" dirty="0"/>
              <a:t>Processing Software</a:t>
            </a:r>
            <a:r>
              <a:rPr lang="en-GB" dirty="0"/>
              <a:t>: this includes the processors to generate mission products, visualization, quality control and value adding software and tools.</a:t>
            </a:r>
          </a:p>
          <a:p>
            <a:pPr marL="285750" lvl="0" indent="-285750"/>
            <a:r>
              <a:rPr lang="en-GB" b="1" dirty="0"/>
              <a:t>Mission Documentation:</a:t>
            </a:r>
            <a:endParaRPr lang="en-GB" dirty="0"/>
          </a:p>
          <a:p>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69362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336550" y="279400"/>
            <a:ext cx="7613650" cy="682625"/>
          </a:xfrm>
        </p:spPr>
        <p:txBody>
          <a:bodyPr/>
          <a:lstStyle/>
          <a:p>
            <a:pPr algn="l">
              <a:defRPr/>
            </a:pPr>
            <a:r>
              <a:rPr lang="en-US" sz="2800" dirty="0" smtClean="0">
                <a:solidFill>
                  <a:srgbClr val="FFFFFF"/>
                </a:solidFill>
                <a:latin typeface="Calibri"/>
                <a:cs typeface="Calibri"/>
              </a:rPr>
              <a:t>LTDP Web Sites</a:t>
            </a:r>
            <a:endParaRPr lang="en-GB" sz="2800" dirty="0" smtClean="0">
              <a:solidFill>
                <a:srgbClr val="FFFFFF"/>
              </a:solidFill>
              <a:latin typeface="Calibri"/>
              <a:cs typeface="Calibri"/>
            </a:endParaRPr>
          </a:p>
        </p:txBody>
      </p:sp>
      <p:sp>
        <p:nvSpPr>
          <p:cNvPr id="95235" name="Rectangle 3"/>
          <p:cNvSpPr>
            <a:spLocks noChangeArrowheads="1"/>
          </p:cNvSpPr>
          <p:nvPr/>
        </p:nvSpPr>
        <p:spPr bwMode="auto">
          <a:xfrm>
            <a:off x="161925" y="1252538"/>
            <a:ext cx="8847138" cy="49784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317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pPr marL="285750" lvl="1" indent="-285750" eaLnBrk="0" hangingPunct="0">
              <a:lnSpc>
                <a:spcPct val="119000"/>
              </a:lnSpc>
              <a:spcBef>
                <a:spcPts val="300"/>
              </a:spcBef>
              <a:buFont typeface="Arial"/>
              <a:buChar char="•"/>
              <a:defRPr/>
            </a:pPr>
            <a:r>
              <a:rPr lang="en-GB" b="0" dirty="0">
                <a:solidFill>
                  <a:srgbClr val="000000"/>
                </a:solidFill>
                <a:latin typeface="Calibri"/>
                <a:cs typeface="Calibri"/>
              </a:rPr>
              <a:t>Institutional web site:</a:t>
            </a:r>
          </a:p>
          <a:p>
            <a:pPr marL="800100" lvl="1" indent="-342900" eaLnBrk="0" hangingPunct="0">
              <a:lnSpc>
                <a:spcPct val="119000"/>
              </a:lnSpc>
              <a:spcBef>
                <a:spcPts val="300"/>
              </a:spcBef>
              <a:buFont typeface="Wingdings" charset="2"/>
              <a:buChar char="ü"/>
              <a:defRPr/>
            </a:pPr>
            <a:r>
              <a:rPr lang="en-GB" sz="2000" b="0" dirty="0">
                <a:latin typeface="Calibri"/>
                <a:cs typeface="Calibri"/>
                <a:hlinkClick r:id="rId2"/>
              </a:rPr>
              <a:t>http://earth.esa.int/gscb/ltdp/</a:t>
            </a:r>
            <a:endParaRPr lang="en-GB" sz="2000" b="0" dirty="0">
              <a:latin typeface="Calibri"/>
              <a:cs typeface="Calibri"/>
            </a:endParaRPr>
          </a:p>
          <a:p>
            <a:pPr marL="800100" lvl="1" indent="-342900" eaLnBrk="0" hangingPunct="0">
              <a:lnSpc>
                <a:spcPct val="119000"/>
              </a:lnSpc>
              <a:spcBef>
                <a:spcPts val="300"/>
              </a:spcBef>
              <a:buFont typeface="Wingdings" charset="2"/>
              <a:buChar char="ü"/>
              <a:defRPr/>
            </a:pPr>
            <a:r>
              <a:rPr lang="en-GB" sz="2000" b="0" dirty="0">
                <a:latin typeface="Calibri"/>
                <a:cs typeface="Calibri"/>
              </a:rPr>
              <a:t>Contains basic LTDP documents (e.g. Guidelines).</a:t>
            </a:r>
          </a:p>
          <a:p>
            <a:pPr marL="800100" lvl="1" indent="-342900" eaLnBrk="0" hangingPunct="0">
              <a:lnSpc>
                <a:spcPct val="119000"/>
              </a:lnSpc>
              <a:spcBef>
                <a:spcPts val="300"/>
              </a:spcBef>
              <a:buFont typeface="Wingdings" charset="2"/>
              <a:buChar char="ü"/>
              <a:defRPr/>
            </a:pPr>
            <a:r>
              <a:rPr lang="en-GB" sz="2000" b="0" dirty="0">
                <a:latin typeface="Calibri"/>
                <a:cs typeface="Calibri"/>
              </a:rPr>
              <a:t>LTDP events and related material (e.g. Workshops). </a:t>
            </a:r>
          </a:p>
          <a:p>
            <a:pPr marL="285750" indent="-285750" eaLnBrk="0" hangingPunct="0">
              <a:lnSpc>
                <a:spcPct val="119000"/>
              </a:lnSpc>
              <a:spcBef>
                <a:spcPts val="300"/>
              </a:spcBef>
              <a:buClr>
                <a:srgbClr val="00549F"/>
              </a:buClr>
              <a:buFont typeface="Wingdings" charset="2"/>
              <a:buChar char="ü"/>
              <a:defRPr/>
            </a:pPr>
            <a:endParaRPr lang="en-GB" sz="1800" b="0" dirty="0">
              <a:latin typeface="Calibri"/>
              <a:cs typeface="Calibri"/>
            </a:endParaRPr>
          </a:p>
          <a:p>
            <a:pPr marL="285750" lvl="1" indent="-285750" eaLnBrk="0" hangingPunct="0">
              <a:lnSpc>
                <a:spcPct val="119000"/>
              </a:lnSpc>
              <a:spcBef>
                <a:spcPts val="300"/>
              </a:spcBef>
              <a:buFont typeface="Arial"/>
              <a:buChar char="•"/>
              <a:defRPr/>
            </a:pPr>
            <a:r>
              <a:rPr lang="en-GB" b="0" dirty="0">
                <a:solidFill>
                  <a:srgbClr val="000000"/>
                </a:solidFill>
                <a:latin typeface="Calibri"/>
                <a:cs typeface="Calibri"/>
              </a:rPr>
              <a:t>Technical Web Site:</a:t>
            </a:r>
          </a:p>
          <a:p>
            <a:pPr marL="769938" lvl="1" indent="-419100" eaLnBrk="0" hangingPunct="0">
              <a:lnSpc>
                <a:spcPct val="119000"/>
              </a:lnSpc>
              <a:spcBef>
                <a:spcPct val="20000"/>
              </a:spcBef>
              <a:buFont typeface="Wingdings" charset="2"/>
              <a:buChar char="ü"/>
              <a:defRPr/>
            </a:pPr>
            <a:r>
              <a:rPr lang="en-GB" sz="2000" b="0" dirty="0">
                <a:latin typeface="Calibri"/>
                <a:cs typeface="Calibri"/>
                <a:hlinkClick r:id="rId3"/>
              </a:rPr>
              <a:t>http://ltdpts.eo.esa.int/</a:t>
            </a:r>
            <a:endParaRPr lang="en-GB" sz="2000" b="0" dirty="0">
              <a:latin typeface="Calibri"/>
              <a:cs typeface="Calibri"/>
            </a:endParaRPr>
          </a:p>
          <a:p>
            <a:pPr marL="769938" lvl="1" indent="-419100" eaLnBrk="0" hangingPunct="0">
              <a:lnSpc>
                <a:spcPct val="119000"/>
              </a:lnSpc>
              <a:spcBef>
                <a:spcPct val="20000"/>
              </a:spcBef>
              <a:buFont typeface="Wingdings" charset="2"/>
              <a:buChar char="ü"/>
              <a:defRPr/>
            </a:pPr>
            <a:r>
              <a:rPr lang="en-GB" sz="2000" b="0" dirty="0">
                <a:latin typeface="Calibri"/>
                <a:ea typeface="+mn-ea"/>
                <a:cs typeface="Calibri"/>
              </a:rPr>
              <a:t>Contains technical documentation and results of LTDP Cooperation activities.</a:t>
            </a:r>
          </a:p>
          <a:p>
            <a:pPr marL="769938" lvl="1" indent="-419100" eaLnBrk="0" hangingPunct="0">
              <a:lnSpc>
                <a:spcPct val="119000"/>
              </a:lnSpc>
              <a:spcBef>
                <a:spcPct val="20000"/>
              </a:spcBef>
              <a:buFont typeface="Wingdings" charset="2"/>
              <a:buChar char="ü"/>
              <a:defRPr/>
            </a:pPr>
            <a:r>
              <a:rPr lang="en-GB" sz="2000" b="0" dirty="0">
                <a:latin typeface="Calibri"/>
                <a:ea typeface="+mn-ea"/>
                <a:cs typeface="Calibri"/>
              </a:rPr>
              <a:t>Forum for technical discussions.</a:t>
            </a:r>
          </a:p>
          <a:p>
            <a:pPr marL="769938" lvl="1" indent="-419100" eaLnBrk="0" hangingPunct="0">
              <a:lnSpc>
                <a:spcPct val="119000"/>
              </a:lnSpc>
              <a:spcBef>
                <a:spcPct val="20000"/>
              </a:spcBef>
              <a:buFont typeface="Wingdings" charset="2"/>
              <a:buChar char="Ø"/>
              <a:defRPr/>
            </a:pPr>
            <a:endParaRPr lang="en-GB" sz="2000" b="0" dirty="0">
              <a:latin typeface="Calibri"/>
              <a:ea typeface="+mn-ea"/>
              <a:cs typeface="Calibri"/>
            </a:endParaRPr>
          </a:p>
        </p:txBody>
      </p:sp>
      <p:pic>
        <p:nvPicPr>
          <p:cNvPr id="37891" name="Picture 1"/>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07000" y="4630738"/>
            <a:ext cx="3306763" cy="18700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7892" name="Picture 4"/>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64300" y="1452563"/>
            <a:ext cx="2555875" cy="21812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7893" name="Picture 2" descr="PPT_Header02"/>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4763"/>
            <a:ext cx="9144000" cy="111442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0" name="Rectangle 6"/>
          <p:cNvSpPr txBox="1">
            <a:spLocks noChangeArrowheads="1"/>
          </p:cNvSpPr>
          <p:nvPr/>
        </p:nvSpPr>
        <p:spPr>
          <a:xfrm>
            <a:off x="112713" y="117475"/>
            <a:ext cx="7185025" cy="682625"/>
          </a:xfrm>
          <a:prstGeom prst="rect">
            <a:avLst/>
          </a:prstGeom>
        </p:spPr>
        <p:txBody>
          <a:bodyPr/>
          <a:lstStyle>
            <a:lvl1pPr algn="ctr" rtl="0" eaLnBrk="0" fontAlgn="base" hangingPunct="0">
              <a:spcBef>
                <a:spcPct val="0"/>
              </a:spcBef>
              <a:spcAft>
                <a:spcPct val="0"/>
              </a:spcAft>
              <a:defRPr sz="3300" kern="1200">
                <a:solidFill>
                  <a:srgbClr val="7B9899"/>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2pPr>
            <a:lvl3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3pPr>
            <a:lvl4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4pPr>
            <a:lvl5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5pPr>
            <a:lvl6pPr marL="457200" algn="ctr" rtl="0" fontAlgn="base">
              <a:spcBef>
                <a:spcPct val="0"/>
              </a:spcBef>
              <a:spcAft>
                <a:spcPct val="0"/>
              </a:spcAft>
              <a:defRPr sz="3300">
                <a:solidFill>
                  <a:srgbClr val="7B9899"/>
                </a:solidFill>
                <a:latin typeface="Georgia" charset="0"/>
                <a:ea typeface="ＭＳ Ｐゴシック" charset="0"/>
                <a:cs typeface="ＭＳ Ｐゴシック" charset="0"/>
              </a:defRPr>
            </a:lvl6pPr>
            <a:lvl7pPr marL="914400" algn="ctr" rtl="0" fontAlgn="base">
              <a:spcBef>
                <a:spcPct val="0"/>
              </a:spcBef>
              <a:spcAft>
                <a:spcPct val="0"/>
              </a:spcAft>
              <a:defRPr sz="3300">
                <a:solidFill>
                  <a:srgbClr val="7B9899"/>
                </a:solidFill>
                <a:latin typeface="Georgia" charset="0"/>
                <a:ea typeface="ＭＳ Ｐゴシック" charset="0"/>
                <a:cs typeface="ＭＳ Ｐゴシック" charset="0"/>
              </a:defRPr>
            </a:lvl7pPr>
            <a:lvl8pPr marL="1371600" algn="ctr" rtl="0" fontAlgn="base">
              <a:spcBef>
                <a:spcPct val="0"/>
              </a:spcBef>
              <a:spcAft>
                <a:spcPct val="0"/>
              </a:spcAft>
              <a:defRPr sz="3300">
                <a:solidFill>
                  <a:srgbClr val="7B9899"/>
                </a:solidFill>
                <a:latin typeface="Georgia" charset="0"/>
                <a:ea typeface="ＭＳ Ｐゴシック" charset="0"/>
                <a:cs typeface="ＭＳ Ｐゴシック" charset="0"/>
              </a:defRPr>
            </a:lvl8pPr>
            <a:lvl9pPr marL="1828800" algn="ctr" rtl="0" fontAlgn="base">
              <a:spcBef>
                <a:spcPct val="0"/>
              </a:spcBef>
              <a:spcAft>
                <a:spcPct val="0"/>
              </a:spcAft>
              <a:defRPr sz="3300">
                <a:solidFill>
                  <a:srgbClr val="7B9899"/>
                </a:solidFill>
                <a:latin typeface="Georgia" charset="0"/>
                <a:ea typeface="ＭＳ Ｐゴシック" charset="0"/>
                <a:cs typeface="ＭＳ Ｐゴシック" charset="0"/>
              </a:defRPr>
            </a:lvl9pPr>
          </a:lstStyle>
          <a:p>
            <a:pPr eaLnBrk="1" hangingPunct="1">
              <a:defRPr/>
            </a:pPr>
            <a:r>
              <a:rPr lang="en-GB" sz="2800" dirty="0" smtClean="0">
                <a:solidFill>
                  <a:schemeClr val="bg1"/>
                </a:solidFill>
                <a:latin typeface="Arial" charset="0"/>
                <a:cs typeface="+mn-cs"/>
              </a:rPr>
              <a:t>Web Sites</a:t>
            </a:r>
            <a:endParaRPr lang="en-GB" sz="2800" dirty="0">
              <a:solidFill>
                <a:schemeClr val="bg1"/>
              </a:solidFill>
              <a:latin typeface="Arial" charset="0"/>
              <a:cs typeface="+mn-cs"/>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3213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8913" name="Picture 2" descr="PPT_Header0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638" y="0"/>
            <a:ext cx="9164638" cy="11318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9" name="Rectangle 16"/>
          <p:cNvSpPr txBox="1">
            <a:spLocks noChangeArrowheads="1"/>
          </p:cNvSpPr>
          <p:nvPr/>
        </p:nvSpPr>
        <p:spPr>
          <a:xfrm>
            <a:off x="279400" y="381000"/>
            <a:ext cx="7096125" cy="693738"/>
          </a:xfrm>
          <a:prstGeom prst="rect">
            <a:avLst/>
          </a:prstGeom>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lvl1pPr algn="ctr" rtl="0" eaLnBrk="0" fontAlgn="base" hangingPunct="0">
              <a:spcBef>
                <a:spcPct val="0"/>
              </a:spcBef>
              <a:spcAft>
                <a:spcPct val="0"/>
              </a:spcAft>
              <a:defRPr sz="3300" kern="1200">
                <a:solidFill>
                  <a:srgbClr val="7B9899"/>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2pPr>
            <a:lvl3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3pPr>
            <a:lvl4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4pPr>
            <a:lvl5pPr algn="ctr" rtl="0" eaLnBrk="0" fontAlgn="base" hangingPunct="0">
              <a:spcBef>
                <a:spcPct val="0"/>
              </a:spcBef>
              <a:spcAft>
                <a:spcPct val="0"/>
              </a:spcAft>
              <a:defRPr sz="3300">
                <a:solidFill>
                  <a:srgbClr val="7B9899"/>
                </a:solidFill>
                <a:latin typeface="Georgia" charset="0"/>
                <a:ea typeface="ＭＳ Ｐゴシック" charset="0"/>
                <a:cs typeface="ＭＳ Ｐゴシック" charset="0"/>
              </a:defRPr>
            </a:lvl5pPr>
            <a:lvl6pPr marL="457200" algn="ctr" rtl="0" fontAlgn="base">
              <a:spcBef>
                <a:spcPct val="0"/>
              </a:spcBef>
              <a:spcAft>
                <a:spcPct val="0"/>
              </a:spcAft>
              <a:defRPr sz="3300">
                <a:solidFill>
                  <a:srgbClr val="7B9899"/>
                </a:solidFill>
                <a:latin typeface="Georgia" charset="0"/>
                <a:ea typeface="ＭＳ Ｐゴシック" charset="0"/>
                <a:cs typeface="ＭＳ Ｐゴシック" charset="0"/>
              </a:defRPr>
            </a:lvl6pPr>
            <a:lvl7pPr marL="914400" algn="ctr" rtl="0" fontAlgn="base">
              <a:spcBef>
                <a:spcPct val="0"/>
              </a:spcBef>
              <a:spcAft>
                <a:spcPct val="0"/>
              </a:spcAft>
              <a:defRPr sz="3300">
                <a:solidFill>
                  <a:srgbClr val="7B9899"/>
                </a:solidFill>
                <a:latin typeface="Georgia" charset="0"/>
                <a:ea typeface="ＭＳ Ｐゴシック" charset="0"/>
                <a:cs typeface="ＭＳ Ｐゴシック" charset="0"/>
              </a:defRPr>
            </a:lvl7pPr>
            <a:lvl8pPr marL="1371600" algn="ctr" rtl="0" fontAlgn="base">
              <a:spcBef>
                <a:spcPct val="0"/>
              </a:spcBef>
              <a:spcAft>
                <a:spcPct val="0"/>
              </a:spcAft>
              <a:defRPr sz="3300">
                <a:solidFill>
                  <a:srgbClr val="7B9899"/>
                </a:solidFill>
                <a:latin typeface="Georgia" charset="0"/>
                <a:ea typeface="ＭＳ Ｐゴシック" charset="0"/>
                <a:cs typeface="ＭＳ Ｐゴシック" charset="0"/>
              </a:defRPr>
            </a:lvl8pPr>
            <a:lvl9pPr marL="1828800" algn="ctr" rtl="0" fontAlgn="base">
              <a:spcBef>
                <a:spcPct val="0"/>
              </a:spcBef>
              <a:spcAft>
                <a:spcPct val="0"/>
              </a:spcAft>
              <a:defRPr sz="3300">
                <a:solidFill>
                  <a:srgbClr val="7B9899"/>
                </a:solidFill>
                <a:latin typeface="Georgia" charset="0"/>
                <a:ea typeface="ＭＳ Ｐゴシック" charset="0"/>
                <a:cs typeface="ＭＳ Ｐゴシック" charset="0"/>
              </a:defRPr>
            </a:lvl9pPr>
          </a:lstStyle>
          <a:p>
            <a:pPr>
              <a:defRPr/>
            </a:pPr>
            <a:r>
              <a:rPr lang="en-GB" sz="2800" dirty="0" smtClean="0">
                <a:solidFill>
                  <a:schemeClr val="bg1"/>
                </a:solidFill>
                <a:latin typeface="Arial" charset="0"/>
                <a:cs typeface="+mn-cs"/>
              </a:rPr>
              <a:t>International EO LTDP Context</a:t>
            </a:r>
            <a:endParaRPr lang="en-GB" sz="2800" dirty="0">
              <a:solidFill>
                <a:schemeClr val="bg1"/>
              </a:solidFill>
              <a:latin typeface="Arial" charset="0"/>
              <a:cs typeface="+mn-cs"/>
            </a:endParaRPr>
          </a:p>
        </p:txBody>
      </p:sp>
      <p:sp>
        <p:nvSpPr>
          <p:cNvPr id="3" name="Arrotonda angolo stesso lato rettangolo 2"/>
          <p:cNvSpPr/>
          <p:nvPr/>
        </p:nvSpPr>
        <p:spPr>
          <a:xfrm>
            <a:off x="2813050" y="3327400"/>
            <a:ext cx="3775075" cy="1231900"/>
          </a:xfrm>
          <a:prstGeom prst="round2Same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800" dirty="0">
                <a:solidFill>
                  <a:schemeClr val="tx1"/>
                </a:solidFill>
              </a:rPr>
              <a:t>European EO LTDP Framework</a:t>
            </a:r>
          </a:p>
        </p:txBody>
      </p:sp>
      <p:pic>
        <p:nvPicPr>
          <p:cNvPr id="38916" name="Picture 7"/>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788150" y="1587500"/>
            <a:ext cx="1746250" cy="7477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5" name="Connettore 4 4"/>
          <p:cNvCxnSpPr>
            <a:stCxn id="3" idx="0"/>
            <a:endCxn id="38916" idx="2"/>
          </p:cNvCxnSpPr>
          <p:nvPr/>
        </p:nvCxnSpPr>
        <p:spPr>
          <a:xfrm flipV="1">
            <a:off x="6588125" y="2335213"/>
            <a:ext cx="1073150" cy="1608137"/>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pic>
        <p:nvPicPr>
          <p:cNvPr id="38918" name="Immagine 6" descr="EU-Logo_2.jpg"/>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661275" y="2995613"/>
            <a:ext cx="901700" cy="6381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8919" name="CasellaDiTesto 7"/>
          <p:cNvSpPr txBox="1">
            <a:spLocks noChangeArrowheads="1"/>
          </p:cNvSpPr>
          <p:nvPr/>
        </p:nvSpPr>
        <p:spPr bwMode="auto">
          <a:xfrm>
            <a:off x="7661275" y="2622550"/>
            <a:ext cx="1255713" cy="4619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en-GB"/>
              <a:t>Projects</a:t>
            </a:r>
          </a:p>
        </p:txBody>
      </p:sp>
      <p:pic>
        <p:nvPicPr>
          <p:cNvPr id="38920" name="Picture 11" descr="gcsb"/>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786188" y="4884738"/>
            <a:ext cx="1830387" cy="622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13" name="Connettore 2 12"/>
          <p:cNvCxnSpPr>
            <a:stCxn id="3" idx="1"/>
            <a:endCxn id="38920" idx="0"/>
          </p:cNvCxnSpPr>
          <p:nvPr/>
        </p:nvCxnSpPr>
        <p:spPr>
          <a:xfrm>
            <a:off x="4700588" y="4559300"/>
            <a:ext cx="0" cy="3254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38922" name="Immagine 16" descr="APA-Logo-small.jpg"/>
          <p:cNvPicPr>
            <a:picLocks noChangeAspect="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6888" y="1538288"/>
            <a:ext cx="1825625" cy="7429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19" name="Connettore 4 18"/>
          <p:cNvCxnSpPr>
            <a:stCxn id="3" idx="2"/>
            <a:endCxn id="38922" idx="2"/>
          </p:cNvCxnSpPr>
          <p:nvPr/>
        </p:nvCxnSpPr>
        <p:spPr>
          <a:xfrm rot="10800000">
            <a:off x="1409700" y="2281238"/>
            <a:ext cx="1403350" cy="1662112"/>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sp>
        <p:nvSpPr>
          <p:cNvPr id="38924" name="Rettangolo 20"/>
          <p:cNvSpPr>
            <a:spLocks noChangeArrowheads="1"/>
          </p:cNvSpPr>
          <p:nvPr/>
        </p:nvSpPr>
        <p:spPr bwMode="auto">
          <a:xfrm>
            <a:off x="1473200" y="2508250"/>
            <a:ext cx="1836738" cy="8318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p>
            <a:pPr>
              <a:spcBef>
                <a:spcPct val="50000"/>
              </a:spcBef>
            </a:pPr>
            <a:r>
              <a:rPr lang="en-GB"/>
              <a:t>ESA membership</a:t>
            </a:r>
          </a:p>
        </p:txBody>
      </p:sp>
      <p:pic>
        <p:nvPicPr>
          <p:cNvPr id="38925" name="Immagine 21" descr="ccsds.jpg"/>
          <p:cNvPicPr>
            <a:picLocks noChangeAspect="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29063" y="1595438"/>
            <a:ext cx="1543050" cy="6921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25" name="Connettore 2 24"/>
          <p:cNvCxnSpPr>
            <a:stCxn id="3" idx="3"/>
            <a:endCxn id="38925" idx="2"/>
          </p:cNvCxnSpPr>
          <p:nvPr/>
        </p:nvCxnSpPr>
        <p:spPr>
          <a:xfrm flipV="1">
            <a:off x="4700588" y="2287588"/>
            <a:ext cx="0" cy="103981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8927" name="CasellaDiTesto 35"/>
          <p:cNvSpPr txBox="1">
            <a:spLocks noChangeArrowheads="1"/>
          </p:cNvSpPr>
          <p:nvPr/>
        </p:nvSpPr>
        <p:spPr bwMode="auto">
          <a:xfrm>
            <a:off x="4700588" y="2617788"/>
            <a:ext cx="1536700" cy="4619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en-GB"/>
              <a:t>Standards</a:t>
            </a:r>
          </a:p>
        </p:txBody>
      </p:sp>
      <p:pic>
        <p:nvPicPr>
          <p:cNvPr id="38928" name="Immagine 26" descr="ceosLogo.jpg"/>
          <p:cNvPicPr>
            <a:picLocks noChangeAspect="1"/>
          </p:cNvPicPr>
          <p:nvPr/>
        </p:nvPicPr>
        <p:blipFill>
          <a:blip r:embed="rId9">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788150" y="5507038"/>
            <a:ext cx="1704975" cy="6921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29" name="Connettore 4 28"/>
          <p:cNvCxnSpPr/>
          <p:nvPr/>
        </p:nvCxnSpPr>
        <p:spPr>
          <a:xfrm rot="16200000" flipH="1">
            <a:off x="6496050" y="4341813"/>
            <a:ext cx="1277938" cy="1052512"/>
          </a:xfrm>
          <a:prstGeom prst="bentConnector3">
            <a:avLst>
              <a:gd name="adj1" fmla="val 1304"/>
            </a:avLst>
          </a:prstGeom>
          <a:ln>
            <a:tailEnd type="arrow"/>
          </a:ln>
        </p:spPr>
        <p:style>
          <a:lnRef idx="3">
            <a:schemeClr val="accent1"/>
          </a:lnRef>
          <a:fillRef idx="0">
            <a:schemeClr val="accent1"/>
          </a:fillRef>
          <a:effectRef idx="2">
            <a:schemeClr val="accent1"/>
          </a:effectRef>
          <a:fontRef idx="minor">
            <a:schemeClr val="tx1"/>
          </a:fontRef>
        </p:style>
      </p:cxnSp>
      <p:sp>
        <p:nvSpPr>
          <p:cNvPr id="38930" name="CasellaDiTesto 40"/>
          <p:cNvSpPr txBox="1">
            <a:spLocks noChangeArrowheads="1"/>
          </p:cNvSpPr>
          <p:nvPr/>
        </p:nvSpPr>
        <p:spPr bwMode="auto">
          <a:xfrm>
            <a:off x="7675563" y="4884738"/>
            <a:ext cx="1206500" cy="4619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en-GB"/>
              <a:t>WGISS</a:t>
            </a:r>
          </a:p>
        </p:txBody>
      </p:sp>
      <p:pic>
        <p:nvPicPr>
          <p:cNvPr id="38931" name="Immagine 30" descr="page_banner_l.gif"/>
          <p:cNvPicPr>
            <a:picLocks noChangeAspect="1"/>
          </p:cNvPicPr>
          <p:nvPr/>
        </p:nvPicPr>
        <p:blipFill>
          <a:blip r:embed="rId1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2125" y="5507038"/>
            <a:ext cx="1830388" cy="6143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45057" name="Connettore 4 45056"/>
          <p:cNvCxnSpPr>
            <a:endCxn id="38931" idx="0"/>
          </p:cNvCxnSpPr>
          <p:nvPr/>
        </p:nvCxnSpPr>
        <p:spPr>
          <a:xfrm rot="10800000" flipV="1">
            <a:off x="1408113" y="4318000"/>
            <a:ext cx="1404937" cy="1189038"/>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sp>
        <p:nvSpPr>
          <p:cNvPr id="38933" name="CasellaDiTesto 44"/>
          <p:cNvSpPr txBox="1">
            <a:spLocks noChangeArrowheads="1"/>
          </p:cNvSpPr>
          <p:nvPr/>
        </p:nvSpPr>
        <p:spPr bwMode="auto">
          <a:xfrm>
            <a:off x="1506538" y="4714875"/>
            <a:ext cx="966787" cy="8302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en-GB"/>
              <a:t>LTDP </a:t>
            </a:r>
          </a:p>
          <a:p>
            <a:pPr eaLnBrk="1" hangingPunct="1"/>
            <a:r>
              <a:rPr lang="en-GB"/>
              <a:t>Task</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1152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olo 2"/>
          <p:cNvSpPr>
            <a:spLocks noGrp="1"/>
          </p:cNvSpPr>
          <p:nvPr>
            <p:ph type="ctrTitle"/>
          </p:nvPr>
        </p:nvSpPr>
        <p:spPr>
          <a:xfrm>
            <a:off x="349578" y="4718622"/>
            <a:ext cx="8540044" cy="909275"/>
          </a:xfrm>
        </p:spPr>
        <p:txBody>
          <a:bodyPr/>
          <a:lstStyle/>
          <a:p>
            <a:pPr algn="ctr"/>
            <a:r>
              <a:rPr lang="en-GB" dirty="0" smtClean="0"/>
              <a:t>Project Overview</a:t>
            </a:r>
            <a:br>
              <a:rPr lang="en-GB" dirty="0" smtClean="0"/>
            </a:br>
            <a:endParaRPr lang="en-GB"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74745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Rettangolo 4"/>
          <p:cNvSpPr>
            <a:spLocks noChangeArrowheads="1"/>
          </p:cNvSpPr>
          <p:nvPr/>
        </p:nvSpPr>
        <p:spPr bwMode="auto">
          <a:xfrm>
            <a:off x="445477" y="992102"/>
            <a:ext cx="8197362" cy="11541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p>
            <a:pPr marL="342900" indent="-342900" algn="ctr"/>
            <a:r>
              <a:rPr lang="en-GB" sz="2000" b="1" dirty="0">
                <a:latin typeface="Calibri" charset="0"/>
                <a:cs typeface="Calibri" charset="0"/>
              </a:rPr>
              <a:t>Project: </a:t>
            </a:r>
            <a:r>
              <a:rPr lang="en-GB" sz="2000" b="1" dirty="0" err="1">
                <a:latin typeface="Calibri" charset="0"/>
                <a:cs typeface="Calibri" charset="0"/>
              </a:rPr>
              <a:t>SCIence</a:t>
            </a:r>
            <a:r>
              <a:rPr lang="en-GB" sz="2000" b="1" dirty="0">
                <a:latin typeface="Calibri" charset="0"/>
                <a:cs typeface="Calibri" charset="0"/>
              </a:rPr>
              <a:t> Data Infrastructure for Preservation – Earth Science (SCIDIP-ES</a:t>
            </a:r>
            <a:r>
              <a:rPr lang="en-US" sz="2000" dirty="0">
                <a:latin typeface="Calibri" charset="0"/>
                <a:cs typeface="Calibri" charset="0"/>
              </a:rPr>
              <a:t>)</a:t>
            </a:r>
          </a:p>
          <a:p>
            <a:pPr marL="342900" indent="-342900" algn="ctr"/>
            <a:endParaRPr lang="en-GB" sz="800" b="1" dirty="0">
              <a:latin typeface="Calibri" charset="0"/>
            </a:endParaRPr>
          </a:p>
          <a:p>
            <a:pPr marL="342900" indent="-342900" algn="ctr"/>
            <a:r>
              <a:rPr lang="en-GB" sz="2000" b="1" dirty="0">
                <a:latin typeface="Calibri" charset="0"/>
              </a:rPr>
              <a:t>INFRA-2011-1.2.2 Data infrastructures for e-Science</a:t>
            </a:r>
            <a:endParaRPr lang="en-GB" sz="2000" b="1" dirty="0">
              <a:solidFill>
                <a:srgbClr val="0A549F"/>
              </a:solidFill>
              <a:latin typeface="Calibri" charset="0"/>
            </a:endParaRPr>
          </a:p>
        </p:txBody>
      </p:sp>
      <p:sp>
        <p:nvSpPr>
          <p:cNvPr id="49154" name="TextBox 6"/>
          <p:cNvSpPr txBox="1">
            <a:spLocks noChangeArrowheads="1"/>
          </p:cNvSpPr>
          <p:nvPr/>
        </p:nvSpPr>
        <p:spPr bwMode="auto">
          <a:xfrm>
            <a:off x="1687609" y="200025"/>
            <a:ext cx="6187610" cy="70788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4000" dirty="0">
                <a:solidFill>
                  <a:schemeClr val="tx1">
                    <a:lumMod val="85000"/>
                    <a:lumOff val="15000"/>
                  </a:schemeClr>
                </a:solidFill>
                <a:latin typeface="Calibri"/>
                <a:ea typeface="+mj-ea"/>
                <a:cs typeface="Calibri"/>
              </a:rPr>
              <a:t>Introduction </a:t>
            </a:r>
            <a:r>
              <a:rPr lang="en-US" sz="4000" dirty="0" smtClean="0">
                <a:solidFill>
                  <a:schemeClr val="tx1">
                    <a:lumMod val="85000"/>
                    <a:lumOff val="15000"/>
                  </a:schemeClr>
                </a:solidFill>
                <a:latin typeface="Calibri"/>
                <a:ea typeface="+mj-ea"/>
                <a:cs typeface="Calibri"/>
              </a:rPr>
              <a:t>&amp; Participants</a:t>
            </a:r>
            <a:endParaRPr lang="en-US" sz="4000" dirty="0">
              <a:solidFill>
                <a:schemeClr val="tx1">
                  <a:lumMod val="85000"/>
                  <a:lumOff val="15000"/>
                </a:schemeClr>
              </a:solidFill>
              <a:latin typeface="Calibri"/>
              <a:ea typeface="+mj-ea"/>
              <a:cs typeface="Calibri"/>
            </a:endParaRPr>
          </a:p>
        </p:txBody>
      </p:sp>
      <p:sp>
        <p:nvSpPr>
          <p:cNvPr id="49155" name="TextBox 22"/>
          <p:cNvSpPr txBox="1">
            <a:spLocks noChangeArrowheads="1"/>
          </p:cNvSpPr>
          <p:nvPr/>
        </p:nvSpPr>
        <p:spPr bwMode="auto">
          <a:xfrm>
            <a:off x="445477" y="2267833"/>
            <a:ext cx="3263412" cy="175432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GB" sz="1800" b="1" dirty="0">
                <a:latin typeface="Calibri" charset="0"/>
                <a:cs typeface="Calibri" charset="0"/>
              </a:rPr>
              <a:t>Project ID:</a:t>
            </a:r>
            <a:r>
              <a:rPr lang="en-GB" sz="1800" dirty="0">
                <a:latin typeface="Calibri" charset="0"/>
                <a:cs typeface="Calibri" charset="0"/>
              </a:rPr>
              <a:t>  </a:t>
            </a:r>
            <a:r>
              <a:rPr lang="it-IT" sz="1800" dirty="0">
                <a:latin typeface="Calibri" charset="0"/>
                <a:cs typeface="Calibri" charset="0"/>
              </a:rPr>
              <a:t>283401</a:t>
            </a:r>
            <a:endParaRPr lang="en-US" sz="1800" dirty="0">
              <a:latin typeface="Calibri" charset="0"/>
              <a:cs typeface="Calibri" charset="0"/>
            </a:endParaRPr>
          </a:p>
          <a:p>
            <a:pPr eaLnBrk="1" hangingPunct="1">
              <a:buFont typeface="Arial" charset="0"/>
              <a:buChar char="•"/>
            </a:pPr>
            <a:r>
              <a:rPr lang="it-IT" sz="1800" b="1" dirty="0">
                <a:latin typeface="Calibri" charset="0"/>
                <a:cs typeface="Calibri" charset="0"/>
              </a:rPr>
              <a:t>Project </a:t>
            </a:r>
            <a:r>
              <a:rPr lang="it-IT" sz="1800" b="1" dirty="0" err="1">
                <a:latin typeface="Calibri" charset="0"/>
                <a:cs typeface="Calibri" charset="0"/>
              </a:rPr>
              <a:t>Type</a:t>
            </a:r>
            <a:r>
              <a:rPr lang="en-GB" sz="1800" dirty="0">
                <a:latin typeface="Calibri" charset="0"/>
                <a:cs typeface="Calibri" charset="0"/>
              </a:rPr>
              <a:t>: CP-CSA</a:t>
            </a:r>
            <a:endParaRPr lang="en-US" sz="1800" dirty="0">
              <a:latin typeface="Calibri" charset="0"/>
              <a:cs typeface="Calibri" charset="0"/>
            </a:endParaRPr>
          </a:p>
          <a:p>
            <a:pPr eaLnBrk="1" hangingPunct="1">
              <a:buFont typeface="Arial" charset="0"/>
              <a:buChar char="•"/>
            </a:pPr>
            <a:r>
              <a:rPr lang="en-GB" sz="1800" b="1" dirty="0">
                <a:latin typeface="Calibri" charset="0"/>
                <a:cs typeface="Calibri" charset="0"/>
              </a:rPr>
              <a:t>Start Date</a:t>
            </a:r>
            <a:r>
              <a:rPr lang="en-GB" sz="1800" dirty="0">
                <a:latin typeface="Calibri" charset="0"/>
                <a:cs typeface="Calibri" charset="0"/>
              </a:rPr>
              <a:t>: 01.09.2011</a:t>
            </a:r>
            <a:endParaRPr lang="en-US" sz="1800" dirty="0">
              <a:latin typeface="Calibri" charset="0"/>
              <a:cs typeface="Calibri" charset="0"/>
            </a:endParaRPr>
          </a:p>
          <a:p>
            <a:pPr eaLnBrk="1" hangingPunct="1">
              <a:buFont typeface="Arial" charset="0"/>
              <a:buChar char="•"/>
            </a:pPr>
            <a:r>
              <a:rPr lang="en-GB" sz="1800" b="1" dirty="0">
                <a:latin typeface="Calibri" charset="0"/>
                <a:cs typeface="Calibri" charset="0"/>
              </a:rPr>
              <a:t>Duration</a:t>
            </a:r>
            <a:r>
              <a:rPr lang="en-GB" sz="1800" dirty="0">
                <a:latin typeface="Calibri" charset="0"/>
                <a:cs typeface="Calibri" charset="0"/>
              </a:rPr>
              <a:t>: 36 Months</a:t>
            </a:r>
            <a:endParaRPr lang="en-US" sz="1800" dirty="0">
              <a:latin typeface="Calibri" charset="0"/>
              <a:cs typeface="Calibri" charset="0"/>
            </a:endParaRPr>
          </a:p>
          <a:p>
            <a:pPr eaLnBrk="1" hangingPunct="1">
              <a:buFont typeface="Arial" charset="0"/>
              <a:buChar char="•"/>
            </a:pPr>
            <a:r>
              <a:rPr lang="en-GB" sz="1800" b="1" dirty="0">
                <a:latin typeface="Calibri" charset="0"/>
                <a:cs typeface="Calibri" charset="0"/>
              </a:rPr>
              <a:t>Website</a:t>
            </a:r>
            <a:r>
              <a:rPr lang="en-GB" sz="1800" dirty="0">
                <a:latin typeface="Calibri" charset="0"/>
                <a:cs typeface="Calibri" charset="0"/>
              </a:rPr>
              <a:t>: www.scidip-es.eu</a:t>
            </a:r>
            <a:endParaRPr lang="en-US" sz="1800" dirty="0">
              <a:latin typeface="Calibri" charset="0"/>
              <a:cs typeface="Calibri" charset="0"/>
            </a:endParaRPr>
          </a:p>
          <a:p>
            <a:pPr eaLnBrk="1" hangingPunct="1"/>
            <a:endParaRPr lang="it-IT" sz="1800" dirty="0"/>
          </a:p>
        </p:txBody>
      </p:sp>
      <p:sp>
        <p:nvSpPr>
          <p:cNvPr id="49156" name="TextBox 23"/>
          <p:cNvSpPr txBox="1">
            <a:spLocks noChangeArrowheads="1"/>
          </p:cNvSpPr>
          <p:nvPr/>
        </p:nvSpPr>
        <p:spPr bwMode="auto">
          <a:xfrm>
            <a:off x="4043578" y="2217697"/>
            <a:ext cx="4789761" cy="175432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GB" sz="1800" b="1" dirty="0">
                <a:latin typeface="Calibri" charset="0"/>
                <a:cs typeface="Calibri" charset="0"/>
              </a:rPr>
              <a:t>Total Budget</a:t>
            </a:r>
            <a:r>
              <a:rPr lang="en-GB" sz="1800" dirty="0">
                <a:latin typeface="Calibri" charset="0"/>
                <a:cs typeface="Calibri" charset="0"/>
              </a:rPr>
              <a:t>: 7,721,082 </a:t>
            </a:r>
            <a:r>
              <a:rPr lang="it-IT" sz="1800" dirty="0">
                <a:latin typeface="Calibri" charset="0"/>
                <a:cs typeface="Calibri" charset="0"/>
              </a:rPr>
              <a:t>€</a:t>
            </a:r>
            <a:endParaRPr lang="en-US" sz="1800" dirty="0">
              <a:latin typeface="Calibri" charset="0"/>
              <a:cs typeface="Calibri" charset="0"/>
            </a:endParaRPr>
          </a:p>
          <a:p>
            <a:pPr eaLnBrk="1" hangingPunct="1">
              <a:buFont typeface="Arial" charset="0"/>
              <a:buChar char="•"/>
            </a:pPr>
            <a:r>
              <a:rPr lang="it-IT" sz="1800" b="1" dirty="0">
                <a:latin typeface="Calibri" charset="0"/>
                <a:cs typeface="Calibri" charset="0"/>
              </a:rPr>
              <a:t>EC </a:t>
            </a:r>
            <a:r>
              <a:rPr lang="it-IT" sz="1800" b="1" dirty="0" err="1">
                <a:latin typeface="Calibri" charset="0"/>
                <a:cs typeface="Calibri" charset="0"/>
              </a:rPr>
              <a:t>Funding</a:t>
            </a:r>
            <a:r>
              <a:rPr lang="it-IT" sz="1800" b="1" dirty="0">
                <a:latin typeface="Calibri" charset="0"/>
                <a:cs typeface="Calibri" charset="0"/>
              </a:rPr>
              <a:t>: </a:t>
            </a:r>
            <a:r>
              <a:rPr lang="it-IT" sz="1800" dirty="0">
                <a:latin typeface="Calibri" charset="0"/>
                <a:cs typeface="Calibri" charset="0"/>
              </a:rPr>
              <a:t>6,599,992</a:t>
            </a:r>
            <a:r>
              <a:rPr lang="it-IT" sz="1800" b="1" dirty="0">
                <a:latin typeface="Calibri" charset="0"/>
                <a:cs typeface="Calibri" charset="0"/>
              </a:rPr>
              <a:t> </a:t>
            </a:r>
            <a:r>
              <a:rPr lang="it-IT" sz="1800" dirty="0">
                <a:latin typeface="Calibri" charset="0"/>
                <a:cs typeface="Calibri" charset="0"/>
              </a:rPr>
              <a:t>€</a:t>
            </a:r>
            <a:endParaRPr lang="en-US" sz="1800" dirty="0">
              <a:latin typeface="Calibri" charset="0"/>
              <a:cs typeface="Calibri" charset="0"/>
            </a:endParaRPr>
          </a:p>
          <a:p>
            <a:pPr eaLnBrk="1" hangingPunct="1">
              <a:buFont typeface="Arial" charset="0"/>
              <a:buChar char="•"/>
            </a:pPr>
            <a:r>
              <a:rPr lang="it-IT" sz="1800" b="1" dirty="0">
                <a:latin typeface="Calibri" charset="0"/>
                <a:cs typeface="Calibri" charset="0"/>
              </a:rPr>
              <a:t>Total </a:t>
            </a:r>
            <a:r>
              <a:rPr lang="it-IT" sz="1800" b="1" dirty="0" err="1">
                <a:latin typeface="Calibri" charset="0"/>
                <a:cs typeface="Calibri" charset="0"/>
              </a:rPr>
              <a:t>funded</a:t>
            </a:r>
            <a:r>
              <a:rPr lang="it-IT" sz="1800" b="1" dirty="0">
                <a:latin typeface="Calibri" charset="0"/>
                <a:cs typeface="Calibri" charset="0"/>
              </a:rPr>
              <a:t> </a:t>
            </a:r>
            <a:r>
              <a:rPr lang="it-IT" sz="1800" b="1" dirty="0" err="1">
                <a:latin typeface="Calibri" charset="0"/>
                <a:cs typeface="Calibri" charset="0"/>
              </a:rPr>
              <a:t>effort</a:t>
            </a:r>
            <a:r>
              <a:rPr lang="it-IT" sz="1800" b="1" dirty="0">
                <a:latin typeface="Calibri" charset="0"/>
                <a:cs typeface="Calibri" charset="0"/>
              </a:rPr>
              <a:t> in </a:t>
            </a:r>
            <a:r>
              <a:rPr lang="it-IT" sz="1800" b="1" dirty="0" err="1">
                <a:latin typeface="Calibri" charset="0"/>
                <a:cs typeface="Calibri" charset="0"/>
              </a:rPr>
              <a:t>person</a:t>
            </a:r>
            <a:r>
              <a:rPr lang="it-IT" sz="1800" b="1" dirty="0">
                <a:latin typeface="Calibri" charset="0"/>
                <a:cs typeface="Calibri" charset="0"/>
              </a:rPr>
              <a:t>/</a:t>
            </a:r>
            <a:r>
              <a:rPr lang="it-IT" sz="1800" b="1" dirty="0" err="1">
                <a:latin typeface="Calibri" charset="0"/>
                <a:cs typeface="Calibri" charset="0"/>
              </a:rPr>
              <a:t>months</a:t>
            </a:r>
            <a:r>
              <a:rPr lang="it-IT" sz="1800" dirty="0">
                <a:latin typeface="Calibri" charset="0"/>
                <a:cs typeface="Calibri" charset="0"/>
              </a:rPr>
              <a:t>: 605</a:t>
            </a:r>
            <a:endParaRPr lang="en-US" sz="1800" dirty="0">
              <a:latin typeface="Calibri" charset="0"/>
              <a:cs typeface="Calibri" charset="0"/>
            </a:endParaRPr>
          </a:p>
          <a:p>
            <a:pPr eaLnBrk="1" hangingPunct="1">
              <a:buFont typeface="Arial" charset="0"/>
              <a:buChar char="•"/>
            </a:pPr>
            <a:r>
              <a:rPr lang="it-IT" sz="1800" b="1" dirty="0">
                <a:latin typeface="Calibri" charset="0"/>
                <a:cs typeface="Calibri" charset="0"/>
              </a:rPr>
              <a:t>Coordinator: </a:t>
            </a:r>
            <a:r>
              <a:rPr lang="it-IT" sz="1800" b="1" dirty="0" err="1">
                <a:latin typeface="Calibri" charset="0"/>
                <a:cs typeface="Calibri" charset="0"/>
              </a:rPr>
              <a:t>European</a:t>
            </a:r>
            <a:r>
              <a:rPr lang="it-IT" sz="1800" b="1" dirty="0">
                <a:latin typeface="Calibri" charset="0"/>
                <a:cs typeface="Calibri" charset="0"/>
              </a:rPr>
              <a:t> Space Agency</a:t>
            </a:r>
          </a:p>
          <a:p>
            <a:pPr eaLnBrk="1" hangingPunct="1">
              <a:buFont typeface="Arial" charset="0"/>
              <a:buChar char="•"/>
            </a:pPr>
            <a:r>
              <a:rPr lang="it-IT" sz="1800" b="1" dirty="0" err="1">
                <a:latin typeface="Calibri" charset="0"/>
                <a:cs typeface="Calibri" charset="0"/>
              </a:rPr>
              <a:t>Contact</a:t>
            </a:r>
            <a:r>
              <a:rPr lang="it-IT" sz="1800" b="1" dirty="0">
                <a:latin typeface="Calibri" charset="0"/>
                <a:cs typeface="Calibri" charset="0"/>
              </a:rPr>
              <a:t> </a:t>
            </a:r>
            <a:r>
              <a:rPr lang="it-IT" sz="1800" b="1" dirty="0" err="1">
                <a:latin typeface="Calibri" charset="0"/>
                <a:cs typeface="Calibri" charset="0"/>
              </a:rPr>
              <a:t>Person</a:t>
            </a:r>
            <a:r>
              <a:rPr lang="it-IT" sz="1800" dirty="0">
                <a:latin typeface="Calibri" charset="0"/>
                <a:cs typeface="Calibri" charset="0"/>
              </a:rPr>
              <a:t>: </a:t>
            </a:r>
            <a:r>
              <a:rPr lang="en-GB" sz="1800" dirty="0">
                <a:latin typeface="Calibri" charset="0"/>
                <a:cs typeface="Calibri" charset="0"/>
              </a:rPr>
              <a:t>Mirko Albani (</a:t>
            </a:r>
            <a:r>
              <a:rPr lang="en-GB" sz="1800" dirty="0" smtClean="0">
                <a:latin typeface="Calibri" charset="0"/>
                <a:cs typeface="Calibri" charset="0"/>
              </a:rPr>
              <a:t>ESA)</a:t>
            </a:r>
            <a:endParaRPr lang="en-US" sz="1800" dirty="0">
              <a:latin typeface="Calibri" charset="0"/>
              <a:cs typeface="Calibri" charset="0"/>
            </a:endParaRPr>
          </a:p>
          <a:p>
            <a:pPr eaLnBrk="1" hangingPunct="1"/>
            <a:endParaRPr lang="it-IT" sz="1800" dirty="0"/>
          </a:p>
        </p:txBody>
      </p:sp>
      <p:sp>
        <p:nvSpPr>
          <p:cNvPr id="49157" name="Rettangolo 4"/>
          <p:cNvSpPr>
            <a:spLocks noChangeArrowheads="1"/>
          </p:cNvSpPr>
          <p:nvPr/>
        </p:nvSpPr>
        <p:spPr bwMode="auto">
          <a:xfrm>
            <a:off x="2589335" y="3820980"/>
            <a:ext cx="3930162" cy="4000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p>
            <a:r>
              <a:rPr lang="en-GB" sz="2000" dirty="0">
                <a:latin typeface="Calibri" charset="0"/>
                <a:cs typeface="Calibri" charset="0"/>
              </a:rPr>
              <a:t> </a:t>
            </a:r>
            <a:r>
              <a:rPr lang="en-GB" sz="2000" b="1" dirty="0">
                <a:latin typeface="Calibri" charset="0"/>
                <a:cs typeface="Calibri" charset="0"/>
              </a:rPr>
              <a:t>Project Consortium (17 partners)</a:t>
            </a:r>
            <a:r>
              <a:rPr lang="en-GB" sz="2000" dirty="0">
                <a:latin typeface="Calibri" charset="0"/>
                <a:cs typeface="Calibri" charset="0"/>
              </a:rPr>
              <a:t>: 	</a:t>
            </a:r>
            <a:endParaRPr lang="en-US" sz="2000" dirty="0">
              <a:latin typeface="Calibri" charset="0"/>
              <a:cs typeface="Calibri" charset="0"/>
            </a:endParaRPr>
          </a:p>
        </p:txBody>
      </p:sp>
      <p:pic>
        <p:nvPicPr>
          <p:cNvPr id="49174" name="Immagine 17"/>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513071" y="4432041"/>
            <a:ext cx="1362148" cy="39211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5" name="Immagine 19"/>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044912" y="4955916"/>
            <a:ext cx="884285" cy="4079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6" name="Immagine 20"/>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662125" y="4951153"/>
            <a:ext cx="1231966"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7" name="Immagine 22" descr="logo ACS.JPG"/>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398228" y="5032116"/>
            <a:ext cx="1073208" cy="2714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8" name="Picture 21" descr="APA.tiff"/>
          <p:cNvPicPr>
            <a:picLocks noChangeAspect="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49245" y="4927341"/>
            <a:ext cx="828720" cy="39211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59" name="Picture 8" descr="DLR.tiff"/>
          <p:cNvPicPr>
            <a:picLocks noChangeAspect="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53512" y="5098792"/>
            <a:ext cx="609600" cy="6699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0" name="Picture 10" descr="ISPRA.tiff"/>
          <p:cNvPicPr>
            <a:picLocks noChangeAspect="1"/>
          </p:cNvPicPr>
          <p:nvPr/>
        </p:nvPicPr>
        <p:blipFill>
          <a:blip r:embed="rId9">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52039" y="5717916"/>
            <a:ext cx="1708638" cy="53181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1" name="Picture 11"/>
          <p:cNvPicPr>
            <a:picLocks noChangeAspect="1"/>
          </p:cNvPicPr>
          <p:nvPr/>
        </p:nvPicPr>
        <p:blipFill>
          <a:blip r:embed="rId1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98835" y="5257541"/>
            <a:ext cx="1121019" cy="6016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2" name="Picture 12"/>
          <p:cNvPicPr>
            <a:picLocks noChangeAspect="1"/>
          </p:cNvPicPr>
          <p:nvPr/>
        </p:nvPicPr>
        <p:blipFill>
          <a:blip r:embed="rId11">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173398" y="5677478"/>
            <a:ext cx="1433146" cy="6477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3" name="Picture 13"/>
          <p:cNvPicPr>
            <a:picLocks noChangeAspect="1"/>
          </p:cNvPicPr>
          <p:nvPr/>
        </p:nvPicPr>
        <p:blipFill>
          <a:blip r:embed="rId1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913077" y="4433628"/>
            <a:ext cx="920262" cy="8778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4" name="Picture 3"/>
          <p:cNvPicPr>
            <a:picLocks noChangeAspect="1" noChangeArrowheads="1"/>
          </p:cNvPicPr>
          <p:nvPr/>
        </p:nvPicPr>
        <p:blipFill>
          <a:blip r:embed="rId1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917474" y="5489317"/>
            <a:ext cx="852854" cy="9032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5" name="Picture 19" descr="Capgemini"/>
          <p:cNvPicPr>
            <a:picLocks noChangeAspect="1" noChangeArrowheads="1"/>
          </p:cNvPicPr>
          <p:nvPr/>
        </p:nvPicPr>
        <p:blipFill>
          <a:blip r:embed="rId1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86200" y="5373429"/>
            <a:ext cx="1463920" cy="3667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6" name="Picture 14"/>
          <p:cNvPicPr>
            <a:picLocks noChangeAspect="1"/>
          </p:cNvPicPr>
          <p:nvPr/>
        </p:nvPicPr>
        <p:blipFill>
          <a:blip r:embed="rId1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99392" y="4781292"/>
            <a:ext cx="1249974" cy="4476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7" name="Picture 15"/>
          <p:cNvPicPr>
            <a:picLocks noChangeAspect="1"/>
          </p:cNvPicPr>
          <p:nvPr/>
        </p:nvPicPr>
        <p:blipFill>
          <a:blip r:embed="rId1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25213" y="5900479"/>
            <a:ext cx="1302726" cy="3714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8" name="Picture 27"/>
          <p:cNvPicPr>
            <a:picLocks noChangeAspect="1"/>
          </p:cNvPicPr>
          <p:nvPr/>
        </p:nvPicPr>
        <p:blipFill>
          <a:blip r:embed="rId1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8312" y="5843328"/>
            <a:ext cx="1506415" cy="4524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9" name="Picture 16383"/>
          <p:cNvPicPr>
            <a:picLocks noChangeAspect="1"/>
          </p:cNvPicPr>
          <p:nvPr/>
        </p:nvPicPr>
        <p:blipFill>
          <a:blip r:embed="rId1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99392" y="5286117"/>
            <a:ext cx="1271954" cy="4603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0" name="Immagine 16"/>
          <p:cNvPicPr>
            <a:picLocks noChangeAspect="1"/>
          </p:cNvPicPr>
          <p:nvPr/>
        </p:nvPicPr>
        <p:blipFill>
          <a:blip r:embed="rId19">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13843" y="4319328"/>
            <a:ext cx="1395046" cy="6413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1" name="Picture 43" descr="363px-Seventh_Framework_Programme_logo.svg.png"/>
          <p:cNvPicPr>
            <a:picLocks noChangeAspect="1"/>
          </p:cNvPicPr>
          <p:nvPr/>
        </p:nvPicPr>
        <p:blipFill>
          <a:blip r:embed="rId2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37821" y="272946"/>
            <a:ext cx="496766" cy="4365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72" name="Picture 44" descr="logo_ue.gif"/>
          <p:cNvPicPr>
            <a:picLocks noChangeAspect="1"/>
          </p:cNvPicPr>
          <p:nvPr/>
        </p:nvPicPr>
        <p:blipFill>
          <a:blip r:embed="rId21">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70717" y="236434"/>
            <a:ext cx="549519" cy="4365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2" name="CasellaDiTesto 38"/>
          <p:cNvSpPr txBox="1"/>
          <p:nvPr/>
        </p:nvSpPr>
        <p:spPr>
          <a:xfrm>
            <a:off x="4156399" y="6446988"/>
            <a:ext cx="1636174" cy="369332"/>
          </a:xfrm>
          <a:prstGeom prst="rect">
            <a:avLst/>
          </a:prstGeom>
          <a:noFill/>
        </p:spPr>
        <p:txBody>
          <a:bodyPr wrap="square" rtlCol="0">
            <a:spAutoFit/>
          </a:bodyPr>
          <a:lstStyle/>
          <a:p>
            <a:r>
              <a:rPr lang="en-GB" b="1" dirty="0" smtClean="0"/>
              <a:t>Industrial</a:t>
            </a:r>
            <a:endParaRPr lang="en-GB" b="1" dirty="0"/>
          </a:p>
        </p:txBody>
      </p:sp>
      <p:sp>
        <p:nvSpPr>
          <p:cNvPr id="34" name="CasellaDiTesto 29"/>
          <p:cNvSpPr txBox="1"/>
          <p:nvPr/>
        </p:nvSpPr>
        <p:spPr>
          <a:xfrm>
            <a:off x="571516" y="6418741"/>
            <a:ext cx="2454886" cy="369332"/>
          </a:xfrm>
          <a:prstGeom prst="rect">
            <a:avLst/>
          </a:prstGeom>
          <a:noFill/>
        </p:spPr>
        <p:txBody>
          <a:bodyPr wrap="square" rtlCol="0">
            <a:spAutoFit/>
          </a:bodyPr>
          <a:lstStyle/>
          <a:p>
            <a:r>
              <a:rPr lang="en-GB" b="1" dirty="0" smtClean="0"/>
              <a:t>Earth Science</a:t>
            </a:r>
            <a:endParaRPr lang="en-GB" b="1" dirty="0"/>
          </a:p>
        </p:txBody>
      </p:sp>
      <p:sp>
        <p:nvSpPr>
          <p:cNvPr id="36" name="CasellaDiTesto 51"/>
          <p:cNvSpPr txBox="1"/>
          <p:nvPr/>
        </p:nvSpPr>
        <p:spPr>
          <a:xfrm>
            <a:off x="6787989" y="6452267"/>
            <a:ext cx="2356011" cy="369332"/>
          </a:xfrm>
          <a:prstGeom prst="rect">
            <a:avLst/>
          </a:prstGeom>
          <a:noFill/>
        </p:spPr>
        <p:txBody>
          <a:bodyPr wrap="square" rtlCol="0">
            <a:spAutoFit/>
          </a:bodyPr>
          <a:lstStyle/>
          <a:p>
            <a:r>
              <a:rPr lang="en-GB" b="1" dirty="0" smtClean="0"/>
              <a:t>Researchers</a:t>
            </a:r>
            <a:endParaRPr lang="en-GB"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53679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Immagine 3" descr="EOEP_graphic.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58000"/>
          </a:xfrm>
          <a:prstGeom prst="rect">
            <a:avLst/>
          </a:prstGeom>
        </p:spPr>
      </p:pic>
      <p:pic>
        <p:nvPicPr>
          <p:cNvPr id="2" name="Immagine 1" descr="ESA_logo_grey_HI.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699422" y="-90909"/>
            <a:ext cx="2444578" cy="1207048"/>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8453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Our context</a:t>
            </a:r>
            <a:endParaRPr lang="en-GB" dirty="0"/>
          </a:p>
        </p:txBody>
      </p:sp>
      <p:pic>
        <p:nvPicPr>
          <p:cNvPr id="5" name="Picture 6" descr="GCI_figure2_v4"/>
          <p:cNvPicPr>
            <a:picLocks noChangeAspect="1" noChangeArrowheads="1"/>
          </p:cNvPicPr>
          <p:nvPr/>
        </p:nvPicPr>
        <p:blipFill>
          <a:blip r:embed="rId2"/>
          <a:srcRect/>
          <a:stretch>
            <a:fillRect/>
          </a:stretch>
        </p:blipFill>
        <p:spPr bwMode="auto">
          <a:xfrm>
            <a:off x="575733" y="1414544"/>
            <a:ext cx="7975599" cy="3550831"/>
          </a:xfrm>
          <a:prstGeom prst="rect">
            <a:avLst/>
          </a:prstGeom>
          <a:noFill/>
          <a:ln w="9525">
            <a:noFill/>
            <a:miter lim="800000"/>
            <a:headEnd/>
            <a:tailEnd/>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264048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GB"/>
          </a:p>
        </p:txBody>
      </p:sp>
      <p:sp>
        <p:nvSpPr>
          <p:cNvPr id="4" name="Segnaposto contenuto 2"/>
          <p:cNvSpPr txBox="1">
            <a:spLocks/>
          </p:cNvSpPr>
          <p:nvPr/>
        </p:nvSpPr>
        <p:spPr>
          <a:xfrm>
            <a:off x="297716" y="1527044"/>
            <a:ext cx="8713786" cy="4454656"/>
          </a:xfrm>
          <a:prstGeom prst="rect">
            <a:avLst/>
          </a:prstGeom>
        </p:spPr>
        <p:txBody>
          <a:bodyPr vert="horz" lIns="91440" tIns="45720" rIns="91440" bIns="45720" rtlCol="0" anchor="ctr" anchorCtr="0">
            <a:normAutofit fontScale="92500" lnSpcReduction="20000"/>
          </a:bodyPr>
          <a:lstStyle>
            <a:lvl1pPr marL="274320" indent="-274320" algn="l" defTabSz="914400" rtl="0" eaLnBrk="1" latinLnBrk="0" hangingPunct="1">
              <a:spcBef>
                <a:spcPct val="20000"/>
              </a:spcBef>
              <a:buClr>
                <a:schemeClr val="accent1"/>
              </a:buClr>
              <a:buFont typeface="Arial" pitchFamily="34" charset="0"/>
              <a:buChar char="•"/>
              <a:defRPr sz="2800" kern="1200">
                <a:solidFill>
                  <a:schemeClr val="tx1">
                    <a:lumMod val="95000"/>
                    <a:lumOff val="5000"/>
                  </a:schemeClr>
                </a:solidFill>
                <a:latin typeface="Calibri"/>
                <a:ea typeface="+mn-ea"/>
                <a:cs typeface="Calibri"/>
              </a:defRPr>
            </a:lvl1pPr>
            <a:lvl2pPr marL="594360" indent="-274320" algn="l" defTabSz="914400" rtl="0" eaLnBrk="1" latinLnBrk="0" hangingPunct="1">
              <a:spcBef>
                <a:spcPct val="20000"/>
              </a:spcBef>
              <a:buClr>
                <a:schemeClr val="accent1"/>
              </a:buClr>
              <a:buFont typeface="Arial" pitchFamily="34" charset="0"/>
              <a:buChar char="•"/>
              <a:defRPr sz="2400" kern="1200">
                <a:solidFill>
                  <a:schemeClr val="tx1">
                    <a:lumMod val="95000"/>
                    <a:lumOff val="5000"/>
                  </a:schemeClr>
                </a:solidFill>
                <a:latin typeface="Calibri"/>
                <a:ea typeface="+mn-ea"/>
                <a:cs typeface="Calibri"/>
              </a:defRPr>
            </a:lvl2pPr>
            <a:lvl3pPr marL="868680" indent="-228600" algn="l" defTabSz="914400" rtl="0" eaLnBrk="1" latinLnBrk="0" hangingPunct="1">
              <a:spcBef>
                <a:spcPct val="20000"/>
              </a:spcBef>
              <a:buClr>
                <a:schemeClr val="accent1"/>
              </a:buClr>
              <a:buFont typeface="Arial" pitchFamily="34" charset="0"/>
              <a:buChar char="•"/>
              <a:defRPr sz="2200" kern="1200">
                <a:solidFill>
                  <a:schemeClr val="tx1">
                    <a:lumMod val="95000"/>
                    <a:lumOff val="5000"/>
                  </a:schemeClr>
                </a:solidFill>
                <a:latin typeface="Calibri"/>
                <a:ea typeface="+mn-ea"/>
                <a:cs typeface="Calibri"/>
              </a:defRPr>
            </a:lvl3pPr>
            <a:lvl4pPr marL="1143000" indent="-228600" algn="l" defTabSz="914400" rtl="0" eaLnBrk="1" latinLnBrk="0" hangingPunct="1">
              <a:spcBef>
                <a:spcPct val="20000"/>
              </a:spcBef>
              <a:buClr>
                <a:schemeClr val="accent1"/>
              </a:buClr>
              <a:buFont typeface="Arial" pitchFamily="34" charset="0"/>
              <a:buChar char="•"/>
              <a:defRPr sz="2000" kern="1200">
                <a:solidFill>
                  <a:schemeClr val="tx1">
                    <a:lumMod val="95000"/>
                    <a:lumOff val="5000"/>
                  </a:schemeClr>
                </a:solidFill>
                <a:latin typeface="Calibri"/>
                <a:ea typeface="+mn-ea"/>
                <a:cs typeface="Calibri"/>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1">
                    <a:lumMod val="95000"/>
                    <a:lumOff val="5000"/>
                  </a:schemeClr>
                </a:solidFill>
                <a:latin typeface="Calibri"/>
                <a:ea typeface="+mn-ea"/>
                <a:cs typeface="Calibri"/>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buFont typeface="Arial" pitchFamily="34" charset="0"/>
              <a:buNone/>
            </a:pPr>
            <a:r>
              <a:rPr lang="en-GB" dirty="0" smtClean="0"/>
              <a:t>Earth Science can count 9 different data categories.</a:t>
            </a:r>
          </a:p>
          <a:p>
            <a:pPr marL="0" indent="0">
              <a:buFont typeface="Arial" pitchFamily="34" charset="0"/>
              <a:buNone/>
            </a:pPr>
            <a:endParaRPr lang="en-GB" dirty="0" smtClean="0"/>
          </a:p>
          <a:p>
            <a:pPr marL="0" indent="0">
              <a:buFont typeface="Arial" pitchFamily="34" charset="0"/>
              <a:buNone/>
            </a:pPr>
            <a:r>
              <a:rPr lang="en-GB" dirty="0" smtClean="0"/>
              <a:t>Each of them has its own:</a:t>
            </a:r>
          </a:p>
          <a:p>
            <a:pPr lvl="1"/>
            <a:r>
              <a:rPr lang="en-GB" dirty="0" smtClean="0"/>
              <a:t>Data preservation policies and approaches (if available)</a:t>
            </a:r>
          </a:p>
          <a:p>
            <a:pPr lvl="1"/>
            <a:r>
              <a:rPr lang="en-GB" dirty="0" smtClean="0"/>
              <a:t>Metadata and data formats</a:t>
            </a:r>
          </a:p>
          <a:p>
            <a:pPr lvl="1"/>
            <a:r>
              <a:rPr lang="en-GB" dirty="0" smtClean="0"/>
              <a:t>Data description and semantic</a:t>
            </a:r>
          </a:p>
          <a:p>
            <a:pPr lvl="1"/>
            <a:r>
              <a:rPr lang="en-GB" dirty="0" smtClean="0"/>
              <a:t>Different also inside each category depending on the owner </a:t>
            </a:r>
          </a:p>
          <a:p>
            <a:pPr lvl="1"/>
            <a:endParaRPr lang="it-IT" dirty="0" smtClean="0"/>
          </a:p>
          <a:p>
            <a:pPr marL="320040" lvl="1" indent="0">
              <a:buFont typeface="Arial" pitchFamily="34" charset="0"/>
              <a:buNone/>
            </a:pPr>
            <a:r>
              <a:rPr lang="it-IT" dirty="0" smtClean="0"/>
              <a:t>Data are </a:t>
            </a:r>
            <a:r>
              <a:rPr lang="it-IT" dirty="0" err="1" smtClean="0"/>
              <a:t>used</a:t>
            </a:r>
            <a:r>
              <a:rPr lang="it-IT" dirty="0" smtClean="0"/>
              <a:t> by </a:t>
            </a:r>
            <a:r>
              <a:rPr lang="it-IT" dirty="0" err="1" smtClean="0"/>
              <a:t>different</a:t>
            </a:r>
            <a:r>
              <a:rPr lang="it-IT" dirty="0" smtClean="0"/>
              <a:t> </a:t>
            </a:r>
            <a:r>
              <a:rPr lang="it-IT" dirty="0" err="1" smtClean="0"/>
              <a:t>categories</a:t>
            </a:r>
            <a:r>
              <a:rPr lang="it-IT" dirty="0" smtClean="0"/>
              <a:t> of </a:t>
            </a:r>
            <a:r>
              <a:rPr lang="it-IT" dirty="0" err="1" smtClean="0"/>
              <a:t>users</a:t>
            </a:r>
            <a:r>
              <a:rPr lang="it-IT" dirty="0" smtClean="0"/>
              <a:t> with </a:t>
            </a:r>
            <a:r>
              <a:rPr lang="it-IT" dirty="0" err="1" smtClean="0"/>
              <a:t>different</a:t>
            </a:r>
            <a:r>
              <a:rPr lang="it-IT" dirty="0" smtClean="0"/>
              <a:t> </a:t>
            </a:r>
            <a:r>
              <a:rPr lang="it-IT" dirty="0" err="1" smtClean="0"/>
              <a:t>tools</a:t>
            </a:r>
            <a:r>
              <a:rPr lang="it-IT" dirty="0" smtClean="0"/>
              <a:t> and </a:t>
            </a:r>
            <a:r>
              <a:rPr lang="it-IT" dirty="0" err="1" smtClean="0"/>
              <a:t>techniques</a:t>
            </a:r>
            <a:r>
              <a:rPr lang="it-IT" dirty="0" smtClean="0"/>
              <a:t>.</a:t>
            </a:r>
          </a:p>
          <a:p>
            <a:pPr marL="320040" lvl="1" indent="0">
              <a:buFont typeface="Arial" pitchFamily="34" charset="0"/>
              <a:buNone/>
            </a:pPr>
            <a:endParaRPr lang="en-GB" dirty="0" smtClean="0"/>
          </a:p>
          <a:p>
            <a:pPr marL="320040" lvl="1" indent="0">
              <a:buFont typeface="Arial" pitchFamily="34" charset="0"/>
              <a:buNone/>
            </a:pPr>
            <a:r>
              <a:rPr lang="en-GB" dirty="0" smtClean="0"/>
              <a:t>Products generated by users are often not duly preserved.</a:t>
            </a:r>
          </a:p>
          <a:p>
            <a:pPr lvl="1"/>
            <a:endParaRPr lang="en-GB"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61368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en-GB" dirty="0" smtClean="0"/>
              <a:t>SCIDIP-ES Objectives</a:t>
            </a:r>
            <a:endParaRPr lang="en-GB" dirty="0"/>
          </a:p>
        </p:txBody>
      </p:sp>
      <p:sp>
        <p:nvSpPr>
          <p:cNvPr id="3" name="Segnaposto contenuto 2"/>
          <p:cNvSpPr>
            <a:spLocks noGrp="1"/>
          </p:cNvSpPr>
          <p:nvPr>
            <p:ph idx="1"/>
          </p:nvPr>
        </p:nvSpPr>
        <p:spPr/>
        <p:txBody>
          <a:bodyPr>
            <a:noAutofit/>
          </a:bodyPr>
          <a:lstStyle/>
          <a:p>
            <a:pPr marL="0" indent="0">
              <a:buClr>
                <a:schemeClr val="tx1"/>
              </a:buClr>
              <a:buNone/>
              <a:defRPr/>
            </a:pPr>
            <a:endParaRPr lang="en-GB" dirty="0">
              <a:latin typeface="Calibri" pitchFamily="34" charset="0"/>
            </a:endParaRPr>
          </a:p>
          <a:p>
            <a:pPr marL="742950" indent="-742950">
              <a:buAutoNum type="arabicParenR"/>
            </a:pPr>
            <a:r>
              <a:rPr lang="en-GB" dirty="0" smtClean="0"/>
              <a:t>To develop and deploy </a:t>
            </a:r>
            <a:r>
              <a:rPr lang="en-GB" u="sng" dirty="0"/>
              <a:t>generic and sustainable </a:t>
            </a:r>
            <a:r>
              <a:rPr lang="en-GB" dirty="0"/>
              <a:t>digital data preservation services </a:t>
            </a:r>
            <a:r>
              <a:rPr lang="en-GB" dirty="0" smtClean="0"/>
              <a:t>and toolkits.</a:t>
            </a:r>
          </a:p>
          <a:p>
            <a:pPr lvl="2"/>
            <a:r>
              <a:rPr lang="en-GB" sz="2400" dirty="0"/>
              <a:t>Validate </a:t>
            </a:r>
            <a:r>
              <a:rPr lang="en-GB" sz="2400" dirty="0" smtClean="0"/>
              <a:t>and use them </a:t>
            </a:r>
            <a:r>
              <a:rPr lang="en-GB" sz="2400" dirty="0"/>
              <a:t>in the Earth Science </a:t>
            </a:r>
            <a:r>
              <a:rPr lang="en-GB" sz="2400" dirty="0" smtClean="0"/>
              <a:t>domain as a start.</a:t>
            </a:r>
            <a:endParaRPr lang="en-GB" sz="2400" dirty="0"/>
          </a:p>
          <a:p>
            <a:pPr marL="742950" indent="-742950">
              <a:buAutoNum type="arabicParenR"/>
            </a:pPr>
            <a:endParaRPr lang="en-GB" dirty="0"/>
          </a:p>
          <a:p>
            <a:pPr marL="742950" indent="-742950">
              <a:buAutoNum type="arabicParenR"/>
            </a:pPr>
            <a:r>
              <a:rPr lang="en-GB" dirty="0"/>
              <a:t>T</a:t>
            </a:r>
            <a:r>
              <a:rPr lang="en-GB" dirty="0" smtClean="0"/>
              <a:t>o harmonise data preservation policies and approaches, metadata and ontologies in the Earth Science domain:</a:t>
            </a:r>
          </a:p>
          <a:p>
            <a:pPr lvl="2"/>
            <a:r>
              <a:rPr lang="en-GB" sz="2400" dirty="0" smtClean="0"/>
              <a:t>Paving </a:t>
            </a:r>
            <a:r>
              <a:rPr lang="en-GB" sz="2400" dirty="0"/>
              <a:t>the way for the set-up of </a:t>
            </a:r>
            <a:r>
              <a:rPr lang="en-GB" sz="2400" dirty="0" smtClean="0"/>
              <a:t>an harmonized and common approach for the Long Term Preservation of Earth </a:t>
            </a:r>
            <a:r>
              <a:rPr lang="en-GB" sz="2400" dirty="0"/>
              <a:t>Science </a:t>
            </a:r>
            <a:r>
              <a:rPr lang="en-GB" sz="2400" dirty="0" smtClean="0"/>
              <a:t>Data.</a:t>
            </a:r>
            <a:endParaRPr lang="en-GB"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772536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1421901" y="281112"/>
            <a:ext cx="6253606" cy="800100"/>
          </a:xfrm>
        </p:spPr>
        <p:txBody>
          <a:bodyPr>
            <a:noAutofit/>
          </a:bodyPr>
          <a:lstStyle/>
          <a:p>
            <a:pPr algn="ctr"/>
            <a:r>
              <a:rPr lang="en-GB" sz="3200" dirty="0" smtClean="0"/>
              <a:t>Earth Science Data Preservation</a:t>
            </a:r>
            <a:r>
              <a:rPr lang="en-GB" sz="3200" dirty="0"/>
              <a:t> </a:t>
            </a:r>
            <a:r>
              <a:rPr lang="en-GB" sz="3200" dirty="0" smtClean="0"/>
              <a:t>status and needs</a:t>
            </a:r>
            <a:endParaRPr lang="en-GB" sz="3200" dirty="0"/>
          </a:p>
        </p:txBody>
      </p:sp>
      <p:sp>
        <p:nvSpPr>
          <p:cNvPr id="3" name="Segnaposto contenuto 2"/>
          <p:cNvSpPr>
            <a:spLocks noGrp="1"/>
          </p:cNvSpPr>
          <p:nvPr>
            <p:ph idx="1"/>
          </p:nvPr>
        </p:nvSpPr>
        <p:spPr>
          <a:xfrm>
            <a:off x="203644" y="1575303"/>
            <a:ext cx="8772581" cy="4847365"/>
          </a:xfrm>
        </p:spPr>
        <p:txBody>
          <a:bodyPr>
            <a:noAutofit/>
          </a:bodyPr>
          <a:lstStyle/>
          <a:p>
            <a:r>
              <a:rPr lang="x-none" sz="2400" dirty="0"/>
              <a:t>Earth</a:t>
            </a:r>
            <a:r>
              <a:rPr lang="en-GB" sz="2400" dirty="0"/>
              <a:t>-Science data managers have </a:t>
            </a:r>
            <a:r>
              <a:rPr lang="en-GB" sz="2400" dirty="0" smtClean="0"/>
              <a:t>individually dealt </a:t>
            </a:r>
            <a:r>
              <a:rPr lang="en-GB" sz="2400" dirty="0"/>
              <a:t>for decades with preservation and access to heterogeneous and complex scientific </a:t>
            </a:r>
            <a:r>
              <a:rPr lang="en-GB" sz="2400" dirty="0" smtClean="0"/>
              <a:t>data.</a:t>
            </a:r>
            <a:endParaRPr lang="en-US" sz="1600" dirty="0"/>
          </a:p>
          <a:p>
            <a:pPr>
              <a:defRPr/>
            </a:pPr>
            <a:r>
              <a:rPr lang="en-US" sz="2400" dirty="0" smtClean="0"/>
              <a:t>BUT need to:</a:t>
            </a:r>
          </a:p>
          <a:p>
            <a:pPr lvl="1">
              <a:defRPr/>
            </a:pPr>
            <a:r>
              <a:rPr lang="en-US" sz="2000" b="1" dirty="0"/>
              <a:t>I</a:t>
            </a:r>
            <a:r>
              <a:rPr lang="en-US" sz="2000" b="1" dirty="0" smtClean="0"/>
              <a:t>mprove effectiveness</a:t>
            </a:r>
            <a:r>
              <a:rPr lang="en-US" sz="2000" dirty="0" smtClean="0"/>
              <a:t> of data preservation through the application of standard approaches </a:t>
            </a:r>
            <a:r>
              <a:rPr lang="en-US" sz="2000" dirty="0"/>
              <a:t>and tools and </a:t>
            </a:r>
            <a:r>
              <a:rPr lang="en-US" sz="2000" b="1" dirty="0"/>
              <a:t>exploitation of latest Digital Preservation developments and </a:t>
            </a:r>
            <a:r>
              <a:rPr lang="en-US" sz="2000" b="1" dirty="0" smtClean="0"/>
              <a:t>achievements </a:t>
            </a:r>
            <a:r>
              <a:rPr lang="en-US" sz="2000" dirty="0" smtClean="0"/>
              <a:t>(i.e. SCIDIP-ES services and toolkits</a:t>
            </a:r>
            <a:r>
              <a:rPr lang="en-US" sz="2000" dirty="0"/>
              <a:t>)</a:t>
            </a:r>
            <a:r>
              <a:rPr lang="en-US" sz="2000" dirty="0" smtClean="0"/>
              <a:t>. Reduce preservation threats.</a:t>
            </a:r>
          </a:p>
          <a:p>
            <a:pPr lvl="1">
              <a:defRPr/>
            </a:pPr>
            <a:r>
              <a:rPr lang="en-US" sz="2000" b="1" dirty="0"/>
              <a:t>Ensure preservation of </a:t>
            </a:r>
            <a:r>
              <a:rPr lang="en-US" sz="2000" dirty="0"/>
              <a:t>data but also of all context/provenance/quality information: </a:t>
            </a:r>
            <a:r>
              <a:rPr lang="en-GB" sz="2000" b="1" dirty="0"/>
              <a:t>Data Records, Processing Software, </a:t>
            </a:r>
            <a:r>
              <a:rPr lang="en-GB" sz="2000" b="1" dirty="0" smtClean="0"/>
              <a:t>Documentation</a:t>
            </a:r>
            <a:r>
              <a:rPr lang="en-GB" sz="2000" dirty="0"/>
              <a:t>.</a:t>
            </a:r>
          </a:p>
          <a:p>
            <a:pPr lvl="1">
              <a:defRPr/>
            </a:pPr>
            <a:r>
              <a:rPr lang="en-GB" sz="2000" b="1" dirty="0"/>
              <a:t>Harmonize preservation approaches </a:t>
            </a:r>
            <a:r>
              <a:rPr lang="en-GB" sz="2000" dirty="0"/>
              <a:t>and policies and coordinate efforts to better support pressing needs from very sensitive applications.</a:t>
            </a:r>
          </a:p>
          <a:p>
            <a:pPr lvl="1">
              <a:defRPr/>
            </a:pPr>
            <a:r>
              <a:rPr lang="en-GB" sz="2000" b="1" dirty="0"/>
              <a:t>Enhance interoperability </a:t>
            </a:r>
            <a:r>
              <a:rPr lang="en-GB" sz="2000" dirty="0"/>
              <a:t>and facilitate data usability and access by the scientific user community.</a:t>
            </a:r>
          </a:p>
          <a:p>
            <a:pPr lvl="1">
              <a:defRPr/>
            </a:pPr>
            <a:endParaRPr lang="en-US" sz="1600" dirty="0"/>
          </a:p>
          <a:p>
            <a:pPr lvl="1">
              <a:defRPr/>
            </a:pPr>
            <a:endParaRPr lang="en-US" sz="1600"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71997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1421901" y="30186"/>
            <a:ext cx="6253606" cy="800100"/>
          </a:xfrm>
        </p:spPr>
        <p:txBody>
          <a:bodyPr>
            <a:normAutofit/>
          </a:bodyPr>
          <a:lstStyle/>
          <a:p>
            <a:pPr algn="ctr"/>
            <a:r>
              <a:rPr lang="en-GB" dirty="0" smtClean="0"/>
              <a:t>SCIDIP-ES Services &amp; Toolkits</a:t>
            </a:r>
            <a:endParaRPr lang="en-GB" dirty="0"/>
          </a:p>
        </p:txBody>
      </p:sp>
      <p:grpSp>
        <p:nvGrpSpPr>
          <p:cNvPr id="37" name="Gruppo 36"/>
          <p:cNvGrpSpPr/>
          <p:nvPr/>
        </p:nvGrpSpPr>
        <p:grpSpPr>
          <a:xfrm>
            <a:off x="0" y="1170818"/>
            <a:ext cx="9050370" cy="4634017"/>
            <a:chOff x="0" y="143923"/>
            <a:chExt cx="9050370" cy="5970807"/>
          </a:xfrm>
        </p:grpSpPr>
        <p:sp>
          <p:nvSpPr>
            <p:cNvPr id="4" name="Rounded Rectangle 5"/>
            <p:cNvSpPr/>
            <p:nvPr/>
          </p:nvSpPr>
          <p:spPr>
            <a:xfrm>
              <a:off x="6297044" y="2708920"/>
              <a:ext cx="1170130" cy="630070"/>
            </a:xfrm>
            <a:prstGeom prst="roundRect">
              <a:avLst/>
            </a:prstGeom>
            <a:solidFill>
              <a:schemeClr val="bg1">
                <a:lumMod val="8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b="1" dirty="0" smtClean="0">
                  <a:solidFill>
                    <a:schemeClr val="tx1"/>
                  </a:solidFill>
                </a:rPr>
                <a:t>Storage Service</a:t>
              </a:r>
              <a:endParaRPr lang="en-GB" sz="1400" b="1" dirty="0">
                <a:solidFill>
                  <a:schemeClr val="tx1"/>
                </a:solidFill>
              </a:endParaRPr>
            </a:p>
          </p:txBody>
        </p:sp>
        <p:sp>
          <p:nvSpPr>
            <p:cNvPr id="5" name="Rounded Rectangle 6"/>
            <p:cNvSpPr/>
            <p:nvPr/>
          </p:nvSpPr>
          <p:spPr>
            <a:xfrm>
              <a:off x="3401870" y="2713133"/>
              <a:ext cx="1170130" cy="810091"/>
            </a:xfrm>
            <a:prstGeom prst="roundRect">
              <a:avLst/>
            </a:prstGeom>
            <a:solidFill>
              <a:schemeClr val="bg1">
                <a:lumMod val="8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b="1" dirty="0" smtClean="0">
                  <a:solidFill>
                    <a:schemeClr val="tx1"/>
                  </a:solidFill>
                </a:rPr>
                <a:t>Gap Identification Service</a:t>
              </a:r>
              <a:endParaRPr lang="en-GB" sz="1400" b="1" dirty="0">
                <a:solidFill>
                  <a:schemeClr val="tx1"/>
                </a:solidFill>
              </a:endParaRPr>
            </a:p>
          </p:txBody>
        </p:sp>
        <p:sp>
          <p:nvSpPr>
            <p:cNvPr id="6" name="Rounded Rectangle 7"/>
            <p:cNvSpPr/>
            <p:nvPr/>
          </p:nvSpPr>
          <p:spPr>
            <a:xfrm>
              <a:off x="4786827" y="2690410"/>
              <a:ext cx="1215135" cy="831903"/>
            </a:xfrm>
            <a:prstGeom prst="roundRect">
              <a:avLst/>
            </a:prstGeom>
            <a:solidFill>
              <a:schemeClr val="bg1">
                <a:lumMod val="8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b="1" dirty="0" smtClean="0">
                  <a:solidFill>
                    <a:schemeClr val="tx1"/>
                  </a:solidFill>
                </a:rPr>
                <a:t>Orchestration Service</a:t>
              </a:r>
              <a:endParaRPr lang="en-GB" sz="1400" b="1" dirty="0">
                <a:solidFill>
                  <a:schemeClr val="tx1"/>
                </a:solidFill>
              </a:endParaRPr>
            </a:p>
          </p:txBody>
        </p:sp>
        <p:sp>
          <p:nvSpPr>
            <p:cNvPr id="7" name="Rounded Rectangle 8"/>
            <p:cNvSpPr/>
            <p:nvPr/>
          </p:nvSpPr>
          <p:spPr>
            <a:xfrm>
              <a:off x="1979335" y="2708920"/>
              <a:ext cx="1170130" cy="813392"/>
            </a:xfrm>
            <a:prstGeom prst="roundRect">
              <a:avLst/>
            </a:prstGeom>
            <a:solidFill>
              <a:schemeClr val="bg1">
                <a:lumMod val="8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b="1" dirty="0" smtClean="0">
                  <a:solidFill>
                    <a:schemeClr val="tx1"/>
                  </a:solidFill>
                </a:rPr>
                <a:t>RepInfo Registry Service</a:t>
              </a:r>
              <a:endParaRPr lang="en-GB" sz="1400" b="1" dirty="0">
                <a:solidFill>
                  <a:schemeClr val="tx1"/>
                </a:solidFill>
              </a:endParaRPr>
            </a:p>
          </p:txBody>
        </p:sp>
        <p:sp>
          <p:nvSpPr>
            <p:cNvPr id="8" name="Oval 9"/>
            <p:cNvSpPr/>
            <p:nvPr/>
          </p:nvSpPr>
          <p:spPr>
            <a:xfrm>
              <a:off x="1871700" y="3819475"/>
              <a:ext cx="1395155"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Preservation Strategy Toolkit</a:t>
              </a:r>
              <a:endParaRPr lang="en-GB" sz="1200" b="1" dirty="0">
                <a:solidFill>
                  <a:schemeClr val="tx1"/>
                </a:solidFill>
              </a:endParaRPr>
            </a:p>
          </p:txBody>
        </p:sp>
        <p:sp>
          <p:nvSpPr>
            <p:cNvPr id="9" name="Oval 13"/>
            <p:cNvSpPr/>
            <p:nvPr/>
          </p:nvSpPr>
          <p:spPr>
            <a:xfrm>
              <a:off x="1166917" y="5484660"/>
              <a:ext cx="1395155"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Data Virtualisation Toolkit</a:t>
              </a:r>
              <a:endParaRPr lang="en-GB" sz="1200" b="1" dirty="0">
                <a:solidFill>
                  <a:schemeClr val="tx1"/>
                </a:solidFill>
              </a:endParaRPr>
            </a:p>
          </p:txBody>
        </p:sp>
        <p:sp>
          <p:nvSpPr>
            <p:cNvPr id="10" name="Oval 14"/>
            <p:cNvSpPr/>
            <p:nvPr/>
          </p:nvSpPr>
          <p:spPr>
            <a:xfrm>
              <a:off x="2742092" y="5439655"/>
              <a:ext cx="1395155"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Process Virtualisation Toolkit</a:t>
              </a:r>
              <a:endParaRPr lang="en-GB" sz="1200" b="1" dirty="0">
                <a:solidFill>
                  <a:schemeClr val="tx1"/>
                </a:solidFill>
              </a:endParaRPr>
            </a:p>
          </p:txBody>
        </p:sp>
        <p:sp>
          <p:nvSpPr>
            <p:cNvPr id="11" name="Oval 15"/>
            <p:cNvSpPr/>
            <p:nvPr/>
          </p:nvSpPr>
          <p:spPr>
            <a:xfrm>
              <a:off x="7542330" y="5323423"/>
              <a:ext cx="1345051"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1200" b="1" dirty="0" smtClean="0">
                  <a:solidFill>
                    <a:schemeClr val="tx1"/>
                  </a:solidFill>
                </a:rPr>
                <a:t>Authenticity Toolkit</a:t>
              </a:r>
              <a:endParaRPr lang="en-GB" sz="1200" b="1" dirty="0">
                <a:solidFill>
                  <a:schemeClr val="tx1"/>
                </a:solidFill>
              </a:endParaRPr>
            </a:p>
          </p:txBody>
        </p:sp>
        <p:sp>
          <p:nvSpPr>
            <p:cNvPr id="12" name="Oval 16"/>
            <p:cNvSpPr/>
            <p:nvPr/>
          </p:nvSpPr>
          <p:spPr>
            <a:xfrm>
              <a:off x="6417205" y="4603343"/>
              <a:ext cx="1131277"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Packaging Toolkit</a:t>
              </a:r>
              <a:endParaRPr lang="en-GB" sz="1200" b="1" dirty="0">
                <a:solidFill>
                  <a:schemeClr val="tx1"/>
                </a:solidFill>
              </a:endParaRPr>
            </a:p>
          </p:txBody>
        </p:sp>
        <p:sp>
          <p:nvSpPr>
            <p:cNvPr id="13" name="Oval 20"/>
            <p:cNvSpPr/>
            <p:nvPr/>
          </p:nvSpPr>
          <p:spPr>
            <a:xfrm>
              <a:off x="2044293" y="4673684"/>
              <a:ext cx="1080120"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RepInfo Toolkit</a:t>
              </a:r>
              <a:endParaRPr lang="en-GB" sz="1200" b="1" dirty="0">
                <a:solidFill>
                  <a:schemeClr val="tx1"/>
                </a:solidFill>
              </a:endParaRPr>
            </a:p>
          </p:txBody>
        </p:sp>
        <p:cxnSp>
          <p:nvCxnSpPr>
            <p:cNvPr id="14" name="Straight Arrow Connector 25"/>
            <p:cNvCxnSpPr>
              <a:stCxn id="7" idx="2"/>
              <a:endCxn id="8" idx="0"/>
            </p:cNvCxnSpPr>
            <p:nvPr/>
          </p:nvCxnSpPr>
          <p:spPr>
            <a:xfrm>
              <a:off x="2564400" y="3522312"/>
              <a:ext cx="4878" cy="297163"/>
            </a:xfrm>
            <a:prstGeom prst="straightConnector1">
              <a:avLst/>
            </a:prstGeom>
            <a:ln w="1905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27"/>
            <p:cNvCxnSpPr>
              <a:stCxn id="8" idx="4"/>
              <a:endCxn id="13" idx="0"/>
            </p:cNvCxnSpPr>
            <p:nvPr/>
          </p:nvCxnSpPr>
          <p:spPr>
            <a:xfrm rot="16200000" flipH="1">
              <a:off x="2464746" y="4554076"/>
              <a:ext cx="224139" cy="150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29"/>
            <p:cNvCxnSpPr>
              <a:stCxn id="13" idx="4"/>
              <a:endCxn id="9" idx="0"/>
            </p:cNvCxnSpPr>
            <p:nvPr/>
          </p:nvCxnSpPr>
          <p:spPr>
            <a:xfrm rot="5400000">
              <a:off x="2133971" y="5034278"/>
              <a:ext cx="180906" cy="71985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31"/>
            <p:cNvCxnSpPr>
              <a:stCxn id="13" idx="4"/>
              <a:endCxn id="10" idx="0"/>
            </p:cNvCxnSpPr>
            <p:nvPr/>
          </p:nvCxnSpPr>
          <p:spPr>
            <a:xfrm rot="16200000" flipH="1">
              <a:off x="2944061" y="4944045"/>
              <a:ext cx="135901" cy="8553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37"/>
            <p:cNvCxnSpPr>
              <a:endCxn id="25" idx="3"/>
            </p:cNvCxnSpPr>
            <p:nvPr/>
          </p:nvCxnSpPr>
          <p:spPr>
            <a:xfrm flipH="1">
              <a:off x="5681963" y="3298199"/>
              <a:ext cx="1230298" cy="17140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39"/>
            <p:cNvCxnSpPr>
              <a:stCxn id="4" idx="2"/>
              <a:endCxn id="12" idx="0"/>
            </p:cNvCxnSpPr>
            <p:nvPr/>
          </p:nvCxnSpPr>
          <p:spPr>
            <a:xfrm>
              <a:off x="6882109" y="3338990"/>
              <a:ext cx="100735" cy="126435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Oval 51"/>
            <p:cNvSpPr/>
            <p:nvPr/>
          </p:nvSpPr>
          <p:spPr>
            <a:xfrm>
              <a:off x="150312" y="4374105"/>
              <a:ext cx="900100"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200" b="1" dirty="0" smtClean="0">
                  <a:solidFill>
                    <a:schemeClr val="tx1"/>
                  </a:solidFill>
                </a:rPr>
                <a:t>Finding Aid Toolkit</a:t>
              </a:r>
              <a:endParaRPr lang="en-GB" sz="1200" b="1" dirty="0">
                <a:solidFill>
                  <a:schemeClr val="tx1"/>
                </a:solidFill>
              </a:endParaRPr>
            </a:p>
          </p:txBody>
        </p:sp>
        <p:cxnSp>
          <p:nvCxnSpPr>
            <p:cNvPr id="21" name="Straight Arrow Connector 54"/>
            <p:cNvCxnSpPr>
              <a:stCxn id="26" idx="1"/>
              <a:endCxn id="20" idx="0"/>
            </p:cNvCxnSpPr>
            <p:nvPr/>
          </p:nvCxnSpPr>
          <p:spPr>
            <a:xfrm rot="5400000">
              <a:off x="274703" y="3847972"/>
              <a:ext cx="851793" cy="20047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urved Connector 65"/>
            <p:cNvCxnSpPr>
              <a:stCxn id="26" idx="3"/>
              <a:endCxn id="7" idx="0"/>
            </p:cNvCxnSpPr>
            <p:nvPr/>
          </p:nvCxnSpPr>
          <p:spPr>
            <a:xfrm rot="5400000" flipH="1" flipV="1">
              <a:off x="1678567" y="1831188"/>
              <a:ext cx="8100" cy="1763565"/>
            </a:xfrm>
            <a:prstGeom prst="curvedConnector3">
              <a:avLst>
                <a:gd name="adj1" fmla="val 4217278"/>
              </a:avLst>
            </a:prstGeom>
            <a:ln w="31750" cmpd="dbl">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Curved Connector 74"/>
            <p:cNvCxnSpPr>
              <a:stCxn id="7" idx="0"/>
              <a:endCxn id="5" idx="0"/>
            </p:cNvCxnSpPr>
            <p:nvPr/>
          </p:nvCxnSpPr>
          <p:spPr>
            <a:xfrm rot="16200000" flipH="1">
              <a:off x="3273561" y="1999759"/>
              <a:ext cx="4212" cy="1422535"/>
            </a:xfrm>
            <a:prstGeom prst="curvedConnector3">
              <a:avLst>
                <a:gd name="adj1" fmla="val -6948328"/>
              </a:avLst>
            </a:prstGeom>
            <a:ln w="31750" cmpd="dbl">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Curved Connector 77"/>
            <p:cNvCxnSpPr>
              <a:stCxn id="6" idx="0"/>
              <a:endCxn id="4" idx="0"/>
            </p:cNvCxnSpPr>
            <p:nvPr/>
          </p:nvCxnSpPr>
          <p:spPr>
            <a:xfrm rot="16200000" flipH="1">
              <a:off x="6128996" y="1955807"/>
              <a:ext cx="18510" cy="1487714"/>
            </a:xfrm>
            <a:prstGeom prst="curvedConnector3">
              <a:avLst>
                <a:gd name="adj1" fmla="val -1581241"/>
              </a:avLst>
            </a:prstGeom>
            <a:ln w="31750" cmpd="dbl">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Cloud 83"/>
            <p:cNvSpPr/>
            <p:nvPr/>
          </p:nvSpPr>
          <p:spPr>
            <a:xfrm>
              <a:off x="4991725" y="4963383"/>
              <a:ext cx="1380475" cy="855095"/>
            </a:xfrm>
            <a:prstGeom prst="cloud">
              <a:avLst/>
            </a:prstGeom>
            <a:solidFill>
              <a:schemeClr val="bg1">
                <a:lumMod val="85000"/>
              </a:schemeClr>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rPr>
                <a:t>Cloud Storage</a:t>
              </a:r>
              <a:endParaRPr lang="en-GB" sz="1600" b="1" dirty="0">
                <a:solidFill>
                  <a:schemeClr val="tx1"/>
                </a:solidFill>
              </a:endParaRPr>
            </a:p>
          </p:txBody>
        </p:sp>
        <p:sp>
          <p:nvSpPr>
            <p:cNvPr id="26" name="Cloud 114"/>
            <p:cNvSpPr/>
            <p:nvPr/>
          </p:nvSpPr>
          <p:spPr>
            <a:xfrm>
              <a:off x="0" y="2668128"/>
              <a:ext cx="1601670" cy="855095"/>
            </a:xfrm>
            <a:prstGeom prst="cloud">
              <a:avLst/>
            </a:prstGeom>
            <a:solidFill>
              <a:schemeClr val="bg1">
                <a:lumMod val="85000"/>
              </a:schemeClr>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External Access/Use Services</a:t>
              </a:r>
              <a:endParaRPr lang="en-GB" sz="1400" b="1" dirty="0">
                <a:solidFill>
                  <a:schemeClr val="tx1"/>
                </a:solidFill>
              </a:endParaRPr>
            </a:p>
          </p:txBody>
        </p:sp>
        <p:cxnSp>
          <p:nvCxnSpPr>
            <p:cNvPr id="27" name="Straight Arrow Connector 139"/>
            <p:cNvCxnSpPr>
              <a:stCxn id="4" idx="2"/>
              <a:endCxn id="11" idx="0"/>
            </p:cNvCxnSpPr>
            <p:nvPr/>
          </p:nvCxnSpPr>
          <p:spPr>
            <a:xfrm>
              <a:off x="6882109" y="3338990"/>
              <a:ext cx="1332747" cy="19844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141"/>
            <p:cNvCxnSpPr>
              <a:stCxn id="7" idx="0"/>
              <a:endCxn id="4" idx="0"/>
            </p:cNvCxnSpPr>
            <p:nvPr/>
          </p:nvCxnSpPr>
          <p:spPr>
            <a:xfrm rot="5400000" flipH="1" flipV="1">
              <a:off x="4721474" y="550066"/>
              <a:ext cx="16261" cy="4317709"/>
            </a:xfrm>
            <a:prstGeom prst="curvedConnector3">
              <a:avLst>
                <a:gd name="adj1" fmla="val 1800000"/>
              </a:avLst>
            </a:prstGeom>
            <a:ln w="31750" cmpd="dbl">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Rounded Rectangle 80"/>
            <p:cNvSpPr/>
            <p:nvPr/>
          </p:nvSpPr>
          <p:spPr>
            <a:xfrm>
              <a:off x="2105536" y="335799"/>
              <a:ext cx="1170130" cy="630070"/>
            </a:xfrm>
            <a:prstGeom prst="roundRect">
              <a:avLst/>
            </a:prstGeom>
            <a:solidFill>
              <a:schemeClr val="bg1">
                <a:lumMod val="8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b="1" dirty="0" smtClean="0">
                  <a:solidFill>
                    <a:schemeClr val="tx1"/>
                  </a:solidFill>
                </a:rPr>
                <a:t>Persistent ID </a:t>
              </a:r>
              <a:r>
                <a:rPr lang="en-GB" sz="1400" b="1" dirty="0" err="1" smtClean="0">
                  <a:solidFill>
                    <a:schemeClr val="tx1"/>
                  </a:solidFill>
                </a:rPr>
                <a:t>i</a:t>
              </a:r>
              <a:r>
                <a:rPr lang="en-GB" sz="1400" b="1" dirty="0" smtClean="0">
                  <a:solidFill>
                    <a:schemeClr val="tx1"/>
                  </a:solidFill>
                </a:rPr>
                <a:t>/f Service</a:t>
              </a:r>
              <a:endParaRPr lang="en-GB" sz="1400" b="1" dirty="0">
                <a:solidFill>
                  <a:schemeClr val="tx1"/>
                </a:solidFill>
              </a:endParaRPr>
            </a:p>
          </p:txBody>
        </p:sp>
        <p:sp>
          <p:nvSpPr>
            <p:cNvPr id="30" name="Cloud 81"/>
            <p:cNvSpPr/>
            <p:nvPr/>
          </p:nvSpPr>
          <p:spPr>
            <a:xfrm>
              <a:off x="260898" y="335799"/>
              <a:ext cx="1394588" cy="855095"/>
            </a:xfrm>
            <a:prstGeom prst="cloud">
              <a:avLst/>
            </a:prstGeom>
            <a:solidFill>
              <a:schemeClr val="bg1">
                <a:lumMod val="85000"/>
              </a:schemeClr>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External PI services</a:t>
              </a:r>
              <a:endParaRPr lang="en-GB" sz="1400" b="1" dirty="0">
                <a:solidFill>
                  <a:schemeClr val="tx1"/>
                </a:solidFill>
              </a:endParaRPr>
            </a:p>
          </p:txBody>
        </p:sp>
        <p:cxnSp>
          <p:nvCxnSpPr>
            <p:cNvPr id="31" name="Straight Arrow Connector 87"/>
            <p:cNvCxnSpPr>
              <a:stCxn id="29" idx="1"/>
            </p:cNvCxnSpPr>
            <p:nvPr/>
          </p:nvCxnSpPr>
          <p:spPr>
            <a:xfrm rot="10800000">
              <a:off x="1655486" y="650834"/>
              <a:ext cx="450050" cy="1588"/>
            </a:xfrm>
            <a:prstGeom prst="straightConnector1">
              <a:avLst/>
            </a:prstGeom>
            <a:ln w="25400" cmpd="sng">
              <a:solidFill>
                <a:schemeClr val="tx1"/>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32" name="Rounded Rectangle 1"/>
            <p:cNvSpPr/>
            <p:nvPr/>
          </p:nvSpPr>
          <p:spPr>
            <a:xfrm>
              <a:off x="194385" y="143923"/>
              <a:ext cx="3234975" cy="1107123"/>
            </a:xfrm>
            <a:prstGeom prst="roundRect">
              <a:avLst/>
            </a:prstGeom>
            <a:solidFill>
              <a:schemeClr val="bg2">
                <a:lumMod val="50000"/>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loud 82"/>
            <p:cNvSpPr/>
            <p:nvPr/>
          </p:nvSpPr>
          <p:spPr>
            <a:xfrm>
              <a:off x="7380311" y="362209"/>
              <a:ext cx="1601669" cy="855095"/>
            </a:xfrm>
            <a:prstGeom prst="cloud">
              <a:avLst/>
            </a:prstGeom>
            <a:solidFill>
              <a:schemeClr val="bg1">
                <a:lumMod val="85000"/>
              </a:schemeClr>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ISO Certification Organisation</a:t>
              </a:r>
              <a:endParaRPr lang="en-GB" sz="1200" b="1" dirty="0">
                <a:solidFill>
                  <a:schemeClr val="tx1"/>
                </a:solidFill>
              </a:endParaRPr>
            </a:p>
          </p:txBody>
        </p:sp>
        <p:cxnSp>
          <p:nvCxnSpPr>
            <p:cNvPr id="34" name="Straight Arrow Connector 89"/>
            <p:cNvCxnSpPr>
              <a:endCxn id="33" idx="2"/>
            </p:cNvCxnSpPr>
            <p:nvPr/>
          </p:nvCxnSpPr>
          <p:spPr>
            <a:xfrm>
              <a:off x="6882903" y="763346"/>
              <a:ext cx="502376" cy="26411"/>
            </a:xfrm>
            <a:prstGeom prst="straightConnector1">
              <a:avLst/>
            </a:prstGeom>
            <a:ln w="25400" cmpd="sng">
              <a:solidFill>
                <a:schemeClr val="tx1"/>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35" name="Oval 93"/>
            <p:cNvSpPr/>
            <p:nvPr/>
          </p:nvSpPr>
          <p:spPr>
            <a:xfrm>
              <a:off x="5625116" y="472172"/>
              <a:ext cx="1256993" cy="63007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1200" b="1" dirty="0" smtClean="0">
                  <a:solidFill>
                    <a:schemeClr val="tx1"/>
                  </a:solidFill>
                </a:rPr>
                <a:t>Certification Toolkit</a:t>
              </a:r>
              <a:endParaRPr lang="en-GB" sz="1200" b="1" dirty="0">
                <a:solidFill>
                  <a:schemeClr val="tx1"/>
                </a:solidFill>
              </a:endParaRPr>
            </a:p>
          </p:txBody>
        </p:sp>
        <p:sp>
          <p:nvSpPr>
            <p:cNvPr id="36" name="Rounded Rectangle 40"/>
            <p:cNvSpPr/>
            <p:nvPr/>
          </p:nvSpPr>
          <p:spPr>
            <a:xfrm>
              <a:off x="5531370" y="200783"/>
              <a:ext cx="3519000" cy="1107123"/>
            </a:xfrm>
            <a:prstGeom prst="roundRect">
              <a:avLst/>
            </a:prstGeom>
            <a:solidFill>
              <a:schemeClr val="bg2">
                <a:lumMod val="50000"/>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TextBox 37"/>
          <p:cNvSpPr txBox="1"/>
          <p:nvPr/>
        </p:nvSpPr>
        <p:spPr>
          <a:xfrm>
            <a:off x="7611106" y="2505670"/>
            <a:ext cx="1595519" cy="923330"/>
          </a:xfrm>
          <a:prstGeom prst="rect">
            <a:avLst/>
          </a:prstGeom>
          <a:noFill/>
        </p:spPr>
        <p:txBody>
          <a:bodyPr wrap="square" rtlCol="0">
            <a:spAutoFit/>
          </a:bodyPr>
          <a:lstStyle/>
          <a:p>
            <a:r>
              <a:rPr lang="en-US" b="1" dirty="0" smtClean="0">
                <a:solidFill>
                  <a:srgbClr val="FF0000"/>
                </a:solidFill>
              </a:rPr>
              <a:t>Services:     run on remote servers</a:t>
            </a:r>
          </a:p>
        </p:txBody>
      </p:sp>
      <p:sp>
        <p:nvSpPr>
          <p:cNvPr id="39" name="TextBox 38"/>
          <p:cNvSpPr txBox="1"/>
          <p:nvPr/>
        </p:nvSpPr>
        <p:spPr>
          <a:xfrm>
            <a:off x="8013054" y="3609521"/>
            <a:ext cx="1130947" cy="1200329"/>
          </a:xfrm>
          <a:prstGeom prst="rect">
            <a:avLst/>
          </a:prstGeom>
          <a:noFill/>
        </p:spPr>
        <p:txBody>
          <a:bodyPr wrap="square" rtlCol="0">
            <a:spAutoFit/>
          </a:bodyPr>
          <a:lstStyle/>
          <a:p>
            <a:r>
              <a:rPr lang="en-US" b="1" dirty="0" smtClean="0">
                <a:solidFill>
                  <a:srgbClr val="FF0000"/>
                </a:solidFill>
              </a:rPr>
              <a:t>Toolkits Runs on local machines </a:t>
            </a:r>
            <a:endParaRPr lang="en-US" b="1" dirty="0">
              <a:solidFill>
                <a:srgbClr val="FF0000"/>
              </a:solidFill>
            </a:endParaRPr>
          </a:p>
        </p:txBody>
      </p:sp>
      <p:sp>
        <p:nvSpPr>
          <p:cNvPr id="40" name="Rounded Rectangle 39"/>
          <p:cNvSpPr/>
          <p:nvPr/>
        </p:nvSpPr>
        <p:spPr>
          <a:xfrm>
            <a:off x="714712" y="5882824"/>
            <a:ext cx="7870938" cy="841322"/>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marL="176213" indent="-176213">
              <a:buFont typeface="Arial" pitchFamily="34" charset="0"/>
              <a:buChar char="•"/>
            </a:pPr>
            <a:r>
              <a:rPr lang="en-GB" b="1" dirty="0"/>
              <a:t>These SUPPLEMENT what repositories do (customised for repositories)</a:t>
            </a:r>
          </a:p>
          <a:p>
            <a:endParaRPr lang="en-GB" sz="1200" b="1" baseline="-25000" dirty="0"/>
          </a:p>
          <a:p>
            <a:pPr marL="176213" indent="-176213">
              <a:buFont typeface="Arial" pitchFamily="34" charset="0"/>
              <a:buChar char="•"/>
            </a:pPr>
            <a:r>
              <a:rPr lang="en-GB" b="1" dirty="0"/>
              <a:t>Make it easier for repositories to do preservation – share the effort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722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1421901" y="319600"/>
            <a:ext cx="6253606" cy="800100"/>
          </a:xfrm>
        </p:spPr>
        <p:txBody>
          <a:bodyPr>
            <a:noAutofit/>
          </a:bodyPr>
          <a:lstStyle/>
          <a:p>
            <a:pPr algn="ctr"/>
            <a:r>
              <a:rPr lang="en-GB" sz="3200" dirty="0" smtClean="0"/>
              <a:t>What will SCIDIP-ES do for Earth Science?</a:t>
            </a:r>
            <a:endParaRPr lang="en-GB" sz="3200" dirty="0"/>
          </a:p>
        </p:txBody>
      </p:sp>
      <p:sp>
        <p:nvSpPr>
          <p:cNvPr id="3" name="Segnaposto contenuto 2"/>
          <p:cNvSpPr>
            <a:spLocks noGrp="1"/>
          </p:cNvSpPr>
          <p:nvPr>
            <p:ph idx="1"/>
          </p:nvPr>
        </p:nvSpPr>
        <p:spPr>
          <a:xfrm>
            <a:off x="203644" y="1501014"/>
            <a:ext cx="8772581" cy="4575262"/>
          </a:xfrm>
        </p:spPr>
        <p:txBody>
          <a:bodyPr>
            <a:noAutofit/>
          </a:bodyPr>
          <a:lstStyle/>
          <a:p>
            <a:pPr lvl="1"/>
            <a:endParaRPr lang="en-GB" sz="1800" dirty="0" smtClean="0"/>
          </a:p>
          <a:p>
            <a:r>
              <a:rPr lang="en-GB" sz="2400" dirty="0"/>
              <a:t>Provide state of the art data preservation services and </a:t>
            </a:r>
            <a:r>
              <a:rPr lang="en-GB" sz="2400" dirty="0" smtClean="0"/>
              <a:t>toolkits.</a:t>
            </a:r>
            <a:endParaRPr lang="en-GB" sz="1600" dirty="0"/>
          </a:p>
          <a:p>
            <a:r>
              <a:rPr lang="en-GB" sz="2400" dirty="0" smtClean="0"/>
              <a:t>Raise </a:t>
            </a:r>
            <a:r>
              <a:rPr lang="en-GB" sz="2400" dirty="0"/>
              <a:t>awareness on data preservation issue and enhance dialogue in this context between ES </a:t>
            </a:r>
            <a:r>
              <a:rPr lang="en-GB" sz="2400" dirty="0" smtClean="0"/>
              <a:t>data repositories</a:t>
            </a:r>
            <a:r>
              <a:rPr lang="en-GB" sz="2400" dirty="0"/>
              <a:t>:</a:t>
            </a:r>
          </a:p>
          <a:p>
            <a:pPr lvl="1"/>
            <a:r>
              <a:rPr lang="en-GB" sz="2000" dirty="0" smtClean="0"/>
              <a:t>Paving the way for the set-up of an Earth Science LTDP Framework</a:t>
            </a:r>
            <a:endParaRPr lang="en-GB" sz="1800" dirty="0"/>
          </a:p>
          <a:p>
            <a:r>
              <a:rPr lang="en-GB" sz="2400" dirty="0"/>
              <a:t>Define common preservation policies and </a:t>
            </a:r>
            <a:r>
              <a:rPr lang="en-GB" sz="2400" dirty="0" smtClean="0"/>
              <a:t>approaches.</a:t>
            </a:r>
            <a:endParaRPr lang="en-GB" sz="1800" dirty="0"/>
          </a:p>
          <a:p>
            <a:r>
              <a:rPr lang="en-GB" sz="2400" dirty="0" smtClean="0"/>
              <a:t>Propose </a:t>
            </a:r>
            <a:r>
              <a:rPr lang="en-GB" sz="2400" dirty="0"/>
              <a:t>path for harmonizing metadata, semantics, ontologies, and data access policies:</a:t>
            </a:r>
          </a:p>
          <a:p>
            <a:pPr lvl="1"/>
            <a:r>
              <a:rPr lang="en-GB" sz="2000" dirty="0"/>
              <a:t>Facilitating data discovery and </a:t>
            </a:r>
            <a:r>
              <a:rPr lang="en-GB" sz="2000" dirty="0" smtClean="0"/>
              <a:t>use.</a:t>
            </a:r>
          </a:p>
          <a:p>
            <a:r>
              <a:rPr lang="en-US" sz="2400" dirty="0" smtClean="0">
                <a:solidFill>
                  <a:srgbClr val="000000"/>
                </a:solidFill>
                <a:ea typeface="ＭＳ Ｐゴシック" charset="0"/>
              </a:rPr>
              <a:t>Define </a:t>
            </a:r>
            <a:r>
              <a:rPr lang="en-US" sz="2400" dirty="0">
                <a:solidFill>
                  <a:srgbClr val="000000"/>
                </a:solidFill>
                <a:ea typeface="ＭＳ Ｐゴシック" charset="0"/>
              </a:rPr>
              <a:t>an </a:t>
            </a:r>
            <a:r>
              <a:rPr lang="en-US" sz="2400" dirty="0" smtClean="0">
                <a:solidFill>
                  <a:srgbClr val="000000"/>
                </a:solidFill>
                <a:ea typeface="ＭＳ Ｐゴシック" charset="0"/>
              </a:rPr>
              <a:t>Earth Science LTDP </a:t>
            </a:r>
            <a:r>
              <a:rPr lang="en-US" sz="2400" dirty="0">
                <a:solidFill>
                  <a:srgbClr val="000000"/>
                </a:solidFill>
                <a:ea typeface="ＭＳ Ｐゴシック" charset="0"/>
              </a:rPr>
              <a:t>framework governance model and architecture.</a:t>
            </a:r>
          </a:p>
          <a:p>
            <a:pPr lvl="1"/>
            <a:endParaRPr lang="en-GB" sz="1800" dirty="0"/>
          </a:p>
          <a:p>
            <a:pPr lvl="1"/>
            <a:endParaRPr lang="en-GB" sz="1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81735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olo 1"/>
          <p:cNvSpPr>
            <a:spLocks noGrp="1"/>
          </p:cNvSpPr>
          <p:nvPr>
            <p:ph type="title"/>
          </p:nvPr>
        </p:nvSpPr>
        <p:spPr/>
        <p:txBody>
          <a:bodyPr/>
          <a:lstStyle/>
          <a:p>
            <a:pPr eaLnBrk="1" hangingPunct="1"/>
            <a:r>
              <a:rPr lang="en-GB" sz="3200" smtClean="0">
                <a:latin typeface="Calibri" pitchFamily="34" charset="0"/>
                <a:ea typeface="ＭＳ Ｐゴシック" pitchFamily="34" charset="-128"/>
                <a:cs typeface="Calibri" pitchFamily="34" charset="0"/>
              </a:rPr>
              <a:t>Earth Science Activities Workflow</a:t>
            </a:r>
          </a:p>
        </p:txBody>
      </p:sp>
      <p:graphicFrame>
        <p:nvGraphicFramePr>
          <p:cNvPr id="4" name="Diagramma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317632851"/>
              </p:ext>
            </p:extLst>
          </p:nvPr>
        </p:nvGraphicFramePr>
        <p:xfrm>
          <a:off x="239713" y="1397000"/>
          <a:ext cx="8717915"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35843" name="CasellaDiTesto 5"/>
          <p:cNvSpPr txBox="1">
            <a:spLocks noChangeArrowheads="1"/>
          </p:cNvSpPr>
          <p:nvPr/>
        </p:nvSpPr>
        <p:spPr bwMode="auto">
          <a:xfrm>
            <a:off x="1174750" y="5461000"/>
            <a:ext cx="4716463" cy="368300"/>
          </a:xfrm>
          <a:prstGeom prst="rect">
            <a:avLst/>
          </a:prstGeom>
          <a:noFill/>
          <a:ln w="9525">
            <a:noFill/>
            <a:miter lim="800000"/>
            <a:headEnd/>
            <a:tailEnd/>
          </a:ln>
        </p:spPr>
        <p:txBody>
          <a:bodyPr>
            <a:spAutoFit/>
          </a:bodyPr>
          <a:lstStyle/>
          <a:p>
            <a:r>
              <a:rPr lang="en-GB" dirty="0" smtClean="0">
                <a:hlinkClick r:id="rId8"/>
              </a:rPr>
              <a:t>www.scidip-es.eu</a:t>
            </a:r>
            <a:r>
              <a:rPr lang="en-GB" dirty="0" smtClean="0"/>
              <a:t> </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8793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Group 9"/>
          <p:cNvGrpSpPr>
            <a:grpSpLocks/>
          </p:cNvGrpSpPr>
          <p:nvPr/>
        </p:nvGrpSpPr>
        <p:grpSpPr bwMode="auto">
          <a:xfrm>
            <a:off x="0" y="1154628"/>
            <a:ext cx="9144000" cy="4969789"/>
            <a:chOff x="406400" y="1546066"/>
            <a:chExt cx="9144000" cy="4394200"/>
          </a:xfrm>
        </p:grpSpPr>
        <p:pic>
          <p:nvPicPr>
            <p:cNvPr id="5" name="Picture 2"/>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06400" y="1546066"/>
              <a:ext cx="9144000" cy="4394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6" name="TextBox 11"/>
            <p:cNvSpPr txBox="1">
              <a:spLocks noChangeArrowheads="1"/>
            </p:cNvSpPr>
            <p:nvPr/>
          </p:nvSpPr>
          <p:spPr bwMode="auto">
            <a:xfrm>
              <a:off x="5994400" y="1580575"/>
              <a:ext cx="2730500" cy="375898"/>
            </a:xfrm>
            <a:prstGeom prst="rect">
              <a:avLst/>
            </a:prstGeom>
            <a:solidFill>
              <a:schemeClr val="bg1"/>
            </a:solidFill>
            <a:ln>
              <a:noFill/>
            </a:ln>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charset="0"/>
                  <a:ea typeface="ＭＳ Ｐゴシック" charset="0"/>
                  <a:cs typeface="ＭＳ Ｐゴシック" charset="0"/>
                </a:defRPr>
              </a:lvl1pPr>
              <a:lvl2pPr marL="742950" indent="-285750" eaLnBrk="0" hangingPunct="0">
                <a:defRPr sz="2400" b="1">
                  <a:solidFill>
                    <a:schemeClr val="tx1"/>
                  </a:solidFill>
                  <a:latin typeface="Times New Roman" charset="0"/>
                  <a:ea typeface="ＭＳ Ｐゴシック" charset="0"/>
                </a:defRPr>
              </a:lvl2pPr>
              <a:lvl3pPr marL="1143000" indent="-228600" eaLnBrk="0" hangingPunct="0">
                <a:defRPr sz="2400" b="1">
                  <a:solidFill>
                    <a:schemeClr val="tx1"/>
                  </a:solidFill>
                  <a:latin typeface="Times New Roman" charset="0"/>
                  <a:ea typeface="ＭＳ Ｐゴシック" charset="0"/>
                </a:defRPr>
              </a:lvl3pPr>
              <a:lvl4pPr marL="1600200" indent="-228600" eaLnBrk="0" hangingPunct="0">
                <a:defRPr sz="2400" b="1">
                  <a:solidFill>
                    <a:schemeClr val="tx1"/>
                  </a:solidFill>
                  <a:latin typeface="Times New Roman" charset="0"/>
                  <a:ea typeface="ＭＳ Ｐゴシック" charset="0"/>
                </a:defRPr>
              </a:lvl4pPr>
              <a:lvl5pPr marL="2057400" indent="-228600" eaLnBrk="0" hangingPunct="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eaLnBrk="1" hangingPunct="1"/>
              <a:r>
                <a:rPr lang="en-US" sz="1800" dirty="0"/>
                <a:t>1986-2012 and future</a:t>
              </a:r>
            </a:p>
          </p:txBody>
        </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28006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Autofit/>
          </a:bodyPr>
          <a:lstStyle/>
          <a:p>
            <a:r>
              <a:rPr lang="en-GB" sz="2800" dirty="0"/>
              <a:t>An example of data lifecycle:</a:t>
            </a:r>
            <a:br>
              <a:rPr lang="en-GB" sz="2800" dirty="0"/>
            </a:br>
            <a:r>
              <a:rPr lang="en-GB" sz="2800" dirty="0"/>
              <a:t>sensed data need to be acquired</a:t>
            </a:r>
            <a:r>
              <a:rPr lang="it-IT" sz="2800" dirty="0"/>
              <a:t>…</a:t>
            </a:r>
            <a:r>
              <a:rPr lang="en-GB" sz="2800" dirty="0"/>
              <a:t> </a:t>
            </a:r>
          </a:p>
        </p:txBody>
      </p:sp>
      <p:sp>
        <p:nvSpPr>
          <p:cNvPr id="5" name="Content Placeholder 4"/>
          <p:cNvSpPr>
            <a:spLocks noGrp="1"/>
          </p:cNvSpPr>
          <p:nvPr>
            <p:ph idx="1"/>
          </p:nvPr>
        </p:nvSpPr>
        <p:spPr/>
        <p:txBody>
          <a:bodyPr/>
          <a:lstStyle/>
          <a:p>
            <a:endParaRPr lang="en-US"/>
          </a:p>
        </p:txBody>
      </p:sp>
      <p:pic>
        <p:nvPicPr>
          <p:cNvPr id="4" name="Immagine 3" descr="GOCE_Level1B_dataprod.jp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199244"/>
            <a:ext cx="9144000" cy="5689146"/>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088729895"/>
              </p:ext>
            </p:extLst>
          </p:nvPr>
        </p:nvGraphicFramePr>
        <p:xfrm>
          <a:off x="130064" y="4145280"/>
          <a:ext cx="1290320" cy="2499359"/>
        </p:xfrm>
        <a:graphic>
          <a:graphicData uri="http://schemas.openxmlformats.org/drawingml/2006/table">
            <a:tbl>
              <a:tblPr firstRow="1" bandRow="1">
                <a:tableStyleId>{C083E6E3-FA7D-4D7B-A595-EF9225AFEA82}</a:tableStyleId>
              </a:tblPr>
              <a:tblGrid>
                <a:gridCol w="668935"/>
                <a:gridCol w="621385"/>
              </a:tblGrid>
              <a:tr h="284480">
                <a:tc>
                  <a:txBody>
                    <a:bodyPr/>
                    <a:lstStyle/>
                    <a:p>
                      <a:endParaRPr lang="en-GB" dirty="0"/>
                    </a:p>
                  </a:txBody>
                  <a:tcPr/>
                </a:tc>
                <a:tc>
                  <a:txBody>
                    <a:bodyPr/>
                    <a:lstStyle/>
                    <a:p>
                      <a:endParaRPr lang="en-GB" dirty="0"/>
                    </a:p>
                  </a:txBody>
                  <a:tcPr/>
                </a:tc>
              </a:tr>
              <a:tr h="284480">
                <a:tc>
                  <a:txBody>
                    <a:bodyPr/>
                    <a:lstStyle/>
                    <a:p>
                      <a:r>
                        <a:rPr lang="en-GB" sz="1400" dirty="0" smtClean="0">
                          <a:solidFill>
                            <a:schemeClr val="bg1"/>
                          </a:solidFill>
                          <a:latin typeface="Calibri"/>
                          <a:cs typeface="Calibri"/>
                        </a:rPr>
                        <a:t>001</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4100</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002</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4102</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003</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4102</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004</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6144</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005</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6150</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006</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7168</a:t>
                      </a:r>
                      <a:endParaRPr lang="en-GB" sz="1400" dirty="0">
                        <a:solidFill>
                          <a:schemeClr val="bg1"/>
                        </a:solidFill>
                        <a:latin typeface="Calibri"/>
                        <a:cs typeface="Calibri"/>
                      </a:endParaRPr>
                    </a:p>
                  </a:txBody>
                  <a:tcPr/>
                </a:tc>
              </a:tr>
              <a:tr h="284480">
                <a:tc>
                  <a:txBody>
                    <a:bodyPr/>
                    <a:lstStyle/>
                    <a:p>
                      <a:r>
                        <a:rPr lang="en-GB" sz="1400" dirty="0" smtClean="0">
                          <a:solidFill>
                            <a:schemeClr val="bg1"/>
                          </a:solidFill>
                          <a:latin typeface="Calibri"/>
                          <a:cs typeface="Calibri"/>
                        </a:rPr>
                        <a:t>007</a:t>
                      </a:r>
                      <a:endParaRPr lang="en-GB" sz="1400" dirty="0">
                        <a:solidFill>
                          <a:schemeClr val="bg1"/>
                        </a:solidFill>
                        <a:latin typeface="Calibri"/>
                        <a:cs typeface="Calibri"/>
                      </a:endParaRPr>
                    </a:p>
                  </a:txBody>
                  <a:tcPr/>
                </a:tc>
                <a:tc>
                  <a:txBody>
                    <a:bodyPr/>
                    <a:lstStyle/>
                    <a:p>
                      <a:r>
                        <a:rPr lang="en-GB" sz="1400" dirty="0" smtClean="0">
                          <a:solidFill>
                            <a:schemeClr val="bg1"/>
                          </a:solidFill>
                          <a:latin typeface="Calibri"/>
                          <a:cs typeface="Calibri"/>
                        </a:rPr>
                        <a:t>6146</a:t>
                      </a:r>
                      <a:endParaRPr lang="en-GB" sz="1400" dirty="0">
                        <a:solidFill>
                          <a:schemeClr val="bg1"/>
                        </a:solidFill>
                        <a:latin typeface="Calibri"/>
                        <a:cs typeface="Calibri"/>
                      </a:endParaRPr>
                    </a:p>
                  </a:txBody>
                  <a:tcPr/>
                </a:tc>
              </a:tr>
            </a:tbl>
          </a:graphicData>
        </a:graphic>
      </p:graphicFrame>
      <p:sp>
        <p:nvSpPr>
          <p:cNvPr id="3" name="Rettangolo 2"/>
          <p:cNvSpPr/>
          <p:nvPr/>
        </p:nvSpPr>
        <p:spPr>
          <a:xfrm>
            <a:off x="130064" y="372872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0 </a:t>
            </a:r>
            <a:endParaRPr lang="en-GB" sz="1600" dirty="0">
              <a:latin typeface="Calibri"/>
              <a:cs typeface="Calibri"/>
            </a:endParaRPr>
          </a:p>
        </p:txBody>
      </p:sp>
      <p:pic>
        <p:nvPicPr>
          <p:cNvPr id="6" name="Immagine 11" descr="goce_0.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637391"/>
            <a:ext cx="1420384" cy="87629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3920879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a:xfrm>
            <a:off x="1421901" y="69428"/>
            <a:ext cx="6253606" cy="800100"/>
          </a:xfrm>
        </p:spPr>
        <p:txBody>
          <a:bodyPr rtlCol="0">
            <a:noAutofit/>
          </a:bodyPr>
          <a:lstStyle/>
          <a:p>
            <a:pPr>
              <a:defRPr/>
            </a:pPr>
            <a:r>
              <a:rPr lang="en-GB" sz="2800" dirty="0"/>
              <a:t>...through complex processing schemes</a:t>
            </a:r>
          </a:p>
        </p:txBody>
      </p:sp>
      <p:sp>
        <p:nvSpPr>
          <p:cNvPr id="4" name="Content Placeholder 3"/>
          <p:cNvSpPr>
            <a:spLocks noGrp="1"/>
          </p:cNvSpPr>
          <p:nvPr>
            <p:ph idx="1"/>
          </p:nvPr>
        </p:nvSpPr>
        <p:spPr/>
        <p:txBody>
          <a:bodyPr/>
          <a:lstStyle/>
          <a:p>
            <a:endParaRPr lang="en-US"/>
          </a:p>
        </p:txBody>
      </p:sp>
      <p:pic>
        <p:nvPicPr>
          <p:cNvPr id="2" name="Immagine 1" descr="1-s2.0-S0094576508002683-gr11.jp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38920" y="1566473"/>
            <a:ext cx="8397079" cy="4251336"/>
          </a:xfrm>
          <a:prstGeom prst="rect">
            <a:avLst/>
          </a:prstGeom>
        </p:spPr>
      </p:pic>
      <p:sp>
        <p:nvSpPr>
          <p:cNvPr id="6" name="Rettangolo 5"/>
          <p:cNvSpPr/>
          <p:nvPr/>
        </p:nvSpPr>
        <p:spPr>
          <a:xfrm>
            <a:off x="6490224" y="1119433"/>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Algorithm</a:t>
            </a:r>
            <a:endParaRPr lang="en-GB" sz="1600" dirty="0">
              <a:latin typeface="Calibri"/>
              <a:cs typeface="Calibri"/>
            </a:endParaRPr>
          </a:p>
        </p:txBody>
      </p:sp>
      <p:sp>
        <p:nvSpPr>
          <p:cNvPr id="7" name="Rettangolo 6"/>
          <p:cNvSpPr/>
          <p:nvPr/>
        </p:nvSpPr>
        <p:spPr>
          <a:xfrm>
            <a:off x="6490224" y="171704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Manual</a:t>
            </a:r>
            <a:endParaRPr lang="en-GB" sz="1600" dirty="0">
              <a:latin typeface="Calibri"/>
              <a:cs typeface="Calibri"/>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483489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rtlCol="0">
            <a:noAutofit/>
          </a:bodyPr>
          <a:lstStyle/>
          <a:p>
            <a:pPr fontAlgn="auto">
              <a:spcAft>
                <a:spcPts val="0"/>
              </a:spcAft>
              <a:defRPr/>
            </a:pPr>
            <a:r>
              <a:rPr lang="en-GB" sz="2800" dirty="0"/>
              <a:t>...to be combined and processed to get this</a:t>
            </a:r>
          </a:p>
        </p:txBody>
      </p:sp>
      <p:sp>
        <p:nvSpPr>
          <p:cNvPr id="3" name="Content Placeholder 2"/>
          <p:cNvSpPr>
            <a:spLocks noGrp="1"/>
          </p:cNvSpPr>
          <p:nvPr>
            <p:ph idx="1"/>
          </p:nvPr>
        </p:nvSpPr>
        <p:spPr/>
        <p:txBody>
          <a:bodyPr/>
          <a:lstStyle/>
          <a:p>
            <a:endParaRPr lang="en-US"/>
          </a:p>
        </p:txBody>
      </p:sp>
      <p:sp>
        <p:nvSpPr>
          <p:cNvPr id="51205" name="Slide Number Placeholder 4"/>
          <p:cNvSpPr>
            <a:spLocks noGrp="1"/>
          </p:cNvSpPr>
          <p:nvPr>
            <p:ph type="sldNum" sz="quarter" idx="4294967295"/>
          </p:nvPr>
        </p:nvSpPr>
        <p:spPr bwMode="auto">
          <a:xfrm>
            <a:off x="7239000" y="6477000"/>
            <a:ext cx="1905000" cy="4572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2E24996-C8BF-4EDB-A663-6FC4512AB23B}" type="slidenum">
              <a:rPr lang="it-IT" smtClean="0">
                <a:latin typeface="Verdana" pitchFamily="34" charset="0"/>
              </a:rPr>
              <a:pPr fontAlgn="base">
                <a:spcBef>
                  <a:spcPct val="0"/>
                </a:spcBef>
                <a:spcAft>
                  <a:spcPct val="0"/>
                </a:spcAft>
              </a:pPr>
              <a:t>6</a:t>
            </a:fld>
            <a:endParaRPr lang="it-IT" smtClean="0">
              <a:latin typeface="Verdana" pitchFamily="34" charset="0"/>
            </a:endParaRPr>
          </a:p>
        </p:txBody>
      </p:sp>
      <p:pic>
        <p:nvPicPr>
          <p:cNvPr id="2" name="Immagine 1" descr="80939-goce-first-global-gravity-model.jp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185333"/>
            <a:ext cx="9144000" cy="5672667"/>
          </a:xfrm>
          <a:prstGeom prst="rect">
            <a:avLst/>
          </a:prstGeom>
        </p:spPr>
      </p:pic>
      <p:sp>
        <p:nvSpPr>
          <p:cNvPr id="5" name="Rettangolo 4"/>
          <p:cNvSpPr/>
          <p:nvPr/>
        </p:nvSpPr>
        <p:spPr>
          <a:xfrm>
            <a:off x="7166751" y="578104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2 </a:t>
            </a:r>
            <a:endParaRPr lang="en-GB" sz="1600" dirty="0">
              <a:latin typeface="Calibri"/>
              <a:cs typeface="Calibri"/>
            </a:endParaRPr>
          </a:p>
        </p:txBody>
      </p:sp>
      <p:sp>
        <p:nvSpPr>
          <p:cNvPr id="6" name="Rettangolo 5"/>
          <p:cNvSpPr/>
          <p:nvPr/>
        </p:nvSpPr>
        <p:spPr>
          <a:xfrm>
            <a:off x="76361" y="578104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0 </a:t>
            </a:r>
            <a:endParaRPr lang="en-GB" sz="1600" dirty="0">
              <a:latin typeface="Calibri"/>
              <a:cs typeface="Calibri"/>
            </a:endParaRPr>
          </a:p>
        </p:txBody>
      </p:sp>
      <p:sp>
        <p:nvSpPr>
          <p:cNvPr id="7" name="Rettangolo 6"/>
          <p:cNvSpPr/>
          <p:nvPr/>
        </p:nvSpPr>
        <p:spPr>
          <a:xfrm>
            <a:off x="3503184" y="578104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1 </a:t>
            </a:r>
            <a:endParaRPr lang="en-GB" sz="1600" dirty="0">
              <a:latin typeface="Calibri"/>
              <a:cs typeface="Calibri"/>
            </a:endParaRPr>
          </a:p>
        </p:txBody>
      </p:sp>
      <p:sp>
        <p:nvSpPr>
          <p:cNvPr id="8" name="Rettangolo 7"/>
          <p:cNvSpPr/>
          <p:nvPr/>
        </p:nvSpPr>
        <p:spPr>
          <a:xfrm>
            <a:off x="1826784" y="4978400"/>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Processing</a:t>
            </a:r>
            <a:endParaRPr lang="en-GB" sz="1600" dirty="0">
              <a:latin typeface="Calibri"/>
              <a:cs typeface="Calibri"/>
            </a:endParaRPr>
          </a:p>
        </p:txBody>
      </p:sp>
      <p:sp>
        <p:nvSpPr>
          <p:cNvPr id="9" name="Rettangolo 8"/>
          <p:cNvSpPr/>
          <p:nvPr/>
        </p:nvSpPr>
        <p:spPr>
          <a:xfrm>
            <a:off x="5326904" y="4826001"/>
            <a:ext cx="1290320" cy="728132"/>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Processing/combining</a:t>
            </a:r>
            <a:endParaRPr lang="en-GB" sz="1600" dirty="0">
              <a:latin typeface="Calibri"/>
              <a:cs typeface="Calibri"/>
            </a:endParaRPr>
          </a:p>
        </p:txBody>
      </p:sp>
      <p:cxnSp>
        <p:nvCxnSpPr>
          <p:cNvPr id="4" name="Connettore 1 3"/>
          <p:cNvCxnSpPr>
            <a:stCxn id="6" idx="0"/>
            <a:endCxn id="8" idx="1"/>
          </p:cNvCxnSpPr>
          <p:nvPr/>
        </p:nvCxnSpPr>
        <p:spPr>
          <a:xfrm flipV="1">
            <a:off x="721521" y="5186680"/>
            <a:ext cx="1105263" cy="5943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a:stCxn id="8" idx="3"/>
            <a:endCxn id="7" idx="0"/>
          </p:cNvCxnSpPr>
          <p:nvPr/>
        </p:nvCxnSpPr>
        <p:spPr>
          <a:xfrm>
            <a:off x="3117104" y="5186680"/>
            <a:ext cx="1031240" cy="5943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ttore 1 15"/>
          <p:cNvCxnSpPr>
            <a:stCxn id="7" idx="0"/>
            <a:endCxn id="9" idx="1"/>
          </p:cNvCxnSpPr>
          <p:nvPr/>
        </p:nvCxnSpPr>
        <p:spPr>
          <a:xfrm flipV="1">
            <a:off x="4148344" y="5190067"/>
            <a:ext cx="1178560" cy="5909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nettore 1 20"/>
          <p:cNvCxnSpPr>
            <a:stCxn id="9" idx="3"/>
            <a:endCxn id="5" idx="0"/>
          </p:cNvCxnSpPr>
          <p:nvPr/>
        </p:nvCxnSpPr>
        <p:spPr>
          <a:xfrm>
            <a:off x="6617224" y="5190067"/>
            <a:ext cx="1194687" cy="59097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4064456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1421901" y="319600"/>
            <a:ext cx="6253606" cy="800100"/>
          </a:xfrm>
        </p:spPr>
        <p:txBody>
          <a:bodyPr>
            <a:noAutofit/>
          </a:bodyPr>
          <a:lstStyle/>
          <a:p>
            <a:pPr algn="ctr"/>
            <a:r>
              <a:rPr lang="en-GB" sz="3200" dirty="0" smtClean="0"/>
              <a:t>Example of Earth Science data use: </a:t>
            </a:r>
            <a:br>
              <a:rPr lang="en-GB" sz="3200" dirty="0" smtClean="0"/>
            </a:br>
            <a:r>
              <a:rPr lang="en-GB" sz="3200" dirty="0" smtClean="0"/>
              <a:t>Arctic sea </a:t>
            </a:r>
            <a:r>
              <a:rPr lang="en-GB" sz="3200" dirty="0"/>
              <a:t>ice melting</a:t>
            </a:r>
          </a:p>
        </p:txBody>
      </p:sp>
      <p:pic>
        <p:nvPicPr>
          <p:cNvPr id="4" name="Sea Ice concentration.m4v">
            <a:hlinkClick r:id="" action="ppaction://media"/>
          </p:cNvPr>
          <p:cNvPicPr/>
          <p:nvPr>
            <a:videoFile r:link="rId1"/>
            <p:extLst>
              <p:ext uri="{DAA4B4D4-6D71-4841-9C94-3DE7FCFB9230}">
                <p14:media xmlns:p14="http://schemas.microsoft.com/office/powerpoint/2010/main" xmlns:p="http://schemas.openxmlformats.org/presentationml/2006/main" xmlns:r="http://schemas.openxmlformats.org/officeDocument/2006/relationships" xmlns:a="http://schemas.openxmlformats.org/drawingml/2006/main" xmlns="" r:embed="rId4"/>
              </p:ext>
            </p:extLst>
          </p:nvPr>
        </p:nvPicPr>
        <p:blipFill>
          <a:blip r:embed="rId5"/>
          <a:stretch>
            <a:fillRect/>
          </a:stretch>
        </p:blipFill>
        <p:spPr>
          <a:xfrm>
            <a:off x="508000" y="1397000"/>
            <a:ext cx="8128000" cy="4572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6214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91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olo 1"/>
          <p:cNvSpPr>
            <a:spLocks noGrp="1"/>
          </p:cNvSpPr>
          <p:nvPr>
            <p:ph type="title"/>
          </p:nvPr>
        </p:nvSpPr>
        <p:spPr/>
        <p:txBody>
          <a:bodyPr>
            <a:noAutofit/>
          </a:bodyPr>
          <a:lstStyle/>
          <a:p>
            <a:pPr algn="ctr"/>
            <a:r>
              <a:rPr lang="en-GB" sz="4000" dirty="0"/>
              <a:t>International Context</a:t>
            </a:r>
          </a:p>
        </p:txBody>
      </p:sp>
      <p:sp>
        <p:nvSpPr>
          <p:cNvPr id="3" name="Content Placeholder 2"/>
          <p:cNvSpPr>
            <a:spLocks noGrp="1"/>
          </p:cNvSpPr>
          <p:nvPr>
            <p:ph idx="1"/>
          </p:nvPr>
        </p:nvSpPr>
        <p:spPr/>
        <p:txBody>
          <a:bodyPr>
            <a:noAutofit/>
          </a:bodyPr>
          <a:lstStyle/>
          <a:p>
            <a:r>
              <a:rPr lang="en-GB" sz="2400" dirty="0" smtClean="0"/>
              <a:t>“</a:t>
            </a:r>
            <a:r>
              <a:rPr lang="en-GB" sz="2400" dirty="0"/>
              <a:t>A fundamental characteristic of our age is the raising tide of data – global, diverse, valuable and </a:t>
            </a:r>
            <a:r>
              <a:rPr lang="en-GB" sz="2400" dirty="0" smtClean="0"/>
              <a:t>complex. </a:t>
            </a:r>
            <a:r>
              <a:rPr lang="en-GB" sz="2400" dirty="0"/>
              <a:t>In the realm of science, this is both an opportunity and a challenge.”</a:t>
            </a:r>
          </a:p>
          <a:p>
            <a:pPr lvl="1">
              <a:lnSpc>
                <a:spcPct val="90000"/>
              </a:lnSpc>
              <a:spcBef>
                <a:spcPts val="600"/>
              </a:spcBef>
              <a:buClr>
                <a:srgbClr val="990033"/>
              </a:buClr>
              <a:buNone/>
            </a:pPr>
            <a:r>
              <a:rPr lang="en-GB" sz="1400" i="1" dirty="0">
                <a:solidFill>
                  <a:schemeClr val="tx2"/>
                </a:solidFill>
                <a:latin typeface="Calibri" charset="0"/>
              </a:rPr>
              <a:t>Report of the High-Level Group on Scientific Data, October 2010, </a:t>
            </a:r>
            <a:r>
              <a:rPr lang="en-US" sz="1400" i="1" dirty="0">
                <a:solidFill>
                  <a:schemeClr val="tx2"/>
                </a:solidFill>
                <a:latin typeface="Calibri" charset="0"/>
              </a:rPr>
              <a:t>“Riding the Wave: how Europe can gain from the raising tide of scientific data”</a:t>
            </a:r>
          </a:p>
          <a:p>
            <a:pPr lvl="1">
              <a:lnSpc>
                <a:spcPct val="90000"/>
              </a:lnSpc>
              <a:spcBef>
                <a:spcPts val="600"/>
              </a:spcBef>
              <a:buClr>
                <a:srgbClr val="990033"/>
              </a:buClr>
              <a:buNone/>
            </a:pPr>
            <a:endParaRPr lang="en-GB" sz="1100" dirty="0">
              <a:solidFill>
                <a:srgbClr val="990033"/>
              </a:solidFill>
              <a:latin typeface="Calibri" charset="0"/>
            </a:endParaRPr>
          </a:p>
          <a:p>
            <a:r>
              <a:rPr lang="en-GB" sz="2400" b="1" dirty="0"/>
              <a:t>Data Intensive Science (4</a:t>
            </a:r>
            <a:r>
              <a:rPr lang="en-GB" sz="2400" b="1" baseline="30000" dirty="0"/>
              <a:t>th</a:t>
            </a:r>
            <a:r>
              <a:rPr lang="en-GB" sz="2400" b="1" dirty="0"/>
              <a:t> Paradigm): </a:t>
            </a:r>
            <a:r>
              <a:rPr lang="en-GB" sz="2400" dirty="0"/>
              <a:t>data at the centre of the scientific process.</a:t>
            </a:r>
          </a:p>
          <a:p>
            <a:pPr marL="0" indent="0">
              <a:buNone/>
            </a:pPr>
            <a:endParaRPr lang="en-GB" sz="1100" b="1" dirty="0">
              <a:solidFill>
                <a:schemeClr val="tx1"/>
              </a:solidFill>
            </a:endParaRPr>
          </a:p>
          <a:p>
            <a:r>
              <a:rPr lang="en-GB" sz="2400" b="1" dirty="0" smtClean="0">
                <a:solidFill>
                  <a:schemeClr val="tx1"/>
                </a:solidFill>
              </a:rPr>
              <a:t>EC Recommendation 2012/417/EU, July 2012: </a:t>
            </a:r>
            <a:r>
              <a:rPr lang="en-GB" sz="2400" dirty="0" smtClean="0">
                <a:solidFill>
                  <a:schemeClr val="tx1"/>
                </a:solidFill>
              </a:rPr>
              <a:t>“Access to and preservation of scientific information”.</a:t>
            </a:r>
            <a:endParaRPr lang="en-GB" sz="2400" dirty="0">
              <a:solidFill>
                <a:schemeClr val="tx1"/>
              </a:solidFill>
            </a:endParaRPr>
          </a:p>
          <a:p>
            <a:endParaRPr lang="en-GB" sz="1100" b="1" dirty="0"/>
          </a:p>
          <a:p>
            <a:r>
              <a:rPr lang="en-GB" sz="2400" b="1" dirty="0" smtClean="0"/>
              <a:t>Data </a:t>
            </a:r>
            <a:r>
              <a:rPr lang="en-GB" sz="2400" b="1" dirty="0"/>
              <a:t>is the new gold. “We have a huge goldmine </a:t>
            </a:r>
            <a:r>
              <a:rPr lang="en-GB" sz="2400" b="1" dirty="0" smtClean="0"/>
              <a:t>….. </a:t>
            </a:r>
            <a:r>
              <a:rPr lang="en-GB" sz="2400" b="1" dirty="0"/>
              <a:t>Let’s start mining it.”</a:t>
            </a:r>
            <a:endParaRPr lang="it-IT" sz="2400" dirty="0"/>
          </a:p>
          <a:p>
            <a:pPr marL="320040" lvl="1" indent="0">
              <a:buNone/>
            </a:pPr>
            <a:r>
              <a:rPr lang="en-GB" sz="1400" i="1" dirty="0" err="1"/>
              <a:t>Neelie</a:t>
            </a:r>
            <a:r>
              <a:rPr lang="en-GB" sz="1400" i="1" dirty="0"/>
              <a:t> </a:t>
            </a:r>
            <a:r>
              <a:rPr lang="en-GB" sz="1400" i="1" dirty="0" err="1"/>
              <a:t>Kroes</a:t>
            </a:r>
            <a:r>
              <a:rPr lang="en-GB" sz="1400" i="1" dirty="0"/>
              <a:t>, Vice-President of the European Commission responsible for the Digital Agenda </a:t>
            </a:r>
            <a:endParaRPr lang="en-GB" sz="1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1948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1421901" y="30186"/>
            <a:ext cx="6253606" cy="800100"/>
          </a:xfrm>
        </p:spPr>
        <p:txBody>
          <a:bodyPr>
            <a:noAutofit/>
          </a:bodyPr>
          <a:lstStyle/>
          <a:p>
            <a:pPr algn="ctr"/>
            <a:r>
              <a:rPr lang="en-GB" sz="3600" dirty="0" smtClean="0"/>
              <a:t>Data &amp; Knowledge Preservation</a:t>
            </a:r>
            <a:endParaRPr lang="en-GB" sz="3600" dirty="0"/>
          </a:p>
        </p:txBody>
      </p:sp>
      <p:sp>
        <p:nvSpPr>
          <p:cNvPr id="3" name="Segnaposto contenuto 2"/>
          <p:cNvSpPr>
            <a:spLocks noGrp="1"/>
          </p:cNvSpPr>
          <p:nvPr>
            <p:ph idx="1"/>
          </p:nvPr>
        </p:nvSpPr>
        <p:spPr>
          <a:xfrm>
            <a:off x="203644" y="2255218"/>
            <a:ext cx="8772581" cy="4285322"/>
          </a:xfrm>
        </p:spPr>
        <p:txBody>
          <a:bodyPr>
            <a:normAutofit lnSpcReduction="10000"/>
          </a:bodyPr>
          <a:lstStyle/>
          <a:p>
            <a:pPr algn="just">
              <a:buClrTx/>
              <a:buFont typeface="Arial"/>
              <a:buChar char="•"/>
              <a:defRPr/>
            </a:pPr>
            <a:r>
              <a:rPr lang="en-US" sz="2400" b="1" i="1" dirty="0"/>
              <a:t>The preservation of </a:t>
            </a:r>
            <a:r>
              <a:rPr lang="en-US" sz="2400" b="1" i="1" dirty="0" smtClean="0"/>
              <a:t>data </a:t>
            </a:r>
            <a:r>
              <a:rPr lang="en-US" sz="2400" b="1" i="1" dirty="0"/>
              <a:t>(the “bytes”) is useless without the preservation of the </a:t>
            </a:r>
            <a:r>
              <a:rPr lang="en-US" sz="2400" b="1" i="1" u="sng" dirty="0"/>
              <a:t>knowledge</a:t>
            </a:r>
            <a:r>
              <a:rPr lang="en-US" sz="2400" b="1" i="1" dirty="0"/>
              <a:t> associated with the data (e.g. the “quality</a:t>
            </a:r>
            <a:r>
              <a:rPr lang="en-US" sz="2400" b="1" i="1" dirty="0" smtClean="0"/>
              <a:t>”, the process to generate them).</a:t>
            </a:r>
            <a:endParaRPr lang="en-GB" sz="2400" dirty="0" smtClean="0"/>
          </a:p>
          <a:p>
            <a:pPr algn="just">
              <a:buClrTx/>
              <a:buFont typeface="Arial"/>
              <a:buChar char="•"/>
              <a:defRPr/>
            </a:pPr>
            <a:r>
              <a:rPr lang="en-GB" dirty="0" smtClean="0"/>
              <a:t>We must:</a:t>
            </a:r>
          </a:p>
          <a:p>
            <a:pPr lvl="1" algn="just">
              <a:buClrTx/>
              <a:buFont typeface="Wingdings" charset="2"/>
              <a:buChar char="§"/>
              <a:defRPr/>
            </a:pPr>
            <a:r>
              <a:rPr lang="en-GB" dirty="0" smtClean="0">
                <a:solidFill>
                  <a:schemeClr val="tx1"/>
                </a:solidFill>
              </a:rPr>
              <a:t>Ensure </a:t>
            </a:r>
            <a:r>
              <a:rPr lang="en-GB" dirty="0">
                <a:solidFill>
                  <a:schemeClr val="tx1"/>
                </a:solidFill>
              </a:rPr>
              <a:t>and secure the preservation of archived data and associated </a:t>
            </a:r>
            <a:r>
              <a:rPr lang="en-GB" dirty="0" smtClean="0">
                <a:solidFill>
                  <a:schemeClr val="tx1"/>
                </a:solidFill>
              </a:rPr>
              <a:t>knowledge ideally for an unlimited time span.</a:t>
            </a:r>
            <a:endParaRPr lang="en-US" dirty="0">
              <a:solidFill>
                <a:schemeClr val="tx1"/>
              </a:solidFill>
            </a:endParaRPr>
          </a:p>
          <a:p>
            <a:pPr lvl="1" algn="just">
              <a:buClrTx/>
              <a:buFont typeface="Wingdings" charset="2"/>
              <a:buChar char="§"/>
              <a:defRPr/>
            </a:pPr>
            <a:r>
              <a:rPr lang="en-GB" dirty="0" smtClean="0">
                <a:solidFill>
                  <a:schemeClr val="tx1"/>
                </a:solidFill>
              </a:rPr>
              <a:t>Ensure</a:t>
            </a:r>
            <a:r>
              <a:rPr lang="en-GB" dirty="0">
                <a:solidFill>
                  <a:schemeClr val="tx1"/>
                </a:solidFill>
              </a:rPr>
              <a:t>, enhance and facilitate archived data accessibility.</a:t>
            </a:r>
          </a:p>
          <a:p>
            <a:pPr lvl="2" algn="just">
              <a:buClrTx/>
              <a:buFont typeface="Wingdings" charset="2"/>
              <a:buChar char="§"/>
              <a:defRPr/>
            </a:pPr>
            <a:r>
              <a:rPr lang="en-GB" dirty="0">
                <a:solidFill>
                  <a:schemeClr val="tx1"/>
                </a:solidFill>
              </a:rPr>
              <a:t>Allowing to combine data from different sources and to perform more complex analyses (data unfamiliar become familiar)</a:t>
            </a:r>
          </a:p>
          <a:p>
            <a:pPr lvl="1" algn="just">
              <a:buClrTx/>
              <a:buFont typeface="Wingdings" charset="2"/>
              <a:buChar char="§"/>
              <a:defRPr/>
            </a:pPr>
            <a:r>
              <a:rPr lang="en-GB" dirty="0" smtClean="0">
                <a:solidFill>
                  <a:schemeClr val="tx1"/>
                </a:solidFill>
              </a:rPr>
              <a:t>Ensure coherency of approaches among </a:t>
            </a:r>
            <a:r>
              <a:rPr lang="en-GB" dirty="0">
                <a:solidFill>
                  <a:schemeClr val="tx1"/>
                </a:solidFill>
              </a:rPr>
              <a:t>different </a:t>
            </a:r>
            <a:r>
              <a:rPr lang="en-GB" dirty="0" smtClean="0">
                <a:solidFill>
                  <a:schemeClr val="tx1"/>
                </a:solidFill>
              </a:rPr>
              <a:t>Earth Science providers.</a:t>
            </a:r>
            <a:endParaRPr lang="en-GB" dirty="0">
              <a:solidFill>
                <a:schemeClr val="tx1"/>
              </a:solidFill>
            </a:endParaRPr>
          </a:p>
          <a:p>
            <a:endParaRPr lang="en-GB" dirty="0"/>
          </a:p>
        </p:txBody>
      </p:sp>
      <p:sp>
        <p:nvSpPr>
          <p:cNvPr id="13" name="Rettangolo 3"/>
          <p:cNvSpPr/>
          <p:nvPr/>
        </p:nvSpPr>
        <p:spPr>
          <a:xfrm>
            <a:off x="4772482" y="114503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File specs. </a:t>
            </a:r>
            <a:endParaRPr lang="en-GB" sz="1600" dirty="0">
              <a:latin typeface="Calibri"/>
              <a:cs typeface="Calibri"/>
            </a:endParaRPr>
          </a:p>
        </p:txBody>
      </p:sp>
      <p:sp>
        <p:nvSpPr>
          <p:cNvPr id="14" name="Rettangolo 4"/>
          <p:cNvSpPr/>
          <p:nvPr/>
        </p:nvSpPr>
        <p:spPr>
          <a:xfrm>
            <a:off x="1862932" y="1132343"/>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0 </a:t>
            </a:r>
            <a:endParaRPr lang="en-GB" sz="1600" dirty="0">
              <a:latin typeface="Calibri"/>
              <a:cs typeface="Calibri"/>
            </a:endParaRPr>
          </a:p>
        </p:txBody>
      </p:sp>
      <p:sp>
        <p:nvSpPr>
          <p:cNvPr id="15" name="Rettangolo 5"/>
          <p:cNvSpPr/>
          <p:nvPr/>
        </p:nvSpPr>
        <p:spPr>
          <a:xfrm>
            <a:off x="3318715" y="1132343"/>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Level 1 </a:t>
            </a:r>
            <a:endParaRPr lang="en-GB" sz="1600" dirty="0">
              <a:latin typeface="Calibri"/>
              <a:cs typeface="Calibri"/>
            </a:endParaRPr>
          </a:p>
        </p:txBody>
      </p:sp>
      <p:sp>
        <p:nvSpPr>
          <p:cNvPr id="16" name="Rettangolo 6"/>
          <p:cNvSpPr/>
          <p:nvPr/>
        </p:nvSpPr>
        <p:spPr>
          <a:xfrm>
            <a:off x="1862932" y="159207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Processor</a:t>
            </a:r>
            <a:endParaRPr lang="en-GB" sz="1600" dirty="0">
              <a:latin typeface="Calibri"/>
              <a:cs typeface="Calibri"/>
            </a:endParaRPr>
          </a:p>
        </p:txBody>
      </p:sp>
      <p:sp>
        <p:nvSpPr>
          <p:cNvPr id="17" name="Rettangolo 7"/>
          <p:cNvSpPr/>
          <p:nvPr/>
        </p:nvSpPr>
        <p:spPr>
          <a:xfrm>
            <a:off x="3318715" y="159207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Algorithm</a:t>
            </a:r>
            <a:endParaRPr lang="en-GB" sz="1600" dirty="0">
              <a:latin typeface="Calibri"/>
              <a:cs typeface="Calibri"/>
            </a:endParaRPr>
          </a:p>
        </p:txBody>
      </p:sp>
      <p:sp>
        <p:nvSpPr>
          <p:cNvPr id="18" name="Rettangolo 8"/>
          <p:cNvSpPr/>
          <p:nvPr/>
        </p:nvSpPr>
        <p:spPr>
          <a:xfrm>
            <a:off x="4772482" y="159207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User Manual</a:t>
            </a:r>
            <a:endParaRPr lang="en-GB" sz="1600" dirty="0">
              <a:latin typeface="Calibri"/>
              <a:cs typeface="Calibri"/>
            </a:endParaRPr>
          </a:p>
        </p:txBody>
      </p:sp>
      <p:sp>
        <p:nvSpPr>
          <p:cNvPr id="19" name="Rettangolo 9"/>
          <p:cNvSpPr/>
          <p:nvPr/>
        </p:nvSpPr>
        <p:spPr>
          <a:xfrm>
            <a:off x="6215202" y="114503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err="1" smtClean="0">
                <a:latin typeface="Calibri"/>
                <a:cs typeface="Calibri"/>
              </a:rPr>
              <a:t>Desc</a:t>
            </a:r>
            <a:r>
              <a:rPr lang="en-GB" sz="1600" dirty="0" smtClean="0">
                <a:latin typeface="Calibri"/>
                <a:cs typeface="Calibri"/>
              </a:rPr>
              <a:t>. Info</a:t>
            </a:r>
            <a:endParaRPr lang="en-GB" sz="1600" dirty="0">
              <a:latin typeface="Calibri"/>
              <a:cs typeface="Calibri"/>
            </a:endParaRPr>
          </a:p>
        </p:txBody>
      </p:sp>
      <p:sp>
        <p:nvSpPr>
          <p:cNvPr id="20" name="Rettangolo 10"/>
          <p:cNvSpPr/>
          <p:nvPr/>
        </p:nvSpPr>
        <p:spPr>
          <a:xfrm>
            <a:off x="6215202" y="1592077"/>
            <a:ext cx="1290320" cy="416560"/>
          </a:xfrm>
          <a:prstGeom prst="rect">
            <a:avLst/>
          </a:prstGeom>
          <a:ln>
            <a:solidFill>
              <a:schemeClr val="accent6">
                <a:lumMod val="20000"/>
                <a:lumOff val="8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600" dirty="0" smtClean="0">
                <a:latin typeface="Calibri"/>
                <a:cs typeface="Calibri"/>
              </a:rPr>
              <a:t>Publications</a:t>
            </a:r>
            <a:endParaRPr lang="en-GB" sz="1600" dirty="0">
              <a:latin typeface="Calibri"/>
              <a:cs typeface="Calibri"/>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43160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CIDIP-ES">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4050</TotalTime>
  <Words>1727</Words>
  <Application>Microsoft Macintosh PowerPoint</Application>
  <PresentationFormat>On-screen Show (4:3)</PresentationFormat>
  <Paragraphs>243</Paragraphs>
  <Slides>26</Slides>
  <Notes>11</Notes>
  <HiddenSlides>0</HiddenSlides>
  <MMClips>1</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NewSCIDIP-ES</vt:lpstr>
      <vt:lpstr>Slide 1</vt:lpstr>
      <vt:lpstr>Slide 2</vt:lpstr>
      <vt:lpstr>Slide 3</vt:lpstr>
      <vt:lpstr>An example of data lifecycle: sensed data need to be acquired… </vt:lpstr>
      <vt:lpstr>...through complex processing schemes</vt:lpstr>
      <vt:lpstr>...to be combined and processed to get this</vt:lpstr>
      <vt:lpstr>Example of Earth Science data use:  Arctic sea ice melting</vt:lpstr>
      <vt:lpstr>International Context</vt:lpstr>
      <vt:lpstr>Data &amp; Knowledge Preservation</vt:lpstr>
      <vt:lpstr>Slide 10</vt:lpstr>
      <vt:lpstr>EO LTDP WG</vt:lpstr>
      <vt:lpstr>EO LTDP WG</vt:lpstr>
      <vt:lpstr>LTDP Guidelines</vt:lpstr>
      <vt:lpstr>Mission phases</vt:lpstr>
      <vt:lpstr>Content</vt:lpstr>
      <vt:lpstr>LTDP Web Sites</vt:lpstr>
      <vt:lpstr>Slide 17</vt:lpstr>
      <vt:lpstr>Project Overview </vt:lpstr>
      <vt:lpstr>Slide 19</vt:lpstr>
      <vt:lpstr>Our context</vt:lpstr>
      <vt:lpstr>Slide 21</vt:lpstr>
      <vt:lpstr>SCIDIP-ES Objectives</vt:lpstr>
      <vt:lpstr>Earth Science Data Preservation status and needs</vt:lpstr>
      <vt:lpstr>SCIDIP-ES Services &amp; Toolkits</vt:lpstr>
      <vt:lpstr>What will SCIDIP-ES do for Earth Science?</vt:lpstr>
      <vt:lpstr>Earth Science Activities Workflow</vt:lpstr>
    </vt:vector>
  </TitlesOfParts>
  <Company>ask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Fulvio Marelli</dc:creator>
  <cp:lastModifiedBy>Marcello Maggi</cp:lastModifiedBy>
  <cp:revision>490</cp:revision>
  <dcterms:created xsi:type="dcterms:W3CDTF">2012-11-20T13:07:22Z</dcterms:created>
  <dcterms:modified xsi:type="dcterms:W3CDTF">2012-11-20T13:07:39Z</dcterms:modified>
</cp:coreProperties>
</file>