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2" r:id="rId3"/>
    <p:sldId id="257" r:id="rId4"/>
    <p:sldId id="278" r:id="rId5"/>
    <p:sldId id="301" r:id="rId6"/>
    <p:sldId id="283" r:id="rId7"/>
    <p:sldId id="297" r:id="rId8"/>
    <p:sldId id="295" r:id="rId9"/>
    <p:sldId id="296" r:id="rId10"/>
    <p:sldId id="292" r:id="rId11"/>
    <p:sldId id="293" r:id="rId12"/>
    <p:sldId id="294" r:id="rId13"/>
    <p:sldId id="298" r:id="rId14"/>
    <p:sldId id="300" r:id="rId15"/>
    <p:sldId id="299" r:id="rId16"/>
    <p:sldId id="302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80" autoAdjust="0"/>
  </p:normalViewPr>
  <p:slideViewPr>
    <p:cSldViewPr>
      <p:cViewPr varScale="1">
        <p:scale>
          <a:sx n="115" d="100"/>
          <a:sy n="115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170D9-228D-49D2-BBF6-CB5DC4528DBF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7C526-4CCC-4D9B-969D-5875691FD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407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CEA81-3C73-4098-B450-82C88CA3233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FA712-1166-492B-A76A-6E2839EFE4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47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FA712-1166-492B-A76A-6E2839EFE46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59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3857-73AC-4E17-B9E0-B2625A12A77D}" type="datetime1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9D66F-6389-4604-8757-6CDF6C8BC59E}" type="datetime1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3F38A-D63A-47B6-8667-119C8729027F}" type="datetime1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2A33-FC9E-4570-872A-23C15FA78307}" type="datetime1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38DF-6815-4DEC-9B88-7FA815DC3125}" type="datetime1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6B37-AA12-4FC3-B799-75DB07131917}" type="datetime1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14EB8-EA11-49FB-877F-A8046D6E5096}" type="datetime1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776C8-3E33-4A15-A31E-E1860F58275D}" type="datetime1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D7364-0F54-40A3-8C8E-B24B15FF4A09}" type="datetime1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DC62-D16F-42FD-A584-73F58F9104BD}" type="datetime1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2309-5BD4-4DE4-A015-D09E5B3E5142}" type="datetime1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205E9-E2E3-4444-A83C-DDC39F7B68DB}" type="datetime1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LBS &amp; LBE lines for Linac4  – L4 BCC meeting - 02/10/2012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24.png"/><Relationship Id="rId7" Type="http://schemas.openxmlformats.org/officeDocument/2006/relationships/image" Target="../media/image25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80.png"/><Relationship Id="rId4" Type="http://schemas.openxmlformats.org/officeDocument/2006/relationships/image" Target="../media/image25.png"/><Relationship Id="rId9" Type="http://schemas.openxmlformats.org/officeDocument/2006/relationships/image" Target="../media/image17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dirty="0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304800" y="1830384"/>
            <a:ext cx="8534400" cy="884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LBS and LBE </a:t>
            </a: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measurement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lines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for Linac4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457200" y="2743200"/>
            <a:ext cx="8229600" cy="884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JB</a:t>
            </a:r>
            <a:r>
              <a:rPr kumimoji="0" lang="en-US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Lallement, for the beam dynamics</a:t>
            </a:r>
            <a:r>
              <a:rPr kumimoji="0" lang="en-US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team.</a:t>
            </a:r>
            <a:endParaRPr kumimoji="0" 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mtClean="0">
              <a:latin typeface="+mj-lt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>
                <a:latin typeface="+mj-lt"/>
                <a:ea typeface="+mj-ea"/>
                <a:cs typeface="+mj-cs"/>
              </a:rPr>
              <a:t>Linac4 BCC meeting – 02/10/2012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dirty="0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LBE – Measurement principle – 3 monitor method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98589" y="845946"/>
                <a:ext cx="2906437" cy="6313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/>
                        </a:rPr>
                        <m:t>𝜎</m:t>
                      </m:r>
                      <m:r>
                        <a:rPr lang="en-GB" sz="140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sz="1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GB" sz="14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  <m:sup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GB" sz="14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  <m:sup/>
                                </m:sSubSup>
                                <m:sSubSup>
                                  <m:sSubSupPr>
                                    <m:ctrlPr>
                                      <a:rPr lang="en-GB" sz="14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  <m:sup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GB" sz="14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  <m:sup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en-GB" sz="14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  <m:sup/>
                                </m:sSubSup>
                              </m:e>
                              <m:e>
                                <m:sSup>
                                  <m:sSupPr>
                                    <m:ctrlPr>
                                      <a:rPr lang="en-GB" sz="14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sSubSup>
                                      <m:sSubSupPr>
                                        <m:ctrlPr>
                                          <a:rPr lang="en-GB" sz="1400" i="1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sz="14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GB" sz="1400" i="1">
                                            <a:latin typeface="Cambria Math"/>
                                          </a:rPr>
                                          <m:t>𝑚</m:t>
                                        </m:r>
                                      </m:sub>
                                      <m:sup>
                                        <m:r>
                                          <a:rPr lang="en-GB" sz="1400" i="1">
                                            <a:latin typeface="Cambria Math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  <m:sup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GB" sz="1400" i="1">
                          <a:latin typeface="Cambria Math"/>
                        </a:rPr>
                        <m:t>=</m:t>
                      </m:r>
                      <m:r>
                        <a:rPr lang="en-GB" sz="1400" i="1">
                          <a:latin typeface="Cambria Math"/>
                        </a:rPr>
                        <m:t>𝜖</m:t>
                      </m:r>
                      <m:d>
                        <m:dPr>
                          <m:ctrlPr>
                            <a:rPr lang="en-GB" sz="1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GB" sz="1400" i="1">
                                    <a:latin typeface="Cambria Math"/>
                                  </a:rPr>
                                  <m:t>𝛽</m:t>
                                </m:r>
                              </m:e>
                              <m:e>
                                <m:r>
                                  <a:rPr lang="en-GB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sz="1400" i="1">
                                    <a:latin typeface="Cambria Math"/>
                                  </a:rPr>
                                  <m:t>𝛼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sz="1400" i="1">
                                    <a:latin typeface="Cambria Math"/>
                                  </a:rPr>
                                  <m:t>𝛼</m:t>
                                </m:r>
                              </m:e>
                              <m:e>
                                <m:r>
                                  <a:rPr lang="en-GB" sz="1400" i="1">
                                    <a:latin typeface="Cambria Math"/>
                                  </a:rPr>
                                  <m:t>𝛾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89" y="845946"/>
                <a:ext cx="2906437" cy="63132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649159" y="917407"/>
                <a:ext cx="1461041" cy="4884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/>
                        </a:rPr>
                        <m:t>𝑅</m:t>
                      </m:r>
                      <m:r>
                        <a:rPr lang="en-GB" sz="140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sz="1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latin typeface="Cambria Math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159" y="917407"/>
                <a:ext cx="1461041" cy="48840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 flipH="1">
                <a:off x="5490201" y="999031"/>
                <a:ext cx="2113245" cy="3251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GB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/>
                            </a:rPr>
                            <m:t>𝐿</m:t>
                          </m:r>
                        </m:e>
                      </m:d>
                      <m:r>
                        <a:rPr lang="en-GB" sz="1400" i="1">
                          <a:latin typeface="Cambria Math"/>
                        </a:rPr>
                        <m:t>=</m:t>
                      </m:r>
                      <m:r>
                        <a:rPr lang="en-GB" sz="1400" i="1">
                          <a:latin typeface="Cambria Math"/>
                        </a:rPr>
                        <m:t>𝑅</m:t>
                      </m:r>
                      <m:r>
                        <a:rPr lang="en-GB" sz="1400" i="1">
                          <a:latin typeface="Cambria Math"/>
                        </a:rPr>
                        <m:t>∗</m:t>
                      </m:r>
                      <m:r>
                        <a:rPr lang="en-GB" sz="1400" i="1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GB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n-GB" sz="1400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GB" sz="1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GB" sz="1400" i="1">
                              <a:latin typeface="Cambria Math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490201" y="999031"/>
                <a:ext cx="2113245" cy="3251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1544283" y="1787650"/>
            <a:ext cx="5838921" cy="1711205"/>
            <a:chOff x="1358317" y="2024826"/>
            <a:chExt cx="5838921" cy="1711205"/>
          </a:xfrm>
        </p:grpSpPr>
        <p:grpSp>
          <p:nvGrpSpPr>
            <p:cNvPr id="15" name="Group 14"/>
            <p:cNvGrpSpPr/>
            <p:nvPr/>
          </p:nvGrpSpPr>
          <p:grpSpPr>
            <a:xfrm>
              <a:off x="1675880" y="2024826"/>
              <a:ext cx="5521358" cy="1711205"/>
              <a:chOff x="2374662" y="2140483"/>
              <a:chExt cx="3386058" cy="1906805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376850" y="2140483"/>
                <a:ext cx="3029824" cy="1148601"/>
                <a:chOff x="5867400" y="2151951"/>
                <a:chExt cx="3029824" cy="1148601"/>
              </a:xfrm>
            </p:grpSpPr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6977012" y="2496328"/>
                  <a:ext cx="717000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flipV="1">
                  <a:off x="7717800" y="2486352"/>
                  <a:ext cx="864600" cy="9976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" name="Group 27"/>
                <p:cNvGrpSpPr/>
                <p:nvPr/>
              </p:nvGrpSpPr>
              <p:grpSpPr>
                <a:xfrm>
                  <a:off x="5867400" y="2151951"/>
                  <a:ext cx="3029824" cy="1148601"/>
                  <a:chOff x="5867400" y="2151951"/>
                  <a:chExt cx="3029824" cy="1148601"/>
                </a:xfrm>
              </p:grpSpPr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5867400" y="2486352"/>
                    <a:ext cx="3029824" cy="814200"/>
                    <a:chOff x="4953000" y="2167200"/>
                    <a:chExt cx="3029824" cy="814200"/>
                  </a:xfrm>
                </p:grpSpPr>
                <p:grpSp>
                  <p:nvGrpSpPr>
                    <p:cNvPr id="32" name="Group 31"/>
                    <p:cNvGrpSpPr/>
                    <p:nvPr/>
                  </p:nvGrpSpPr>
                  <p:grpSpPr>
                    <a:xfrm>
                      <a:off x="4953000" y="2371800"/>
                      <a:ext cx="3029824" cy="609600"/>
                      <a:chOff x="4953000" y="2364600"/>
                      <a:chExt cx="3029824" cy="609600"/>
                    </a:xfrm>
                  </p:grpSpPr>
                  <p:cxnSp>
                    <p:nvCxnSpPr>
                      <p:cNvPr id="34" name="Straight Arrow Connector 33"/>
                      <p:cNvCxnSpPr/>
                      <p:nvPr/>
                    </p:nvCxnSpPr>
                    <p:spPr>
                      <a:xfrm>
                        <a:off x="4953000" y="2971800"/>
                        <a:ext cx="3029824" cy="0"/>
                      </a:xfrm>
                      <a:prstGeom prst="straightConnector1">
                        <a:avLst/>
                      </a:prstGeom>
                      <a:ln w="19050"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>
                        <a:off x="6064800" y="2364600"/>
                        <a:ext cx="0" cy="609600"/>
                      </a:xfrm>
                      <a:prstGeom prst="line">
                        <a:avLst/>
                      </a:prstGeom>
                      <a:ln w="41275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/>
                      <p:nvPr/>
                    </p:nvCxnSpPr>
                    <p:spPr>
                      <a:xfrm>
                        <a:off x="6803400" y="2364600"/>
                        <a:ext cx="0" cy="609600"/>
                      </a:xfrm>
                      <a:prstGeom prst="line">
                        <a:avLst/>
                      </a:prstGeom>
                      <a:ln w="41275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/>
                      <p:cNvCxnSpPr/>
                      <p:nvPr/>
                    </p:nvCxnSpPr>
                    <p:spPr>
                      <a:xfrm>
                        <a:off x="7671600" y="2364600"/>
                        <a:ext cx="0" cy="609600"/>
                      </a:xfrm>
                      <a:prstGeom prst="line">
                        <a:avLst/>
                      </a:prstGeom>
                      <a:ln w="41275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33" name="Freeform 32"/>
                    <p:cNvSpPr/>
                    <p:nvPr/>
                  </p:nvSpPr>
                  <p:spPr>
                    <a:xfrm>
                      <a:off x="5054400" y="2167200"/>
                      <a:ext cx="2613600" cy="709431"/>
                    </a:xfrm>
                    <a:custGeom>
                      <a:avLst/>
                      <a:gdLst>
                        <a:gd name="connsiteX0" fmla="*/ 0 w 2613600"/>
                        <a:gd name="connsiteY0" fmla="*/ 0 h 709431"/>
                        <a:gd name="connsiteX1" fmla="*/ 1670400 w 2613600"/>
                        <a:gd name="connsiteY1" fmla="*/ 705600 h 709431"/>
                        <a:gd name="connsiteX2" fmla="*/ 2613600 w 2613600"/>
                        <a:gd name="connsiteY2" fmla="*/ 230400 h 709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613600" h="709431">
                          <a:moveTo>
                            <a:pt x="0" y="0"/>
                          </a:moveTo>
                          <a:cubicBezTo>
                            <a:pt x="617400" y="333600"/>
                            <a:pt x="1234800" y="667200"/>
                            <a:pt x="1670400" y="705600"/>
                          </a:cubicBezTo>
                          <a:cubicBezTo>
                            <a:pt x="2106000" y="744000"/>
                            <a:pt x="2359800" y="487200"/>
                            <a:pt x="2613600" y="230400"/>
                          </a:cubicBezTo>
                        </a:path>
                      </a:pathLst>
                    </a:cu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7144068" y="2151951"/>
                    <a:ext cx="46628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200" dirty="0" smtClean="0"/>
                      <a:t>~ 60°</a:t>
                    </a:r>
                    <a:endParaRPr lang="en-GB" sz="1200" dirty="0"/>
                  </a:p>
                </p:txBody>
              </p: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7944856" y="2158104"/>
                    <a:ext cx="46628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200" dirty="0" smtClean="0"/>
                      <a:t>~ 60°</a:t>
                    </a:r>
                    <a:endParaRPr lang="en-GB" sz="1200" dirty="0"/>
                  </a:p>
                </p:txBody>
              </p:sp>
            </p:grpSp>
          </p:grpSp>
          <p:cxnSp>
            <p:nvCxnSpPr>
              <p:cNvPr id="20" name="Straight Arrow Connector 19"/>
              <p:cNvCxnSpPr/>
              <p:nvPr/>
            </p:nvCxnSpPr>
            <p:spPr>
              <a:xfrm>
                <a:off x="2376850" y="3505200"/>
                <a:ext cx="1111800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2374662" y="3697800"/>
                <a:ext cx="1852588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2376850" y="3893400"/>
                <a:ext cx="2804750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3555402" y="3351311"/>
                <a:ext cx="5791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FF0000"/>
                    </a:solidFill>
                  </a:rPr>
                  <a:t>R(1)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244340" y="3543911"/>
                <a:ext cx="5791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FF0000"/>
                    </a:solidFill>
                  </a:rPr>
                  <a:t>R(2)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181600" y="3739511"/>
                <a:ext cx="5791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FF0000"/>
                    </a:solidFill>
                  </a:rPr>
                  <a:t>R(3)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6" name="Straight Arrow Connector 15"/>
            <p:cNvCxnSpPr/>
            <p:nvPr/>
          </p:nvCxnSpPr>
          <p:spPr>
            <a:xfrm flipV="1">
              <a:off x="1687379" y="2030348"/>
              <a:ext cx="0" cy="1029177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612725" y="2911182"/>
              <a:ext cx="4666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Z</a:t>
              </a:r>
              <a:endParaRPr lang="en-GB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58317" y="2056878"/>
              <a:ext cx="4666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X</a:t>
              </a:r>
              <a:endParaRPr lang="en-GB" sz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261353" y="3517905"/>
            <a:ext cx="4358572" cy="1182323"/>
            <a:chOff x="2423228" y="3846877"/>
            <a:chExt cx="4550028" cy="143470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3228" y="3846877"/>
              <a:ext cx="1448767" cy="1434701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7978" y="3846878"/>
              <a:ext cx="1448767" cy="1434701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1760" y="3850479"/>
              <a:ext cx="1441496" cy="1427500"/>
            </a:xfrm>
            <a:prstGeom prst="rect">
              <a:avLst/>
            </a:prstGeom>
          </p:spPr>
        </p:pic>
      </p:grpSp>
      <p:grpSp>
        <p:nvGrpSpPr>
          <p:cNvPr id="42" name="Group 41"/>
          <p:cNvGrpSpPr/>
          <p:nvPr/>
        </p:nvGrpSpPr>
        <p:grpSpPr>
          <a:xfrm>
            <a:off x="583055" y="5032085"/>
            <a:ext cx="5055871" cy="970773"/>
            <a:chOff x="493715" y="4144316"/>
            <a:chExt cx="5055871" cy="9707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/>
                <p:cNvSpPr/>
                <p:nvPr/>
              </p:nvSpPr>
              <p:spPr>
                <a:xfrm>
                  <a:off x="493715" y="4144316"/>
                  <a:ext cx="5055871" cy="31938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sz="140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4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𝑚𝑜𝑛𝑖𝑡𝑜𝑟</m:t>
                            </m:r>
                            <m:r>
                              <a:rPr lang="fr-FR" sz="1400" b="0" i="1" smtClean="0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fr-FR" sz="14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fr-FR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/>
                              </a:rPr>
                              <m:t>11</m:t>
                            </m:r>
                          </m:sub>
                        </m:sSub>
                        <m:r>
                          <a:rPr lang="fr-FR" sz="1400" b="0" i="1" smtClean="0">
                            <a:latin typeface="Cambria Math"/>
                          </a:rPr>
                          <m:t>(1)=</m:t>
                        </m:r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11</m:t>
                            </m:r>
                          </m:sub>
                          <m:sup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fr-FR" sz="1400" b="0" i="1" smtClean="0">
                            <a:latin typeface="Cambria Math"/>
                          </a:rPr>
                          <m:t>(1)</m:t>
                        </m:r>
                        <m:r>
                          <a:rPr lang="en-GB" sz="1400" i="1">
                            <a:latin typeface="Cambria Math"/>
                          </a:rPr>
                          <m:t>𝜖𝛽</m:t>
                        </m:r>
                        <m:r>
                          <a:rPr lang="en-GB" sz="1400" i="1">
                            <a:latin typeface="Cambria Math"/>
                          </a:rPr>
                          <m:t>−2</m:t>
                        </m:r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11</m:t>
                            </m:r>
                          </m:sub>
                          <m:sup/>
                        </m:sSubSup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d>
                              <m:dPr>
                                <m:ctrlPr>
                                  <a:rPr lang="fr-FR" sz="14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14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b>
                          <m:sup/>
                        </m:sSubSup>
                        <m:r>
                          <a:rPr lang="fr-FR" sz="1400" b="0" i="1" smtClean="0">
                            <a:latin typeface="Cambria Math"/>
                          </a:rPr>
                          <m:t>(1)</m:t>
                        </m:r>
                        <m:r>
                          <a:rPr lang="en-GB" sz="1400" i="1">
                            <a:latin typeface="Cambria Math"/>
                          </a:rPr>
                          <m:t>𝜖𝛼</m:t>
                        </m:r>
                        <m:r>
                          <a:rPr lang="en-GB" sz="1400" i="1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12</m:t>
                            </m:r>
                          </m:sub>
                          <m:sup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fr-FR" sz="1400" b="0" i="1" smtClean="0">
                            <a:latin typeface="Cambria Math"/>
                          </a:rPr>
                          <m:t>(1)</m:t>
                        </m:r>
                        <m:r>
                          <a:rPr lang="en-GB" sz="1400" i="1">
                            <a:latin typeface="Cambria Math"/>
                          </a:rPr>
                          <m:t>𝜖𝛾</m:t>
                        </m:r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715" y="4144316"/>
                  <a:ext cx="5055871" cy="319383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566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493715" y="4476323"/>
                  <a:ext cx="5055871" cy="31938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sz="140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4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𝑚𝑜𝑛𝑖𝑡𝑜𝑟</m:t>
                            </m:r>
                            <m:r>
                              <a:rPr lang="fr-FR" sz="1400" b="0" i="1" smtClean="0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GB" sz="1400" i="1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fr-FR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400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fr-FR" sz="1400" i="1">
                                <a:latin typeface="Cambria Math"/>
                              </a:rPr>
                              <m:t>11</m:t>
                            </m:r>
                          </m:sub>
                        </m:sSub>
                        <m:r>
                          <a:rPr lang="fr-FR" sz="1400" b="0" i="1" smtClean="0">
                            <a:latin typeface="Cambria Math"/>
                          </a:rPr>
                          <m:t>(2)</m:t>
                        </m:r>
                        <m:r>
                          <a:rPr lang="fr-FR" sz="1400" i="1">
                            <a:latin typeface="Cambria Math"/>
                          </a:rPr>
                          <m:t>=</m:t>
                        </m:r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11</m:t>
                            </m:r>
                          </m:sub>
                          <m:sup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fr-FR" sz="1400" b="0" i="1" smtClean="0">
                            <a:latin typeface="Cambria Math"/>
                          </a:rPr>
                          <m:t>(2)</m:t>
                        </m:r>
                        <m:r>
                          <a:rPr lang="en-GB" sz="1400" i="1">
                            <a:latin typeface="Cambria Math"/>
                          </a:rPr>
                          <m:t>𝜖𝛽</m:t>
                        </m:r>
                        <m:r>
                          <a:rPr lang="en-GB" sz="1400" i="1">
                            <a:latin typeface="Cambria Math"/>
                          </a:rPr>
                          <m:t>−2</m:t>
                        </m:r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11</m:t>
                            </m:r>
                          </m:sub>
                          <m:sup/>
                        </m:sSubSup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d>
                              <m:dPr>
                                <m:ctrlPr>
                                  <a:rPr lang="fr-FR" sz="14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14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d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b>
                          <m:sup/>
                        </m:sSubSup>
                        <m:r>
                          <a:rPr lang="fr-FR" sz="1400" b="0" i="1" smtClean="0">
                            <a:latin typeface="Cambria Math"/>
                          </a:rPr>
                          <m:t>(2)</m:t>
                        </m:r>
                        <m:r>
                          <a:rPr lang="en-GB" sz="1400" i="1">
                            <a:latin typeface="Cambria Math"/>
                          </a:rPr>
                          <m:t>𝜖𝛼</m:t>
                        </m:r>
                        <m:r>
                          <a:rPr lang="en-GB" sz="1400" i="1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12</m:t>
                            </m:r>
                          </m:sub>
                          <m:sup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fr-FR" sz="1400" b="0" i="1" smtClean="0">
                            <a:latin typeface="Cambria Math"/>
                          </a:rPr>
                          <m:t>(2)</m:t>
                        </m:r>
                        <m:r>
                          <a:rPr lang="en-GB" sz="1400" i="1">
                            <a:latin typeface="Cambria Math"/>
                          </a:rPr>
                          <m:t>𝜖𝛾</m:t>
                        </m:r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715" y="4476323"/>
                  <a:ext cx="5055871" cy="319383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493715" y="4795706"/>
                  <a:ext cx="5055871" cy="31938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sz="140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4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𝑚𝑜𝑛𝑖𝑡𝑜𝑟</m:t>
                            </m:r>
                            <m:r>
                              <a:rPr lang="fr-FR" sz="1400" b="0" i="1" smtClean="0">
                                <a:latin typeface="Cambria Math"/>
                              </a:rPr>
                              <m:t>3</m:t>
                            </m:r>
                          </m:sub>
                          <m:sup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GB" sz="1400" i="1">
                            <a:latin typeface="Cambria Math"/>
                          </a:rPr>
                          <m:t>=</m:t>
                        </m:r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fr-FR" sz="1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400" i="1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fr-FR" sz="1400" i="1">
                                    <a:latin typeface="Cambria Math"/>
                                  </a:rPr>
                                  <m:t>11</m:t>
                                </m:r>
                              </m:sub>
                            </m:sSub>
                            <m:r>
                              <a:rPr lang="fr-FR" sz="1400" b="0" i="1" smtClean="0">
                                <a:latin typeface="Cambria Math"/>
                              </a:rPr>
                              <m:t>(3)</m:t>
                            </m:r>
                            <m:r>
                              <a:rPr lang="fr-FR" sz="1400" i="1">
                                <a:latin typeface="Cambria Math"/>
                              </a:rPr>
                              <m:t>=</m:t>
                            </m:r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11</m:t>
                            </m:r>
                          </m:sub>
                          <m:sup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fr-FR" sz="1400" b="0" i="1" smtClean="0">
                            <a:latin typeface="Cambria Math"/>
                          </a:rPr>
                          <m:t>(3)</m:t>
                        </m:r>
                        <m:r>
                          <a:rPr lang="en-GB" sz="1400" i="1">
                            <a:latin typeface="Cambria Math"/>
                          </a:rPr>
                          <m:t>𝜖𝛽</m:t>
                        </m:r>
                        <m:r>
                          <a:rPr lang="en-GB" sz="1400" i="1">
                            <a:latin typeface="Cambria Math"/>
                          </a:rPr>
                          <m:t>−2</m:t>
                        </m:r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11</m:t>
                            </m:r>
                          </m:sub>
                          <m:sup/>
                        </m:sSubSup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d>
                              <m:dPr>
                                <m:ctrlPr>
                                  <a:rPr lang="fr-FR" sz="14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1400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</m:d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b>
                          <m:sup/>
                        </m:sSubSup>
                        <m:r>
                          <a:rPr lang="fr-FR" sz="1400" b="0" i="1" smtClean="0">
                            <a:latin typeface="Cambria Math"/>
                          </a:rPr>
                          <m:t>(3)</m:t>
                        </m:r>
                        <m:r>
                          <a:rPr lang="en-GB" sz="1400" i="1">
                            <a:latin typeface="Cambria Math"/>
                          </a:rPr>
                          <m:t>𝜖𝛼</m:t>
                        </m:r>
                        <m:r>
                          <a:rPr lang="en-GB" sz="1400" i="1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GB" sz="1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i="1">
                                <a:latin typeface="Cambria Math"/>
                              </a:rPr>
                              <m:t>12</m:t>
                            </m:r>
                          </m:sub>
                          <m:sup>
                            <m:r>
                              <a:rPr lang="en-GB" sz="1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fr-FR" sz="1400" b="0" i="1" smtClean="0">
                            <a:latin typeface="Cambria Math"/>
                          </a:rPr>
                          <m:t>(3)</m:t>
                        </m:r>
                        <m:r>
                          <a:rPr lang="en-GB" sz="1400" i="1">
                            <a:latin typeface="Cambria Math"/>
                          </a:rPr>
                          <m:t>𝜖𝛾</m:t>
                        </m:r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40" name="Rectangle 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715" y="4795706"/>
                  <a:ext cx="5055871" cy="31938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3163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LBE -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Layout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12954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2 </a:t>
            </a:r>
            <a:r>
              <a:rPr lang="fr-FR" dirty="0" err="1" smtClean="0"/>
              <a:t>Quadrupoles</a:t>
            </a:r>
            <a:r>
              <a:rPr lang="fr-FR" dirty="0" smtClean="0"/>
              <a:t> </a:t>
            </a:r>
            <a:r>
              <a:rPr lang="fr-FR" dirty="0" smtClean="0"/>
              <a:t>(foc </a:t>
            </a:r>
            <a:r>
              <a:rPr lang="fr-FR" dirty="0" smtClean="0"/>
              <a:t>and </a:t>
            </a:r>
            <a:r>
              <a:rPr lang="fr-FR" dirty="0" err="1"/>
              <a:t>d</a:t>
            </a:r>
            <a:r>
              <a:rPr lang="fr-FR" dirty="0" err="1" smtClean="0"/>
              <a:t>efoc</a:t>
            </a:r>
            <a:r>
              <a:rPr lang="fr-FR" dirty="0" smtClean="0"/>
              <a:t>, </a:t>
            </a:r>
            <a:r>
              <a:rPr lang="fr-FR" dirty="0" err="1" smtClean="0"/>
              <a:t>bipolar</a:t>
            </a:r>
            <a:r>
              <a:rPr lang="fr-FR" dirty="0" smtClean="0"/>
              <a:t> power </a:t>
            </a:r>
            <a:r>
              <a:rPr lang="fr-FR" dirty="0" smtClean="0"/>
              <a:t>supplies).</a:t>
            </a:r>
            <a:endParaRPr lang="fr-F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FR" dirty="0"/>
              <a:t>3</a:t>
            </a:r>
            <a:r>
              <a:rPr lang="fr-FR" dirty="0" smtClean="0"/>
              <a:t> profile monitors.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1 BCT (not on the sketch).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1 </a:t>
            </a:r>
            <a:r>
              <a:rPr lang="fr-FR" dirty="0" err="1" smtClean="0"/>
              <a:t>Beam</a:t>
            </a:r>
            <a:r>
              <a:rPr lang="fr-FR" dirty="0" smtClean="0"/>
              <a:t> dump.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1051958" y="2875495"/>
            <a:ext cx="7116284" cy="1616710"/>
            <a:chOff x="0" y="0"/>
            <a:chExt cx="8424936" cy="1345274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0"/>
              <a:ext cx="8424936" cy="969785"/>
              <a:chOff x="0" y="0"/>
              <a:chExt cx="8424936" cy="969785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0" y="64543"/>
                <a:ext cx="8424936" cy="905242"/>
                <a:chOff x="0" y="64543"/>
                <a:chExt cx="8424936" cy="905242"/>
              </a:xfrm>
            </p:grpSpPr>
            <p:sp>
              <p:nvSpPr>
                <p:cNvPr id="37" name="TextBox 65"/>
                <p:cNvSpPr txBox="1"/>
                <p:nvPr/>
              </p:nvSpPr>
              <p:spPr>
                <a:xfrm>
                  <a:off x="0" y="537737"/>
                  <a:ext cx="936104" cy="36933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fr-FR" sz="1000" kern="1200">
                      <a:solidFill>
                        <a:srgbClr val="FFFFFF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BHZ.40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936104" y="722403"/>
                  <a:ext cx="6912768" cy="0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Box 67"/>
                <p:cNvSpPr txBox="1"/>
                <p:nvPr/>
              </p:nvSpPr>
              <p:spPr>
                <a:xfrm>
                  <a:off x="2112816" y="537737"/>
                  <a:ext cx="737058" cy="36933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0070C0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fr-FR" sz="1200" kern="1200">
                      <a:solidFill>
                        <a:srgbClr val="FFFFFF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QF.10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40" name="TextBox 68"/>
                <p:cNvSpPr txBox="1"/>
                <p:nvPr/>
              </p:nvSpPr>
              <p:spPr>
                <a:xfrm>
                  <a:off x="3265268" y="540039"/>
                  <a:ext cx="778934" cy="36933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0070C0"/>
                  </a:solidFill>
                </a:ln>
              </p:spPr>
              <p:txBody>
                <a:bodyPr wrap="square" lIns="0" rIns="0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fr-FR" sz="1000" kern="1200">
                      <a:solidFill>
                        <a:srgbClr val="FFFFFF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QD.20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4809972" y="465729"/>
                  <a:ext cx="0" cy="504056"/>
                </a:xfrm>
                <a:prstGeom prst="line">
                  <a:avLst/>
                </a:prstGeom>
                <a:ln w="508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5565194" y="465729"/>
                  <a:ext cx="0" cy="504056"/>
                </a:xfrm>
                <a:prstGeom prst="line">
                  <a:avLst/>
                </a:prstGeom>
                <a:ln w="508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6301248" y="465729"/>
                  <a:ext cx="0" cy="504056"/>
                </a:xfrm>
                <a:prstGeom prst="line">
                  <a:avLst/>
                </a:prstGeom>
                <a:ln w="508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72"/>
                <p:cNvSpPr txBox="1"/>
                <p:nvPr/>
              </p:nvSpPr>
              <p:spPr>
                <a:xfrm>
                  <a:off x="7488832" y="533091"/>
                  <a:ext cx="936104" cy="369332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rgbClr val="0070C0"/>
                  </a:solidFill>
                </a:ln>
              </p:spPr>
              <p:txBody>
                <a:bodyPr wrap="square" lIns="0" rIns="0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fr-FR" sz="1000" kern="1200">
                      <a:solidFill>
                        <a:srgbClr val="FFFFFF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DUMP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  <p:grpSp>
              <p:nvGrpSpPr>
                <p:cNvPr id="45" name="Group 44"/>
                <p:cNvGrpSpPr/>
                <p:nvPr/>
              </p:nvGrpSpPr>
              <p:grpSpPr>
                <a:xfrm>
                  <a:off x="936104" y="64543"/>
                  <a:ext cx="1176712" cy="401186"/>
                  <a:chOff x="936104" y="64543"/>
                  <a:chExt cx="1176712" cy="401186"/>
                </a:xfrm>
              </p:grpSpPr>
              <p:cxnSp>
                <p:nvCxnSpPr>
                  <p:cNvPr id="46" name="Straight Arrow Connector 45"/>
                  <p:cNvCxnSpPr/>
                  <p:nvPr/>
                </p:nvCxnSpPr>
                <p:spPr>
                  <a:xfrm>
                    <a:off x="936104" y="465729"/>
                    <a:ext cx="1176712" cy="0"/>
                  </a:xfrm>
                  <a:prstGeom prst="straightConnector1">
                    <a:avLst/>
                  </a:prstGeom>
                  <a:ln w="25400"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7" name="TextBox 75"/>
                  <p:cNvSpPr txBox="1"/>
                  <p:nvPr/>
                </p:nvSpPr>
                <p:spPr>
                  <a:xfrm>
                    <a:off x="1018663" y="64543"/>
                    <a:ext cx="961557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fr-FR" sz="1000" kern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rPr>
                      <a:t>5766.5mm</a:t>
                    </a:r>
                    <a:endParaRPr lang="en-GB" sz="12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p:grpSp>
          </p:grpSp>
          <p:grpSp>
            <p:nvGrpSpPr>
              <p:cNvPr id="16" name="Group 15"/>
              <p:cNvGrpSpPr/>
              <p:nvPr/>
            </p:nvGrpSpPr>
            <p:grpSpPr>
              <a:xfrm>
                <a:off x="2112816" y="64543"/>
                <a:ext cx="888680" cy="410667"/>
                <a:chOff x="2112816" y="64543"/>
                <a:chExt cx="888680" cy="410667"/>
              </a:xfrm>
            </p:grpSpPr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2112816" y="465729"/>
                  <a:ext cx="737058" cy="9481"/>
                </a:xfrm>
                <a:prstGeom prst="straightConnector1">
                  <a:avLst/>
                </a:prstGeom>
                <a:ln w="25400"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64"/>
                <p:cNvSpPr txBox="1"/>
                <p:nvPr/>
              </p:nvSpPr>
              <p:spPr>
                <a:xfrm>
                  <a:off x="2112816" y="64543"/>
                  <a:ext cx="88868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fr-FR" sz="1000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300 mm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3294214" y="64542"/>
                <a:ext cx="888680" cy="401187"/>
                <a:chOff x="3294214" y="64542"/>
                <a:chExt cx="888680" cy="401187"/>
              </a:xfrm>
            </p:grpSpPr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3294214" y="465729"/>
                  <a:ext cx="763660" cy="0"/>
                </a:xfrm>
                <a:prstGeom prst="straightConnector1">
                  <a:avLst/>
                </a:prstGeom>
                <a:ln w="25400"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62"/>
                <p:cNvSpPr txBox="1"/>
                <p:nvPr/>
              </p:nvSpPr>
              <p:spPr>
                <a:xfrm>
                  <a:off x="3294214" y="64542"/>
                  <a:ext cx="88868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fr-FR" sz="1000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300 mm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2713434" y="74024"/>
                <a:ext cx="888680" cy="391705"/>
                <a:chOff x="2713434" y="74024"/>
                <a:chExt cx="888680" cy="391705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2849874" y="465729"/>
                  <a:ext cx="444340" cy="0"/>
                </a:xfrm>
                <a:prstGeom prst="straightConnector1">
                  <a:avLst/>
                </a:prstGeom>
                <a:ln w="25400"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60"/>
                <p:cNvSpPr txBox="1"/>
                <p:nvPr/>
              </p:nvSpPr>
              <p:spPr>
                <a:xfrm>
                  <a:off x="2713434" y="74024"/>
                  <a:ext cx="88868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fr-FR" sz="1000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500 mm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4057874" y="64541"/>
                <a:ext cx="778082" cy="401188"/>
                <a:chOff x="4057874" y="64541"/>
                <a:chExt cx="905620" cy="401188"/>
              </a:xfrm>
            </p:grpSpPr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4057874" y="465729"/>
                  <a:ext cx="888680" cy="0"/>
                </a:xfrm>
                <a:prstGeom prst="straightConnector1">
                  <a:avLst/>
                </a:prstGeom>
                <a:ln w="25400"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58"/>
                <p:cNvSpPr txBox="1"/>
                <p:nvPr/>
              </p:nvSpPr>
              <p:spPr>
                <a:xfrm>
                  <a:off x="4074814" y="64541"/>
                  <a:ext cx="888680" cy="276999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fr-FR" sz="1000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500 mm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4805084" y="74024"/>
                <a:ext cx="768416" cy="391705"/>
                <a:chOff x="4805084" y="74024"/>
                <a:chExt cx="894369" cy="391705"/>
              </a:xfrm>
            </p:grpSpPr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4805084" y="465729"/>
                  <a:ext cx="888680" cy="0"/>
                </a:xfrm>
                <a:prstGeom prst="straightConnector1">
                  <a:avLst/>
                </a:prstGeom>
                <a:ln w="25400"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56"/>
                <p:cNvSpPr txBox="1"/>
                <p:nvPr/>
              </p:nvSpPr>
              <p:spPr>
                <a:xfrm>
                  <a:off x="4810773" y="74024"/>
                  <a:ext cx="888680" cy="276999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fr-FR" sz="1000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2700 mm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5545751" y="74024"/>
                <a:ext cx="791275" cy="391705"/>
                <a:chOff x="5545751" y="74024"/>
                <a:chExt cx="920975" cy="391705"/>
              </a:xfrm>
            </p:grpSpPr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5545751" y="465729"/>
                  <a:ext cx="888680" cy="0"/>
                </a:xfrm>
                <a:prstGeom prst="straightConnector1">
                  <a:avLst/>
                </a:prstGeom>
                <a:ln w="25400"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54"/>
                <p:cNvSpPr txBox="1"/>
                <p:nvPr/>
              </p:nvSpPr>
              <p:spPr>
                <a:xfrm>
                  <a:off x="5578047" y="74024"/>
                  <a:ext cx="888679" cy="276999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fr-FR" sz="1000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3000 mm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6270395" y="0"/>
                <a:ext cx="1218437" cy="475210"/>
                <a:chOff x="6270395" y="0"/>
                <a:chExt cx="1418156" cy="475210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>
                <a:xfrm flipV="1">
                  <a:off x="6270395" y="465729"/>
                  <a:ext cx="1418156" cy="9481"/>
                </a:xfrm>
                <a:prstGeom prst="straightConnector1">
                  <a:avLst/>
                </a:prstGeom>
                <a:ln w="25400"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52"/>
                <p:cNvSpPr txBox="1"/>
                <p:nvPr/>
              </p:nvSpPr>
              <p:spPr>
                <a:xfrm>
                  <a:off x="6535132" y="0"/>
                  <a:ext cx="888680" cy="461665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fr-FR" sz="1000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2000 mm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  <a:p>
                  <a:pPr algn="ctr">
                    <a:spcAft>
                      <a:spcPts val="0"/>
                    </a:spcAft>
                  </a:pPr>
                  <a:r>
                    <a:rPr lang="fr-FR" sz="1000" kern="1200">
                      <a:solidFill>
                        <a:srgbClr val="000000"/>
                      </a:solidFill>
                      <a:effectLst/>
                      <a:latin typeface="Calibri"/>
                      <a:ea typeface="Times New Roman"/>
                      <a:cs typeface="Times New Roman"/>
                    </a:rPr>
                    <a:t>3000 mm</a:t>
                  </a:r>
                  <a:endParaRPr lang="en-GB" sz="1200">
                    <a:effectLst/>
                    <a:latin typeface="Times New Roman"/>
                    <a:ea typeface="Times New Roman"/>
                  </a:endParaRPr>
                </a:p>
              </p:txBody>
            </p:sp>
          </p:grpSp>
        </p:grpSp>
        <p:sp>
          <p:nvSpPr>
            <p:cNvPr id="14" name="TextBox 41"/>
            <p:cNvSpPr txBox="1"/>
            <p:nvPr/>
          </p:nvSpPr>
          <p:spPr>
            <a:xfrm>
              <a:off x="4835956" y="1068275"/>
              <a:ext cx="1661893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200" kern="12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3 </a:t>
              </a:r>
              <a:r>
                <a:rPr lang="fr-FR" sz="1200" dirty="0" smtClean="0">
                  <a:solidFill>
                    <a:srgbClr val="000000"/>
                  </a:solidFill>
                  <a:latin typeface="Calibri"/>
                  <a:ea typeface="Times New Roman"/>
                  <a:cs typeface="Times New Roman"/>
                </a:rPr>
                <a:t>Profile monitors</a:t>
              </a:r>
              <a:endParaRPr lang="en-GB" sz="1200" dirty="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215391" y="5105400"/>
            <a:ext cx="4347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The 4 </a:t>
            </a:r>
            <a:r>
              <a:rPr lang="fr-FR" dirty="0" err="1" smtClean="0"/>
              <a:t>upstream</a:t>
            </a:r>
            <a:r>
              <a:rPr lang="fr-FR" dirty="0" smtClean="0"/>
              <a:t> </a:t>
            </a:r>
            <a:r>
              <a:rPr lang="fr-FR" dirty="0" err="1" smtClean="0"/>
              <a:t>quadrupoles</a:t>
            </a:r>
            <a:r>
              <a:rPr lang="fr-FR" dirty="0" smtClean="0"/>
              <a:t> settings are </a:t>
            </a:r>
            <a:r>
              <a:rPr lang="fr-FR" dirty="0" err="1" smtClean="0"/>
              <a:t>adjusted</a:t>
            </a:r>
            <a:r>
              <a:rPr lang="fr-FR" dirty="0" smtClean="0"/>
              <a:t>  for the </a:t>
            </a:r>
            <a:r>
              <a:rPr lang="fr-FR" dirty="0" err="1" smtClean="0"/>
              <a:t>measurements</a:t>
            </a:r>
            <a:r>
              <a:rPr lang="fr-FR" dirty="0" smtClean="0"/>
              <a:t> !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936236"/>
              </p:ext>
            </p:extLst>
          </p:nvPr>
        </p:nvGraphicFramePr>
        <p:xfrm>
          <a:off x="5865286" y="4753814"/>
          <a:ext cx="3078481" cy="1349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0123"/>
                <a:gridCol w="1127760"/>
                <a:gridCol w="97059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Quad Settings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Horizontal Plane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Vertical Plane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QFW.30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-1.41 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-1.41 T/m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QDW.40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1.66 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1.66 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QFW.50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-1.28 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-1.28 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QDW.60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1.21 T/m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1.21 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Quad1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-1.92 T/m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 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Quad2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0.60 T/m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0.62 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118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LBE – Simulation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results</a:t>
            </a: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43000" y="727710"/>
            <a:ext cx="6858000" cy="1866900"/>
            <a:chOff x="0" y="0"/>
            <a:chExt cx="10058400" cy="320888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058400" cy="320888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058400" cy="3208880"/>
            </a:xfrm>
            <a:prstGeom prst="rect">
              <a:avLst/>
            </a:prstGeom>
          </p:spPr>
        </p:pic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122015"/>
              </p:ext>
            </p:extLst>
          </p:nvPr>
        </p:nvGraphicFramePr>
        <p:xfrm>
          <a:off x="228600" y="2819400"/>
          <a:ext cx="384346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899"/>
                <a:gridCol w="1157732"/>
                <a:gridCol w="1211834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Hor</a:t>
                      </a:r>
                      <a:r>
                        <a:rPr lang="fr-FR" sz="1400" dirty="0" smtClean="0"/>
                        <a:t>.</a:t>
                      </a:r>
                      <a:r>
                        <a:rPr lang="fr-FR" sz="1400" baseline="0" dirty="0" smtClean="0"/>
                        <a:t> plane </a:t>
                      </a:r>
                      <a:r>
                        <a:rPr lang="fr-FR" sz="1400" baseline="0" dirty="0" err="1" smtClean="0"/>
                        <a:t>Meas</a:t>
                      </a:r>
                      <a:r>
                        <a:rPr lang="fr-FR" sz="1400" baseline="0" dirty="0" smtClean="0"/>
                        <a:t>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Hor</a:t>
                      </a:r>
                      <a:r>
                        <a:rPr lang="fr-FR" sz="1400" dirty="0" smtClean="0"/>
                        <a:t>. </a:t>
                      </a:r>
                      <a:r>
                        <a:rPr lang="fr-FR" sz="1400" dirty="0" err="1" smtClean="0"/>
                        <a:t>rms</a:t>
                      </a:r>
                      <a:r>
                        <a:rPr lang="fr-FR" sz="1400" baseline="0" dirty="0" smtClean="0"/>
                        <a:t> size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Vert. </a:t>
                      </a:r>
                      <a:r>
                        <a:rPr lang="fr-FR" sz="1400" dirty="0" err="1" smtClean="0"/>
                        <a:t>rms</a:t>
                      </a:r>
                      <a:r>
                        <a:rPr lang="fr-FR" sz="1400" dirty="0" smtClean="0"/>
                        <a:t> size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PM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1.70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2.85 mm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PM 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0.95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3.51 mm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PM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1.90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4.35 mm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</a:rPr>
                        <a:t>Vert plane </a:t>
                      </a:r>
                      <a:r>
                        <a:rPr lang="fr-FR" sz="1400" b="1" baseline="0" dirty="0" err="1" smtClean="0">
                          <a:solidFill>
                            <a:schemeClr val="bg1"/>
                          </a:solidFill>
                        </a:rPr>
                        <a:t>Meas</a:t>
                      </a: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GB" sz="1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err="1" smtClean="0">
                          <a:solidFill>
                            <a:schemeClr val="bg1"/>
                          </a:solidFill>
                        </a:rPr>
                        <a:t>Hor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. </a:t>
                      </a:r>
                      <a:r>
                        <a:rPr lang="fr-FR" sz="1400" b="1" dirty="0" err="1" smtClean="0">
                          <a:solidFill>
                            <a:schemeClr val="bg1"/>
                          </a:solidFill>
                        </a:rPr>
                        <a:t>rms</a:t>
                      </a: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</a:rPr>
                        <a:t> size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Vert. </a:t>
                      </a:r>
                      <a:r>
                        <a:rPr lang="fr-FR" sz="1400" b="1" dirty="0" err="1" smtClean="0">
                          <a:solidFill>
                            <a:schemeClr val="bg1"/>
                          </a:solidFill>
                        </a:rPr>
                        <a:t>rms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 size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PM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2.83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1.85 mm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PM 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3.82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1.11 mm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PM</a:t>
                      </a:r>
                      <a:r>
                        <a:rPr lang="fr-FR" sz="1400" baseline="0" dirty="0" smtClean="0"/>
                        <a:t>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4.99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1.88 mm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602388"/>
              </p:ext>
            </p:extLst>
          </p:nvPr>
        </p:nvGraphicFramePr>
        <p:xfrm>
          <a:off x="4514024" y="2819400"/>
          <a:ext cx="3662236" cy="2710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1702"/>
                <a:gridCol w="1106424"/>
                <a:gridCol w="1134110"/>
              </a:tblGrid>
              <a:tr h="53340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From</a:t>
                      </a:r>
                      <a:r>
                        <a:rPr lang="fr-FR" sz="1400" dirty="0" smtClean="0"/>
                        <a:t> </a:t>
                      </a:r>
                    </a:p>
                    <a:p>
                      <a:pPr algn="ctr"/>
                      <a:r>
                        <a:rPr lang="fr-FR" sz="1400" dirty="0" smtClean="0"/>
                        <a:t>Distribution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From</a:t>
                      </a:r>
                      <a:r>
                        <a:rPr lang="fr-FR" sz="1400" dirty="0" smtClean="0"/>
                        <a:t> </a:t>
                      </a:r>
                    </a:p>
                    <a:p>
                      <a:pPr algn="ctr"/>
                      <a:r>
                        <a:rPr lang="fr-FR" sz="1400" dirty="0" smtClean="0"/>
                        <a:t>Emit. </a:t>
                      </a:r>
                      <a:r>
                        <a:rPr lang="fr-FR" sz="1400" dirty="0" err="1" smtClean="0"/>
                        <a:t>recons</a:t>
                      </a:r>
                      <a:endParaRPr lang="en-GB" sz="14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α</a:t>
                      </a:r>
                      <a:r>
                        <a:rPr lang="fr-FR" sz="1400" baseline="-25000" dirty="0" smtClean="0"/>
                        <a:t>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1.82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1.77</a:t>
                      </a:r>
                      <a:endParaRPr lang="en-GB" sz="14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r>
                        <a:rPr lang="el-GR" sz="1400" baseline="0" dirty="0" smtClean="0"/>
                        <a:t>β</a:t>
                      </a:r>
                      <a:r>
                        <a:rPr lang="fr-FR" sz="1400" baseline="-25000" dirty="0" smtClean="0"/>
                        <a:t>x </a:t>
                      </a:r>
                      <a:r>
                        <a:rPr lang="fr-FR" sz="1400" baseline="0" dirty="0" smtClean="0"/>
                        <a:t>(mm/</a:t>
                      </a:r>
                      <a:r>
                        <a:rPr lang="fr-FR" sz="1400" baseline="0" dirty="0" err="1" smtClean="0"/>
                        <a:t>mrad</a:t>
                      </a:r>
                      <a:r>
                        <a:rPr lang="fr-FR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7.44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7.31</a:t>
                      </a:r>
                      <a:endParaRPr lang="en-GB" sz="1400" dirty="0"/>
                    </a:p>
                  </a:txBody>
                  <a:tcPr anchor="ctr"/>
                </a:tc>
              </a:tr>
              <a:tr h="453572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ϵ</a:t>
                      </a:r>
                      <a:r>
                        <a:rPr lang="fr-FR" sz="1400" baseline="-25000" dirty="0" smtClean="0"/>
                        <a:t>x </a:t>
                      </a:r>
                      <a:r>
                        <a:rPr lang="fr-FR" sz="1400" baseline="0" dirty="0" smtClean="0"/>
                        <a:t>(</a:t>
                      </a:r>
                      <a:r>
                        <a:rPr lang="fr-FR" sz="1400" baseline="0" dirty="0" err="1" smtClean="0"/>
                        <a:t>mm.mrad</a:t>
                      </a:r>
                      <a:r>
                        <a:rPr lang="fr-FR" sz="1400" baseline="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0.305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0.310</a:t>
                      </a:r>
                      <a:endParaRPr lang="en-GB" sz="1400" dirty="0" smtClean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α</a:t>
                      </a:r>
                      <a:r>
                        <a:rPr lang="fr-FR" sz="1400" baseline="-25000" dirty="0" smtClean="0"/>
                        <a:t>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1.60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1.57</a:t>
                      </a:r>
                      <a:endParaRPr lang="en-GB" sz="14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r>
                        <a:rPr lang="el-GR" sz="1400" baseline="0" dirty="0" smtClean="0"/>
                        <a:t>β</a:t>
                      </a:r>
                      <a:r>
                        <a:rPr lang="fr-FR" sz="1400" baseline="-25000" dirty="0" smtClean="0"/>
                        <a:t>y </a:t>
                      </a:r>
                      <a:r>
                        <a:rPr lang="fr-FR" sz="1400" baseline="0" dirty="0" smtClean="0"/>
                        <a:t>(mm/</a:t>
                      </a:r>
                      <a:r>
                        <a:rPr lang="fr-FR" sz="1400" baseline="0" dirty="0" err="1" smtClean="0"/>
                        <a:t>mrad</a:t>
                      </a:r>
                      <a:r>
                        <a:rPr lang="fr-FR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7.40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7.32</a:t>
                      </a:r>
                      <a:endParaRPr lang="en-GB" sz="14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ϵ</a:t>
                      </a:r>
                      <a:r>
                        <a:rPr lang="fr-FR" sz="1400" baseline="-25000" dirty="0" smtClean="0"/>
                        <a:t>y </a:t>
                      </a:r>
                      <a:r>
                        <a:rPr lang="fr-FR" sz="1400" baseline="0" dirty="0" smtClean="0"/>
                        <a:t>(</a:t>
                      </a:r>
                      <a:r>
                        <a:rPr lang="fr-FR" sz="1400" baseline="0" dirty="0" err="1" smtClean="0"/>
                        <a:t>mm.mrad</a:t>
                      </a:r>
                      <a:r>
                        <a:rPr lang="fr-FR" sz="1400" baseline="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0.352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0.355</a:t>
                      </a:r>
                      <a:endParaRPr lang="en-GB" sz="14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10100" y="57912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Space</a:t>
            </a:r>
            <a:r>
              <a:rPr lang="fr-FR" dirty="0" smtClean="0"/>
              <a:t> charge </a:t>
            </a:r>
            <a:r>
              <a:rPr lang="fr-FR" dirty="0" err="1" smtClean="0"/>
              <a:t>effect</a:t>
            </a:r>
            <a:r>
              <a:rPr lang="fr-FR" dirty="0" smtClean="0"/>
              <a:t> not </a:t>
            </a:r>
            <a:r>
              <a:rPr lang="fr-FR" dirty="0" err="1" smtClean="0"/>
              <a:t>included</a:t>
            </a:r>
            <a:r>
              <a:rPr lang="fr-FR" dirty="0" smtClean="0"/>
              <a:t>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639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LBS – Compatibility with L3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485900" y="990600"/>
            <a:ext cx="6248400" cy="2079206"/>
            <a:chOff x="0" y="0"/>
            <a:chExt cx="10058400" cy="771043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058400" cy="771043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058400" cy="7710430"/>
            </a:xfrm>
            <a:prstGeom prst="rect">
              <a:avLst/>
            </a:prstGeom>
          </p:spPr>
        </p:pic>
      </p:grp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19457"/>
              </p:ext>
            </p:extLst>
          </p:nvPr>
        </p:nvGraphicFramePr>
        <p:xfrm>
          <a:off x="381000" y="3276600"/>
          <a:ext cx="384346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899"/>
                <a:gridCol w="1157732"/>
                <a:gridCol w="1211834"/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Hor</a:t>
                      </a:r>
                      <a:r>
                        <a:rPr lang="fr-FR" sz="1400" dirty="0" smtClean="0"/>
                        <a:t>. </a:t>
                      </a:r>
                      <a:r>
                        <a:rPr lang="fr-FR" sz="1400" dirty="0" err="1" smtClean="0"/>
                        <a:t>rms</a:t>
                      </a:r>
                      <a:r>
                        <a:rPr lang="fr-FR" sz="1400" baseline="0" dirty="0" smtClean="0"/>
                        <a:t> size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Vert. </a:t>
                      </a:r>
                      <a:r>
                        <a:rPr lang="fr-FR" sz="1400" dirty="0" err="1" smtClean="0"/>
                        <a:t>rms</a:t>
                      </a:r>
                      <a:r>
                        <a:rPr lang="fr-FR" sz="1400" dirty="0" smtClean="0"/>
                        <a:t> size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PM 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4.91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4.33 mm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PM 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2.62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2.71 mm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PM 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5.26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5.87 mm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735366"/>
              </p:ext>
            </p:extLst>
          </p:nvPr>
        </p:nvGraphicFramePr>
        <p:xfrm>
          <a:off x="4610100" y="3276600"/>
          <a:ext cx="3662236" cy="2710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1702"/>
                <a:gridCol w="1106424"/>
                <a:gridCol w="1134110"/>
              </a:tblGrid>
              <a:tr h="53340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From</a:t>
                      </a:r>
                      <a:r>
                        <a:rPr lang="fr-FR" sz="1400" dirty="0" smtClean="0"/>
                        <a:t> </a:t>
                      </a:r>
                    </a:p>
                    <a:p>
                      <a:pPr algn="ctr"/>
                      <a:r>
                        <a:rPr lang="fr-FR" sz="1400" dirty="0" smtClean="0"/>
                        <a:t>Distribution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 smtClean="0"/>
                        <a:t>From</a:t>
                      </a:r>
                      <a:r>
                        <a:rPr lang="fr-FR" sz="1400" dirty="0" smtClean="0"/>
                        <a:t> </a:t>
                      </a:r>
                    </a:p>
                    <a:p>
                      <a:pPr algn="ctr"/>
                      <a:r>
                        <a:rPr lang="fr-FR" sz="1400" dirty="0" smtClean="0"/>
                        <a:t>Emit. </a:t>
                      </a:r>
                      <a:r>
                        <a:rPr lang="fr-FR" sz="1400" dirty="0" err="1" smtClean="0"/>
                        <a:t>recons</a:t>
                      </a:r>
                      <a:endParaRPr lang="en-GB" sz="14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α</a:t>
                      </a:r>
                      <a:r>
                        <a:rPr lang="fr-FR" sz="1400" baseline="-25000" dirty="0" smtClean="0"/>
                        <a:t>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1.87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1.88</a:t>
                      </a:r>
                      <a:endParaRPr lang="en-GB" sz="14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r>
                        <a:rPr lang="el-GR" sz="1400" baseline="0" dirty="0" smtClean="0"/>
                        <a:t>β</a:t>
                      </a:r>
                      <a:r>
                        <a:rPr lang="fr-FR" sz="1400" baseline="-25000" dirty="0" smtClean="0"/>
                        <a:t>x </a:t>
                      </a:r>
                      <a:r>
                        <a:rPr lang="fr-FR" sz="1400" baseline="0" dirty="0" smtClean="0"/>
                        <a:t>(mm/</a:t>
                      </a:r>
                      <a:r>
                        <a:rPr lang="fr-FR" sz="1400" baseline="0" dirty="0" err="1" smtClean="0"/>
                        <a:t>mrad</a:t>
                      </a:r>
                      <a:r>
                        <a:rPr lang="fr-FR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7.73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7.75</a:t>
                      </a:r>
                      <a:endParaRPr lang="en-GB" sz="1400" dirty="0"/>
                    </a:p>
                  </a:txBody>
                  <a:tcPr anchor="ctr"/>
                </a:tc>
              </a:tr>
              <a:tr h="453572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ϵ</a:t>
                      </a:r>
                      <a:r>
                        <a:rPr lang="fr-FR" sz="1400" baseline="-25000" dirty="0" smtClean="0"/>
                        <a:t>x </a:t>
                      </a:r>
                      <a:r>
                        <a:rPr lang="fr-FR" sz="1400" baseline="0" dirty="0" smtClean="0"/>
                        <a:t>(</a:t>
                      </a:r>
                      <a:r>
                        <a:rPr lang="fr-FR" sz="1400" baseline="0" dirty="0" err="1" smtClean="0"/>
                        <a:t>mm.mrad</a:t>
                      </a:r>
                      <a:r>
                        <a:rPr lang="fr-FR" sz="1400" baseline="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0.381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0.381</a:t>
                      </a:r>
                      <a:endParaRPr lang="en-GB" sz="1400" dirty="0" smtClean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α</a:t>
                      </a:r>
                      <a:r>
                        <a:rPr lang="fr-FR" sz="1400" baseline="-25000" dirty="0" smtClean="0"/>
                        <a:t>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1.61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1.60</a:t>
                      </a:r>
                      <a:endParaRPr lang="en-GB" sz="14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r>
                        <a:rPr lang="el-GR" sz="1400" baseline="0" dirty="0" smtClean="0"/>
                        <a:t>β</a:t>
                      </a:r>
                      <a:r>
                        <a:rPr lang="fr-FR" sz="1400" baseline="-25000" dirty="0" smtClean="0"/>
                        <a:t>y </a:t>
                      </a:r>
                      <a:r>
                        <a:rPr lang="fr-FR" sz="1400" baseline="0" dirty="0" smtClean="0"/>
                        <a:t>(mm/</a:t>
                      </a:r>
                      <a:r>
                        <a:rPr lang="fr-FR" sz="1400" baseline="0" dirty="0" err="1" smtClean="0"/>
                        <a:t>mrad</a:t>
                      </a:r>
                      <a:r>
                        <a:rPr lang="fr-FR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6.15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6.14</a:t>
                      </a:r>
                      <a:endParaRPr lang="en-GB" sz="1400" dirty="0"/>
                    </a:p>
                  </a:txBody>
                  <a:tcPr anchor="ctr"/>
                </a:tc>
              </a:tr>
              <a:tr h="344714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ϵ</a:t>
                      </a:r>
                      <a:r>
                        <a:rPr lang="fr-FR" sz="1400" baseline="-25000" dirty="0" smtClean="0"/>
                        <a:t>y </a:t>
                      </a:r>
                      <a:r>
                        <a:rPr lang="fr-FR" sz="1400" baseline="0" dirty="0" smtClean="0"/>
                        <a:t>(</a:t>
                      </a:r>
                      <a:r>
                        <a:rPr lang="fr-FR" sz="1400" baseline="0" dirty="0" err="1" smtClean="0"/>
                        <a:t>mm.mrad</a:t>
                      </a:r>
                      <a:r>
                        <a:rPr lang="fr-FR" sz="1400" baseline="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0.381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0.381</a:t>
                      </a:r>
                      <a:endParaRPr lang="en-GB" sz="1400" dirty="0" smtClean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063273"/>
              </p:ext>
            </p:extLst>
          </p:nvPr>
        </p:nvGraphicFramePr>
        <p:xfrm>
          <a:off x="533400" y="5105400"/>
          <a:ext cx="3078481" cy="1349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0123"/>
                <a:gridCol w="1127760"/>
                <a:gridCol w="97059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Quad Settings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Horizontal Plane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Vertical Plane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QFW.30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-</a:t>
                      </a:r>
                      <a:r>
                        <a:rPr lang="fr-FR" sz="1100" dirty="0" smtClean="0">
                          <a:effectLst/>
                        </a:rPr>
                        <a:t>0.659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-</a:t>
                      </a:r>
                      <a:r>
                        <a:rPr lang="fr-FR" sz="1100" dirty="0" smtClean="0">
                          <a:effectLst/>
                        </a:rPr>
                        <a:t>0.659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QDW.40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0.641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0.557</a:t>
                      </a:r>
                      <a:r>
                        <a:rPr lang="fr-FR" sz="1100" dirty="0" smtClean="0">
                          <a:effectLst/>
                        </a:rPr>
                        <a:t>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QFW.50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-0. </a:t>
                      </a:r>
                      <a:r>
                        <a:rPr lang="en-GB" sz="1100" dirty="0" smtClean="0">
                          <a:effectLst/>
                        </a:rPr>
                        <a:t>634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-0.</a:t>
                      </a:r>
                      <a:r>
                        <a:rPr lang="en-GB" sz="1100" dirty="0" smtClean="0">
                          <a:effectLst/>
                        </a:rPr>
                        <a:t>670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QDW.60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0. </a:t>
                      </a:r>
                      <a:r>
                        <a:rPr lang="en-GB" sz="1100" dirty="0" smtClean="0">
                          <a:effectLst/>
                        </a:rPr>
                        <a:t>539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0.</a:t>
                      </a:r>
                      <a:r>
                        <a:rPr lang="en-GB" sz="1100" dirty="0">
                          <a:effectLst/>
                        </a:rPr>
                        <a:t> </a:t>
                      </a:r>
                      <a:r>
                        <a:rPr lang="en-GB" sz="1100" dirty="0" smtClean="0">
                          <a:effectLst/>
                        </a:rPr>
                        <a:t>698</a:t>
                      </a:r>
                      <a:r>
                        <a:rPr lang="fr-FR" sz="1100" dirty="0" smtClean="0">
                          <a:effectLst/>
                        </a:rPr>
                        <a:t>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Quad1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-0. </a:t>
                      </a:r>
                      <a:r>
                        <a:rPr lang="fr-FR" sz="1100" dirty="0" smtClean="0">
                          <a:effectLst/>
                        </a:rPr>
                        <a:t>233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0.456</a:t>
                      </a:r>
                      <a:r>
                        <a:rPr lang="fr-FR" sz="1100" dirty="0" smtClean="0">
                          <a:effectLst/>
                        </a:rPr>
                        <a:t>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Quad2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effectLst/>
                        </a:rPr>
                        <a:t>1.253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-1.</a:t>
                      </a:r>
                      <a:r>
                        <a:rPr lang="en-GB" sz="1100" dirty="0" smtClean="0">
                          <a:effectLst/>
                        </a:rPr>
                        <a:t>674</a:t>
                      </a:r>
                      <a:r>
                        <a:rPr lang="fr-FR" sz="1100" dirty="0" smtClean="0">
                          <a:effectLst/>
                        </a:rPr>
                        <a:t> </a:t>
                      </a:r>
                      <a:r>
                        <a:rPr lang="fr-FR" sz="1100" dirty="0">
                          <a:effectLst/>
                        </a:rPr>
                        <a:t>T/m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21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" y="1371600"/>
            <a:ext cx="807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LBS, spectrometer line, </a:t>
            </a:r>
            <a:r>
              <a:rPr lang="en-US" dirty="0" smtClean="0"/>
              <a:t>“resolution” </a:t>
            </a:r>
            <a:r>
              <a:rPr lang="en-US" dirty="0" smtClean="0"/>
              <a:t>100 to 180 </a:t>
            </a:r>
            <a:r>
              <a:rPr lang="en-US" dirty="0" err="1" smtClean="0"/>
              <a:t>keV</a:t>
            </a:r>
            <a:r>
              <a:rPr lang="en-US" dirty="0" smtClean="0"/>
              <a:t>/mm.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2 Linac4 type </a:t>
            </a:r>
            <a:r>
              <a:rPr lang="en-US" dirty="0" err="1" smtClean="0"/>
              <a:t>bendings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2 L4T type </a:t>
            </a:r>
            <a:r>
              <a:rPr lang="en-US" dirty="0" err="1" smtClean="0"/>
              <a:t>quadrupoles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1 profile monitor.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1 BCT.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LBE, emittance reconstruction with the 3 monitor method.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2 L4T type </a:t>
            </a:r>
            <a:r>
              <a:rPr lang="en-US" dirty="0" err="1" smtClean="0"/>
              <a:t>quadrupoles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3 profile monitors.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1 BCT. </a:t>
            </a:r>
          </a:p>
        </p:txBody>
      </p:sp>
    </p:spTree>
    <p:extLst>
      <p:ext uri="{BB962C8B-B14F-4D97-AF65-F5344CB8AC3E}">
        <p14:creationId xmlns:p14="http://schemas.microsoft.com/office/powerpoint/2010/main" val="312423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LBS / LBE integration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2"/>
          <a:stretch>
            <a:fillRect/>
          </a:stretch>
        </p:blipFill>
        <p:spPr>
          <a:xfrm>
            <a:off x="4610100" y="1085850"/>
            <a:ext cx="4057650" cy="2343150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3"/>
          <a:stretch>
            <a:fillRect/>
          </a:stretch>
        </p:blipFill>
        <p:spPr>
          <a:xfrm>
            <a:off x="4610100" y="3581400"/>
            <a:ext cx="4057650" cy="2590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400" y="1085850"/>
            <a:ext cx="4267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beam dynamics, no preference, just 1 constraint 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LBS in vertical plane. </a:t>
            </a:r>
          </a:p>
          <a:p>
            <a:endParaRPr lang="en-US" dirty="0" smtClean="0"/>
          </a:p>
          <a:p>
            <a:r>
              <a:rPr lang="en-US" dirty="0" smtClean="0"/>
              <a:t>Choice driven by: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Access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Dump and shielding integration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Civil engineering induced…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… see next talks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15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1981200"/>
            <a:ext cx="4800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err="1" smtClean="0"/>
              <a:t>Thank</a:t>
            </a:r>
            <a:r>
              <a:rPr lang="fr-FR" sz="3200" dirty="0" smtClean="0"/>
              <a:t> </a:t>
            </a:r>
            <a:r>
              <a:rPr lang="fr-FR" sz="3200" dirty="0" err="1" smtClean="0"/>
              <a:t>you</a:t>
            </a:r>
            <a:endParaRPr lang="fr-FR" sz="3200" dirty="0" smtClean="0"/>
          </a:p>
          <a:p>
            <a:pPr algn="ctr"/>
            <a:endParaRPr lang="fr-FR" dirty="0"/>
          </a:p>
          <a:p>
            <a:pPr algn="ctr"/>
            <a:r>
              <a:rPr lang="fr-FR" dirty="0" err="1" smtClean="0"/>
              <a:t>Any</a:t>
            </a:r>
            <a:r>
              <a:rPr lang="fr-FR" dirty="0" smtClean="0"/>
              <a:t> comment, questions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36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356350"/>
            <a:ext cx="57150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Introduction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4380" y="762000"/>
            <a:ext cx="7162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 for similar diagnostic lines before PS Booster injection with the present Linac2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LBS : Energy and energy spread</a:t>
            </a:r>
          </a:p>
          <a:p>
            <a:r>
              <a:rPr lang="en-US" dirty="0" smtClean="0"/>
              <a:t>LBE : Transverse emittance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470717"/>
            <a:ext cx="4221163" cy="209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" y="2895600"/>
            <a:ext cx="4633912" cy="208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572000"/>
            <a:ext cx="484028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866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dirty="0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LBS – Measurement principle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579224" y="2743200"/>
            <a:ext cx="2832317" cy="168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1130012" y="3276600"/>
                <a:ext cx="3332900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𝑟𝑚𝑠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latin typeface="Cambria Math"/>
                            </a:rPr>
                            <m:t>𝛽𝜖</m:t>
                          </m:r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𝐷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∆</m:t>
                                      </m:r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𝑃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GB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GB" i="1">
                          <a:latin typeface="Cambria Math"/>
                        </a:rPr>
                        <m:t>𝐷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∆</m:t>
                          </m:r>
                          <m:r>
                            <a:rPr lang="en-GB" i="1">
                              <a:latin typeface="Cambria Math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012" y="3276600"/>
                <a:ext cx="3332900" cy="9106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796462" y="1600200"/>
                <a:ext cx="1813638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𝐷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GB" i="1">
                          <a:latin typeface="Cambria Math"/>
                        </a:rPr>
                        <m:t>𝐿</m:t>
                      </m:r>
                      <m:r>
                        <a:rPr lang="en-GB" i="1">
                          <a:latin typeface="Cambria Math"/>
                        </a:rPr>
                        <m:t>.2 </m:t>
                      </m:r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sin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6462" y="1600200"/>
                <a:ext cx="1813638" cy="7146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38200" y="948690"/>
            <a:ext cx="3962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Generate dispersion with a bending magnet.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Reduce the non-dispersive contribution to beam size.</a:t>
            </a:r>
          </a:p>
          <a:p>
            <a:pPr marL="342900" indent="-342900">
              <a:buFont typeface="+mj-lt"/>
              <a:buAutoNum type="arabicPeriod" startAt="2"/>
            </a:pPr>
            <a:endParaRPr lang="en-US" dirty="0" smtClean="0"/>
          </a:p>
          <a:p>
            <a:pPr marL="342900" indent="-342900">
              <a:buFont typeface="+mj-lt"/>
              <a:buAutoNum type="arabicPeriod" startAt="2"/>
            </a:pPr>
            <a:endParaRPr lang="en-US" dirty="0" smtClean="0"/>
          </a:p>
          <a:p>
            <a:pPr marL="342900" indent="-342900">
              <a:buFont typeface="+mj-lt"/>
              <a:buAutoNum type="arabicPeriod" startAt="2"/>
            </a:pPr>
            <a:endParaRPr lang="en-US" dirty="0" smtClean="0"/>
          </a:p>
          <a:p>
            <a:pPr marL="342900" indent="-342900">
              <a:buFont typeface="+mj-lt"/>
              <a:buAutoNum type="arabicPeriod" startAt="2"/>
            </a:pPr>
            <a:endParaRPr lang="en-US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Measure the beam size. </a:t>
            </a:r>
          </a:p>
          <a:p>
            <a:r>
              <a:rPr lang="en-US" dirty="0" smtClean="0"/>
              <a:t>       </a:t>
            </a:r>
            <a:r>
              <a:rPr lang="en-US" dirty="0" err="1" smtClean="0"/>
              <a:t>SEMGrid</a:t>
            </a:r>
            <a:r>
              <a:rPr lang="en-US" dirty="0" smtClean="0"/>
              <a:t> or Wire Scanner.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 startAt="2"/>
            </a:pPr>
            <a:endParaRPr lang="en-US" dirty="0" smtClean="0"/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Calculate  the energy spread (dispersion is known).</a:t>
            </a:r>
          </a:p>
          <a:p>
            <a:endParaRPr lang="en-US" dirty="0" smtClean="0"/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4487850" y="5234939"/>
                <a:ext cx="3644139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∆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∆</m:t>
                          </m:r>
                          <m:r>
                            <a:rPr lang="en-GB" i="1">
                              <a:latin typeface="Cambria Math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GB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𝑟𝑚𝑠</m:t>
                              </m:r>
                            </m:sub>
                          </m:sSub>
                        </m:num>
                        <m:den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850" y="5234939"/>
                <a:ext cx="3644139" cy="71468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5029200" y="1219200"/>
            <a:ext cx="4108086" cy="838200"/>
            <a:chOff x="4886292" y="1219200"/>
            <a:chExt cx="4108086" cy="838200"/>
          </a:xfrm>
        </p:grpSpPr>
        <p:sp>
          <p:nvSpPr>
            <p:cNvPr id="2" name="Rectangle 1"/>
            <p:cNvSpPr/>
            <p:nvPr/>
          </p:nvSpPr>
          <p:spPr>
            <a:xfrm>
              <a:off x="5579223" y="1752600"/>
              <a:ext cx="9144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>
              <a:endCxn id="2" idx="1"/>
            </p:cNvCxnSpPr>
            <p:nvPr/>
          </p:nvCxnSpPr>
          <p:spPr>
            <a:xfrm>
              <a:off x="4953000" y="1905000"/>
              <a:ext cx="626223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493623" y="1219200"/>
              <a:ext cx="626223" cy="68164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493623" y="1219200"/>
              <a:ext cx="2040777" cy="68580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886292" y="1219200"/>
              <a:ext cx="4108086" cy="0"/>
            </a:xfrm>
            <a:prstGeom prst="line">
              <a:avLst/>
            </a:prstGeom>
            <a:ln w="317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flipV="1">
            <a:off x="5029200" y="948690"/>
            <a:ext cx="0" cy="12888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5029200" y="1903615"/>
            <a:ext cx="3886200" cy="2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43800" y="1560022"/>
            <a:ext cx="335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512530" y="1230868"/>
            <a:ext cx="335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L’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LBS -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Layout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9" name="Picture 88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400" y="1752600"/>
            <a:ext cx="7527403" cy="411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4597" y="1143000"/>
            <a:ext cx="72988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2 L4 type </a:t>
            </a:r>
            <a:r>
              <a:rPr lang="fr-FR" dirty="0" err="1" smtClean="0"/>
              <a:t>bendings</a:t>
            </a:r>
            <a:r>
              <a:rPr lang="fr-FR" dirty="0" smtClean="0"/>
              <a:t> – </a:t>
            </a:r>
            <a:r>
              <a:rPr lang="fr-FR" dirty="0" err="1" smtClean="0"/>
              <a:t>Shorten</a:t>
            </a:r>
            <a:r>
              <a:rPr lang="fr-FR" dirty="0" smtClean="0"/>
              <a:t> the distance F quad to profile monitor – </a:t>
            </a:r>
            <a:r>
              <a:rPr lang="fr-FR" dirty="0" err="1" smtClean="0"/>
              <a:t>Reduce</a:t>
            </a:r>
            <a:r>
              <a:rPr lang="fr-FR" dirty="0" smtClean="0"/>
              <a:t> the </a:t>
            </a:r>
            <a:r>
              <a:rPr lang="fr-FR" dirty="0" err="1" smtClean="0"/>
              <a:t>beam</a:t>
            </a:r>
            <a:r>
              <a:rPr lang="fr-FR" dirty="0" smtClean="0"/>
              <a:t> size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waist</a:t>
            </a:r>
            <a:r>
              <a:rPr lang="fr-FR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1 </a:t>
            </a:r>
            <a:r>
              <a:rPr lang="fr-FR" dirty="0" err="1" smtClean="0"/>
              <a:t>focusing</a:t>
            </a:r>
            <a:r>
              <a:rPr lang="fr-FR" dirty="0" smtClean="0"/>
              <a:t> quad –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waist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profile monitor.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1 </a:t>
            </a:r>
            <a:r>
              <a:rPr lang="fr-FR" dirty="0" err="1" smtClean="0"/>
              <a:t>defocusing</a:t>
            </a:r>
            <a:r>
              <a:rPr lang="fr-FR" dirty="0" smtClean="0"/>
              <a:t> quad – </a:t>
            </a:r>
            <a:r>
              <a:rPr lang="fr-FR" dirty="0" err="1" smtClean="0"/>
              <a:t>Increase</a:t>
            </a:r>
            <a:r>
              <a:rPr lang="fr-FR" dirty="0" smtClean="0"/>
              <a:t> the dispersion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1 profile monitor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1 BCT (not on the sketch)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1 </a:t>
            </a:r>
            <a:r>
              <a:rPr lang="fr-FR" dirty="0" err="1" smtClean="0"/>
              <a:t>Beam</a:t>
            </a:r>
            <a:r>
              <a:rPr lang="fr-FR" dirty="0" smtClean="0"/>
              <a:t> dump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LBS -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Layout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85800" y="5791200"/>
            <a:ext cx="5119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4 upstream </a:t>
            </a:r>
            <a:r>
              <a:rPr lang="en-US" dirty="0" err="1" smtClean="0"/>
              <a:t>quadrupoles</a:t>
            </a:r>
            <a:r>
              <a:rPr lang="en-US" dirty="0" smtClean="0"/>
              <a:t> settings are adjusted  for the measurements !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354484"/>
              </p:ext>
            </p:extLst>
          </p:nvPr>
        </p:nvGraphicFramePr>
        <p:xfrm>
          <a:off x="6147807" y="5334000"/>
          <a:ext cx="2791986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4028"/>
                <a:gridCol w="828285"/>
                <a:gridCol w="1189673"/>
              </a:tblGrid>
              <a:tr h="243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Gradient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Integrated gradient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QFW.30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-1.46 T/m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-0.674 T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QDW.40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1.56 T/m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0.717 T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QFW.50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-1.21 T/m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-0.557 T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QDW.60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0.79 T/m</a:t>
                      </a:r>
                      <a:endParaRPr lang="en-GB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0.366 T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93" y="914400"/>
            <a:ext cx="6102985" cy="198755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436138" y="1371600"/>
            <a:ext cx="7527403" cy="4114800"/>
            <a:chOff x="1436138" y="1371600"/>
            <a:chExt cx="7527403" cy="4114800"/>
          </a:xfrm>
        </p:grpSpPr>
        <p:pic>
          <p:nvPicPr>
            <p:cNvPr id="89" name="Picture 88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36138" y="1371600"/>
              <a:ext cx="7527403" cy="4114800"/>
            </a:xfrm>
            <a:prstGeom prst="rect">
              <a:avLst/>
            </a:prstGeom>
          </p:spPr>
        </p:pic>
        <p:cxnSp>
          <p:nvCxnSpPr>
            <p:cNvPr id="3" name="Straight Arrow Connector 2"/>
            <p:cNvCxnSpPr/>
            <p:nvPr/>
          </p:nvCxnSpPr>
          <p:spPr>
            <a:xfrm flipV="1">
              <a:off x="1905000" y="2057400"/>
              <a:ext cx="1524000" cy="289560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3848100" y="1981200"/>
              <a:ext cx="1524000" cy="289560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056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LBS – Simulation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results</a:t>
            </a: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0" y="765810"/>
            <a:ext cx="5411630" cy="5182870"/>
            <a:chOff x="457200" y="762000"/>
            <a:chExt cx="5411630" cy="5182870"/>
          </a:xfrm>
        </p:grpSpPr>
        <p:grpSp>
          <p:nvGrpSpPr>
            <p:cNvPr id="11" name="Group 10"/>
            <p:cNvGrpSpPr/>
            <p:nvPr/>
          </p:nvGrpSpPr>
          <p:grpSpPr>
            <a:xfrm>
              <a:off x="914400" y="762000"/>
              <a:ext cx="4954430" cy="5182870"/>
              <a:chOff x="304800" y="762000"/>
              <a:chExt cx="4954430" cy="5182870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304800" y="1295400"/>
                <a:ext cx="4954430" cy="4649470"/>
                <a:chOff x="2895600" y="2057400"/>
                <a:chExt cx="4954430" cy="4649470"/>
              </a:xfrm>
            </p:grpSpPr>
            <p:pic>
              <p:nvPicPr>
                <p:cNvPr id="19" name="Picture 18"/>
                <p:cNvPicPr/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95600" y="2057400"/>
                  <a:ext cx="2363630" cy="2286000"/>
                </a:xfrm>
                <a:prstGeom prst="rect">
                  <a:avLst/>
                </a:prstGeom>
              </p:spPr>
            </p:pic>
            <p:pic>
              <p:nvPicPr>
                <p:cNvPr id="20" name="Picture 19" descr="C:\LBE-LBS-07-2012\Pictures\Book2_files\image011.png"/>
                <p:cNvPicPr/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86400" y="2057400"/>
                  <a:ext cx="2363630" cy="22860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1" name="Picture 20"/>
                <p:cNvPicPr/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95600" y="4495800"/>
                  <a:ext cx="2363630" cy="2211070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/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55920" y="4495800"/>
                  <a:ext cx="2394110" cy="2211070"/>
                </a:xfrm>
                <a:prstGeom prst="rect">
                  <a:avLst/>
                </a:prstGeom>
              </p:spPr>
            </p:pic>
          </p:grpSp>
          <p:grpSp>
            <p:nvGrpSpPr>
              <p:cNvPr id="6" name="Group 5"/>
              <p:cNvGrpSpPr/>
              <p:nvPr/>
            </p:nvGrpSpPr>
            <p:grpSpPr>
              <a:xfrm>
                <a:off x="686515" y="762000"/>
                <a:ext cx="4266484" cy="369332"/>
                <a:chOff x="686515" y="762000"/>
                <a:chExt cx="4266484" cy="369332"/>
              </a:xfrm>
            </p:grpSpPr>
            <p:sp>
              <p:nvSpPr>
                <p:cNvPr id="3" name="TextBox 2"/>
                <p:cNvSpPr txBox="1"/>
                <p:nvPr/>
              </p:nvSpPr>
              <p:spPr>
                <a:xfrm>
                  <a:off x="686515" y="762000"/>
                  <a:ext cx="1600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err="1" smtClean="0"/>
                    <a:t>Low</a:t>
                  </a:r>
                  <a:r>
                    <a:rPr lang="fr-FR" dirty="0" smtClean="0"/>
                    <a:t> Dispersion</a:t>
                  </a:r>
                  <a:endParaRPr lang="en-GB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3250644" y="762000"/>
                  <a:ext cx="17023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smtClean="0"/>
                    <a:t>High Dispersion</a:t>
                  </a:r>
                  <a:endParaRPr lang="en-GB" dirty="0"/>
                </a:p>
              </p:txBody>
            </p:sp>
          </p:grpSp>
        </p:grpSp>
        <p:grpSp>
          <p:nvGrpSpPr>
            <p:cNvPr id="26" name="Group 25"/>
            <p:cNvGrpSpPr/>
            <p:nvPr/>
          </p:nvGrpSpPr>
          <p:grpSpPr>
            <a:xfrm>
              <a:off x="457200" y="1556265"/>
              <a:ext cx="369333" cy="4210446"/>
              <a:chOff x="457200" y="1556265"/>
              <a:chExt cx="369333" cy="4210446"/>
            </a:xfrm>
          </p:grpSpPr>
          <p:sp>
            <p:nvSpPr>
              <p:cNvPr id="24" name="TextBox 23"/>
              <p:cNvSpPr txBox="1"/>
              <p:nvPr/>
            </p:nvSpPr>
            <p:spPr>
              <a:xfrm rot="16200000">
                <a:off x="-209312" y="2222777"/>
                <a:ext cx="17023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 smtClean="0"/>
                  <a:t>Debuncher</a:t>
                </a:r>
                <a:r>
                  <a:rPr lang="fr-FR" dirty="0" smtClean="0"/>
                  <a:t> ON</a:t>
                </a:r>
                <a:endParaRPr lang="en-GB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6200000">
                <a:off x="-285511" y="4654668"/>
                <a:ext cx="18547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 smtClean="0"/>
                  <a:t>Debuncher</a:t>
                </a:r>
                <a:r>
                  <a:rPr lang="fr-FR" dirty="0" smtClean="0"/>
                  <a:t> OFF</a:t>
                </a:r>
                <a:endParaRPr lang="en-GB" dirty="0"/>
              </a:p>
            </p:txBody>
          </p:sp>
        </p:grpSp>
      </p:grp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100641"/>
              </p:ext>
            </p:extLst>
          </p:nvPr>
        </p:nvGraphicFramePr>
        <p:xfrm>
          <a:off x="5638800" y="1322070"/>
          <a:ext cx="3352800" cy="4614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7600"/>
                <a:gridCol w="1117600"/>
                <a:gridCol w="1117600"/>
              </a:tblGrid>
              <a:tr h="574517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/>
                        <a:t>Low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Disp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High </a:t>
                      </a:r>
                      <a:r>
                        <a:rPr lang="fr-FR" sz="1600" dirty="0" err="1" smtClean="0"/>
                        <a:t>Disp</a:t>
                      </a:r>
                      <a:endParaRPr lang="en-GB" sz="1600" dirty="0"/>
                    </a:p>
                  </a:txBody>
                  <a:tcPr anchor="ctr"/>
                </a:tc>
              </a:tr>
              <a:tr h="574517">
                <a:tc>
                  <a:txBody>
                    <a:bodyPr/>
                    <a:lstStyle/>
                    <a:p>
                      <a:pPr algn="l"/>
                      <a:r>
                        <a:rPr lang="fr-FR" sz="1600" dirty="0" smtClean="0"/>
                        <a:t>F</a:t>
                      </a:r>
                      <a:r>
                        <a:rPr lang="fr-FR" sz="1600" baseline="0" dirty="0" smtClean="0"/>
                        <a:t> Quad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1.80 T/m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2.72 T/m</a:t>
                      </a:r>
                    </a:p>
                  </a:txBody>
                  <a:tcPr anchor="ctr"/>
                </a:tc>
              </a:tr>
              <a:tr h="574517">
                <a:tc>
                  <a:txBody>
                    <a:bodyPr/>
                    <a:lstStyle/>
                    <a:p>
                      <a:pPr algn="l"/>
                      <a:r>
                        <a:rPr lang="fr-FR" sz="1600" dirty="0" smtClean="0"/>
                        <a:t>D Quad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 T/m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-6 T/m</a:t>
                      </a:r>
                    </a:p>
                  </a:txBody>
                  <a:tcPr anchor="ctr"/>
                </a:tc>
              </a:tr>
              <a:tr h="574517">
                <a:tc>
                  <a:txBody>
                    <a:bodyPr/>
                    <a:lstStyle/>
                    <a:p>
                      <a:pPr algn="l"/>
                      <a:r>
                        <a:rPr lang="fr-FR" sz="1600" dirty="0" err="1" smtClean="0"/>
                        <a:t>Disp</a:t>
                      </a:r>
                      <a:r>
                        <a:rPr lang="fr-FR" sz="1600" dirty="0" smtClean="0"/>
                        <a:t>.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2.87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5.28 </a:t>
                      </a:r>
                      <a:r>
                        <a:rPr lang="en-GB" sz="1600" dirty="0" smtClean="0"/>
                        <a:t>m</a:t>
                      </a:r>
                      <a:endParaRPr lang="fr-FR" sz="1600" dirty="0" smtClean="0"/>
                    </a:p>
                  </a:txBody>
                  <a:tcPr anchor="ctr"/>
                </a:tc>
              </a:tr>
              <a:tr h="574517">
                <a:tc>
                  <a:txBody>
                    <a:bodyPr/>
                    <a:lstStyle/>
                    <a:p>
                      <a:pPr algn="l"/>
                      <a:r>
                        <a:rPr lang="fr-FR" sz="1600" dirty="0" smtClean="0"/>
                        <a:t>Y </a:t>
                      </a:r>
                      <a:r>
                        <a:rPr lang="fr-FR" sz="1600" dirty="0" err="1" smtClean="0"/>
                        <a:t>rms</a:t>
                      </a:r>
                      <a:endParaRPr lang="fr-FR" sz="1600" dirty="0" smtClean="0"/>
                    </a:p>
                    <a:p>
                      <a:pPr algn="l"/>
                      <a:r>
                        <a:rPr lang="fr-FR" sz="1600" dirty="0" err="1" smtClean="0"/>
                        <a:t>Cav</a:t>
                      </a:r>
                      <a:r>
                        <a:rPr lang="fr-FR" sz="1600" dirty="0" smtClean="0"/>
                        <a:t>. 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1.00</a:t>
                      </a:r>
                      <a:r>
                        <a:rPr lang="fr-FR" sz="1600" baseline="0" dirty="0" smtClean="0"/>
                        <a:t> mm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1.85 mm</a:t>
                      </a:r>
                      <a:endParaRPr lang="en-GB" sz="1600" dirty="0"/>
                    </a:p>
                  </a:txBody>
                  <a:tcPr anchor="ctr"/>
                </a:tc>
              </a:tr>
              <a:tr h="574517">
                <a:tc>
                  <a:txBody>
                    <a:bodyPr/>
                    <a:lstStyle/>
                    <a:p>
                      <a:pPr algn="l"/>
                      <a:r>
                        <a:rPr lang="fr-FR" sz="1600" dirty="0" smtClean="0"/>
                        <a:t>Y mono</a:t>
                      </a:r>
                    </a:p>
                    <a:p>
                      <a:pPr algn="l"/>
                      <a:r>
                        <a:rPr lang="fr-FR" sz="1600" dirty="0" err="1" smtClean="0"/>
                        <a:t>Cav</a:t>
                      </a:r>
                      <a:r>
                        <a:rPr lang="fr-FR" sz="1600" dirty="0" smtClean="0"/>
                        <a:t>. 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0.28 mm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0.55 mm</a:t>
                      </a:r>
                      <a:endParaRPr lang="en-GB" sz="1600" dirty="0"/>
                    </a:p>
                  </a:txBody>
                  <a:tcPr anchor="ctr"/>
                </a:tc>
              </a:tr>
              <a:tr h="574517">
                <a:tc>
                  <a:txBody>
                    <a:bodyPr/>
                    <a:lstStyle/>
                    <a:p>
                      <a:pPr algn="l"/>
                      <a:r>
                        <a:rPr lang="fr-FR" sz="1600" dirty="0" smtClean="0"/>
                        <a:t>Y </a:t>
                      </a:r>
                      <a:r>
                        <a:rPr lang="fr-FR" sz="1600" dirty="0" err="1" smtClean="0"/>
                        <a:t>rms</a:t>
                      </a:r>
                      <a:endParaRPr lang="fr-FR" sz="1600" dirty="0" smtClean="0"/>
                    </a:p>
                    <a:p>
                      <a:pPr algn="l"/>
                      <a:r>
                        <a:rPr lang="fr-FR" sz="1600" dirty="0" err="1" smtClean="0"/>
                        <a:t>Cav</a:t>
                      </a:r>
                      <a:r>
                        <a:rPr lang="fr-FR" sz="1600" dirty="0" smtClean="0"/>
                        <a:t>. OFF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3.21 mm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5.90 mm</a:t>
                      </a:r>
                      <a:endParaRPr lang="en-GB" sz="1600" dirty="0"/>
                    </a:p>
                  </a:txBody>
                  <a:tcPr anchor="ctr"/>
                </a:tc>
              </a:tr>
              <a:tr h="574517">
                <a:tc>
                  <a:txBody>
                    <a:bodyPr/>
                    <a:lstStyle/>
                    <a:p>
                      <a:pPr algn="l"/>
                      <a:r>
                        <a:rPr lang="fr-FR" sz="1600" dirty="0" smtClean="0"/>
                        <a:t>Y mono</a:t>
                      </a:r>
                    </a:p>
                    <a:p>
                      <a:pPr algn="l"/>
                      <a:r>
                        <a:rPr lang="fr-FR" sz="1600" dirty="0" err="1" smtClean="0"/>
                        <a:t>Cav</a:t>
                      </a:r>
                      <a:r>
                        <a:rPr lang="fr-FR" sz="1600" dirty="0" smtClean="0"/>
                        <a:t>. OFF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0.30 mm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0.72 mm</a:t>
                      </a:r>
                      <a:endParaRPr lang="en-GB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05000" y="6073832"/>
            <a:ext cx="2615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Not on the </a:t>
            </a:r>
            <a:r>
              <a:rPr lang="fr-FR" sz="1400" dirty="0" err="1" smtClean="0"/>
              <a:t>same</a:t>
            </a:r>
            <a:r>
              <a:rPr lang="fr-FR" sz="1400" dirty="0" smtClean="0"/>
              <a:t> </a:t>
            </a:r>
            <a:r>
              <a:rPr lang="fr-FR" sz="1400" dirty="0" err="1" smtClean="0"/>
              <a:t>scale</a:t>
            </a:r>
            <a:r>
              <a:rPr lang="fr-FR" sz="1400" dirty="0" smtClean="0"/>
              <a:t> !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4259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LBS – Simulation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results</a:t>
            </a: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45" y="1371600"/>
            <a:ext cx="2644855" cy="24620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67200" y="1295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Is the approximation correct?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3962400" y="1740932"/>
                <a:ext cx="3332900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𝑟𝑚𝑠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latin typeface="Cambria Math"/>
                            </a:rPr>
                            <m:t>𝛽𝜖</m:t>
                          </m:r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𝐷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∆</m:t>
                                      </m:r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𝑃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GB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GB" i="1">
                          <a:latin typeface="Cambria Math"/>
                        </a:rPr>
                        <m:t>𝐷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∆</m:t>
                          </m:r>
                          <m:r>
                            <a:rPr lang="en-GB" i="1">
                              <a:latin typeface="Cambria Math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1740932"/>
                <a:ext cx="3332900" cy="9106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114800" y="2810470"/>
                <a:ext cx="208525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𝑟𝑚𝑠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</a:rPr>
                        <m:t>=1.00 </m:t>
                      </m:r>
                      <m:r>
                        <a:rPr lang="fr-FR" b="0" i="1" smtClean="0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fr-FR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𝐷</m:t>
                      </m:r>
                      <m:r>
                        <a:rPr lang="fr-FR" b="0" i="1" smtClean="0">
                          <a:latin typeface="Cambria Math"/>
                        </a:rPr>
                        <m:t>=2.87 </m:t>
                      </m:r>
                      <m:r>
                        <a:rPr lang="fr-FR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fr-FR" b="0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810470"/>
                <a:ext cx="2085251" cy="9233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1208912" y="4176558"/>
                <a:ext cx="6858994" cy="20996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∆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∆</m:t>
                          </m:r>
                          <m:r>
                            <a:rPr lang="en-GB" i="1">
                              <a:latin typeface="Cambria Math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fr-FR" i="1">
                          <a:latin typeface="Cambria Math"/>
                          <a:ea typeface="Cambria Math"/>
                        </a:rPr>
                        <m:t>≈</m:t>
                      </m:r>
                      <m:d>
                        <m:d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GB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𝑟𝑚𝑠</m:t>
                              </m:r>
                            </m:sub>
                          </m:sSub>
                        </m:num>
                        <m:den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den>
                      </m:f>
                      <m:r>
                        <a:rPr lang="fr-FR" i="1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0.0646 %→ ∆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𝑊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≈104 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𝑘𝑒𝑉</m:t>
                      </m:r>
                    </m:oMath>
                  </m:oMathPara>
                </a14:m>
                <a:endParaRPr lang="fr-FR" b="0" i="1" dirty="0" smtClean="0">
                  <a:latin typeface="Cambria Math"/>
                  <a:ea typeface="Cambria Math"/>
                </a:endParaRPr>
              </a:p>
              <a:p>
                <a:endParaRPr lang="fr-FR" b="0" i="1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/>
                        <a:ea typeface="Cambria Math"/>
                      </a:rPr>
                      <m:t>  </m:t>
                    </m:r>
                    <m:r>
                      <a:rPr lang="fr-FR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fr-FR" i="1">
                        <a:latin typeface="Cambria Math"/>
                        <a:ea typeface="Cambria Math"/>
                      </a:rPr>
                      <m:t>𝑊</m:t>
                    </m:r>
                    <m:r>
                      <a:rPr lang="fr-FR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i="1" dirty="0" smtClean="0">
                    <a:latin typeface="Cambria Math"/>
                    <a:ea typeface="Cambria Math"/>
                  </a:rPr>
                  <a:t>= </a:t>
                </a:r>
                <a:r>
                  <a:rPr lang="fr-FR" dirty="0" smtClean="0">
                    <a:latin typeface="Cambria Math"/>
                    <a:ea typeface="Cambria Math"/>
                  </a:rPr>
                  <a:t>102 </a:t>
                </a:r>
                <a:r>
                  <a:rPr lang="fr-FR" dirty="0" err="1" smtClean="0">
                    <a:latin typeface="Cambria Math"/>
                    <a:ea typeface="Cambria Math"/>
                  </a:rPr>
                  <a:t>keV</a:t>
                </a:r>
                <a:r>
                  <a:rPr lang="fr-FR" dirty="0">
                    <a:latin typeface="Cambria Math"/>
                    <a:ea typeface="Cambria Math"/>
                  </a:rPr>
                  <a:t> </a:t>
                </a:r>
                <a:r>
                  <a:rPr lang="fr-FR" dirty="0" err="1" smtClean="0">
                    <a:latin typeface="Cambria Math"/>
                    <a:ea typeface="Cambria Math"/>
                  </a:rPr>
                  <a:t>from</a:t>
                </a:r>
                <a:r>
                  <a:rPr lang="fr-FR" dirty="0" smtClean="0">
                    <a:latin typeface="Cambria Math"/>
                    <a:ea typeface="Cambria Math"/>
                  </a:rPr>
                  <a:t> </a:t>
                </a:r>
                <a:r>
                  <a:rPr lang="fr-FR" dirty="0" err="1" smtClean="0">
                    <a:latin typeface="Cambria Math"/>
                    <a:ea typeface="Cambria Math"/>
                  </a:rPr>
                  <a:t>beam</a:t>
                </a:r>
                <a:r>
                  <a:rPr lang="fr-FR" dirty="0" smtClean="0">
                    <a:latin typeface="Cambria Math"/>
                    <a:ea typeface="Cambria Math"/>
                  </a:rPr>
                  <a:t> distribution,……..2% </a:t>
                </a:r>
                <a:r>
                  <a:rPr lang="fr-FR" dirty="0" err="1" smtClean="0">
                    <a:latin typeface="Cambria Math"/>
                    <a:ea typeface="Cambria Math"/>
                  </a:rPr>
                  <a:t>error</a:t>
                </a:r>
                <a:r>
                  <a:rPr lang="fr-FR" dirty="0" smtClean="0">
                    <a:latin typeface="Cambria Math"/>
                    <a:ea typeface="Cambria Math"/>
                  </a:rPr>
                  <a:t> !</a:t>
                </a:r>
              </a:p>
              <a:p>
                <a:endParaRPr lang="fr-FR" b="0" dirty="0">
                  <a:latin typeface="Cambria Math"/>
                  <a:ea typeface="Cambria Math"/>
                </a:endParaRPr>
              </a:p>
              <a:p>
                <a:pPr algn="ctr"/>
                <a:r>
                  <a:rPr lang="fr-FR" dirty="0" smtClean="0">
                    <a:latin typeface="Cambria Math"/>
                    <a:ea typeface="Cambria Math"/>
                  </a:rPr>
                  <a:t>Works </a:t>
                </a:r>
                <a:r>
                  <a:rPr lang="fr-FR" dirty="0" err="1" smtClean="0">
                    <a:latin typeface="Cambria Math"/>
                    <a:ea typeface="Cambria Math"/>
                  </a:rPr>
                  <a:t>perfectly</a:t>
                </a:r>
                <a:r>
                  <a:rPr lang="fr-FR" dirty="0" smtClean="0">
                    <a:latin typeface="Cambria Math"/>
                    <a:ea typeface="Cambria Math"/>
                  </a:rPr>
                  <a:t> for </a:t>
                </a:r>
                <a:r>
                  <a:rPr lang="fr-FR" dirty="0" err="1" smtClean="0">
                    <a:latin typeface="Cambria Math"/>
                    <a:ea typeface="Cambria Math"/>
                  </a:rPr>
                  <a:t>other</a:t>
                </a:r>
                <a:r>
                  <a:rPr lang="fr-FR" dirty="0" smtClean="0">
                    <a:latin typeface="Cambria Math"/>
                    <a:ea typeface="Cambria Math"/>
                  </a:rPr>
                  <a:t> cases….</a:t>
                </a:r>
                <a:endParaRPr lang="fr-FR" b="0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912" y="4176558"/>
                <a:ext cx="6858994" cy="20996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777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LBS – Simulation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results – Energy painting</a:t>
            </a: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896501"/>
            <a:ext cx="6223635" cy="131953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84" y="2694008"/>
            <a:ext cx="4008755" cy="336359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29200" y="2710793"/>
            <a:ext cx="3810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/>
              <a:t>l</a:t>
            </a:r>
            <a:r>
              <a:rPr lang="fr-FR" dirty="0" err="1" smtClean="0"/>
              <a:t>ow</a:t>
            </a:r>
            <a:r>
              <a:rPr lang="fr-FR" dirty="0" smtClean="0"/>
              <a:t> dispersion case</a:t>
            </a:r>
          </a:p>
          <a:p>
            <a:endParaRPr lang="fr-FR" dirty="0" smtClean="0"/>
          </a:p>
          <a:p>
            <a:r>
              <a:rPr lang="fr-FR" dirty="0" err="1" smtClean="0"/>
              <a:t>Energy</a:t>
            </a:r>
            <a:r>
              <a:rPr lang="fr-FR" dirty="0" smtClean="0"/>
              <a:t> painting +/- 1.2 MeV.</a:t>
            </a:r>
          </a:p>
          <a:p>
            <a:r>
              <a:rPr lang="fr-FR" dirty="0" err="1" smtClean="0"/>
              <a:t>Displacement</a:t>
            </a:r>
            <a:r>
              <a:rPr lang="fr-FR" dirty="0" smtClean="0"/>
              <a:t> on PM +/- 11.5 mm</a:t>
            </a:r>
          </a:p>
          <a:p>
            <a:endParaRPr lang="fr-FR" dirty="0"/>
          </a:p>
          <a:p>
            <a:r>
              <a:rPr lang="fr-FR" dirty="0" smtClean="0"/>
              <a:t>As for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spread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Approx</a:t>
            </a:r>
            <a:r>
              <a:rPr lang="fr-FR" dirty="0" smtClean="0"/>
              <a:t> 100 </a:t>
            </a:r>
            <a:r>
              <a:rPr lang="fr-FR" dirty="0" err="1" smtClean="0"/>
              <a:t>keV</a:t>
            </a:r>
            <a:r>
              <a:rPr lang="fr-FR" dirty="0" smtClean="0"/>
              <a:t> / </a:t>
            </a:r>
            <a:r>
              <a:rPr lang="fr-FR" dirty="0" smtClean="0"/>
              <a:t>mm</a:t>
            </a:r>
          </a:p>
          <a:p>
            <a:endParaRPr lang="fr-FR" dirty="0"/>
          </a:p>
          <a:p>
            <a:r>
              <a:rPr lang="fr-FR" dirty="0" smtClean="0"/>
              <a:t>(or </a:t>
            </a:r>
            <a:r>
              <a:rPr lang="fr-FR" dirty="0" err="1" smtClean="0"/>
              <a:t>adjust</a:t>
            </a:r>
            <a:r>
              <a:rPr lang="fr-FR" dirty="0" smtClean="0"/>
              <a:t> </a:t>
            </a:r>
            <a:r>
              <a:rPr lang="fr-FR" dirty="0" err="1" smtClean="0"/>
              <a:t>bending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 by +/- 0.4%)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86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LBS &amp; LBE lines for Linac4  – L4 BCC meeting - 02/10/2012 – JB Lallement </a:t>
            </a:r>
            <a:endParaRPr lang="en-US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LBS – Compatibility with L3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1058" y="2743200"/>
            <a:ext cx="4572000" cy="3648254"/>
            <a:chOff x="1524000" y="1556266"/>
            <a:chExt cx="5610225" cy="4537829"/>
          </a:xfrm>
        </p:grpSpPr>
        <p:pic>
          <p:nvPicPr>
            <p:cNvPr id="11" name="Picture 10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1556266"/>
              <a:ext cx="2714625" cy="2169795"/>
            </a:xfrm>
            <a:prstGeom prst="rect">
              <a:avLst/>
            </a:prstGeom>
          </p:spPr>
        </p:pic>
        <p:pic>
          <p:nvPicPr>
            <p:cNvPr id="13" name="Picture 12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600" y="1556267"/>
              <a:ext cx="2714625" cy="2169794"/>
            </a:xfrm>
            <a:prstGeom prst="rect">
              <a:avLst/>
            </a:prstGeom>
          </p:spPr>
        </p:pic>
        <p:pic>
          <p:nvPicPr>
            <p:cNvPr id="15" name="Picture 1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3886200"/>
              <a:ext cx="2714625" cy="2207895"/>
            </a:xfrm>
            <a:prstGeom prst="rect">
              <a:avLst/>
            </a:prstGeom>
          </p:spPr>
        </p:pic>
        <p:pic>
          <p:nvPicPr>
            <p:cNvPr id="17" name="Picture 16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600" y="3884295"/>
              <a:ext cx="2714625" cy="220980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49046" y="1759744"/>
            <a:ext cx="4454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Setting the </a:t>
            </a:r>
            <a:r>
              <a:rPr lang="fr-FR" dirty="0" err="1" smtClean="0"/>
              <a:t>buncher</a:t>
            </a:r>
            <a:r>
              <a:rPr lang="fr-FR" dirty="0" smtClean="0"/>
              <a:t> </a:t>
            </a:r>
            <a:r>
              <a:rPr lang="fr-FR" dirty="0" err="1" smtClean="0"/>
              <a:t>cavity</a:t>
            </a:r>
            <a:r>
              <a:rPr lang="fr-FR" dirty="0" smtClean="0"/>
              <a:t> phase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297304"/>
              </p:ext>
            </p:extLst>
          </p:nvPr>
        </p:nvGraphicFramePr>
        <p:xfrm>
          <a:off x="3677879" y="913768"/>
          <a:ext cx="5233588" cy="2205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188"/>
                <a:gridCol w="990600"/>
                <a:gridCol w="990600"/>
                <a:gridCol w="990600"/>
                <a:gridCol w="990600"/>
              </a:tblGrid>
              <a:tr h="35133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-90°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0°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90°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180°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Y </a:t>
                      </a:r>
                      <a:r>
                        <a:rPr lang="fr-FR" sz="1600" dirty="0" err="1" smtClean="0"/>
                        <a:t>rms</a:t>
                      </a:r>
                      <a:r>
                        <a:rPr lang="fr-FR" sz="1600" dirty="0" smtClean="0"/>
                        <a:t> (mm)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1.12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4.38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8.41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4.43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Δ</a:t>
                      </a:r>
                      <a:r>
                        <a:rPr lang="fr-FR" sz="1600" dirty="0" smtClean="0"/>
                        <a:t> Y (mm)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0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10.1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0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10.3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W</a:t>
                      </a:r>
                      <a:r>
                        <a:rPr lang="fr-FR" sz="1600" baseline="-25000" dirty="0" smtClean="0"/>
                        <a:t>0 </a:t>
                      </a:r>
                      <a:r>
                        <a:rPr lang="fr-FR" sz="1600" baseline="0" dirty="0" smtClean="0"/>
                        <a:t>(MeV)</a:t>
                      </a:r>
                      <a:endParaRPr lang="en-GB" sz="16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874.6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880.8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874.6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868.5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Δ</a:t>
                      </a:r>
                      <a:r>
                        <a:rPr lang="fr-FR" sz="1600" dirty="0" smtClean="0"/>
                        <a:t>P/P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0.013 %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0.149</a:t>
                      </a:r>
                      <a:r>
                        <a:rPr lang="fr-FR" sz="1600" baseline="0" dirty="0" smtClean="0"/>
                        <a:t> %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0.288 %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0.149 %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Δ</a:t>
                      </a:r>
                      <a:r>
                        <a:rPr lang="fr-FR" sz="1600" dirty="0" smtClean="0"/>
                        <a:t>W (MeV)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0.224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2.586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5.032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2.579</a:t>
                      </a:r>
                      <a:endParaRPr lang="en-GB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29200" y="3802380"/>
            <a:ext cx="3962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absolute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spread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:</a:t>
            </a:r>
          </a:p>
          <a:p>
            <a:endParaRPr lang="fr-FR" dirty="0"/>
          </a:p>
          <a:p>
            <a:r>
              <a:rPr lang="fr-FR" dirty="0" smtClean="0"/>
              <a:t>High </a:t>
            </a:r>
            <a:r>
              <a:rPr lang="fr-FR" dirty="0" err="1" smtClean="0"/>
              <a:t>Disp</a:t>
            </a:r>
            <a:r>
              <a:rPr lang="fr-FR" dirty="0" smtClean="0"/>
              <a:t>  7 m</a:t>
            </a:r>
          </a:p>
          <a:p>
            <a:r>
              <a:rPr lang="fr-FR" dirty="0" err="1" smtClean="0"/>
              <a:t>Beam</a:t>
            </a:r>
            <a:r>
              <a:rPr lang="fr-FR" dirty="0" smtClean="0"/>
              <a:t> size 2.69 mm</a:t>
            </a:r>
          </a:p>
          <a:p>
            <a:endParaRPr lang="fr-FR" dirty="0"/>
          </a:p>
          <a:p>
            <a:r>
              <a:rPr lang="fr-FR" dirty="0" smtClean="0"/>
              <a:t>ΔW &lt; 0.675 MeV</a:t>
            </a:r>
          </a:p>
          <a:p>
            <a:endParaRPr lang="fr-FR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86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15541</TotalTime>
  <Words>1540</Words>
  <Application>Microsoft Office PowerPoint</Application>
  <PresentationFormat>On-screen Show (4:3)</PresentationFormat>
  <Paragraphs>373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Jean-Baptiste Lallement</dc:creator>
  <cp:lastModifiedBy>Jean-Baptiste Lallement</cp:lastModifiedBy>
  <cp:revision>236</cp:revision>
  <cp:lastPrinted>2012-10-01T16:02:12Z</cp:lastPrinted>
  <dcterms:created xsi:type="dcterms:W3CDTF">2011-10-25T08:34:16Z</dcterms:created>
  <dcterms:modified xsi:type="dcterms:W3CDTF">2012-10-02T10:26:48Z</dcterms:modified>
</cp:coreProperties>
</file>