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73" r:id="rId2"/>
    <p:sldId id="269" r:id="rId3"/>
    <p:sldId id="256" r:id="rId4"/>
    <p:sldId id="257" r:id="rId5"/>
    <p:sldId id="258" r:id="rId6"/>
    <p:sldId id="260" r:id="rId7"/>
    <p:sldId id="268" r:id="rId8"/>
    <p:sldId id="276" r:id="rId9"/>
    <p:sldId id="296" r:id="rId10"/>
    <p:sldId id="280" r:id="rId11"/>
    <p:sldId id="282" r:id="rId12"/>
    <p:sldId id="284" r:id="rId13"/>
    <p:sldId id="287" r:id="rId14"/>
    <p:sldId id="285" r:id="rId15"/>
    <p:sldId id="288" r:id="rId16"/>
    <p:sldId id="292" r:id="rId17"/>
    <p:sldId id="293" r:id="rId18"/>
    <p:sldId id="289" r:id="rId19"/>
  </p:sldIdLst>
  <p:sldSz cx="9144000" cy="6858000" type="screen4x3"/>
  <p:notesSz cx="6811963" cy="99425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94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-4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8F4B23-480B-4A38-BD7C-7B270C6923D8}" type="datetimeFigureOut">
              <a:rPr lang="fr-FR" smtClean="0"/>
              <a:t>25/09/2012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BFD82-F80B-498A-9EE6-C0F24817B5A5}" type="slidenum">
              <a:rPr lang="fr-FR" smtClean="0"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851" cy="49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8536" y="0"/>
            <a:ext cx="2951851" cy="49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22338" y="746125"/>
            <a:ext cx="4967287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197" y="4722694"/>
            <a:ext cx="5449570" cy="4474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3662"/>
            <a:ext cx="2951851" cy="49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8536" y="9443662"/>
            <a:ext cx="2951851" cy="49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28B1732-8C9D-4E61-94C6-6420959F00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E11B04B-A23D-45FA-8DAB-5F2FA6DE3379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89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692D184-C04F-4FCA-A38A-81712EE03800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399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D2B2084-E516-43DD-9DDC-4F07D6FC5F56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419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49C5C1C-98E9-4FA4-9DF0-AFA157F5CC5B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430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B32D8A0-319A-442C-AA58-7535AC4D4325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460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6276488-7E87-4803-AAA5-E4AEA89D0F86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481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7E0E6F3-2909-47C1-9F50-985EB6CDF493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5120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31A18-2775-4200-AD5B-79EBFE3278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FC23C-28DE-45DF-A34C-4A1CE77F1E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48A5F4-260B-42E0-B698-54E2F5798F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D0D057-0C66-410E-A3F7-21ECC73A7E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7C950-E4EC-482F-AC39-12F93DDFDD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59D210-798D-4A39-9A2A-E2464E63DB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99A7C3-A183-47ED-9CD0-862DD43B7D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26DBC5-1100-48DB-A6D3-B3BE61E93E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01EFCF-1CD3-4B7E-9EE3-FE6CA03473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FF4CD6-72C5-447E-ADEB-03BDFDAF1B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3E3AA5-69B3-424C-8C70-745EA1B151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2B03541E-89F5-45BA-99D6-6C2DD73E78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tx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1979613" y="4160838"/>
            <a:ext cx="6835775" cy="160043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dirty="0" err="1">
                <a:solidFill>
                  <a:schemeClr val="bg1"/>
                </a:solidFill>
              </a:rPr>
              <a:t>Jonction</a:t>
            </a:r>
            <a:r>
              <a:rPr lang="en-US" sz="4400" dirty="0">
                <a:solidFill>
                  <a:schemeClr val="bg1"/>
                </a:solidFill>
              </a:rPr>
              <a:t> PS &amp; Booster</a:t>
            </a:r>
          </a:p>
          <a:p>
            <a:pPr>
              <a:spcBef>
                <a:spcPct val="50000"/>
              </a:spcBef>
            </a:pPr>
            <a:r>
              <a:rPr lang="en-US" dirty="0">
                <a:solidFill>
                  <a:schemeClr val="bg1"/>
                </a:solidFill>
              </a:rPr>
              <a:t>Etude </a:t>
            </a:r>
            <a:r>
              <a:rPr lang="en-US" dirty="0" smtClean="0">
                <a:solidFill>
                  <a:schemeClr val="bg1"/>
                </a:solidFill>
              </a:rPr>
              <a:t>nouvelle </a:t>
            </a:r>
            <a:r>
              <a:rPr lang="en-US" dirty="0" err="1" smtClean="0">
                <a:solidFill>
                  <a:schemeClr val="bg1"/>
                </a:solidFill>
              </a:rPr>
              <a:t>ligne</a:t>
            </a:r>
            <a:r>
              <a:rPr lang="en-US" dirty="0" smtClean="0">
                <a:solidFill>
                  <a:schemeClr val="bg1"/>
                </a:solidFill>
              </a:rPr>
              <a:t> de </a:t>
            </a:r>
            <a:r>
              <a:rPr lang="en-US" dirty="0" err="1" smtClean="0">
                <a:solidFill>
                  <a:schemeClr val="bg1"/>
                </a:solidFill>
              </a:rPr>
              <a:t>mesure</a:t>
            </a:r>
            <a:endParaRPr lang="en-US" dirty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r>
              <a:rPr lang="en-US" dirty="0">
                <a:solidFill>
                  <a:schemeClr val="bg1"/>
                </a:solidFill>
              </a:rPr>
              <a:t>4 options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7799388" y="6553200"/>
            <a:ext cx="13446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700" b="1" dirty="0" err="1" smtClean="0">
                <a:solidFill>
                  <a:srgbClr val="FF9900"/>
                </a:solidFill>
              </a:rPr>
              <a:t>A.Kosmicki</a:t>
            </a:r>
            <a:r>
              <a:rPr lang="en-US" sz="700" b="1" dirty="0" smtClean="0">
                <a:solidFill>
                  <a:srgbClr val="FF9900"/>
                </a:solidFill>
              </a:rPr>
              <a:t> </a:t>
            </a:r>
            <a:r>
              <a:rPr lang="en-US" sz="700" b="1" dirty="0">
                <a:solidFill>
                  <a:srgbClr val="FF9900"/>
                </a:solidFill>
              </a:rPr>
              <a:t>– GS /SE / DOP</a:t>
            </a:r>
          </a:p>
          <a:p>
            <a:pPr algn="r"/>
            <a:r>
              <a:rPr lang="en-US" sz="700" b="1" dirty="0">
                <a:solidFill>
                  <a:srgbClr val="FF9900"/>
                </a:solidFill>
              </a:rPr>
              <a:t>20120619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507" name="TextBox 2"/>
          <p:cNvSpPr txBox="1">
            <a:spLocks noChangeArrowheads="1"/>
          </p:cNvSpPr>
          <p:nvPr/>
        </p:nvSpPr>
        <p:spPr bwMode="auto">
          <a:xfrm>
            <a:off x="508000" y="5883275"/>
            <a:ext cx="1211263" cy="36988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>
                <a:solidFill>
                  <a:schemeClr val="bg1"/>
                </a:solidFill>
              </a:rPr>
              <a:t>Solution 2</a:t>
            </a:r>
            <a:endParaRPr lang="en-GB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555" name="TextBox 2"/>
          <p:cNvSpPr txBox="1">
            <a:spLocks noChangeArrowheads="1"/>
          </p:cNvSpPr>
          <p:nvPr/>
        </p:nvSpPr>
        <p:spPr bwMode="auto">
          <a:xfrm>
            <a:off x="508000" y="5883275"/>
            <a:ext cx="1211263" cy="36988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>
                <a:solidFill>
                  <a:schemeClr val="bg1"/>
                </a:solidFill>
              </a:rPr>
              <a:t>Solution 2</a:t>
            </a:r>
            <a:endParaRPr lang="en-GB">
              <a:solidFill>
                <a:schemeClr val="bg1"/>
              </a:solidFill>
            </a:endParaRPr>
          </a:p>
        </p:txBody>
      </p:sp>
      <p:sp>
        <p:nvSpPr>
          <p:cNvPr id="23556" name="TextBox 3"/>
          <p:cNvSpPr txBox="1">
            <a:spLocks noChangeArrowheads="1"/>
          </p:cNvSpPr>
          <p:nvPr/>
        </p:nvSpPr>
        <p:spPr bwMode="auto">
          <a:xfrm>
            <a:off x="4814888" y="1776413"/>
            <a:ext cx="23256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>
                <a:solidFill>
                  <a:schemeClr val="bg1"/>
                </a:solidFill>
              </a:rPr>
              <a:t>Fourreau dia.600mm</a:t>
            </a:r>
            <a:endParaRPr lang="en-GB">
              <a:solidFill>
                <a:schemeClr val="bg1"/>
              </a:solidFill>
            </a:endParaRPr>
          </a:p>
        </p:txBody>
      </p:sp>
      <p:cxnSp>
        <p:nvCxnSpPr>
          <p:cNvPr id="23557" name="Straight Arrow Connector 4"/>
          <p:cNvCxnSpPr>
            <a:cxnSpLocks noChangeShapeType="1"/>
          </p:cNvCxnSpPr>
          <p:nvPr/>
        </p:nvCxnSpPr>
        <p:spPr bwMode="auto">
          <a:xfrm flipH="1">
            <a:off x="4364038" y="2014538"/>
            <a:ext cx="563562" cy="512762"/>
          </a:xfrm>
          <a:prstGeom prst="straightConnector1">
            <a:avLst/>
          </a:prstGeom>
          <a:noFill/>
          <a:ln w="9525" algn="ctr">
            <a:solidFill>
              <a:schemeClr val="bg1"/>
            </a:solidFill>
            <a:round/>
            <a:headEnd/>
            <a:tailEnd type="arrow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603" name="TextBox 2"/>
          <p:cNvSpPr txBox="1">
            <a:spLocks noChangeArrowheads="1"/>
          </p:cNvSpPr>
          <p:nvPr/>
        </p:nvSpPr>
        <p:spPr bwMode="auto">
          <a:xfrm>
            <a:off x="508000" y="5883275"/>
            <a:ext cx="1211263" cy="36988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>
                <a:solidFill>
                  <a:schemeClr val="bg1"/>
                </a:solidFill>
              </a:rPr>
              <a:t>Solution 2</a:t>
            </a:r>
            <a:endParaRPr lang="en-GB">
              <a:solidFill>
                <a:schemeClr val="bg1"/>
              </a:solidFill>
            </a:endParaRPr>
          </a:p>
        </p:txBody>
      </p:sp>
      <p:sp>
        <p:nvSpPr>
          <p:cNvPr id="25604" name="TextBox 3"/>
          <p:cNvSpPr txBox="1">
            <a:spLocks noChangeArrowheads="1"/>
          </p:cNvSpPr>
          <p:nvPr/>
        </p:nvSpPr>
        <p:spPr bwMode="auto">
          <a:xfrm>
            <a:off x="2867025" y="2319338"/>
            <a:ext cx="14636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>
                <a:solidFill>
                  <a:schemeClr val="bg1"/>
                </a:solidFill>
              </a:rPr>
              <a:t>Gallerie TP9</a:t>
            </a:r>
            <a:endParaRPr lang="en-GB">
              <a:solidFill>
                <a:schemeClr val="bg1"/>
              </a:solidFill>
            </a:endParaRPr>
          </a:p>
        </p:txBody>
      </p:sp>
      <p:cxnSp>
        <p:nvCxnSpPr>
          <p:cNvPr id="25605" name="Straight Arrow Connector 4"/>
          <p:cNvCxnSpPr>
            <a:cxnSpLocks noChangeShapeType="1"/>
          </p:cNvCxnSpPr>
          <p:nvPr/>
        </p:nvCxnSpPr>
        <p:spPr bwMode="auto">
          <a:xfrm flipV="1">
            <a:off x="4230688" y="1509713"/>
            <a:ext cx="452437" cy="906462"/>
          </a:xfrm>
          <a:prstGeom prst="straightConnector1">
            <a:avLst/>
          </a:prstGeom>
          <a:noFill/>
          <a:ln w="9525" algn="ctr">
            <a:solidFill>
              <a:schemeClr val="bg1"/>
            </a:solidFill>
            <a:round/>
            <a:headEnd/>
            <a:tailEnd type="arrow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627" name="TextBox 2"/>
          <p:cNvSpPr txBox="1">
            <a:spLocks noChangeArrowheads="1"/>
          </p:cNvSpPr>
          <p:nvPr/>
        </p:nvSpPr>
        <p:spPr bwMode="auto">
          <a:xfrm>
            <a:off x="508000" y="5883275"/>
            <a:ext cx="1211263" cy="36988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>
                <a:solidFill>
                  <a:schemeClr val="bg1"/>
                </a:solidFill>
              </a:rPr>
              <a:t>Solution 3</a:t>
            </a:r>
            <a:endParaRPr lang="en-GB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675" name="TextBox 2"/>
          <p:cNvSpPr txBox="1">
            <a:spLocks noChangeArrowheads="1"/>
          </p:cNvSpPr>
          <p:nvPr/>
        </p:nvSpPr>
        <p:spPr bwMode="auto">
          <a:xfrm>
            <a:off x="508000" y="5883275"/>
            <a:ext cx="1211263" cy="36988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>
                <a:solidFill>
                  <a:schemeClr val="bg1"/>
                </a:solidFill>
              </a:rPr>
              <a:t>Solution 3</a:t>
            </a:r>
            <a:endParaRPr lang="en-GB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23" name="TextBox 2"/>
          <p:cNvSpPr txBox="1">
            <a:spLocks noChangeArrowheads="1"/>
          </p:cNvSpPr>
          <p:nvPr/>
        </p:nvSpPr>
        <p:spPr bwMode="auto">
          <a:xfrm>
            <a:off x="508000" y="5883275"/>
            <a:ext cx="1211263" cy="36988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>
                <a:solidFill>
                  <a:schemeClr val="bg1"/>
                </a:solidFill>
              </a:rPr>
              <a:t>Solution 4</a:t>
            </a:r>
            <a:endParaRPr lang="en-GB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771" name="TextBox 2"/>
          <p:cNvSpPr txBox="1">
            <a:spLocks noChangeArrowheads="1"/>
          </p:cNvSpPr>
          <p:nvPr/>
        </p:nvSpPr>
        <p:spPr bwMode="auto">
          <a:xfrm>
            <a:off x="508000" y="5883275"/>
            <a:ext cx="1211263" cy="36988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>
                <a:solidFill>
                  <a:schemeClr val="bg1"/>
                </a:solidFill>
              </a:rPr>
              <a:t>Solution 4</a:t>
            </a:r>
            <a:endParaRPr lang="en-GB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795" name="TextBox 2"/>
          <p:cNvSpPr txBox="1">
            <a:spLocks noChangeArrowheads="1"/>
          </p:cNvSpPr>
          <p:nvPr/>
        </p:nvSpPr>
        <p:spPr bwMode="auto">
          <a:xfrm>
            <a:off x="508000" y="5883275"/>
            <a:ext cx="1211263" cy="36988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>
                <a:solidFill>
                  <a:schemeClr val="bg1"/>
                </a:solidFill>
              </a:rPr>
              <a:t>Solution 4</a:t>
            </a:r>
            <a:endParaRPr lang="en-GB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867" name="TextBox 2"/>
          <p:cNvSpPr txBox="1">
            <a:spLocks noChangeArrowheads="1"/>
          </p:cNvSpPr>
          <p:nvPr/>
        </p:nvSpPr>
        <p:spPr bwMode="auto">
          <a:xfrm>
            <a:off x="508000" y="5883275"/>
            <a:ext cx="1211263" cy="36988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>
                <a:solidFill>
                  <a:schemeClr val="bg1"/>
                </a:solidFill>
              </a:rPr>
              <a:t>Solution 4</a:t>
            </a:r>
            <a:endParaRPr lang="en-GB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20090910-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11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177800" y="180975"/>
            <a:ext cx="1073150" cy="3667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Situation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0" descr="CIMG76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ext Box 24"/>
          <p:cNvSpPr txBox="1">
            <a:spLocks noChangeArrowheads="1"/>
          </p:cNvSpPr>
          <p:nvPr/>
        </p:nvSpPr>
        <p:spPr bwMode="auto">
          <a:xfrm>
            <a:off x="177800" y="180975"/>
            <a:ext cx="1898650" cy="3667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Photo de la zone</a:t>
            </a:r>
          </a:p>
        </p:txBody>
      </p:sp>
      <p:sp>
        <p:nvSpPr>
          <p:cNvPr id="5124" name="Text Box 25"/>
          <p:cNvSpPr txBox="1">
            <a:spLocks noChangeArrowheads="1"/>
          </p:cNvSpPr>
          <p:nvPr/>
        </p:nvSpPr>
        <p:spPr bwMode="auto">
          <a:xfrm>
            <a:off x="771525" y="4256088"/>
            <a:ext cx="1525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Chambre exterieure</a:t>
            </a:r>
          </a:p>
          <a:p>
            <a:r>
              <a:rPr lang="en-US" sz="1200">
                <a:solidFill>
                  <a:schemeClr val="bg1"/>
                </a:solidFill>
              </a:rPr>
              <a:t>( avec acces)</a:t>
            </a:r>
          </a:p>
        </p:txBody>
      </p:sp>
      <p:sp>
        <p:nvSpPr>
          <p:cNvPr id="5125" name="Text Box 26"/>
          <p:cNvSpPr txBox="1">
            <a:spLocks noChangeArrowheads="1"/>
          </p:cNvSpPr>
          <p:nvPr/>
        </p:nvSpPr>
        <p:spPr bwMode="auto">
          <a:xfrm>
            <a:off x="3690938" y="5321300"/>
            <a:ext cx="17621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Jonction avec caniveau</a:t>
            </a:r>
          </a:p>
        </p:txBody>
      </p:sp>
      <p:sp>
        <p:nvSpPr>
          <p:cNvPr id="5126" name="Text Box 27"/>
          <p:cNvSpPr txBox="1">
            <a:spLocks noChangeArrowheads="1"/>
          </p:cNvSpPr>
          <p:nvPr/>
        </p:nvSpPr>
        <p:spPr bwMode="auto">
          <a:xfrm>
            <a:off x="174625" y="3949700"/>
            <a:ext cx="9953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Galerie TP9</a:t>
            </a:r>
          </a:p>
        </p:txBody>
      </p:sp>
      <p:sp>
        <p:nvSpPr>
          <p:cNvPr id="5127" name="Text Box 28"/>
          <p:cNvSpPr txBox="1">
            <a:spLocks noChangeArrowheads="1"/>
          </p:cNvSpPr>
          <p:nvPr/>
        </p:nvSpPr>
        <p:spPr bwMode="auto">
          <a:xfrm>
            <a:off x="1954213" y="4986338"/>
            <a:ext cx="99536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Galerie TP9</a:t>
            </a:r>
          </a:p>
        </p:txBody>
      </p:sp>
      <p:sp>
        <p:nvSpPr>
          <p:cNvPr id="5128" name="Text Box 29"/>
          <p:cNvSpPr txBox="1">
            <a:spLocks noChangeArrowheads="1"/>
          </p:cNvSpPr>
          <p:nvPr/>
        </p:nvSpPr>
        <p:spPr bwMode="auto">
          <a:xfrm>
            <a:off x="4665663" y="887413"/>
            <a:ext cx="7080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Bat.361</a:t>
            </a:r>
          </a:p>
        </p:txBody>
      </p:sp>
      <p:sp>
        <p:nvSpPr>
          <p:cNvPr id="5129" name="Line 30"/>
          <p:cNvSpPr>
            <a:spLocks noChangeShapeType="1"/>
          </p:cNvSpPr>
          <p:nvPr/>
        </p:nvSpPr>
        <p:spPr bwMode="auto">
          <a:xfrm flipV="1">
            <a:off x="1154113" y="3695700"/>
            <a:ext cx="495300" cy="328613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5130" name="Line 31"/>
          <p:cNvSpPr>
            <a:spLocks noChangeShapeType="1"/>
          </p:cNvSpPr>
          <p:nvPr/>
        </p:nvSpPr>
        <p:spPr bwMode="auto">
          <a:xfrm flipV="1">
            <a:off x="1963738" y="3429000"/>
            <a:ext cx="336550" cy="8509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5131" name="Line 32"/>
          <p:cNvSpPr>
            <a:spLocks noChangeShapeType="1"/>
          </p:cNvSpPr>
          <p:nvPr/>
        </p:nvSpPr>
        <p:spPr bwMode="auto">
          <a:xfrm flipV="1">
            <a:off x="2638425" y="3709988"/>
            <a:ext cx="201613" cy="131127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5132" name="Line 33"/>
          <p:cNvSpPr>
            <a:spLocks noChangeShapeType="1"/>
          </p:cNvSpPr>
          <p:nvPr/>
        </p:nvSpPr>
        <p:spPr bwMode="auto">
          <a:xfrm flipH="1" flipV="1">
            <a:off x="4084638" y="3200400"/>
            <a:ext cx="314325" cy="216535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5133" name="Line 35"/>
          <p:cNvSpPr>
            <a:spLocks noChangeShapeType="1"/>
          </p:cNvSpPr>
          <p:nvPr/>
        </p:nvSpPr>
        <p:spPr bwMode="auto">
          <a:xfrm>
            <a:off x="4991100" y="1146175"/>
            <a:ext cx="112713" cy="487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20090910-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75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77800" y="180975"/>
            <a:ext cx="2406650" cy="3667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Modele 3D de la zone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673100" y="1230313"/>
            <a:ext cx="1525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Chambre exterieure</a:t>
            </a:r>
          </a:p>
          <a:p>
            <a:r>
              <a:rPr lang="en-US" sz="1200">
                <a:solidFill>
                  <a:schemeClr val="bg1"/>
                </a:solidFill>
              </a:rPr>
              <a:t>( avec acces)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2611438" y="1060450"/>
            <a:ext cx="17621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Jonction avec caniveau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279400" y="1876425"/>
            <a:ext cx="9953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Galerie TP9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2478088" y="2919413"/>
            <a:ext cx="99536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Galerie TP9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5122863" y="642938"/>
            <a:ext cx="7080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Bat.361</a:t>
            </a:r>
          </a:p>
        </p:txBody>
      </p:sp>
      <p:sp>
        <p:nvSpPr>
          <p:cNvPr id="6153" name="Line 9"/>
          <p:cNvSpPr>
            <a:spLocks noChangeShapeType="1"/>
          </p:cNvSpPr>
          <p:nvPr/>
        </p:nvSpPr>
        <p:spPr bwMode="auto">
          <a:xfrm>
            <a:off x="749300" y="2166938"/>
            <a:ext cx="255588" cy="8874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>
            <a:off x="1716088" y="1584325"/>
            <a:ext cx="298450" cy="1068388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6155" name="Line 11"/>
          <p:cNvSpPr>
            <a:spLocks noChangeShapeType="1"/>
          </p:cNvSpPr>
          <p:nvPr/>
        </p:nvSpPr>
        <p:spPr bwMode="auto">
          <a:xfrm flipH="1" flipV="1">
            <a:off x="1550988" y="4875213"/>
            <a:ext cx="428625" cy="10271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>
            <a:off x="3873500" y="1320800"/>
            <a:ext cx="442913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6157" name="Line 13"/>
          <p:cNvSpPr>
            <a:spLocks noChangeShapeType="1"/>
          </p:cNvSpPr>
          <p:nvPr/>
        </p:nvSpPr>
        <p:spPr bwMode="auto">
          <a:xfrm>
            <a:off x="5448300" y="901700"/>
            <a:ext cx="112713" cy="487363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1825625" y="5880100"/>
            <a:ext cx="9525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Anneau PS</a:t>
            </a:r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2560638" y="5386388"/>
            <a:ext cx="12731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Anneau Booster</a:t>
            </a:r>
          </a:p>
        </p:txBody>
      </p:sp>
      <p:sp>
        <p:nvSpPr>
          <p:cNvPr id="6160" name="Line 16"/>
          <p:cNvSpPr>
            <a:spLocks noChangeShapeType="1"/>
          </p:cNvSpPr>
          <p:nvPr/>
        </p:nvSpPr>
        <p:spPr bwMode="auto">
          <a:xfrm flipV="1">
            <a:off x="3459163" y="4121150"/>
            <a:ext cx="1377950" cy="13112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6161" name="Text Box 18"/>
          <p:cNvSpPr txBox="1">
            <a:spLocks noChangeArrowheads="1"/>
          </p:cNvSpPr>
          <p:nvPr/>
        </p:nvSpPr>
        <p:spPr bwMode="auto">
          <a:xfrm>
            <a:off x="2203450" y="4967288"/>
            <a:ext cx="10699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Zone etudiee</a:t>
            </a:r>
          </a:p>
        </p:txBody>
      </p:sp>
      <p:sp>
        <p:nvSpPr>
          <p:cNvPr id="6162" name="Line 19"/>
          <p:cNvSpPr>
            <a:spLocks noChangeShapeType="1"/>
          </p:cNvSpPr>
          <p:nvPr/>
        </p:nvSpPr>
        <p:spPr bwMode="auto">
          <a:xfrm flipH="1" flipV="1">
            <a:off x="2260600" y="4416425"/>
            <a:ext cx="420688" cy="620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20090910-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75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6073775" y="5592763"/>
            <a:ext cx="12303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Zone de l’etude</a:t>
            </a:r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 flipH="1" flipV="1">
            <a:off x="4683125" y="3836988"/>
            <a:ext cx="1554163" cy="1785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1327150" y="1279525"/>
            <a:ext cx="1525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Chambre exterieure</a:t>
            </a:r>
          </a:p>
          <a:p>
            <a:r>
              <a:rPr lang="en-US" sz="1200">
                <a:solidFill>
                  <a:schemeClr val="bg1"/>
                </a:solidFill>
              </a:rPr>
              <a:t>( avec acces)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6423025" y="4759325"/>
            <a:ext cx="17621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Jonction avec caniveau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998538" y="4032250"/>
            <a:ext cx="9953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Galerie TP9</a:t>
            </a:r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 flipV="1">
            <a:off x="1454150" y="3228975"/>
            <a:ext cx="149225" cy="773113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>
            <a:off x="2571750" y="1555750"/>
            <a:ext cx="2441575" cy="1217613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9226" name="Line 10"/>
          <p:cNvSpPr>
            <a:spLocks noChangeShapeType="1"/>
          </p:cNvSpPr>
          <p:nvPr/>
        </p:nvSpPr>
        <p:spPr bwMode="auto">
          <a:xfrm flipV="1">
            <a:off x="7008813" y="2578100"/>
            <a:ext cx="749300" cy="224472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177800" y="180975"/>
            <a:ext cx="2406650" cy="3667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Modele 3D de la zone</a:t>
            </a:r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>
            <a:off x="817563" y="4613275"/>
            <a:ext cx="568325" cy="920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138113" y="4351338"/>
            <a:ext cx="9525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Anneau PS</a:t>
            </a: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5580063" y="4103688"/>
            <a:ext cx="12731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Anneau Booster</a:t>
            </a:r>
          </a:p>
        </p:txBody>
      </p:sp>
      <p:sp>
        <p:nvSpPr>
          <p:cNvPr id="9231" name="Line 15"/>
          <p:cNvSpPr>
            <a:spLocks noChangeShapeType="1"/>
          </p:cNvSpPr>
          <p:nvPr/>
        </p:nvSpPr>
        <p:spPr bwMode="auto">
          <a:xfrm flipV="1">
            <a:off x="6523038" y="2997200"/>
            <a:ext cx="906462" cy="1139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20090910-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75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4514850" y="1862138"/>
            <a:ext cx="4337050" cy="36671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Modele 3D de la zone &amp; photos actuelles</a:t>
            </a:r>
          </a:p>
        </p:txBody>
      </p:sp>
      <p:pic>
        <p:nvPicPr>
          <p:cNvPr id="11268" name="Picture 4" descr="DSCN15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8" y="2936875"/>
            <a:ext cx="227330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5" descr="DSCN153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8" y="1100138"/>
            <a:ext cx="227330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20090910-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75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 Box 9"/>
          <p:cNvSpPr txBox="1">
            <a:spLocks noChangeArrowheads="1"/>
          </p:cNvSpPr>
          <p:nvPr/>
        </p:nvSpPr>
        <p:spPr bwMode="auto">
          <a:xfrm>
            <a:off x="193675" y="6064250"/>
            <a:ext cx="3689350" cy="3667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Modele 3D de la zone – Coupe 3D</a:t>
            </a:r>
          </a:p>
        </p:txBody>
      </p:sp>
      <p:sp>
        <p:nvSpPr>
          <p:cNvPr id="14340" name="Text Box 10"/>
          <p:cNvSpPr txBox="1">
            <a:spLocks noChangeArrowheads="1"/>
          </p:cNvSpPr>
          <p:nvPr/>
        </p:nvSpPr>
        <p:spPr bwMode="auto">
          <a:xfrm>
            <a:off x="4776788" y="5375275"/>
            <a:ext cx="123031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Zone de l’etude</a:t>
            </a:r>
          </a:p>
        </p:txBody>
      </p:sp>
      <p:sp>
        <p:nvSpPr>
          <p:cNvPr id="14341" name="Text Box 11"/>
          <p:cNvSpPr txBox="1">
            <a:spLocks noChangeArrowheads="1"/>
          </p:cNvSpPr>
          <p:nvPr/>
        </p:nvSpPr>
        <p:spPr bwMode="auto">
          <a:xfrm>
            <a:off x="7145338" y="1466850"/>
            <a:ext cx="15255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Chambre exterieure</a:t>
            </a:r>
          </a:p>
          <a:p>
            <a:r>
              <a:rPr lang="en-US" sz="1200">
                <a:solidFill>
                  <a:schemeClr val="bg1"/>
                </a:solidFill>
              </a:rPr>
              <a:t>( avec acces)</a:t>
            </a:r>
          </a:p>
        </p:txBody>
      </p:sp>
      <p:sp>
        <p:nvSpPr>
          <p:cNvPr id="14342" name="Text Box 12"/>
          <p:cNvSpPr txBox="1">
            <a:spLocks noChangeArrowheads="1"/>
          </p:cNvSpPr>
          <p:nvPr/>
        </p:nvSpPr>
        <p:spPr bwMode="auto">
          <a:xfrm>
            <a:off x="958850" y="4745038"/>
            <a:ext cx="12731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Anneau Booster</a:t>
            </a:r>
          </a:p>
        </p:txBody>
      </p:sp>
      <p:sp>
        <p:nvSpPr>
          <p:cNvPr id="14343" name="Text Box 13"/>
          <p:cNvSpPr txBox="1">
            <a:spLocks noChangeArrowheads="1"/>
          </p:cNvSpPr>
          <p:nvPr/>
        </p:nvSpPr>
        <p:spPr bwMode="auto">
          <a:xfrm>
            <a:off x="6162675" y="1065213"/>
            <a:ext cx="9953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Galerie TP9</a:t>
            </a:r>
          </a:p>
        </p:txBody>
      </p:sp>
      <p:sp>
        <p:nvSpPr>
          <p:cNvPr id="14344" name="Line 14"/>
          <p:cNvSpPr>
            <a:spLocks noChangeShapeType="1"/>
          </p:cNvSpPr>
          <p:nvPr/>
        </p:nvSpPr>
        <p:spPr bwMode="auto">
          <a:xfrm flipH="1">
            <a:off x="5981700" y="1341438"/>
            <a:ext cx="368300" cy="83185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4345" name="Line 15"/>
          <p:cNvSpPr>
            <a:spLocks noChangeShapeType="1"/>
          </p:cNvSpPr>
          <p:nvPr/>
        </p:nvSpPr>
        <p:spPr bwMode="auto">
          <a:xfrm flipH="1">
            <a:off x="6688138" y="1890713"/>
            <a:ext cx="503237" cy="6223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4346" name="Text Box 16"/>
          <p:cNvSpPr txBox="1">
            <a:spLocks noChangeArrowheads="1"/>
          </p:cNvSpPr>
          <p:nvPr/>
        </p:nvSpPr>
        <p:spPr bwMode="auto">
          <a:xfrm>
            <a:off x="6591300" y="5640388"/>
            <a:ext cx="9525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Anneau PS</a:t>
            </a:r>
          </a:p>
        </p:txBody>
      </p:sp>
      <p:sp>
        <p:nvSpPr>
          <p:cNvPr id="14347" name="Text Box 17"/>
          <p:cNvSpPr txBox="1">
            <a:spLocks noChangeArrowheads="1"/>
          </p:cNvSpPr>
          <p:nvPr/>
        </p:nvSpPr>
        <p:spPr bwMode="auto">
          <a:xfrm>
            <a:off x="3254375" y="654050"/>
            <a:ext cx="7080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Bat.361</a:t>
            </a:r>
          </a:p>
        </p:txBody>
      </p:sp>
      <p:sp>
        <p:nvSpPr>
          <p:cNvPr id="14348" name="Line 18"/>
          <p:cNvSpPr>
            <a:spLocks noChangeShapeType="1"/>
          </p:cNvSpPr>
          <p:nvPr/>
        </p:nvSpPr>
        <p:spPr bwMode="auto">
          <a:xfrm flipV="1">
            <a:off x="2076450" y="4181475"/>
            <a:ext cx="434975" cy="592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4349" name="Line 19"/>
          <p:cNvSpPr>
            <a:spLocks noChangeShapeType="1"/>
          </p:cNvSpPr>
          <p:nvPr/>
        </p:nvSpPr>
        <p:spPr bwMode="auto">
          <a:xfrm flipV="1">
            <a:off x="5695950" y="4511675"/>
            <a:ext cx="307975" cy="877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4350" name="Line 20"/>
          <p:cNvSpPr>
            <a:spLocks noChangeShapeType="1"/>
          </p:cNvSpPr>
          <p:nvPr/>
        </p:nvSpPr>
        <p:spPr bwMode="auto">
          <a:xfrm flipV="1">
            <a:off x="7150100" y="4662488"/>
            <a:ext cx="314325" cy="1003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2"/>
          <p:cNvSpPr txBox="1">
            <a:spLocks noChangeArrowheads="1"/>
          </p:cNvSpPr>
          <p:nvPr/>
        </p:nvSpPr>
        <p:spPr bwMode="auto">
          <a:xfrm>
            <a:off x="508000" y="5883275"/>
            <a:ext cx="1211263" cy="36988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>
                <a:solidFill>
                  <a:schemeClr val="bg1"/>
                </a:solidFill>
              </a:rPr>
              <a:t>Solution 1</a:t>
            </a:r>
            <a:endParaRPr lang="en-GB">
              <a:solidFill>
                <a:schemeClr val="bg1"/>
              </a:solidFill>
            </a:endParaRPr>
          </a:p>
        </p:txBody>
      </p:sp>
      <p:pic>
        <p:nvPicPr>
          <p:cNvPr id="1638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388" name="TextBox 2"/>
          <p:cNvSpPr txBox="1">
            <a:spLocks noChangeArrowheads="1"/>
          </p:cNvSpPr>
          <p:nvPr/>
        </p:nvSpPr>
        <p:spPr bwMode="auto">
          <a:xfrm>
            <a:off x="660400" y="6035675"/>
            <a:ext cx="1211263" cy="36988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>
                <a:solidFill>
                  <a:schemeClr val="bg1"/>
                </a:solidFill>
              </a:rPr>
              <a:t>Solution 1</a:t>
            </a:r>
            <a:endParaRPr lang="en-GB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459" name="TextBox 2"/>
          <p:cNvSpPr txBox="1">
            <a:spLocks noChangeArrowheads="1"/>
          </p:cNvSpPr>
          <p:nvPr/>
        </p:nvSpPr>
        <p:spPr bwMode="auto">
          <a:xfrm>
            <a:off x="508000" y="5883275"/>
            <a:ext cx="1211263" cy="36988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>
                <a:solidFill>
                  <a:schemeClr val="bg1"/>
                </a:solidFill>
              </a:rPr>
              <a:t>Solution 1</a:t>
            </a:r>
            <a:endParaRPr lang="en-GB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490</TotalTime>
  <Words>153</Words>
  <Application>Microsoft Office PowerPoint</Application>
  <PresentationFormat>On-screen Show (4:3)</PresentationFormat>
  <Paragraphs>61</Paragraphs>
  <Slides>18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Arial</vt:lpstr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llopezhe</cp:lastModifiedBy>
  <cp:revision>21</cp:revision>
  <cp:lastPrinted>1601-01-01T00:00:00Z</cp:lastPrinted>
  <dcterms:created xsi:type="dcterms:W3CDTF">1601-01-01T00:00:00Z</dcterms:created>
  <dcterms:modified xsi:type="dcterms:W3CDTF">2012-09-25T09:11:04Z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