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notesSlides/notesSlide11.xml" ContentType="application/vnd.openxmlformats-officedocument.presentationml.notesSlide+xml"/>
  <Override PartName="/ppt/notesSlides/notesSlide12.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embeddings/oleObject8.bin" ContentType="application/vnd.openxmlformats-officedocument.oleObject"/>
  <Override PartName="/ppt/embeddings/oleObject9.bin" ContentType="application/vnd.openxmlformats-officedocument.oleObject"/>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2"/>
    <p:sldMasterId id="2147483674" r:id="rId3"/>
  </p:sldMasterIdLst>
  <p:notesMasterIdLst>
    <p:notesMasterId r:id="rId64"/>
  </p:notesMasterIdLst>
  <p:handoutMasterIdLst>
    <p:handoutMasterId r:id="rId65"/>
  </p:handoutMasterIdLst>
  <p:sldIdLst>
    <p:sldId id="257" r:id="rId4"/>
    <p:sldId id="346" r:id="rId5"/>
    <p:sldId id="269" r:id="rId6"/>
    <p:sldId id="270" r:id="rId7"/>
    <p:sldId id="271" r:id="rId8"/>
    <p:sldId id="276" r:id="rId9"/>
    <p:sldId id="277" r:id="rId10"/>
    <p:sldId id="278" r:id="rId11"/>
    <p:sldId id="279" r:id="rId12"/>
    <p:sldId id="280" r:id="rId13"/>
    <p:sldId id="284" r:id="rId14"/>
    <p:sldId id="281" r:id="rId15"/>
    <p:sldId id="283" r:id="rId16"/>
    <p:sldId id="339" r:id="rId17"/>
    <p:sldId id="286" r:id="rId18"/>
    <p:sldId id="340" r:id="rId19"/>
    <p:sldId id="287" r:id="rId20"/>
    <p:sldId id="288" r:id="rId21"/>
    <p:sldId id="289" r:id="rId22"/>
    <p:sldId id="335" r:id="rId23"/>
    <p:sldId id="290" r:id="rId24"/>
    <p:sldId id="291" r:id="rId25"/>
    <p:sldId id="292" r:id="rId26"/>
    <p:sldId id="337" r:id="rId27"/>
    <p:sldId id="293" r:id="rId28"/>
    <p:sldId id="318" r:id="rId29"/>
    <p:sldId id="319" r:id="rId30"/>
    <p:sldId id="338" r:id="rId31"/>
    <p:sldId id="294" r:id="rId32"/>
    <p:sldId id="295" r:id="rId33"/>
    <p:sldId id="296" r:id="rId34"/>
    <p:sldId id="304" r:id="rId35"/>
    <p:sldId id="305" r:id="rId36"/>
    <p:sldId id="320" r:id="rId37"/>
    <p:sldId id="333" r:id="rId38"/>
    <p:sldId id="323" r:id="rId39"/>
    <p:sldId id="315" r:id="rId40"/>
    <p:sldId id="306" r:id="rId41"/>
    <p:sldId id="342" r:id="rId42"/>
    <p:sldId id="341" r:id="rId43"/>
    <p:sldId id="307" r:id="rId44"/>
    <p:sldId id="309" r:id="rId45"/>
    <p:sldId id="336" r:id="rId46"/>
    <p:sldId id="310" r:id="rId47"/>
    <p:sldId id="343" r:id="rId48"/>
    <p:sldId id="316" r:id="rId49"/>
    <p:sldId id="332" r:id="rId50"/>
    <p:sldId id="324" r:id="rId51"/>
    <p:sldId id="311" r:id="rId52"/>
    <p:sldId id="317" r:id="rId53"/>
    <p:sldId id="308" r:id="rId54"/>
    <p:sldId id="344" r:id="rId55"/>
    <p:sldId id="327" r:id="rId56"/>
    <p:sldId id="328" r:id="rId57"/>
    <p:sldId id="330" r:id="rId58"/>
    <p:sldId id="329" r:id="rId59"/>
    <p:sldId id="331" r:id="rId60"/>
    <p:sldId id="345" r:id="rId61"/>
    <p:sldId id="322" r:id="rId62"/>
    <p:sldId id="313"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802" autoAdjust="0"/>
  </p:normalViewPr>
  <p:slideViewPr>
    <p:cSldViewPr>
      <p:cViewPr>
        <p:scale>
          <a:sx n="76" d="100"/>
          <a:sy n="76" d="100"/>
        </p:scale>
        <p:origin x="-2224" y="-2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2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63" Type="http://schemas.openxmlformats.org/officeDocument/2006/relationships/slide" Target="slides/slide60.xml"/><Relationship Id="rId64" Type="http://schemas.openxmlformats.org/officeDocument/2006/relationships/notesMaster" Target="notesMasters/notesMaster1.xml"/><Relationship Id="rId65" Type="http://schemas.openxmlformats.org/officeDocument/2006/relationships/handoutMaster" Target="handoutMasters/handoutMaster1.xml"/><Relationship Id="rId66" Type="http://schemas.openxmlformats.org/officeDocument/2006/relationships/printerSettings" Target="printerSettings/printerSettings1.bin"/><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70" Type="http://schemas.openxmlformats.org/officeDocument/2006/relationships/tableStyles" Target="tableStyles.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 Id="rId2"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7.wmf"/><Relationship Id="rId2" Type="http://schemas.openxmlformats.org/officeDocument/2006/relationships/image" Target="../media/image2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57ECD3-8E63-134B-A5D6-287413044D49}" type="datetimeFigureOut">
              <a:rPr lang="en-US" smtClean="0"/>
              <a:t>1/31/13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E8CF5A-CE82-C445-BDF4-620E7299E3E5}" type="slidenum">
              <a:rPr lang="en-US" smtClean="0"/>
              <a:t>‹#›</a:t>
            </a:fld>
            <a:endParaRPr lang="en-US"/>
          </a:p>
        </p:txBody>
      </p:sp>
    </p:spTree>
    <p:extLst>
      <p:ext uri="{BB962C8B-B14F-4D97-AF65-F5344CB8AC3E}">
        <p14:creationId xmlns:p14="http://schemas.microsoft.com/office/powerpoint/2010/main" val="155409115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A4FCD0-A7C3-4B83-9E7E-2708FEBDA9D2}" type="datetimeFigureOut">
              <a:rPr lang="en-US" smtClean="0"/>
              <a:t>1/31/13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D5BE0E-08EE-4083-843B-5AE5294CBF1C}" type="slidenum">
              <a:rPr lang="en-US" smtClean="0"/>
              <a:t>‹#›</a:t>
            </a:fld>
            <a:endParaRPr lang="en-US"/>
          </a:p>
        </p:txBody>
      </p:sp>
    </p:spTree>
    <p:extLst>
      <p:ext uri="{BB962C8B-B14F-4D97-AF65-F5344CB8AC3E}">
        <p14:creationId xmlns:p14="http://schemas.microsoft.com/office/powerpoint/2010/main" val="331977421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1/31/13 22:51</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0CDF8F81-0D18-45F8-AF61-CCC9F6DCD03E}" type="slidenum">
              <a:rPr lang="en-GB"/>
              <a:pPr/>
              <a:t>27</a:t>
            </a:fld>
            <a:endParaRPr lang="en-GB"/>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This is not a scientific precise definition, but it catches what most physicists think about, when they hear “trigger”</a:t>
            </a:r>
          </a:p>
          <a:p>
            <a:pPr eaLnBrk="1" hangingPunct="1"/>
            <a:r>
              <a:rPr lang="en-GB" dirty="0" smtClean="0"/>
              <a:t>Simple: because you want to be able to understand what the trigger did to your measurement </a:t>
            </a:r>
            <a:r>
              <a:rPr lang="en-US" dirty="0" smtClean="0"/>
              <a:t>–</a:t>
            </a:r>
            <a:r>
              <a:rPr lang="en-GB" dirty="0" smtClean="0"/>
              <a:t> a selection of data will influence the result!</a:t>
            </a:r>
          </a:p>
          <a:p>
            <a:pPr eaLnBrk="1" hangingPunct="1"/>
            <a:r>
              <a:rPr lang="en-GB" dirty="0" smtClean="0"/>
              <a:t>Rapid: because the data you  want to keep, might be lost if you wait to long to decide</a:t>
            </a:r>
          </a:p>
          <a:p>
            <a:pPr eaLnBrk="1" hangingPunct="1"/>
            <a:r>
              <a:rPr lang="en-GB" dirty="0" smtClean="0"/>
              <a:t>Decide to keep: a trigger is a selection mechanism, depending on what you want and what your apparatus is</a:t>
            </a:r>
          </a:p>
          <a:p>
            <a:pPr eaLnBrk="1" hangingPunct="1"/>
            <a:r>
              <a:rPr lang="en-GB" dirty="0" smtClean="0"/>
              <a:t>When only a small fraction can be recorded: most of the time we are a looking for rare event and consider all events, which create similar signals in our detectors as “background”, the cheap &amp; dumb approach would be to record everything and then try to select  in the analysis the good events. Even though sometimes this would be nice, in practice we do not have enough money to do that.</a:t>
            </a:r>
          </a:p>
          <a:p>
            <a:pPr eaLnBrk="1" hangingPunct="1"/>
            <a:r>
              <a:rPr lang="en-GB" dirty="0" smtClean="0"/>
              <a:t> </a:t>
            </a:r>
          </a:p>
        </p:txBody>
      </p:sp>
      <p:sp>
        <p:nvSpPr>
          <p:cNvPr id="4" name="Slide Number Placeholder 3"/>
          <p:cNvSpPr>
            <a:spLocks noGrp="1"/>
          </p:cNvSpPr>
          <p:nvPr>
            <p:ph type="sldNum" sz="quarter" idx="10"/>
          </p:nvPr>
        </p:nvSpPr>
        <p:spPr/>
        <p:txBody>
          <a:bodyPr/>
          <a:lstStyle/>
          <a:p>
            <a:fld id="{B0D5BE0E-08EE-4083-843B-5AE5294CBF1C}" type="slidenum">
              <a:rPr lang="en-US" smtClean="0"/>
              <a:t>31</a:t>
            </a:fld>
            <a:endParaRPr lang="en-US"/>
          </a:p>
        </p:txBody>
      </p:sp>
    </p:spTree>
    <p:extLst>
      <p:ext uri="{BB962C8B-B14F-4D97-AF65-F5344CB8AC3E}">
        <p14:creationId xmlns:p14="http://schemas.microsoft.com/office/powerpoint/2010/main" val="1122840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5"/>
          <p:cNvSpPr>
            <a:spLocks noGrp="1" noChangeArrowheads="1"/>
          </p:cNvSpPr>
          <p:nvPr>
            <p:ph type="sldNum" sz="quarter" idx="5"/>
          </p:nvPr>
        </p:nvSpPr>
        <p:spPr>
          <a:noFill/>
        </p:spPr>
        <p:txBody>
          <a:bodyPr/>
          <a:lstStyle/>
          <a:p>
            <a:fld id="{AAD39454-A681-48D0-A704-DD91CB31E02B}" type="slidenum">
              <a:rPr lang="en-US"/>
              <a:pPr/>
              <a:t>32</a:t>
            </a:fld>
            <a:endParaRPr lang="en-US"/>
          </a:p>
        </p:txBody>
      </p:sp>
      <p:sp>
        <p:nvSpPr>
          <p:cNvPr id="90115" name="Rectangle 2"/>
          <p:cNvSpPr>
            <a:spLocks noGrp="1" noRot="1" noChangeAspect="1" noChangeArrowheads="1" noTextEdit="1"/>
          </p:cNvSpPr>
          <p:nvPr>
            <p:ph type="sldImg"/>
          </p:nvPr>
        </p:nvSpPr>
        <p:spPr>
          <a:ln cap="flat"/>
        </p:spPr>
      </p:sp>
      <p:sp>
        <p:nvSpPr>
          <p:cNvPr id="901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5"/>
          <p:cNvSpPr>
            <a:spLocks noGrp="1" noChangeArrowheads="1"/>
          </p:cNvSpPr>
          <p:nvPr>
            <p:ph type="sldNum" sz="quarter" idx="5"/>
          </p:nvPr>
        </p:nvSpPr>
        <p:spPr>
          <a:noFill/>
        </p:spPr>
        <p:txBody>
          <a:bodyPr/>
          <a:lstStyle/>
          <a:p>
            <a:fld id="{A396ADBA-1735-4751-A48E-4FE3D3950F22}" type="slidenum">
              <a:rPr lang="en-US"/>
              <a:pPr/>
              <a:t>33</a:t>
            </a:fld>
            <a:endParaRPr lang="en-US"/>
          </a:p>
        </p:txBody>
      </p:sp>
      <p:sp>
        <p:nvSpPr>
          <p:cNvPr id="92163" name="Rectangle 2"/>
          <p:cNvSpPr>
            <a:spLocks noGrp="1" noRot="1" noChangeAspect="1" noChangeArrowheads="1" noTextEdit="1"/>
          </p:cNvSpPr>
          <p:nvPr>
            <p:ph type="sldImg"/>
          </p:nvPr>
        </p:nvSpPr>
        <p:spPr>
          <a:ln cap="flat"/>
        </p:spPr>
      </p:sp>
      <p:sp>
        <p:nvSpPr>
          <p:cNvPr id="9216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BC592361-79FF-4FAC-AF7D-3CD8BE04FCCE}" type="slidenum">
              <a:rPr lang="en-GB"/>
              <a:pPr/>
              <a:t>34</a:t>
            </a:fld>
            <a:endParaRPr lang="en-GB"/>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9C4A0BFF-6E29-4789-AE5E-A45D54712CD6}" type="slidenum">
              <a:rPr lang="en-GB"/>
              <a:pPr/>
              <a:t>36</a:t>
            </a:fld>
            <a:endParaRPr lang="en-GB"/>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r>
              <a:rPr lang="en-US" smtClean="0">
                <a:sym typeface="Wingdings" charset="2"/>
              </a:rPr>
              <a:t>c.f. 2 500 000 000 simultaneous(!) phone conversations (practically everybody on the planet is on the phone - like 31st of December 23:59)</a:t>
            </a:r>
          </a:p>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40</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ChangeArrowheads="1" noTextEdit="1"/>
          </p:cNvSpPr>
          <p:nvPr>
            <p:ph type="sldImg"/>
          </p:nvPr>
        </p:nvSpPr>
        <p:spPr>
          <a:xfrm>
            <a:off x="1106488" y="652463"/>
            <a:ext cx="4645025" cy="3484562"/>
          </a:xfrm>
          <a:noFill/>
          <a:ln/>
        </p:spPr>
      </p:sp>
      <p:sp>
        <p:nvSpPr>
          <p:cNvPr id="209923" name="Text Box 3"/>
          <p:cNvSpPr txBox="1">
            <a:spLocks noGrp="1" noChangeArrowheads="1"/>
          </p:cNvSpPr>
          <p:nvPr>
            <p:ph type="body" idx="1"/>
          </p:nvPr>
        </p:nvSpPr>
        <p:spPr>
          <a:solidFill>
            <a:srgbClr val="FFFFFF"/>
          </a:solidFill>
          <a:ln>
            <a:solidFill>
              <a:srgbClr val="000000"/>
            </a:solidFill>
          </a:ln>
        </p:spPr>
        <p:txBody>
          <a:bodyPr/>
          <a:lstStyle/>
          <a:p>
            <a:r>
              <a:rPr lang="en-US" dirty="0" smtClean="0">
                <a:latin typeface="Times New Roman" pitchFamily="18" charset="0"/>
              </a:rPr>
              <a:t>Note</a:t>
            </a:r>
            <a:r>
              <a:rPr lang="en-US" baseline="0" dirty="0" smtClean="0">
                <a:latin typeface="Times New Roman" pitchFamily="18" charset="0"/>
              </a:rPr>
              <a:t> that all these links are in the Gigabit / s class – in fact they are faster (about a factor 2). This trend is (unfortunately) broken with the GBT link, which is only 3.2 </a:t>
            </a:r>
            <a:r>
              <a:rPr lang="en-US" baseline="0" dirty="0" err="1" smtClean="0">
                <a:latin typeface="Times New Roman" pitchFamily="18" charset="0"/>
              </a:rPr>
              <a:t>Gbit</a:t>
            </a:r>
            <a:r>
              <a:rPr lang="en-US" baseline="0" dirty="0" smtClean="0">
                <a:latin typeface="Times New Roman" pitchFamily="18" charset="0"/>
              </a:rPr>
              <a:t>/s (net) as compared to the typical network link of the 201x (10 Gigabit/s) (exception ALICE DDL3)</a:t>
            </a:r>
            <a:endParaRPr lang="en-US" dirty="0"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37759D58-948E-4B40-BBAC-30BB2374BD96}" type="slidenum">
              <a:rPr lang="en-GB"/>
              <a:pPr/>
              <a:t>49</a:t>
            </a:fld>
            <a:endParaRPr lang="en-GB"/>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6C4A64F3-A2AB-4BF5-BBCA-F516C005AD5F}" type="slidenum">
              <a:rPr lang="en-GB"/>
              <a:pPr/>
              <a:t>59</a:t>
            </a:fld>
            <a:endParaRPr lang="en-GB"/>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COUPP experiment</a:t>
            </a:r>
            <a:r>
              <a:rPr lang="en-US" baseline="0" dirty="0" smtClean="0"/>
              <a:t> – searching for WIMPs with a bubble-chamber!</a:t>
            </a:r>
            <a:endParaRPr lang="en-GB" dirty="0"/>
          </a:p>
        </p:txBody>
      </p:sp>
      <p:sp>
        <p:nvSpPr>
          <p:cNvPr id="4" name="Slide Number Placeholder 3"/>
          <p:cNvSpPr>
            <a:spLocks noGrp="1"/>
          </p:cNvSpPr>
          <p:nvPr>
            <p:ph type="sldNum" sz="quarter" idx="10"/>
          </p:nvPr>
        </p:nvSpPr>
        <p:spPr/>
        <p:txBody>
          <a:bodyPr/>
          <a:lstStyle/>
          <a:p>
            <a:fld id="{7AB282B1-CF25-40B2-B8B4-899727C7B83A}" type="slidenum">
              <a:rPr lang="en-GB" smtClean="0"/>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74320" indent="-274320">
              <a:buFont typeface="Arial" pitchFamily="34" charset="0"/>
              <a:buChar char="•"/>
            </a:pPr>
            <a:r>
              <a:rPr lang="en-US" sz="1200" dirty="0" smtClean="0"/>
              <a:t>Si Tracking position to ~10 </a:t>
            </a:r>
            <a:r>
              <a:rPr lang="el-GR" sz="1200" dirty="0" smtClean="0"/>
              <a:t>μ</a:t>
            </a:r>
            <a:r>
              <a:rPr lang="en-US" sz="1200" dirty="0" smtClean="0"/>
              <a:t>m accuracy in r</a:t>
            </a:r>
            <a:r>
              <a:rPr lang="el-GR" sz="1200" dirty="0" smtClean="0"/>
              <a:t>φ</a:t>
            </a:r>
            <a:r>
              <a:rPr lang="en-US" sz="1200" dirty="0" smtClean="0"/>
              <a:t> (through segmentation) timing to 25 ns accuracy to separate bunch crossings</a:t>
            </a:r>
          </a:p>
          <a:p>
            <a:pPr marL="274320" indent="-274320">
              <a:buFont typeface="Arial" pitchFamily="34" charset="0"/>
              <a:buChar char="•"/>
            </a:pPr>
            <a:r>
              <a:rPr lang="en-US" sz="1200" dirty="0" smtClean="0"/>
              <a:t>Straw Tracker position to 170 </a:t>
            </a:r>
            <a:r>
              <a:rPr lang="el-GR" sz="1200" dirty="0" smtClean="0"/>
              <a:t>μ</a:t>
            </a:r>
            <a:r>
              <a:rPr lang="en-US" sz="1200" dirty="0" smtClean="0"/>
              <a:t>m at r &gt; 56 cm</a:t>
            </a:r>
          </a:p>
          <a:p>
            <a:endParaRPr lang="en-GB" dirty="0"/>
          </a:p>
        </p:txBody>
      </p:sp>
      <p:sp>
        <p:nvSpPr>
          <p:cNvPr id="4" name="Slide Number Placeholder 3"/>
          <p:cNvSpPr>
            <a:spLocks noGrp="1"/>
          </p:cNvSpPr>
          <p:nvPr>
            <p:ph type="sldNum" sz="quarter" idx="10"/>
          </p:nvPr>
        </p:nvSpPr>
        <p:spPr/>
        <p:txBody>
          <a:bodyPr/>
          <a:lstStyle/>
          <a:p>
            <a:fld id="{7AB282B1-CF25-40B2-B8B4-899727C7B83A}" type="slidenum">
              <a:rPr lang="en-GB" smtClean="0"/>
              <a:pPr/>
              <a:t>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74320" indent="-274320">
              <a:buFont typeface="Arial" pitchFamily="34" charset="0"/>
              <a:buChar char="•"/>
            </a:pPr>
            <a:r>
              <a:rPr lang="en-US" sz="1200" dirty="0" smtClean="0"/>
              <a:t>EM calorimeter energy via </a:t>
            </a:r>
            <a:r>
              <a:rPr lang="en-US" sz="1200" dirty="0" err="1" smtClean="0"/>
              <a:t>LAr</a:t>
            </a:r>
            <a:r>
              <a:rPr lang="en-US" sz="1200" dirty="0" smtClean="0"/>
              <a:t> ionization chambers position through segmentation</a:t>
            </a:r>
          </a:p>
          <a:p>
            <a:pPr marL="274320" indent="-274320">
              <a:buFont typeface="Arial" pitchFamily="34" charset="0"/>
              <a:buChar char="•"/>
            </a:pPr>
            <a:r>
              <a:rPr lang="en-US" sz="1200" dirty="0" smtClean="0"/>
              <a:t>Hadron calorimeter energy via plastic scintillator tiles position through segmentation</a:t>
            </a:r>
          </a:p>
          <a:p>
            <a:endParaRPr lang="en-GB" dirty="0"/>
          </a:p>
        </p:txBody>
      </p:sp>
      <p:sp>
        <p:nvSpPr>
          <p:cNvPr id="4" name="Slide Number Placeholder 3"/>
          <p:cNvSpPr>
            <a:spLocks noGrp="1"/>
          </p:cNvSpPr>
          <p:nvPr>
            <p:ph type="sldNum" sz="quarter" idx="10"/>
          </p:nvPr>
        </p:nvSpPr>
        <p:spPr/>
        <p:txBody>
          <a:bodyPr/>
          <a:lstStyle/>
          <a:p>
            <a:fld id="{7AB282B1-CF25-40B2-B8B4-899727C7B83A}" type="slidenum">
              <a:rPr lang="en-GB" smtClean="0"/>
              <a:pPr/>
              <a:t>8</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 is also the</a:t>
            </a:r>
            <a:r>
              <a:rPr lang="en-US" baseline="0" dirty="0" smtClean="0"/>
              <a:t> principle of the straw tracker. </a:t>
            </a:r>
            <a:r>
              <a:rPr lang="en-US" sz="1200" dirty="0" smtClean="0"/>
              <a:t>Muon System signal via ionization chambers position through timing measurement</a:t>
            </a:r>
          </a:p>
          <a:p>
            <a:endParaRPr lang="en-GB" dirty="0"/>
          </a:p>
        </p:txBody>
      </p:sp>
      <p:sp>
        <p:nvSpPr>
          <p:cNvPr id="4" name="Slide Number Placeholder 3"/>
          <p:cNvSpPr>
            <a:spLocks noGrp="1"/>
          </p:cNvSpPr>
          <p:nvPr>
            <p:ph type="sldNum" sz="quarter" idx="10"/>
          </p:nvPr>
        </p:nvSpPr>
        <p:spPr/>
        <p:txBody>
          <a:bodyPr/>
          <a:lstStyle/>
          <a:p>
            <a:fld id="{7AB282B1-CF25-40B2-B8B4-899727C7B83A}" type="slidenum">
              <a:rPr lang="en-GB" smtClean="0"/>
              <a:pPr/>
              <a:t>9</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13</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16</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done</a:t>
            </a:r>
            <a:r>
              <a:rPr lang="en-US" baseline="0" dirty="0" smtClean="0"/>
              <a:t> for several LHC experiment readout systems. For example everywhere in LHCb. </a:t>
            </a:r>
            <a:endParaRPr lang="en-US" dirty="0"/>
          </a:p>
        </p:txBody>
      </p:sp>
      <p:sp>
        <p:nvSpPr>
          <p:cNvPr id="4" name="Slide Number Placeholder 3"/>
          <p:cNvSpPr>
            <a:spLocks noGrp="1"/>
          </p:cNvSpPr>
          <p:nvPr>
            <p:ph type="sldNum" sz="quarter" idx="10"/>
          </p:nvPr>
        </p:nvSpPr>
        <p:spPr/>
        <p:txBody>
          <a:bodyPr/>
          <a:lstStyle/>
          <a:p>
            <a:fld id="{B0D5BE0E-08EE-4083-843B-5AE5294CBF1C}" type="slidenum">
              <a:rPr lang="en-US" smtClean="0"/>
              <a:t>25</a:t>
            </a:fld>
            <a:endParaRPr lang="en-US"/>
          </a:p>
        </p:txBody>
      </p:sp>
    </p:spTree>
    <p:extLst>
      <p:ext uri="{BB962C8B-B14F-4D97-AF65-F5344CB8AC3E}">
        <p14:creationId xmlns:p14="http://schemas.microsoft.com/office/powerpoint/2010/main" val="2568955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EBA701BA-891D-4103-9D5F-C0EB567B5E8B}" type="slidenum">
              <a:rPr lang="en-GB"/>
              <a:pPr/>
              <a:t>26</a:t>
            </a:fld>
            <a:endParaRPr lang="en-GB"/>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13" y="0"/>
            <a:ext cx="7343775" cy="836613"/>
          </a:xfrm>
        </p:spPr>
        <p:txBody>
          <a:bodyPr/>
          <a:lstStyle/>
          <a:p>
            <a:r>
              <a:rPr lang="en-US"/>
              <a:t>Click to edit Master title style</a:t>
            </a:r>
          </a:p>
        </p:txBody>
      </p:sp>
      <p:sp>
        <p:nvSpPr>
          <p:cNvPr id="3" name="Text Placeholder 2"/>
          <p:cNvSpPr>
            <a:spLocks noGrp="1"/>
          </p:cNvSpPr>
          <p:nvPr>
            <p:ph type="body" sz="half" idx="1"/>
          </p:nvPr>
        </p:nvSpPr>
        <p:spPr>
          <a:xfrm>
            <a:off x="685800" y="981075"/>
            <a:ext cx="3810000" cy="5543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81075"/>
            <a:ext cx="3810000" cy="5543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0" y="6597650"/>
            <a:ext cx="2195513" cy="26035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4643438" y="6629400"/>
            <a:ext cx="4500562" cy="457200"/>
          </a:xfrm>
          <a:prstGeom prst="rect">
            <a:avLst/>
          </a:prstGeom>
        </p:spPr>
        <p:txBody>
          <a:bodyPr/>
          <a:lstStyle>
            <a:lvl1pPr>
              <a:defRPr/>
            </a:lvl1pPr>
          </a:lstStyle>
          <a:p>
            <a:r>
              <a:rPr lang="en-US" smtClean="0"/>
              <a:t>Intro to Detector Readout ISOTDAQ  2012, N. Neufeld CERN/PH</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3622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gif"/><Relationship Id="rId17" Type="http://schemas.openxmlformats.org/officeDocument/2006/relationships/image" Target="../media/image3.png"/><Relationship Id="rId18"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png"/><Relationship Id="rId1" Type="http://schemas.openxmlformats.org/officeDocument/2006/relationships/slideLayout" Target="../slideLayouts/slideLayout14.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cern_logo.gif"/>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172200"/>
            <a:ext cx="685800" cy="685800"/>
          </a:xfrm>
          <a:prstGeom prst="rect">
            <a:avLst/>
          </a:prstGeom>
        </p:spPr>
      </p:pic>
      <p:sp>
        <p:nvSpPr>
          <p:cNvPr id="4" name="TextBox 3"/>
          <p:cNvSpPr txBox="1"/>
          <p:nvPr userDrawn="1"/>
        </p:nvSpPr>
        <p:spPr>
          <a:xfrm>
            <a:off x="8578415" y="6400800"/>
            <a:ext cx="533400" cy="369332"/>
          </a:xfrm>
          <a:prstGeom prst="rect">
            <a:avLst/>
          </a:prstGeom>
          <a:noFill/>
        </p:spPr>
        <p:txBody>
          <a:bodyPr wrap="square" rtlCol="0">
            <a:spAutoFit/>
          </a:bodyPr>
          <a:lstStyle/>
          <a:p>
            <a:fld id="{457E328F-EDD2-8243-B6BE-C15FB472EF18}" type="slidenum">
              <a:rPr lang="en-US" smtClean="0"/>
              <a:t>‹#›</a:t>
            </a:fld>
            <a:endParaRPr lang="en-US" dirty="0"/>
          </a:p>
        </p:txBody>
      </p:sp>
      <p:sp>
        <p:nvSpPr>
          <p:cNvPr id="5" name="TextBox 4"/>
          <p:cNvSpPr txBox="1"/>
          <p:nvPr userDrawn="1"/>
        </p:nvSpPr>
        <p:spPr>
          <a:xfrm>
            <a:off x="2286000" y="6400800"/>
            <a:ext cx="4724400" cy="369332"/>
          </a:xfrm>
          <a:prstGeom prst="rect">
            <a:avLst/>
          </a:prstGeom>
          <a:noFill/>
        </p:spPr>
        <p:txBody>
          <a:bodyPr wrap="square" rtlCol="0">
            <a:spAutoFit/>
          </a:bodyPr>
          <a:lstStyle/>
          <a:p>
            <a:r>
              <a:rPr lang="en-US" dirty="0" smtClean="0"/>
              <a:t>N. Neufeld – </a:t>
            </a:r>
            <a:r>
              <a:rPr lang="en-US" dirty="0" smtClean="0"/>
              <a:t>Detector</a:t>
            </a:r>
            <a:r>
              <a:rPr lang="en-US" baseline="0" dirty="0" smtClean="0"/>
              <a:t> Readout</a:t>
            </a:r>
            <a:r>
              <a:rPr lang="en-US" dirty="0" smtClean="0"/>
              <a:t> </a:t>
            </a:r>
            <a:r>
              <a:rPr lang="en-US" dirty="0" smtClean="0"/>
              <a:t>ISOTDAQ 2013</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 id="2147483676" r:id="rId13"/>
  </p:sldLayoutIdLst>
  <p:transition xmlns:p14="http://schemas.microsoft.com/office/powerpoint/2010/main">
    <p:fade/>
  </p:transition>
  <p:hf hdr="0" dt="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8"/>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7000" r="-7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xmlns:p14="http://schemas.microsoft.com/office/powerpoint/2010/main">
    <p:fade/>
  </p:transition>
  <p:hf hdr="0" dt="0"/>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3.wmf"/><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wmf"/><Relationship Id="rId4" Type="http://schemas.openxmlformats.org/officeDocument/2006/relationships/image" Target="../media/image16.wmf"/><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2.bin"/><Relationship Id="rId5" Type="http://schemas.openxmlformats.org/officeDocument/2006/relationships/image" Target="../media/image19.emf"/><Relationship Id="rId6" Type="http://schemas.openxmlformats.org/officeDocument/2006/relationships/image" Target="../media/image21.png"/><Relationship Id="rId7" Type="http://schemas.openxmlformats.org/officeDocument/2006/relationships/oleObject" Target="../embeddings/oleObject3.bin"/><Relationship Id="rId8" Type="http://schemas.openxmlformats.org/officeDocument/2006/relationships/image" Target="../media/image20.emf"/><Relationship Id="rId9" Type="http://schemas.openxmlformats.org/officeDocument/2006/relationships/oleObject" Target="../embeddings/oleObject4.bin"/><Relationship Id="rId10" Type="http://schemas.openxmlformats.org/officeDocument/2006/relationships/oleObject" Target="../embeddings/oleObject5.bin"/><Relationship Id="rId1" Type="http://schemas.openxmlformats.org/officeDocument/2006/relationships/vmlDrawing" Target="../drawings/vmlDrawing2.vml"/><Relationship Id="rId2"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png"/><Relationship Id="rId3"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eg"/><Relationship Id="rId1" Type="http://schemas.openxmlformats.org/officeDocument/2006/relationships/slideLayout" Target="../slideLayouts/slideLayout4.xml"/><Relationship Id="rId2" Type="http://schemas.openxmlformats.org/officeDocument/2006/relationships/image" Target="../media/image24.jpe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6.bin"/><Relationship Id="rId5" Type="http://schemas.openxmlformats.org/officeDocument/2006/relationships/image" Target="../media/image27.wmf"/><Relationship Id="rId6" Type="http://schemas.openxmlformats.org/officeDocument/2006/relationships/oleObject" Target="../embeddings/oleObject7.bin"/><Relationship Id="rId7" Type="http://schemas.openxmlformats.org/officeDocument/2006/relationships/image" Target="../media/image28.emf"/><Relationship Id="rId1" Type="http://schemas.openxmlformats.org/officeDocument/2006/relationships/vmlDrawing" Target="../drawings/vmlDrawing3.vml"/><Relationship Id="rId2"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2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3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2.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5" Type="http://schemas.openxmlformats.org/officeDocument/2006/relationships/image" Target="../media/image8.jpe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wmf"/><Relationship Id="rId1" Type="http://schemas.openxmlformats.org/officeDocument/2006/relationships/slideLayout" Target="../slideLayouts/slideLayout4.xml"/><Relationship Id="rId2"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gif"/><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1.jpe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42.emf"/><Relationship Id="rId1" Type="http://schemas.openxmlformats.org/officeDocument/2006/relationships/vmlDrawing" Target="../drawings/vmlDrawing4.vml"/><Relationship Id="rId2"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43.emf"/><Relationship Id="rId1" Type="http://schemas.openxmlformats.org/officeDocument/2006/relationships/vmlDrawing" Target="../drawings/vmlDrawing5.vml"/><Relationship Id="rId2"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4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6.jpeg"/></Relationships>
</file>

<file path=ppt/slides/_rels/slide51.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jpeg"/><Relationship Id="rId5" Type="http://schemas.openxmlformats.org/officeDocument/2006/relationships/image" Target="../media/image50.jpeg"/><Relationship Id="rId6" Type="http://schemas.openxmlformats.org/officeDocument/2006/relationships/image" Target="../media/image51.jpeg"/><Relationship Id="rId7" Type="http://schemas.openxmlformats.org/officeDocument/2006/relationships/image" Target="../media/image52.jpeg"/><Relationship Id="rId1" Type="http://schemas.openxmlformats.org/officeDocument/2006/relationships/slideLayout" Target="../slideLayouts/slideLayout5.xml"/><Relationship Id="rId2" Type="http://schemas.openxmlformats.org/officeDocument/2006/relationships/image" Target="../media/image47.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4.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emf"/></Relationships>
</file>

<file path=ppt/slides/_rels/slide57.xml.rels><?xml version="1.0" encoding="UTF-8" standalone="yes"?>
<Relationships xmlns="http://schemas.openxmlformats.org/package/2006/relationships"><Relationship Id="rId3" Type="http://schemas.openxmlformats.org/officeDocument/2006/relationships/image" Target="../media/image57.gif"/><Relationship Id="rId4" Type="http://schemas.openxmlformats.org/officeDocument/2006/relationships/image" Target="../media/image58.jpeg"/><Relationship Id="rId1" Type="http://schemas.openxmlformats.org/officeDocument/2006/relationships/slideLayout" Target="../slideLayouts/slideLayout4.xml"/><Relationship Id="rId2" Type="http://schemas.openxmlformats.org/officeDocument/2006/relationships/image" Target="../media/image56.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0"/>
            <a:ext cx="7954963" cy="1904495"/>
          </a:xfrm>
        </p:spPr>
        <p:txBody>
          <a:bodyPr/>
          <a:lstStyle/>
          <a:p>
            <a:r>
              <a:rPr lang="en-US" dirty="0" smtClean="0"/>
              <a:t>Introduction to Detector Readout and Front End Electronics</a:t>
            </a:r>
            <a:endParaRPr lang="en-US" dirty="0"/>
          </a:p>
        </p:txBody>
      </p:sp>
      <p:sp>
        <p:nvSpPr>
          <p:cNvPr id="3" name="Subtitle 2"/>
          <p:cNvSpPr>
            <a:spLocks noGrp="1"/>
          </p:cNvSpPr>
          <p:nvPr>
            <p:ph type="subTitle" idx="1"/>
          </p:nvPr>
        </p:nvSpPr>
        <p:spPr>
          <a:xfrm>
            <a:off x="730249" y="4038600"/>
            <a:ext cx="7681913" cy="1600200"/>
          </a:xfrm>
        </p:spPr>
        <p:txBody>
          <a:bodyPr>
            <a:normAutofit fontScale="77500" lnSpcReduction="20000"/>
          </a:bodyPr>
          <a:lstStyle/>
          <a:p>
            <a:r>
              <a:rPr lang="en-US" dirty="0" smtClean="0"/>
              <a:t>ISOTDAQ 2013</a:t>
            </a:r>
          </a:p>
          <a:p>
            <a:r>
              <a:rPr lang="en-US" dirty="0"/>
              <a:t>Aristotle University of Thessaloniki, Thessaloniki, </a:t>
            </a:r>
            <a:r>
              <a:rPr lang="en-US" dirty="0" smtClean="0"/>
              <a:t>Greece</a:t>
            </a:r>
            <a:br>
              <a:rPr lang="en-US" dirty="0" smtClean="0"/>
            </a:br>
            <a:endParaRPr lang="en-US" dirty="0" smtClean="0"/>
          </a:p>
          <a:p>
            <a:r>
              <a:rPr lang="en-US" dirty="0" smtClean="0"/>
              <a:t>Niko Neufeld</a:t>
            </a:r>
          </a:p>
          <a:p>
            <a:r>
              <a:rPr lang="en-US" dirty="0" smtClean="0"/>
              <a:t>CERN</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958" y="186779"/>
            <a:ext cx="7988061" cy="769441"/>
          </a:xfrm>
        </p:spPr>
        <p:txBody>
          <a:bodyPr wrap="none">
            <a:normAutofit/>
          </a:bodyPr>
          <a:lstStyle/>
          <a:p>
            <a:r>
              <a:rPr lang="en-US" sz="3200" dirty="0" smtClean="0"/>
              <a:t>Many different detectors – very similar goals</a:t>
            </a:r>
            <a:endParaRPr lang="en-GB" sz="3200" dirty="0"/>
          </a:p>
        </p:txBody>
      </p:sp>
      <p:sp>
        <p:nvSpPr>
          <p:cNvPr id="3" name="Content Placeholder 2"/>
          <p:cNvSpPr>
            <a:spLocks noGrp="1"/>
          </p:cNvSpPr>
          <p:nvPr>
            <p:ph idx="1"/>
          </p:nvPr>
        </p:nvSpPr>
        <p:spPr>
          <a:xfrm>
            <a:off x="189781" y="1138682"/>
            <a:ext cx="8954219" cy="5262117"/>
          </a:xfrm>
        </p:spPr>
        <p:txBody>
          <a:bodyPr wrap="square">
            <a:noAutofit/>
          </a:bodyPr>
          <a:lstStyle/>
          <a:p>
            <a:pPr indent="0">
              <a:buNone/>
            </a:pPr>
            <a:r>
              <a:rPr lang="en-US" sz="2400" b="1" dirty="0" smtClean="0"/>
              <a:t>Although these various detector systems look very different, at the end it comes down to this:</a:t>
            </a:r>
          </a:p>
          <a:p>
            <a:r>
              <a:rPr lang="en-US" sz="2400" dirty="0" smtClean="0"/>
              <a:t>Sensors (“detector-elements”) must determine</a:t>
            </a:r>
          </a:p>
          <a:p>
            <a:pPr marL="971550" lvl="1" indent="-182880">
              <a:buFont typeface="+mj-lt"/>
              <a:buAutoNum type="arabicPeriod"/>
            </a:pPr>
            <a:r>
              <a:rPr lang="en-US" sz="2000" dirty="0" smtClean="0"/>
              <a:t> presence of a signal and/or</a:t>
            </a:r>
          </a:p>
          <a:p>
            <a:pPr marL="971550" lvl="1" indent="-182880">
              <a:buFont typeface="+mj-lt"/>
              <a:buAutoNum type="arabicPeriod"/>
            </a:pPr>
            <a:r>
              <a:rPr lang="en-US" sz="2000" dirty="0" smtClean="0"/>
              <a:t> magnitude of the signal created and/or</a:t>
            </a:r>
          </a:p>
          <a:p>
            <a:pPr marL="971550" lvl="1" indent="-182880">
              <a:buFont typeface="+mj-lt"/>
              <a:buAutoNum type="arabicPeriod"/>
            </a:pPr>
            <a:r>
              <a:rPr lang="en-US" sz="2000" dirty="0" smtClean="0"/>
              <a:t> time of arrival of the signal</a:t>
            </a:r>
          </a:p>
          <a:p>
            <a:r>
              <a:rPr lang="en-US" sz="2400" dirty="0" smtClean="0"/>
              <a:t>Some measurements depend on </a:t>
            </a:r>
            <a:r>
              <a:rPr lang="en-US" sz="2400" b="1" i="1" dirty="0" smtClean="0">
                <a:solidFill>
                  <a:srgbClr val="FF0000"/>
                </a:solidFill>
              </a:rPr>
              <a:t>sensitivity</a:t>
            </a:r>
            <a:r>
              <a:rPr lang="en-US" sz="2400" dirty="0" smtClean="0"/>
              <a:t>, i.e. detection threshold, e.g.: silicon tracker, to detect presence of a particle in a given electrode</a:t>
            </a:r>
          </a:p>
          <a:p>
            <a:r>
              <a:rPr lang="en-US" sz="2400" dirty="0" smtClean="0"/>
              <a:t>Others seek to determine a </a:t>
            </a:r>
            <a:r>
              <a:rPr lang="en-US" sz="2400" i="1" dirty="0" smtClean="0"/>
              <a:t>signal very </a:t>
            </a:r>
            <a:r>
              <a:rPr lang="en-US" sz="2400" b="1" i="1" dirty="0" smtClean="0">
                <a:solidFill>
                  <a:srgbClr val="FF0000"/>
                </a:solidFill>
              </a:rPr>
              <a:t>accurately</a:t>
            </a:r>
            <a:r>
              <a:rPr lang="en-US" sz="2400" dirty="0" smtClean="0"/>
              <a:t>, i.e. resolution, e.g. : calorimeter – magnitude of absorbed energy; </a:t>
            </a:r>
            <a:r>
              <a:rPr lang="en-US" sz="2400" dirty="0" err="1" smtClean="0"/>
              <a:t>muon</a:t>
            </a:r>
            <a:r>
              <a:rPr lang="en-US" sz="2400" dirty="0" smtClean="0"/>
              <a:t> chambers – time measurement yields position</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linds(horizontal)">
                                      <p:cBhvr>
                                        <p:cTn id="25" dur="500"/>
                                        <p:tgtEl>
                                          <p:spTgt spid="3">
                                            <p:txEl>
                                              <p:pRg st="5" end="5"/>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blinds(horizontal)">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signal</a:t>
            </a:r>
            <a:endParaRPr lang="en-GB"/>
          </a:p>
        </p:txBody>
      </p:sp>
      <p:sp>
        <p:nvSpPr>
          <p:cNvPr id="3" name="Content Placeholder 2"/>
          <p:cNvSpPr>
            <a:spLocks noGrp="1"/>
          </p:cNvSpPr>
          <p:nvPr>
            <p:ph idx="1"/>
          </p:nvPr>
        </p:nvSpPr>
        <p:spPr>
          <a:xfrm>
            <a:off x="457200" y="1419022"/>
            <a:ext cx="8229600" cy="3232878"/>
          </a:xfrm>
        </p:spPr>
        <p:txBody>
          <a:bodyPr>
            <a:normAutofit/>
          </a:bodyPr>
          <a:lstStyle/>
          <a:p>
            <a:r>
              <a:rPr lang="en-US" sz="2400" dirty="0" smtClean="0"/>
              <a:t>The </a:t>
            </a:r>
            <a:r>
              <a:rPr lang="en-US" sz="2400" dirty="0" err="1" smtClean="0"/>
              <a:t>signa</a:t>
            </a:r>
            <a:r>
              <a:rPr lang="en-US" sz="2400" dirty="0" smtClean="0"/>
              <a:t> l S is usually a small current pulse varying in duration (from ~ 100 </a:t>
            </a:r>
            <a:r>
              <a:rPr lang="en-US" sz="2400" dirty="0" err="1" smtClean="0"/>
              <a:t>ps</a:t>
            </a:r>
            <a:r>
              <a:rPr lang="en-US" sz="2400" dirty="0" smtClean="0"/>
              <a:t> for a Si sensor to O(10) </a:t>
            </a:r>
            <a:r>
              <a:rPr lang="el-GR" sz="2400" dirty="0" smtClean="0"/>
              <a:t>μ</a:t>
            </a:r>
            <a:r>
              <a:rPr lang="en-US" sz="2400" dirty="0" smtClean="0"/>
              <a:t>s for inorganic scintillators) </a:t>
            </a:r>
          </a:p>
          <a:p>
            <a:r>
              <a:rPr lang="en-US" sz="2400" dirty="0" smtClean="0"/>
              <a:t>There are many sources of signals. Magnitude of signal depends on deposited signal (energy / charge) and excitation energy </a:t>
            </a:r>
          </a:p>
          <a:p>
            <a:endParaRPr lang="en-US" sz="2400" dirty="0" smtClean="0"/>
          </a:p>
          <a:p>
            <a:pPr lvl="1"/>
            <a:endParaRPr lang="en-GB" sz="2000" dirty="0"/>
          </a:p>
        </p:txBody>
      </p:sp>
      <p:graphicFrame>
        <p:nvGraphicFramePr>
          <p:cNvPr id="6" name="Table 5"/>
          <p:cNvGraphicFramePr>
            <a:graphicFrameLocks noGrp="1"/>
          </p:cNvGraphicFramePr>
          <p:nvPr/>
        </p:nvGraphicFramePr>
        <p:xfrm>
          <a:off x="929195" y="4078094"/>
          <a:ext cx="7646634" cy="1899920"/>
        </p:xfrm>
        <a:graphic>
          <a:graphicData uri="http://schemas.openxmlformats.org/drawingml/2006/table">
            <a:tbl>
              <a:tblPr firstRow="1" bandRow="1">
                <a:tableStyleId>{5C22544A-7EE6-4342-B048-85BDC9FD1C3A}</a:tableStyleId>
              </a:tblPr>
              <a:tblGrid>
                <a:gridCol w="2548878"/>
                <a:gridCol w="2548878"/>
                <a:gridCol w="2548878"/>
              </a:tblGrid>
              <a:tr h="370840">
                <a:tc>
                  <a:txBody>
                    <a:bodyPr/>
                    <a:lstStyle/>
                    <a:p>
                      <a:r>
                        <a:rPr lang="en-US" sz="1600" smtClean="0"/>
                        <a:t>Signal</a:t>
                      </a:r>
                      <a:endParaRPr lang="en-GB" sz="1600"/>
                    </a:p>
                  </a:txBody>
                  <a:tcPr/>
                </a:tc>
                <a:tc>
                  <a:txBody>
                    <a:bodyPr/>
                    <a:lstStyle/>
                    <a:p>
                      <a:r>
                        <a:rPr lang="en-US" sz="1600" smtClean="0"/>
                        <a:t>Physical effect</a:t>
                      </a:r>
                      <a:endParaRPr lang="en-GB" sz="1600"/>
                    </a:p>
                  </a:txBody>
                  <a:tcPr/>
                </a:tc>
                <a:tc>
                  <a:txBody>
                    <a:bodyPr/>
                    <a:lstStyle/>
                    <a:p>
                      <a:r>
                        <a:rPr lang="en-US" sz="1600" smtClean="0"/>
                        <a:t>Excitation</a:t>
                      </a:r>
                      <a:r>
                        <a:rPr lang="en-US" sz="1600" baseline="0" smtClean="0"/>
                        <a:t> energy</a:t>
                      </a:r>
                      <a:endParaRPr lang="en-GB" sz="1600"/>
                    </a:p>
                  </a:txBody>
                  <a:tcPr/>
                </a:tc>
              </a:tr>
              <a:tr h="370840">
                <a:tc>
                  <a:txBody>
                    <a:bodyPr/>
                    <a:lstStyle/>
                    <a:p>
                      <a:r>
                        <a:rPr lang="en-US" sz="1600" smtClean="0"/>
                        <a:t>Electrical pulse (direct)</a:t>
                      </a:r>
                      <a:endParaRPr lang="en-GB" sz="1600"/>
                    </a:p>
                  </a:txBody>
                  <a:tcPr/>
                </a:tc>
                <a:tc>
                  <a:txBody>
                    <a:bodyPr/>
                    <a:lstStyle/>
                    <a:p>
                      <a:r>
                        <a:rPr lang="en-US" sz="1600" smtClean="0"/>
                        <a:t>Ionization</a:t>
                      </a:r>
                      <a:endParaRPr lang="en-GB" sz="1600"/>
                    </a:p>
                  </a:txBody>
                  <a:tcPr/>
                </a:tc>
                <a:tc>
                  <a:txBody>
                    <a:bodyPr/>
                    <a:lstStyle/>
                    <a:p>
                      <a:r>
                        <a:rPr lang="en-US" sz="1600" smtClean="0"/>
                        <a:t>30 </a:t>
                      </a:r>
                      <a:r>
                        <a:rPr lang="en-US" sz="1600" err="1" smtClean="0"/>
                        <a:t>eV</a:t>
                      </a:r>
                      <a:r>
                        <a:rPr lang="en-US" sz="1600" baseline="0" smtClean="0"/>
                        <a:t> for gases 1- 10 </a:t>
                      </a:r>
                      <a:r>
                        <a:rPr lang="en-US" sz="1600" baseline="0" err="1" smtClean="0"/>
                        <a:t>eV</a:t>
                      </a:r>
                      <a:r>
                        <a:rPr lang="en-US" sz="1600" baseline="0" smtClean="0"/>
                        <a:t> for semiconductors</a:t>
                      </a:r>
                      <a:endParaRPr lang="en-GB" sz="1600"/>
                    </a:p>
                  </a:txBody>
                  <a:tcPr/>
                </a:tc>
              </a:tr>
              <a:tr h="370840">
                <a:tc>
                  <a:txBody>
                    <a:bodyPr/>
                    <a:lstStyle/>
                    <a:p>
                      <a:r>
                        <a:rPr lang="en-US" sz="1600" smtClean="0"/>
                        <a:t>Scintillation light</a:t>
                      </a:r>
                      <a:endParaRPr lang="en-GB" sz="1600"/>
                    </a:p>
                  </a:txBody>
                  <a:tcPr/>
                </a:tc>
                <a:tc>
                  <a:txBody>
                    <a:bodyPr/>
                    <a:lstStyle/>
                    <a:p>
                      <a:r>
                        <a:rPr lang="en-US" sz="1600" smtClean="0"/>
                        <a:t>Excitation</a:t>
                      </a:r>
                      <a:r>
                        <a:rPr lang="en-US" sz="1600" baseline="0" smtClean="0"/>
                        <a:t> of optical states</a:t>
                      </a:r>
                      <a:endParaRPr lang="en-GB" sz="1600"/>
                    </a:p>
                  </a:txBody>
                  <a:tcPr/>
                </a:tc>
                <a:tc>
                  <a:txBody>
                    <a:bodyPr/>
                    <a:lstStyle/>
                    <a:p>
                      <a:r>
                        <a:rPr lang="en-US" sz="1600" smtClean="0"/>
                        <a:t>20 – 500 </a:t>
                      </a:r>
                      <a:r>
                        <a:rPr lang="en-US" sz="1600" err="1" smtClean="0"/>
                        <a:t>eV</a:t>
                      </a:r>
                      <a:endParaRPr lang="en-GB" sz="1600"/>
                    </a:p>
                  </a:txBody>
                  <a:tcPr/>
                </a:tc>
              </a:tr>
              <a:tr h="370840">
                <a:tc>
                  <a:txBody>
                    <a:bodyPr/>
                    <a:lstStyle/>
                    <a:p>
                      <a:r>
                        <a:rPr lang="en-US" sz="1600" smtClean="0"/>
                        <a:t>Temperature</a:t>
                      </a:r>
                      <a:endParaRPr lang="en-GB" sz="1600"/>
                    </a:p>
                  </a:txBody>
                  <a:tcPr/>
                </a:tc>
                <a:tc>
                  <a:txBody>
                    <a:bodyPr/>
                    <a:lstStyle/>
                    <a:p>
                      <a:r>
                        <a:rPr lang="en-US" sz="1600" smtClean="0"/>
                        <a:t>Excitation of lattice vibrations</a:t>
                      </a:r>
                      <a:endParaRPr lang="en-GB" sz="1600"/>
                    </a:p>
                  </a:txBody>
                  <a:tcPr/>
                </a:tc>
                <a:tc>
                  <a:txBody>
                    <a:bodyPr/>
                    <a:lstStyle/>
                    <a:p>
                      <a:r>
                        <a:rPr lang="en-US" sz="1600" err="1" smtClean="0"/>
                        <a:t>meV</a:t>
                      </a:r>
                      <a:endParaRPr lang="en-GB" sz="1600"/>
                    </a:p>
                  </a:txBody>
                  <a:tcPr/>
                </a:tc>
              </a:tr>
            </a:tbl>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124956413"/>
              </p:ext>
            </p:extLst>
          </p:nvPr>
        </p:nvGraphicFramePr>
        <p:xfrm>
          <a:off x="6553200" y="228600"/>
          <a:ext cx="2133600" cy="1170038"/>
        </p:xfrm>
        <a:graphic>
          <a:graphicData uri="http://schemas.openxmlformats.org/presentationml/2006/ole">
            <mc:AlternateContent xmlns:mc="http://schemas.openxmlformats.org/markup-compatibility/2006">
              <mc:Choice xmlns:v="urn:schemas-microsoft-com:vml" Requires="v">
                <p:oleObj spid="_x0000_s2079" name="Equation" r:id="rId3" imgW="787320" imgH="431640" progId="Equation.3">
                  <p:embed/>
                </p:oleObj>
              </mc:Choice>
              <mc:Fallback>
                <p:oleObj name="Equation" r:id="rId3" imgW="78732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228600"/>
                        <a:ext cx="2133600" cy="1170038"/>
                      </a:xfrm>
                      <a:prstGeom prst="rect">
                        <a:avLst/>
                      </a:prstGeom>
                      <a:solidFill>
                        <a:schemeClr val="tx1"/>
                      </a:solidFill>
                      <a:extLst/>
                    </p:spPr>
                  </p:pic>
                </p:oleObj>
              </mc:Fallback>
            </mc:AlternateContent>
          </a:graphicData>
        </a:graphic>
      </p:graphicFrame>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The “front-end” electronics`</a:t>
            </a:r>
            <a:endParaRPr lang="en-GB" sz="4000" dirty="0"/>
          </a:p>
        </p:txBody>
      </p:sp>
      <p:sp>
        <p:nvSpPr>
          <p:cNvPr id="3" name="Content Placeholder 2"/>
          <p:cNvSpPr>
            <a:spLocks noGrp="1"/>
          </p:cNvSpPr>
          <p:nvPr>
            <p:ph idx="4294967295"/>
          </p:nvPr>
        </p:nvSpPr>
        <p:spPr>
          <a:xfrm>
            <a:off x="741363" y="1027113"/>
            <a:ext cx="8402637" cy="2786062"/>
          </a:xfrm>
        </p:spPr>
        <p:txBody>
          <a:bodyPr>
            <a:normAutofit fontScale="70000" lnSpcReduction="20000"/>
          </a:bodyPr>
          <a:lstStyle/>
          <a:p>
            <a:r>
              <a:rPr lang="en-US" dirty="0" smtClean="0"/>
              <a:t>Front-end electronics is the electronics directly connected to the detector (sensitive element)</a:t>
            </a:r>
          </a:p>
          <a:p>
            <a:r>
              <a:rPr lang="en-US" dirty="0" smtClean="0"/>
              <a:t>Its purpose is to</a:t>
            </a:r>
          </a:p>
          <a:p>
            <a:pPr lvl="1"/>
            <a:r>
              <a:rPr lang="en-US" dirty="0" smtClean="0"/>
              <a:t>acquire an electrical signal from the detector </a:t>
            </a:r>
          </a:p>
          <a:p>
            <a:pPr lvl="1"/>
            <a:r>
              <a:rPr lang="en-US" dirty="0" smtClean="0"/>
              <a:t>tailor the response of the system to optimize</a:t>
            </a:r>
          </a:p>
          <a:p>
            <a:pPr lvl="2"/>
            <a:r>
              <a:rPr lang="en-US" dirty="0" smtClean="0"/>
              <a:t>the minimum detectable signal</a:t>
            </a:r>
          </a:p>
          <a:p>
            <a:pPr lvl="2"/>
            <a:r>
              <a:rPr lang="en-US" dirty="0" smtClean="0"/>
              <a:t>energy measurement (charge deposit)</a:t>
            </a:r>
          </a:p>
          <a:p>
            <a:pPr lvl="2"/>
            <a:r>
              <a:rPr lang="en-US" dirty="0" smtClean="0"/>
              <a:t>event rate</a:t>
            </a:r>
          </a:p>
          <a:p>
            <a:pPr lvl="2"/>
            <a:r>
              <a:rPr lang="en-US" dirty="0" smtClean="0"/>
              <a:t>time of arrival</a:t>
            </a:r>
          </a:p>
          <a:p>
            <a:pPr lvl="2"/>
            <a:r>
              <a:rPr lang="en-US" dirty="0" smtClean="0"/>
              <a:t>in-</a:t>
            </a:r>
            <a:r>
              <a:rPr lang="en-US" dirty="0" err="1" smtClean="0"/>
              <a:t>sensitivty</a:t>
            </a:r>
            <a:r>
              <a:rPr lang="en-US" dirty="0" smtClean="0"/>
              <a:t> to sensor pulse shape</a:t>
            </a:r>
          </a:p>
          <a:p>
            <a:pPr lvl="1"/>
            <a:r>
              <a:rPr lang="en-US" dirty="0" smtClean="0"/>
              <a:t>digitize the signal and store it for further treatment</a:t>
            </a:r>
            <a:endParaRPr lang="en-GB" dirty="0"/>
          </a:p>
        </p:txBody>
      </p:sp>
      <p:grpSp>
        <p:nvGrpSpPr>
          <p:cNvPr id="346116" name="Group 4"/>
          <p:cNvGrpSpPr>
            <a:grpSpLocks noChangeAspect="1"/>
          </p:cNvGrpSpPr>
          <p:nvPr/>
        </p:nvGrpSpPr>
        <p:grpSpPr bwMode="auto">
          <a:xfrm>
            <a:off x="719138" y="3854354"/>
            <a:ext cx="7873999" cy="2616200"/>
            <a:chOff x="453" y="2341"/>
            <a:chExt cx="4960" cy="1648"/>
          </a:xfrm>
        </p:grpSpPr>
        <p:sp>
          <p:nvSpPr>
            <p:cNvPr id="346115" name="AutoShape 3"/>
            <p:cNvSpPr>
              <a:spLocks noChangeAspect="1" noChangeArrowheads="1" noTextEdit="1"/>
            </p:cNvSpPr>
            <p:nvPr/>
          </p:nvSpPr>
          <p:spPr bwMode="auto">
            <a:xfrm>
              <a:off x="453" y="2341"/>
              <a:ext cx="4935" cy="16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17" name="Rectangle 5"/>
            <p:cNvSpPr>
              <a:spLocks noChangeArrowheads="1"/>
            </p:cNvSpPr>
            <p:nvPr/>
          </p:nvSpPr>
          <p:spPr bwMode="auto">
            <a:xfrm>
              <a:off x="591" y="2343"/>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18" name="Rectangle 6"/>
            <p:cNvSpPr>
              <a:spLocks noChangeArrowheads="1"/>
            </p:cNvSpPr>
            <p:nvPr/>
          </p:nvSpPr>
          <p:spPr bwMode="auto">
            <a:xfrm>
              <a:off x="591" y="2343"/>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19" name="Rectangle 7"/>
            <p:cNvSpPr>
              <a:spLocks noChangeArrowheads="1"/>
            </p:cNvSpPr>
            <p:nvPr/>
          </p:nvSpPr>
          <p:spPr bwMode="auto">
            <a:xfrm>
              <a:off x="524" y="2457"/>
              <a:ext cx="3808"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0" name="Rectangle 8"/>
            <p:cNvSpPr>
              <a:spLocks noChangeArrowheads="1"/>
            </p:cNvSpPr>
            <p:nvPr/>
          </p:nvSpPr>
          <p:spPr bwMode="auto">
            <a:xfrm>
              <a:off x="524" y="2457"/>
              <a:ext cx="3808"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1" name="Rectangle 9"/>
            <p:cNvSpPr>
              <a:spLocks noChangeArrowheads="1"/>
            </p:cNvSpPr>
            <p:nvPr/>
          </p:nvSpPr>
          <p:spPr bwMode="auto">
            <a:xfrm>
              <a:off x="456" y="2571"/>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2" name="Rectangle 10"/>
            <p:cNvSpPr>
              <a:spLocks noChangeArrowheads="1"/>
            </p:cNvSpPr>
            <p:nvPr/>
          </p:nvSpPr>
          <p:spPr bwMode="auto">
            <a:xfrm>
              <a:off x="456" y="2571"/>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3" name="Freeform 11"/>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4" name="Freeform 12"/>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5" name="Freeform 13"/>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6" name="Freeform 14"/>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7" name="Freeform 15"/>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8" name="Freeform 16"/>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9" name="Rectangle 17"/>
            <p:cNvSpPr>
              <a:spLocks noChangeArrowheads="1"/>
            </p:cNvSpPr>
            <p:nvPr/>
          </p:nvSpPr>
          <p:spPr bwMode="auto">
            <a:xfrm>
              <a:off x="1997" y="3069"/>
              <a:ext cx="771" cy="341"/>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0" name="Rectangle 18"/>
            <p:cNvSpPr>
              <a:spLocks noChangeArrowheads="1"/>
            </p:cNvSpPr>
            <p:nvPr/>
          </p:nvSpPr>
          <p:spPr bwMode="auto">
            <a:xfrm>
              <a:off x="1997" y="3069"/>
              <a:ext cx="771" cy="34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1" name="Rectangle 19"/>
            <p:cNvSpPr>
              <a:spLocks noChangeArrowheads="1"/>
            </p:cNvSpPr>
            <p:nvPr/>
          </p:nvSpPr>
          <p:spPr bwMode="auto">
            <a:xfrm>
              <a:off x="2118" y="3164"/>
              <a:ext cx="589"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Shaping</a:t>
              </a:r>
              <a:endParaRPr kumimoji="0" lang="en-US" sz="1800" b="0" i="0" u="none" strike="noStrike" cap="none" normalizeH="0" baseline="0" smtClean="0">
                <a:ln>
                  <a:noFill/>
                </a:ln>
                <a:solidFill>
                  <a:schemeClr val="tx1"/>
                </a:solidFill>
                <a:effectLst/>
                <a:latin typeface="Arial" pitchFamily="34" charset="0"/>
              </a:endParaRPr>
            </a:p>
          </p:txBody>
        </p:sp>
        <p:sp>
          <p:nvSpPr>
            <p:cNvPr id="346132" name="Rectangle 20"/>
            <p:cNvSpPr>
              <a:spLocks noChangeArrowheads="1"/>
            </p:cNvSpPr>
            <p:nvPr/>
          </p:nvSpPr>
          <p:spPr bwMode="auto">
            <a:xfrm>
              <a:off x="513" y="2905"/>
              <a:ext cx="607"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Detector</a:t>
              </a:r>
              <a:endParaRPr kumimoji="0" lang="en-US" sz="1800" b="0" i="0" u="none" strike="noStrike" cap="none" normalizeH="0" baseline="0" smtClean="0">
                <a:ln>
                  <a:noFill/>
                </a:ln>
                <a:solidFill>
                  <a:schemeClr val="tx1"/>
                </a:solidFill>
                <a:effectLst/>
                <a:latin typeface="Arial" pitchFamily="34" charset="0"/>
              </a:endParaRPr>
            </a:p>
          </p:txBody>
        </p:sp>
        <p:sp>
          <p:nvSpPr>
            <p:cNvPr id="346133" name="Rectangle 21"/>
            <p:cNvSpPr>
              <a:spLocks noChangeArrowheads="1"/>
            </p:cNvSpPr>
            <p:nvPr/>
          </p:nvSpPr>
          <p:spPr bwMode="auto">
            <a:xfrm>
              <a:off x="1227" y="2782"/>
              <a:ext cx="622"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Amplifier</a:t>
              </a:r>
              <a:endParaRPr kumimoji="0" lang="en-US" sz="1800" b="0" i="0" u="none" strike="noStrike" cap="none" normalizeH="0" baseline="0" smtClean="0">
                <a:ln>
                  <a:noFill/>
                </a:ln>
                <a:solidFill>
                  <a:schemeClr val="tx1"/>
                </a:solidFill>
                <a:effectLst/>
                <a:latin typeface="Arial" pitchFamily="34" charset="0"/>
              </a:endParaRPr>
            </a:p>
          </p:txBody>
        </p:sp>
        <p:sp>
          <p:nvSpPr>
            <p:cNvPr id="346134" name="Freeform 22"/>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35" name="Freeform 23"/>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36" name="Rectangle 24"/>
            <p:cNvSpPr>
              <a:spLocks noChangeArrowheads="1"/>
            </p:cNvSpPr>
            <p:nvPr/>
          </p:nvSpPr>
          <p:spPr bwMode="auto">
            <a:xfrm>
              <a:off x="2950" y="2662"/>
              <a:ext cx="1225" cy="1224"/>
            </a:xfrm>
            <a:prstGeom prst="rect">
              <a:avLst/>
            </a:prstGeom>
            <a:solidFill>
              <a:srgbClr val="FF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7" name="Rectangle 25"/>
            <p:cNvSpPr>
              <a:spLocks noChangeArrowheads="1"/>
            </p:cNvSpPr>
            <p:nvPr/>
          </p:nvSpPr>
          <p:spPr bwMode="auto">
            <a:xfrm>
              <a:off x="2950" y="2662"/>
              <a:ext cx="1225" cy="1224"/>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8" name="Rectangle 26"/>
            <p:cNvSpPr>
              <a:spLocks noChangeArrowheads="1"/>
            </p:cNvSpPr>
            <p:nvPr/>
          </p:nvSpPr>
          <p:spPr bwMode="auto">
            <a:xfrm>
              <a:off x="3210" y="2765"/>
              <a:ext cx="765"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Digitization</a:t>
              </a:r>
              <a:endParaRPr kumimoji="0" lang="en-US" sz="1800" b="0" i="0" u="none" strike="noStrike" cap="none" normalizeH="0" baseline="0" smtClean="0">
                <a:ln>
                  <a:noFill/>
                </a:ln>
                <a:solidFill>
                  <a:schemeClr val="tx1"/>
                </a:solidFill>
                <a:effectLst/>
                <a:latin typeface="Arial" pitchFamily="34" charset="0"/>
              </a:endParaRPr>
            </a:p>
          </p:txBody>
        </p:sp>
        <p:sp>
          <p:nvSpPr>
            <p:cNvPr id="346139" name="Rectangle 27"/>
            <p:cNvSpPr>
              <a:spLocks noChangeArrowheads="1"/>
            </p:cNvSpPr>
            <p:nvPr/>
          </p:nvSpPr>
          <p:spPr bwMode="auto">
            <a:xfrm>
              <a:off x="3414" y="2938"/>
              <a:ext cx="359"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DSP</a:t>
              </a:r>
              <a:endParaRPr kumimoji="0" lang="en-US" sz="1800" b="0" i="0" u="none" strike="noStrike" cap="none" normalizeH="0" baseline="0" smtClean="0">
                <a:ln>
                  <a:noFill/>
                </a:ln>
                <a:solidFill>
                  <a:schemeClr val="tx1"/>
                </a:solidFill>
                <a:effectLst/>
                <a:latin typeface="Arial" pitchFamily="34" charset="0"/>
              </a:endParaRPr>
            </a:p>
          </p:txBody>
        </p:sp>
        <p:sp>
          <p:nvSpPr>
            <p:cNvPr id="346140" name="Rectangle 28"/>
            <p:cNvSpPr>
              <a:spLocks noChangeArrowheads="1"/>
            </p:cNvSpPr>
            <p:nvPr/>
          </p:nvSpPr>
          <p:spPr bwMode="auto">
            <a:xfrm>
              <a:off x="3275" y="3110"/>
              <a:ext cx="638"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Buffering</a:t>
              </a:r>
              <a:endParaRPr kumimoji="0" lang="en-US" sz="1800" b="0" i="0" u="none" strike="noStrike" cap="none" normalizeH="0" baseline="0" smtClean="0">
                <a:ln>
                  <a:noFill/>
                </a:ln>
                <a:solidFill>
                  <a:schemeClr val="tx1"/>
                </a:solidFill>
                <a:effectLst/>
                <a:latin typeface="Arial" pitchFamily="34" charset="0"/>
              </a:endParaRPr>
            </a:p>
          </p:txBody>
        </p:sp>
        <p:sp>
          <p:nvSpPr>
            <p:cNvPr id="346141" name="Rectangle 29"/>
            <p:cNvSpPr>
              <a:spLocks noChangeArrowheads="1"/>
            </p:cNvSpPr>
            <p:nvPr/>
          </p:nvSpPr>
          <p:spPr bwMode="auto">
            <a:xfrm>
              <a:off x="3238" y="3284"/>
              <a:ext cx="710"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Triggering</a:t>
              </a:r>
              <a:endParaRPr kumimoji="0" lang="en-US" sz="1800" b="0" i="0" u="none" strike="noStrike" cap="none" normalizeH="0" baseline="0" smtClean="0">
                <a:ln>
                  <a:noFill/>
                </a:ln>
                <a:solidFill>
                  <a:schemeClr val="tx1"/>
                </a:solidFill>
                <a:effectLst/>
                <a:latin typeface="Arial" pitchFamily="34" charset="0"/>
              </a:endParaRPr>
            </a:p>
          </p:txBody>
        </p:sp>
        <p:sp>
          <p:nvSpPr>
            <p:cNvPr id="346142" name="Rectangle 30"/>
            <p:cNvSpPr>
              <a:spLocks noChangeArrowheads="1"/>
            </p:cNvSpPr>
            <p:nvPr/>
          </p:nvSpPr>
          <p:spPr bwMode="auto">
            <a:xfrm>
              <a:off x="3183" y="3457"/>
              <a:ext cx="820"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Multiplexing</a:t>
              </a:r>
              <a:endParaRPr kumimoji="0" lang="en-US" sz="1800" b="0" i="0" u="none" strike="noStrike" cap="none" normalizeH="0" baseline="0" smtClean="0">
                <a:ln>
                  <a:noFill/>
                </a:ln>
                <a:solidFill>
                  <a:schemeClr val="tx1"/>
                </a:solidFill>
                <a:effectLst/>
                <a:latin typeface="Arial" pitchFamily="34" charset="0"/>
              </a:endParaRPr>
            </a:p>
          </p:txBody>
        </p:sp>
        <p:sp>
          <p:nvSpPr>
            <p:cNvPr id="346143" name="Rectangle 31"/>
            <p:cNvSpPr>
              <a:spLocks noChangeArrowheads="1"/>
            </p:cNvSpPr>
            <p:nvPr/>
          </p:nvSpPr>
          <p:spPr bwMode="auto">
            <a:xfrm>
              <a:off x="3398" y="3630"/>
              <a:ext cx="393"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ETC.</a:t>
              </a:r>
              <a:endParaRPr kumimoji="0" lang="en-US" sz="1800" b="0" i="0" u="none" strike="noStrike" cap="none" normalizeH="0" baseline="0" smtClean="0">
                <a:ln>
                  <a:noFill/>
                </a:ln>
                <a:solidFill>
                  <a:schemeClr val="tx1"/>
                </a:solidFill>
                <a:effectLst/>
                <a:latin typeface="Arial" pitchFamily="34" charset="0"/>
              </a:endParaRPr>
            </a:p>
          </p:txBody>
        </p:sp>
        <p:sp>
          <p:nvSpPr>
            <p:cNvPr id="346144" name="Line 32"/>
            <p:cNvSpPr>
              <a:spLocks noChangeShapeType="1"/>
            </p:cNvSpPr>
            <p:nvPr/>
          </p:nvSpPr>
          <p:spPr bwMode="auto">
            <a:xfrm>
              <a:off x="4175" y="3251"/>
              <a:ext cx="58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45" name="Freeform 33"/>
            <p:cNvSpPr>
              <a:spLocks/>
            </p:cNvSpPr>
            <p:nvPr/>
          </p:nvSpPr>
          <p:spPr bwMode="auto">
            <a:xfrm>
              <a:off x="4492" y="3251"/>
              <a:ext cx="114" cy="204"/>
            </a:xfrm>
            <a:custGeom>
              <a:avLst/>
              <a:gdLst/>
              <a:ahLst/>
              <a:cxnLst>
                <a:cxn ang="0">
                  <a:pos x="108" y="0"/>
                </a:cxn>
                <a:cxn ang="0">
                  <a:pos x="96" y="2"/>
                </a:cxn>
                <a:cxn ang="0">
                  <a:pos x="85" y="6"/>
                </a:cxn>
                <a:cxn ang="0">
                  <a:pos x="69" y="15"/>
                </a:cxn>
                <a:cxn ang="0">
                  <a:pos x="50" y="34"/>
                </a:cxn>
                <a:cxn ang="0">
                  <a:pos x="33" y="59"/>
                </a:cxn>
                <a:cxn ang="0">
                  <a:pos x="19" y="90"/>
                </a:cxn>
                <a:cxn ang="0">
                  <a:pos x="8" y="125"/>
                </a:cxn>
                <a:cxn ang="0">
                  <a:pos x="2" y="163"/>
                </a:cxn>
                <a:cxn ang="0">
                  <a:pos x="0" y="203"/>
                </a:cxn>
                <a:cxn ang="0">
                  <a:pos x="2" y="246"/>
                </a:cxn>
                <a:cxn ang="0">
                  <a:pos x="8" y="284"/>
                </a:cxn>
                <a:cxn ang="0">
                  <a:pos x="19" y="318"/>
                </a:cxn>
                <a:cxn ang="0">
                  <a:pos x="33" y="347"/>
                </a:cxn>
                <a:cxn ang="0">
                  <a:pos x="50" y="372"/>
                </a:cxn>
                <a:cxn ang="0">
                  <a:pos x="69" y="391"/>
                </a:cxn>
                <a:cxn ang="0">
                  <a:pos x="85" y="401"/>
                </a:cxn>
                <a:cxn ang="0">
                  <a:pos x="96" y="405"/>
                </a:cxn>
                <a:cxn ang="0">
                  <a:pos x="108" y="407"/>
                </a:cxn>
                <a:cxn ang="0">
                  <a:pos x="119" y="407"/>
                </a:cxn>
                <a:cxn ang="0">
                  <a:pos x="131" y="405"/>
                </a:cxn>
                <a:cxn ang="0">
                  <a:pos x="142" y="401"/>
                </a:cxn>
                <a:cxn ang="0">
                  <a:pos x="158" y="391"/>
                </a:cxn>
                <a:cxn ang="0">
                  <a:pos x="177" y="372"/>
                </a:cxn>
                <a:cxn ang="0">
                  <a:pos x="194" y="347"/>
                </a:cxn>
                <a:cxn ang="0">
                  <a:pos x="208" y="318"/>
                </a:cxn>
                <a:cxn ang="0">
                  <a:pos x="219" y="284"/>
                </a:cxn>
                <a:cxn ang="0">
                  <a:pos x="225" y="246"/>
                </a:cxn>
                <a:cxn ang="0">
                  <a:pos x="229" y="203"/>
                </a:cxn>
                <a:cxn ang="0">
                  <a:pos x="225" y="163"/>
                </a:cxn>
                <a:cxn ang="0">
                  <a:pos x="219" y="125"/>
                </a:cxn>
                <a:cxn ang="0">
                  <a:pos x="208" y="90"/>
                </a:cxn>
                <a:cxn ang="0">
                  <a:pos x="194" y="59"/>
                </a:cxn>
                <a:cxn ang="0">
                  <a:pos x="177" y="34"/>
                </a:cxn>
                <a:cxn ang="0">
                  <a:pos x="158" y="15"/>
                </a:cxn>
                <a:cxn ang="0">
                  <a:pos x="142" y="6"/>
                </a:cxn>
                <a:cxn ang="0">
                  <a:pos x="131" y="2"/>
                </a:cxn>
                <a:cxn ang="0">
                  <a:pos x="119" y="0"/>
                </a:cxn>
              </a:cxnLst>
              <a:rect l="0" t="0" r="r" b="b"/>
              <a:pathLst>
                <a:path w="229" h="409">
                  <a:moveTo>
                    <a:pt x="113" y="0"/>
                  </a:moveTo>
                  <a:lnTo>
                    <a:pt x="108" y="0"/>
                  </a:lnTo>
                  <a:lnTo>
                    <a:pt x="102" y="2"/>
                  </a:lnTo>
                  <a:lnTo>
                    <a:pt x="96" y="2"/>
                  </a:lnTo>
                  <a:lnTo>
                    <a:pt x="90" y="4"/>
                  </a:lnTo>
                  <a:lnTo>
                    <a:pt x="85" y="6"/>
                  </a:lnTo>
                  <a:lnTo>
                    <a:pt x="81" y="9"/>
                  </a:lnTo>
                  <a:lnTo>
                    <a:pt x="69" y="15"/>
                  </a:lnTo>
                  <a:lnTo>
                    <a:pt x="60" y="25"/>
                  </a:lnTo>
                  <a:lnTo>
                    <a:pt x="50" y="34"/>
                  </a:lnTo>
                  <a:lnTo>
                    <a:pt x="41" y="46"/>
                  </a:lnTo>
                  <a:lnTo>
                    <a:pt x="33" y="59"/>
                  </a:lnTo>
                  <a:lnTo>
                    <a:pt x="25" y="75"/>
                  </a:lnTo>
                  <a:lnTo>
                    <a:pt x="19" y="90"/>
                  </a:lnTo>
                  <a:lnTo>
                    <a:pt x="14" y="107"/>
                  </a:lnTo>
                  <a:lnTo>
                    <a:pt x="8" y="125"/>
                  </a:lnTo>
                  <a:lnTo>
                    <a:pt x="4" y="144"/>
                  </a:lnTo>
                  <a:lnTo>
                    <a:pt x="2" y="163"/>
                  </a:lnTo>
                  <a:lnTo>
                    <a:pt x="0" y="182"/>
                  </a:lnTo>
                  <a:lnTo>
                    <a:pt x="0" y="203"/>
                  </a:lnTo>
                  <a:lnTo>
                    <a:pt x="0" y="224"/>
                  </a:lnTo>
                  <a:lnTo>
                    <a:pt x="2" y="246"/>
                  </a:lnTo>
                  <a:lnTo>
                    <a:pt x="4" y="265"/>
                  </a:lnTo>
                  <a:lnTo>
                    <a:pt x="8" y="284"/>
                  </a:lnTo>
                  <a:lnTo>
                    <a:pt x="14" y="301"/>
                  </a:lnTo>
                  <a:lnTo>
                    <a:pt x="19" y="318"/>
                  </a:lnTo>
                  <a:lnTo>
                    <a:pt x="25" y="334"/>
                  </a:lnTo>
                  <a:lnTo>
                    <a:pt x="33" y="347"/>
                  </a:lnTo>
                  <a:lnTo>
                    <a:pt x="41" y="361"/>
                  </a:lnTo>
                  <a:lnTo>
                    <a:pt x="50" y="372"/>
                  </a:lnTo>
                  <a:lnTo>
                    <a:pt x="60" y="384"/>
                  </a:lnTo>
                  <a:lnTo>
                    <a:pt x="69" y="391"/>
                  </a:lnTo>
                  <a:lnTo>
                    <a:pt x="81" y="399"/>
                  </a:lnTo>
                  <a:lnTo>
                    <a:pt x="85" y="401"/>
                  </a:lnTo>
                  <a:lnTo>
                    <a:pt x="90" y="403"/>
                  </a:lnTo>
                  <a:lnTo>
                    <a:pt x="96" y="405"/>
                  </a:lnTo>
                  <a:lnTo>
                    <a:pt x="102" y="407"/>
                  </a:lnTo>
                  <a:lnTo>
                    <a:pt x="108" y="407"/>
                  </a:lnTo>
                  <a:lnTo>
                    <a:pt x="113" y="409"/>
                  </a:lnTo>
                  <a:lnTo>
                    <a:pt x="119" y="407"/>
                  </a:lnTo>
                  <a:lnTo>
                    <a:pt x="125" y="407"/>
                  </a:lnTo>
                  <a:lnTo>
                    <a:pt x="131" y="405"/>
                  </a:lnTo>
                  <a:lnTo>
                    <a:pt x="136" y="403"/>
                  </a:lnTo>
                  <a:lnTo>
                    <a:pt x="142" y="401"/>
                  </a:lnTo>
                  <a:lnTo>
                    <a:pt x="148" y="399"/>
                  </a:lnTo>
                  <a:lnTo>
                    <a:pt x="158" y="391"/>
                  </a:lnTo>
                  <a:lnTo>
                    <a:pt x="169" y="384"/>
                  </a:lnTo>
                  <a:lnTo>
                    <a:pt x="177" y="372"/>
                  </a:lnTo>
                  <a:lnTo>
                    <a:pt x="186" y="361"/>
                  </a:lnTo>
                  <a:lnTo>
                    <a:pt x="194" y="347"/>
                  </a:lnTo>
                  <a:lnTo>
                    <a:pt x="202" y="334"/>
                  </a:lnTo>
                  <a:lnTo>
                    <a:pt x="208" y="318"/>
                  </a:lnTo>
                  <a:lnTo>
                    <a:pt x="213" y="301"/>
                  </a:lnTo>
                  <a:lnTo>
                    <a:pt x="219" y="284"/>
                  </a:lnTo>
                  <a:lnTo>
                    <a:pt x="223" y="265"/>
                  </a:lnTo>
                  <a:lnTo>
                    <a:pt x="225" y="246"/>
                  </a:lnTo>
                  <a:lnTo>
                    <a:pt x="227" y="224"/>
                  </a:lnTo>
                  <a:lnTo>
                    <a:pt x="229" y="203"/>
                  </a:lnTo>
                  <a:lnTo>
                    <a:pt x="227" y="182"/>
                  </a:lnTo>
                  <a:lnTo>
                    <a:pt x="225" y="163"/>
                  </a:lnTo>
                  <a:lnTo>
                    <a:pt x="223" y="144"/>
                  </a:lnTo>
                  <a:lnTo>
                    <a:pt x="219" y="125"/>
                  </a:lnTo>
                  <a:lnTo>
                    <a:pt x="213" y="107"/>
                  </a:lnTo>
                  <a:lnTo>
                    <a:pt x="208" y="90"/>
                  </a:lnTo>
                  <a:lnTo>
                    <a:pt x="202" y="75"/>
                  </a:lnTo>
                  <a:lnTo>
                    <a:pt x="194" y="59"/>
                  </a:lnTo>
                  <a:lnTo>
                    <a:pt x="186" y="46"/>
                  </a:lnTo>
                  <a:lnTo>
                    <a:pt x="177" y="34"/>
                  </a:lnTo>
                  <a:lnTo>
                    <a:pt x="169" y="25"/>
                  </a:lnTo>
                  <a:lnTo>
                    <a:pt x="158" y="15"/>
                  </a:lnTo>
                  <a:lnTo>
                    <a:pt x="148" y="9"/>
                  </a:lnTo>
                  <a:lnTo>
                    <a:pt x="142" y="6"/>
                  </a:lnTo>
                  <a:lnTo>
                    <a:pt x="136" y="4"/>
                  </a:lnTo>
                  <a:lnTo>
                    <a:pt x="131" y="2"/>
                  </a:lnTo>
                  <a:lnTo>
                    <a:pt x="125" y="2"/>
                  </a:lnTo>
                  <a:lnTo>
                    <a:pt x="119" y="0"/>
                  </a:lnTo>
                  <a:lnTo>
                    <a:pt x="113"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46" name="Rectangle 34"/>
            <p:cNvSpPr>
              <a:spLocks noChangeArrowheads="1"/>
            </p:cNvSpPr>
            <p:nvPr/>
          </p:nvSpPr>
          <p:spPr bwMode="auto">
            <a:xfrm>
              <a:off x="4763" y="2911"/>
              <a:ext cx="613" cy="681"/>
            </a:xfrm>
            <a:prstGeom prst="rect">
              <a:avLst/>
            </a:prstGeom>
            <a:solidFill>
              <a:srgbClr val="33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47" name="Rectangle 35"/>
            <p:cNvSpPr>
              <a:spLocks noChangeArrowheads="1"/>
            </p:cNvSpPr>
            <p:nvPr/>
          </p:nvSpPr>
          <p:spPr bwMode="auto">
            <a:xfrm>
              <a:off x="4763" y="2911"/>
              <a:ext cx="613" cy="68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48" name="Rectangle 36"/>
            <p:cNvSpPr>
              <a:spLocks noChangeArrowheads="1"/>
            </p:cNvSpPr>
            <p:nvPr/>
          </p:nvSpPr>
          <p:spPr bwMode="auto">
            <a:xfrm>
              <a:off x="4914" y="3088"/>
              <a:ext cx="375"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DAQ</a:t>
              </a:r>
              <a:endParaRPr kumimoji="0" lang="en-US" sz="1800" b="0" i="0" u="none" strike="noStrike" cap="none" normalizeH="0" baseline="0" smtClean="0">
                <a:ln>
                  <a:noFill/>
                </a:ln>
                <a:solidFill>
                  <a:schemeClr val="tx1"/>
                </a:solidFill>
                <a:effectLst/>
                <a:latin typeface="Arial" pitchFamily="34" charset="0"/>
              </a:endParaRPr>
            </a:p>
          </p:txBody>
        </p:sp>
        <p:sp>
          <p:nvSpPr>
            <p:cNvPr id="346149" name="Rectangle 37"/>
            <p:cNvSpPr>
              <a:spLocks noChangeArrowheads="1"/>
            </p:cNvSpPr>
            <p:nvPr/>
          </p:nvSpPr>
          <p:spPr bwMode="auto">
            <a:xfrm>
              <a:off x="4790" y="3262"/>
              <a:ext cx="623"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Interface</a:t>
              </a:r>
              <a:endParaRPr kumimoji="0" lang="en-US" sz="1800" b="0" i="0" u="none" strike="noStrike" cap="none" normalizeH="0" baseline="0" smtClean="0">
                <a:ln>
                  <a:noFill/>
                </a:ln>
                <a:solidFill>
                  <a:schemeClr val="tx1"/>
                </a:solidFill>
                <a:effectLst/>
                <a:latin typeface="Arial" pitchFamily="34" charset="0"/>
              </a:endParaRPr>
            </a:p>
          </p:txBody>
        </p:sp>
        <p:sp>
          <p:nvSpPr>
            <p:cNvPr id="346150" name="Line 38"/>
            <p:cNvSpPr>
              <a:spLocks noChangeShapeType="1"/>
            </p:cNvSpPr>
            <p:nvPr/>
          </p:nvSpPr>
          <p:spPr bwMode="auto">
            <a:xfrm>
              <a:off x="954" y="3228"/>
              <a:ext cx="25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1" name="Line 39"/>
            <p:cNvSpPr>
              <a:spLocks noChangeShapeType="1"/>
            </p:cNvSpPr>
            <p:nvPr/>
          </p:nvSpPr>
          <p:spPr bwMode="auto">
            <a:xfrm>
              <a:off x="1385" y="3228"/>
              <a:ext cx="114"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2" name="Line 40"/>
            <p:cNvSpPr>
              <a:spLocks noChangeShapeType="1"/>
            </p:cNvSpPr>
            <p:nvPr/>
          </p:nvSpPr>
          <p:spPr bwMode="auto">
            <a:xfrm>
              <a:off x="1816"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3" name="Line 41"/>
            <p:cNvSpPr>
              <a:spLocks noChangeShapeType="1"/>
            </p:cNvSpPr>
            <p:nvPr/>
          </p:nvSpPr>
          <p:spPr bwMode="auto">
            <a:xfrm>
              <a:off x="2769"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4" name="Rectangle 42"/>
            <p:cNvSpPr>
              <a:spLocks noChangeArrowheads="1"/>
            </p:cNvSpPr>
            <p:nvPr/>
          </p:nvSpPr>
          <p:spPr bwMode="auto">
            <a:xfrm>
              <a:off x="591" y="2343"/>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5" name="Rectangle 43"/>
            <p:cNvSpPr>
              <a:spLocks noChangeArrowheads="1"/>
            </p:cNvSpPr>
            <p:nvPr/>
          </p:nvSpPr>
          <p:spPr bwMode="auto">
            <a:xfrm>
              <a:off x="591" y="2343"/>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6" name="Rectangle 44"/>
            <p:cNvSpPr>
              <a:spLocks noChangeArrowheads="1"/>
            </p:cNvSpPr>
            <p:nvPr/>
          </p:nvSpPr>
          <p:spPr bwMode="auto">
            <a:xfrm>
              <a:off x="524" y="2457"/>
              <a:ext cx="3808"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7" name="Rectangle 45"/>
            <p:cNvSpPr>
              <a:spLocks noChangeArrowheads="1"/>
            </p:cNvSpPr>
            <p:nvPr/>
          </p:nvSpPr>
          <p:spPr bwMode="auto">
            <a:xfrm>
              <a:off x="524" y="2457"/>
              <a:ext cx="3808"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8" name="Rectangle 46"/>
            <p:cNvSpPr>
              <a:spLocks noChangeArrowheads="1"/>
            </p:cNvSpPr>
            <p:nvPr/>
          </p:nvSpPr>
          <p:spPr bwMode="auto">
            <a:xfrm>
              <a:off x="456" y="2571"/>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9" name="Rectangle 47"/>
            <p:cNvSpPr>
              <a:spLocks noChangeArrowheads="1"/>
            </p:cNvSpPr>
            <p:nvPr/>
          </p:nvSpPr>
          <p:spPr bwMode="auto">
            <a:xfrm>
              <a:off x="456" y="2571"/>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60" name="Freeform 48"/>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1" name="Freeform 49"/>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2" name="Freeform 50"/>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3" name="Freeform 51"/>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4" name="Freeform 52"/>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5" name="Freeform 53"/>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6" name="Rectangle 54"/>
            <p:cNvSpPr>
              <a:spLocks noChangeArrowheads="1"/>
            </p:cNvSpPr>
            <p:nvPr/>
          </p:nvSpPr>
          <p:spPr bwMode="auto">
            <a:xfrm>
              <a:off x="1997" y="3069"/>
              <a:ext cx="771" cy="341"/>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67" name="Rectangle 55"/>
            <p:cNvSpPr>
              <a:spLocks noChangeArrowheads="1"/>
            </p:cNvSpPr>
            <p:nvPr/>
          </p:nvSpPr>
          <p:spPr bwMode="auto">
            <a:xfrm>
              <a:off x="1997" y="3069"/>
              <a:ext cx="771" cy="34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68" name="Rectangle 56"/>
            <p:cNvSpPr>
              <a:spLocks noChangeArrowheads="1"/>
            </p:cNvSpPr>
            <p:nvPr/>
          </p:nvSpPr>
          <p:spPr bwMode="auto">
            <a:xfrm>
              <a:off x="2118" y="3164"/>
              <a:ext cx="509"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s</a:t>
              </a:r>
              <a:r>
                <a:rPr kumimoji="0" lang="en-US" sz="1800" b="0" i="0" u="none" strike="noStrike" cap="none" normalizeH="0" baseline="0" smtClean="0">
                  <a:ln>
                    <a:noFill/>
                  </a:ln>
                  <a:solidFill>
                    <a:srgbClr val="000000"/>
                  </a:solidFill>
                  <a:effectLst/>
                  <a:latin typeface="Arial" pitchFamily="34" charset="0"/>
                </a:rPr>
                <a:t>haping</a:t>
              </a:r>
              <a:endParaRPr kumimoji="0" lang="en-US" sz="1800" b="0" i="0" u="none" strike="noStrike" cap="none" normalizeH="0" baseline="0" smtClean="0">
                <a:ln>
                  <a:noFill/>
                </a:ln>
                <a:solidFill>
                  <a:schemeClr val="tx1"/>
                </a:solidFill>
                <a:effectLst/>
                <a:latin typeface="Arial" pitchFamily="34" charset="0"/>
              </a:endParaRPr>
            </a:p>
          </p:txBody>
        </p:sp>
        <p:sp>
          <p:nvSpPr>
            <p:cNvPr id="346169" name="Rectangle 57"/>
            <p:cNvSpPr>
              <a:spLocks noChangeArrowheads="1"/>
            </p:cNvSpPr>
            <p:nvPr/>
          </p:nvSpPr>
          <p:spPr bwMode="auto">
            <a:xfrm>
              <a:off x="513" y="2905"/>
              <a:ext cx="525"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d</a:t>
              </a:r>
              <a:r>
                <a:rPr kumimoji="0" lang="en-US" sz="1800" b="0" i="0" u="none" strike="noStrike" cap="none" normalizeH="0" baseline="0" smtClean="0">
                  <a:ln>
                    <a:noFill/>
                  </a:ln>
                  <a:solidFill>
                    <a:srgbClr val="000000"/>
                  </a:solidFill>
                  <a:effectLst/>
                  <a:latin typeface="Arial" pitchFamily="34" charset="0"/>
                </a:rPr>
                <a:t>etector</a:t>
              </a:r>
              <a:endParaRPr kumimoji="0" lang="en-US" sz="1800" b="0" i="0" u="none" strike="noStrike" cap="none" normalizeH="0" baseline="0" smtClean="0">
                <a:ln>
                  <a:noFill/>
                </a:ln>
                <a:solidFill>
                  <a:schemeClr val="tx1"/>
                </a:solidFill>
                <a:effectLst/>
                <a:latin typeface="Arial" pitchFamily="34" charset="0"/>
              </a:endParaRPr>
            </a:p>
          </p:txBody>
        </p:sp>
        <p:sp>
          <p:nvSpPr>
            <p:cNvPr id="346170" name="Rectangle 58"/>
            <p:cNvSpPr>
              <a:spLocks noChangeArrowheads="1"/>
            </p:cNvSpPr>
            <p:nvPr/>
          </p:nvSpPr>
          <p:spPr bwMode="auto">
            <a:xfrm>
              <a:off x="1227" y="2782"/>
              <a:ext cx="808"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pre-a</a:t>
              </a:r>
              <a:r>
                <a:rPr kumimoji="0" lang="en-US" sz="1800" b="0" i="0" u="none" strike="noStrike" cap="none" normalizeH="0" baseline="0" smtClean="0">
                  <a:ln>
                    <a:noFill/>
                  </a:ln>
                  <a:solidFill>
                    <a:srgbClr val="000000"/>
                  </a:solidFill>
                  <a:effectLst/>
                  <a:latin typeface="Arial" pitchFamily="34" charset="0"/>
                </a:rPr>
                <a:t>mplifier</a:t>
              </a:r>
              <a:endParaRPr kumimoji="0" lang="en-US" sz="1800" b="0" i="0" u="none" strike="noStrike" cap="none" normalizeH="0" baseline="0" smtClean="0">
                <a:ln>
                  <a:noFill/>
                </a:ln>
                <a:solidFill>
                  <a:schemeClr val="tx1"/>
                </a:solidFill>
                <a:effectLst/>
                <a:latin typeface="Arial" pitchFamily="34" charset="0"/>
              </a:endParaRPr>
            </a:p>
          </p:txBody>
        </p:sp>
        <p:sp>
          <p:nvSpPr>
            <p:cNvPr id="346171" name="Freeform 59"/>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72" name="Freeform 60"/>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73" name="Rectangle 61"/>
            <p:cNvSpPr>
              <a:spLocks noChangeArrowheads="1"/>
            </p:cNvSpPr>
            <p:nvPr/>
          </p:nvSpPr>
          <p:spPr bwMode="auto">
            <a:xfrm>
              <a:off x="2950" y="2662"/>
              <a:ext cx="1225" cy="1224"/>
            </a:xfrm>
            <a:prstGeom prst="rect">
              <a:avLst/>
            </a:prstGeom>
            <a:solidFill>
              <a:srgbClr val="FF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74" name="Rectangle 62"/>
            <p:cNvSpPr>
              <a:spLocks noChangeArrowheads="1"/>
            </p:cNvSpPr>
            <p:nvPr/>
          </p:nvSpPr>
          <p:spPr bwMode="auto">
            <a:xfrm>
              <a:off x="2950" y="2662"/>
              <a:ext cx="1225" cy="1224"/>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75" name="Rectangle 63"/>
            <p:cNvSpPr>
              <a:spLocks noChangeArrowheads="1"/>
            </p:cNvSpPr>
            <p:nvPr/>
          </p:nvSpPr>
          <p:spPr bwMode="auto">
            <a:xfrm>
              <a:off x="3210" y="2765"/>
              <a:ext cx="687"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d</a:t>
              </a:r>
              <a:r>
                <a:rPr kumimoji="0" lang="en-US" sz="1800" b="0" i="0" u="none" strike="noStrike" cap="none" normalizeH="0" baseline="0" smtClean="0">
                  <a:ln>
                    <a:noFill/>
                  </a:ln>
                  <a:solidFill>
                    <a:srgbClr val="000000"/>
                  </a:solidFill>
                  <a:effectLst/>
                  <a:latin typeface="Arial" pitchFamily="34" charset="0"/>
                </a:rPr>
                <a:t>igitization</a:t>
              </a:r>
              <a:endParaRPr kumimoji="0" lang="en-US" sz="1800" b="0" i="0" u="none" strike="noStrike" cap="none" normalizeH="0" baseline="0" smtClean="0">
                <a:ln>
                  <a:noFill/>
                </a:ln>
                <a:solidFill>
                  <a:schemeClr val="tx1"/>
                </a:solidFill>
                <a:effectLst/>
                <a:latin typeface="Arial" pitchFamily="34" charset="0"/>
              </a:endParaRPr>
            </a:p>
          </p:txBody>
        </p:sp>
        <p:sp>
          <p:nvSpPr>
            <p:cNvPr id="346176" name="Rectangle 64"/>
            <p:cNvSpPr>
              <a:spLocks noChangeArrowheads="1"/>
            </p:cNvSpPr>
            <p:nvPr/>
          </p:nvSpPr>
          <p:spPr bwMode="auto">
            <a:xfrm>
              <a:off x="3414" y="2938"/>
              <a:ext cx="359"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DSP</a:t>
              </a:r>
              <a:endParaRPr kumimoji="0" lang="en-US" sz="1800" b="0" i="0" u="none" strike="noStrike" cap="none" normalizeH="0" baseline="0" smtClean="0">
                <a:ln>
                  <a:noFill/>
                </a:ln>
                <a:solidFill>
                  <a:schemeClr val="tx1"/>
                </a:solidFill>
                <a:effectLst/>
                <a:latin typeface="Arial" pitchFamily="34" charset="0"/>
              </a:endParaRPr>
            </a:p>
          </p:txBody>
        </p:sp>
        <p:sp>
          <p:nvSpPr>
            <p:cNvPr id="346177" name="Rectangle 65"/>
            <p:cNvSpPr>
              <a:spLocks noChangeArrowheads="1"/>
            </p:cNvSpPr>
            <p:nvPr/>
          </p:nvSpPr>
          <p:spPr bwMode="auto">
            <a:xfrm>
              <a:off x="3275" y="3110"/>
              <a:ext cx="563"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b</a:t>
              </a:r>
              <a:r>
                <a:rPr kumimoji="0" lang="en-US" sz="1800" b="0" i="0" u="none" strike="noStrike" cap="none" normalizeH="0" baseline="0" smtClean="0">
                  <a:ln>
                    <a:noFill/>
                  </a:ln>
                  <a:solidFill>
                    <a:srgbClr val="000000"/>
                  </a:solidFill>
                  <a:effectLst/>
                  <a:latin typeface="Arial" pitchFamily="34" charset="0"/>
                </a:rPr>
                <a:t>uffering</a:t>
              </a:r>
              <a:endParaRPr kumimoji="0" lang="en-US" sz="1800" b="0" i="0" u="none" strike="noStrike" cap="none" normalizeH="0" baseline="0" smtClean="0">
                <a:ln>
                  <a:noFill/>
                </a:ln>
                <a:solidFill>
                  <a:schemeClr val="tx1"/>
                </a:solidFill>
                <a:effectLst/>
                <a:latin typeface="Arial" pitchFamily="34" charset="0"/>
              </a:endParaRPr>
            </a:p>
          </p:txBody>
        </p:sp>
        <p:sp>
          <p:nvSpPr>
            <p:cNvPr id="346178" name="Rectangle 66"/>
            <p:cNvSpPr>
              <a:spLocks noChangeArrowheads="1"/>
            </p:cNvSpPr>
            <p:nvPr/>
          </p:nvSpPr>
          <p:spPr bwMode="auto">
            <a:xfrm>
              <a:off x="3238" y="3284"/>
              <a:ext cx="606"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t</a:t>
              </a:r>
              <a:r>
                <a:rPr kumimoji="0" lang="en-US" sz="1800" b="0" i="0" u="none" strike="noStrike" cap="none" normalizeH="0" baseline="0" smtClean="0">
                  <a:ln>
                    <a:noFill/>
                  </a:ln>
                  <a:solidFill>
                    <a:srgbClr val="000000"/>
                  </a:solidFill>
                  <a:effectLst/>
                  <a:latin typeface="Arial" pitchFamily="34" charset="0"/>
                </a:rPr>
                <a:t>riggering</a:t>
              </a:r>
              <a:endParaRPr kumimoji="0" lang="en-US" sz="1800" b="0" i="0" u="none" strike="noStrike" cap="none" normalizeH="0" baseline="0" smtClean="0">
                <a:ln>
                  <a:noFill/>
                </a:ln>
                <a:solidFill>
                  <a:schemeClr val="tx1"/>
                </a:solidFill>
                <a:effectLst/>
                <a:latin typeface="Arial" pitchFamily="34" charset="0"/>
              </a:endParaRPr>
            </a:p>
          </p:txBody>
        </p:sp>
        <p:sp>
          <p:nvSpPr>
            <p:cNvPr id="346179" name="Rectangle 67"/>
            <p:cNvSpPr>
              <a:spLocks noChangeArrowheads="1"/>
            </p:cNvSpPr>
            <p:nvPr/>
          </p:nvSpPr>
          <p:spPr bwMode="auto">
            <a:xfrm>
              <a:off x="3183" y="3457"/>
              <a:ext cx="767"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m</a:t>
              </a:r>
              <a:r>
                <a:rPr kumimoji="0" lang="en-US" sz="1800" b="0" i="0" u="none" strike="noStrike" cap="none" normalizeH="0" baseline="0" smtClean="0">
                  <a:ln>
                    <a:noFill/>
                  </a:ln>
                  <a:solidFill>
                    <a:srgbClr val="000000"/>
                  </a:solidFill>
                  <a:effectLst/>
                  <a:latin typeface="Arial" pitchFamily="34" charset="0"/>
                </a:rPr>
                <a:t>ultiplexing</a:t>
              </a:r>
              <a:endParaRPr kumimoji="0" lang="en-US" sz="1800" b="0" i="0" u="none" strike="noStrike" cap="none" normalizeH="0" baseline="0" smtClean="0">
                <a:ln>
                  <a:noFill/>
                </a:ln>
                <a:solidFill>
                  <a:schemeClr val="tx1"/>
                </a:solidFill>
                <a:effectLst/>
                <a:latin typeface="Arial" pitchFamily="34" charset="0"/>
              </a:endParaRPr>
            </a:p>
          </p:txBody>
        </p:sp>
        <p:sp>
          <p:nvSpPr>
            <p:cNvPr id="346180" name="Rectangle 68"/>
            <p:cNvSpPr>
              <a:spLocks noChangeArrowheads="1"/>
            </p:cNvSpPr>
            <p:nvPr/>
          </p:nvSpPr>
          <p:spPr bwMode="auto">
            <a:xfrm>
              <a:off x="3398" y="3630"/>
              <a:ext cx="234"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etc</a:t>
              </a:r>
              <a:r>
                <a:rPr kumimoji="0" lang="en-US" sz="1800" b="0" i="0" u="none" strike="noStrike" cap="none" normalizeH="0" baseline="0" smtClean="0">
                  <a:ln>
                    <a:noFill/>
                  </a:ln>
                  <a:solidFill>
                    <a:srgbClr val="000000"/>
                  </a:solidFill>
                  <a:effectLst/>
                  <a:latin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p:txBody>
        </p:sp>
        <p:sp>
          <p:nvSpPr>
            <p:cNvPr id="346181" name="Line 69"/>
            <p:cNvSpPr>
              <a:spLocks noChangeShapeType="1"/>
            </p:cNvSpPr>
            <p:nvPr/>
          </p:nvSpPr>
          <p:spPr bwMode="auto">
            <a:xfrm>
              <a:off x="4175" y="3251"/>
              <a:ext cx="58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2" name="Freeform 70"/>
            <p:cNvSpPr>
              <a:spLocks/>
            </p:cNvSpPr>
            <p:nvPr/>
          </p:nvSpPr>
          <p:spPr bwMode="auto">
            <a:xfrm>
              <a:off x="4492" y="3251"/>
              <a:ext cx="114" cy="204"/>
            </a:xfrm>
            <a:custGeom>
              <a:avLst/>
              <a:gdLst/>
              <a:ahLst/>
              <a:cxnLst>
                <a:cxn ang="0">
                  <a:pos x="108" y="0"/>
                </a:cxn>
                <a:cxn ang="0">
                  <a:pos x="96" y="2"/>
                </a:cxn>
                <a:cxn ang="0">
                  <a:pos x="85" y="6"/>
                </a:cxn>
                <a:cxn ang="0">
                  <a:pos x="69" y="15"/>
                </a:cxn>
                <a:cxn ang="0">
                  <a:pos x="50" y="34"/>
                </a:cxn>
                <a:cxn ang="0">
                  <a:pos x="33" y="59"/>
                </a:cxn>
                <a:cxn ang="0">
                  <a:pos x="19" y="90"/>
                </a:cxn>
                <a:cxn ang="0">
                  <a:pos x="8" y="125"/>
                </a:cxn>
                <a:cxn ang="0">
                  <a:pos x="2" y="163"/>
                </a:cxn>
                <a:cxn ang="0">
                  <a:pos x="0" y="203"/>
                </a:cxn>
                <a:cxn ang="0">
                  <a:pos x="2" y="246"/>
                </a:cxn>
                <a:cxn ang="0">
                  <a:pos x="8" y="284"/>
                </a:cxn>
                <a:cxn ang="0">
                  <a:pos x="19" y="318"/>
                </a:cxn>
                <a:cxn ang="0">
                  <a:pos x="33" y="347"/>
                </a:cxn>
                <a:cxn ang="0">
                  <a:pos x="50" y="372"/>
                </a:cxn>
                <a:cxn ang="0">
                  <a:pos x="69" y="391"/>
                </a:cxn>
                <a:cxn ang="0">
                  <a:pos x="85" y="401"/>
                </a:cxn>
                <a:cxn ang="0">
                  <a:pos x="96" y="405"/>
                </a:cxn>
                <a:cxn ang="0">
                  <a:pos x="108" y="407"/>
                </a:cxn>
                <a:cxn ang="0">
                  <a:pos x="119" y="407"/>
                </a:cxn>
                <a:cxn ang="0">
                  <a:pos x="131" y="405"/>
                </a:cxn>
                <a:cxn ang="0">
                  <a:pos x="142" y="401"/>
                </a:cxn>
                <a:cxn ang="0">
                  <a:pos x="158" y="391"/>
                </a:cxn>
                <a:cxn ang="0">
                  <a:pos x="177" y="372"/>
                </a:cxn>
                <a:cxn ang="0">
                  <a:pos x="194" y="347"/>
                </a:cxn>
                <a:cxn ang="0">
                  <a:pos x="208" y="318"/>
                </a:cxn>
                <a:cxn ang="0">
                  <a:pos x="219" y="284"/>
                </a:cxn>
                <a:cxn ang="0">
                  <a:pos x="225" y="246"/>
                </a:cxn>
                <a:cxn ang="0">
                  <a:pos x="229" y="203"/>
                </a:cxn>
                <a:cxn ang="0">
                  <a:pos x="225" y="163"/>
                </a:cxn>
                <a:cxn ang="0">
                  <a:pos x="219" y="125"/>
                </a:cxn>
                <a:cxn ang="0">
                  <a:pos x="208" y="90"/>
                </a:cxn>
                <a:cxn ang="0">
                  <a:pos x="194" y="59"/>
                </a:cxn>
                <a:cxn ang="0">
                  <a:pos x="177" y="34"/>
                </a:cxn>
                <a:cxn ang="0">
                  <a:pos x="158" y="15"/>
                </a:cxn>
                <a:cxn ang="0">
                  <a:pos x="142" y="6"/>
                </a:cxn>
                <a:cxn ang="0">
                  <a:pos x="131" y="2"/>
                </a:cxn>
                <a:cxn ang="0">
                  <a:pos x="119" y="0"/>
                </a:cxn>
              </a:cxnLst>
              <a:rect l="0" t="0" r="r" b="b"/>
              <a:pathLst>
                <a:path w="229" h="409">
                  <a:moveTo>
                    <a:pt x="113" y="0"/>
                  </a:moveTo>
                  <a:lnTo>
                    <a:pt x="108" y="0"/>
                  </a:lnTo>
                  <a:lnTo>
                    <a:pt x="102" y="2"/>
                  </a:lnTo>
                  <a:lnTo>
                    <a:pt x="96" y="2"/>
                  </a:lnTo>
                  <a:lnTo>
                    <a:pt x="90" y="4"/>
                  </a:lnTo>
                  <a:lnTo>
                    <a:pt x="85" y="6"/>
                  </a:lnTo>
                  <a:lnTo>
                    <a:pt x="81" y="9"/>
                  </a:lnTo>
                  <a:lnTo>
                    <a:pt x="69" y="15"/>
                  </a:lnTo>
                  <a:lnTo>
                    <a:pt x="60" y="25"/>
                  </a:lnTo>
                  <a:lnTo>
                    <a:pt x="50" y="34"/>
                  </a:lnTo>
                  <a:lnTo>
                    <a:pt x="41" y="46"/>
                  </a:lnTo>
                  <a:lnTo>
                    <a:pt x="33" y="59"/>
                  </a:lnTo>
                  <a:lnTo>
                    <a:pt x="25" y="75"/>
                  </a:lnTo>
                  <a:lnTo>
                    <a:pt x="19" y="90"/>
                  </a:lnTo>
                  <a:lnTo>
                    <a:pt x="14" y="107"/>
                  </a:lnTo>
                  <a:lnTo>
                    <a:pt x="8" y="125"/>
                  </a:lnTo>
                  <a:lnTo>
                    <a:pt x="4" y="144"/>
                  </a:lnTo>
                  <a:lnTo>
                    <a:pt x="2" y="163"/>
                  </a:lnTo>
                  <a:lnTo>
                    <a:pt x="0" y="182"/>
                  </a:lnTo>
                  <a:lnTo>
                    <a:pt x="0" y="203"/>
                  </a:lnTo>
                  <a:lnTo>
                    <a:pt x="0" y="224"/>
                  </a:lnTo>
                  <a:lnTo>
                    <a:pt x="2" y="246"/>
                  </a:lnTo>
                  <a:lnTo>
                    <a:pt x="4" y="265"/>
                  </a:lnTo>
                  <a:lnTo>
                    <a:pt x="8" y="284"/>
                  </a:lnTo>
                  <a:lnTo>
                    <a:pt x="14" y="301"/>
                  </a:lnTo>
                  <a:lnTo>
                    <a:pt x="19" y="318"/>
                  </a:lnTo>
                  <a:lnTo>
                    <a:pt x="25" y="334"/>
                  </a:lnTo>
                  <a:lnTo>
                    <a:pt x="33" y="347"/>
                  </a:lnTo>
                  <a:lnTo>
                    <a:pt x="41" y="361"/>
                  </a:lnTo>
                  <a:lnTo>
                    <a:pt x="50" y="372"/>
                  </a:lnTo>
                  <a:lnTo>
                    <a:pt x="60" y="384"/>
                  </a:lnTo>
                  <a:lnTo>
                    <a:pt x="69" y="391"/>
                  </a:lnTo>
                  <a:lnTo>
                    <a:pt x="81" y="399"/>
                  </a:lnTo>
                  <a:lnTo>
                    <a:pt x="85" y="401"/>
                  </a:lnTo>
                  <a:lnTo>
                    <a:pt x="90" y="403"/>
                  </a:lnTo>
                  <a:lnTo>
                    <a:pt x="96" y="405"/>
                  </a:lnTo>
                  <a:lnTo>
                    <a:pt x="102" y="407"/>
                  </a:lnTo>
                  <a:lnTo>
                    <a:pt x="108" y="407"/>
                  </a:lnTo>
                  <a:lnTo>
                    <a:pt x="113" y="409"/>
                  </a:lnTo>
                  <a:lnTo>
                    <a:pt x="119" y="407"/>
                  </a:lnTo>
                  <a:lnTo>
                    <a:pt x="125" y="407"/>
                  </a:lnTo>
                  <a:lnTo>
                    <a:pt x="131" y="405"/>
                  </a:lnTo>
                  <a:lnTo>
                    <a:pt x="136" y="403"/>
                  </a:lnTo>
                  <a:lnTo>
                    <a:pt x="142" y="401"/>
                  </a:lnTo>
                  <a:lnTo>
                    <a:pt x="148" y="399"/>
                  </a:lnTo>
                  <a:lnTo>
                    <a:pt x="158" y="391"/>
                  </a:lnTo>
                  <a:lnTo>
                    <a:pt x="169" y="384"/>
                  </a:lnTo>
                  <a:lnTo>
                    <a:pt x="177" y="372"/>
                  </a:lnTo>
                  <a:lnTo>
                    <a:pt x="186" y="361"/>
                  </a:lnTo>
                  <a:lnTo>
                    <a:pt x="194" y="347"/>
                  </a:lnTo>
                  <a:lnTo>
                    <a:pt x="202" y="334"/>
                  </a:lnTo>
                  <a:lnTo>
                    <a:pt x="208" y="318"/>
                  </a:lnTo>
                  <a:lnTo>
                    <a:pt x="213" y="301"/>
                  </a:lnTo>
                  <a:lnTo>
                    <a:pt x="219" y="284"/>
                  </a:lnTo>
                  <a:lnTo>
                    <a:pt x="223" y="265"/>
                  </a:lnTo>
                  <a:lnTo>
                    <a:pt x="225" y="246"/>
                  </a:lnTo>
                  <a:lnTo>
                    <a:pt x="227" y="224"/>
                  </a:lnTo>
                  <a:lnTo>
                    <a:pt x="229" y="203"/>
                  </a:lnTo>
                  <a:lnTo>
                    <a:pt x="227" y="182"/>
                  </a:lnTo>
                  <a:lnTo>
                    <a:pt x="225" y="163"/>
                  </a:lnTo>
                  <a:lnTo>
                    <a:pt x="223" y="144"/>
                  </a:lnTo>
                  <a:lnTo>
                    <a:pt x="219" y="125"/>
                  </a:lnTo>
                  <a:lnTo>
                    <a:pt x="213" y="107"/>
                  </a:lnTo>
                  <a:lnTo>
                    <a:pt x="208" y="90"/>
                  </a:lnTo>
                  <a:lnTo>
                    <a:pt x="202" y="75"/>
                  </a:lnTo>
                  <a:lnTo>
                    <a:pt x="194" y="59"/>
                  </a:lnTo>
                  <a:lnTo>
                    <a:pt x="186" y="46"/>
                  </a:lnTo>
                  <a:lnTo>
                    <a:pt x="177" y="34"/>
                  </a:lnTo>
                  <a:lnTo>
                    <a:pt x="169" y="25"/>
                  </a:lnTo>
                  <a:lnTo>
                    <a:pt x="158" y="15"/>
                  </a:lnTo>
                  <a:lnTo>
                    <a:pt x="148" y="9"/>
                  </a:lnTo>
                  <a:lnTo>
                    <a:pt x="142" y="6"/>
                  </a:lnTo>
                  <a:lnTo>
                    <a:pt x="136" y="4"/>
                  </a:lnTo>
                  <a:lnTo>
                    <a:pt x="131" y="2"/>
                  </a:lnTo>
                  <a:lnTo>
                    <a:pt x="125" y="2"/>
                  </a:lnTo>
                  <a:lnTo>
                    <a:pt x="119" y="0"/>
                  </a:lnTo>
                  <a:lnTo>
                    <a:pt x="113"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3" name="Rectangle 71"/>
            <p:cNvSpPr>
              <a:spLocks noChangeArrowheads="1"/>
            </p:cNvSpPr>
            <p:nvPr/>
          </p:nvSpPr>
          <p:spPr bwMode="auto">
            <a:xfrm>
              <a:off x="4763" y="2911"/>
              <a:ext cx="613" cy="681"/>
            </a:xfrm>
            <a:prstGeom prst="rect">
              <a:avLst/>
            </a:prstGeom>
            <a:solidFill>
              <a:srgbClr val="33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84" name="Rectangle 72"/>
            <p:cNvSpPr>
              <a:spLocks noChangeArrowheads="1"/>
            </p:cNvSpPr>
            <p:nvPr/>
          </p:nvSpPr>
          <p:spPr bwMode="auto">
            <a:xfrm>
              <a:off x="4763" y="2911"/>
              <a:ext cx="613" cy="68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85" name="Rectangle 73"/>
            <p:cNvSpPr>
              <a:spLocks noChangeArrowheads="1"/>
            </p:cNvSpPr>
            <p:nvPr/>
          </p:nvSpPr>
          <p:spPr bwMode="auto">
            <a:xfrm>
              <a:off x="4914" y="3088"/>
              <a:ext cx="375"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DAQ</a:t>
              </a:r>
              <a:endParaRPr kumimoji="0" lang="en-US" sz="1800" b="0" i="0" u="none" strike="noStrike" cap="none" normalizeH="0" baseline="0" smtClean="0">
                <a:ln>
                  <a:noFill/>
                </a:ln>
                <a:solidFill>
                  <a:schemeClr val="tx1"/>
                </a:solidFill>
                <a:effectLst/>
                <a:latin typeface="Arial" pitchFamily="34" charset="0"/>
              </a:endParaRPr>
            </a:p>
          </p:txBody>
        </p:sp>
        <p:sp>
          <p:nvSpPr>
            <p:cNvPr id="346186" name="Rectangle 74"/>
            <p:cNvSpPr>
              <a:spLocks noChangeArrowheads="1"/>
            </p:cNvSpPr>
            <p:nvPr/>
          </p:nvSpPr>
          <p:spPr bwMode="auto">
            <a:xfrm>
              <a:off x="4790" y="3262"/>
              <a:ext cx="623"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Interface</a:t>
              </a:r>
              <a:endParaRPr kumimoji="0" lang="en-US" sz="1800" b="0" i="0" u="none" strike="noStrike" cap="none" normalizeH="0" baseline="0" smtClean="0">
                <a:ln>
                  <a:noFill/>
                </a:ln>
                <a:solidFill>
                  <a:schemeClr val="tx1"/>
                </a:solidFill>
                <a:effectLst/>
                <a:latin typeface="Arial" pitchFamily="34" charset="0"/>
              </a:endParaRPr>
            </a:p>
          </p:txBody>
        </p:sp>
        <p:sp>
          <p:nvSpPr>
            <p:cNvPr id="346187" name="Line 75"/>
            <p:cNvSpPr>
              <a:spLocks noChangeShapeType="1"/>
            </p:cNvSpPr>
            <p:nvPr/>
          </p:nvSpPr>
          <p:spPr bwMode="auto">
            <a:xfrm>
              <a:off x="954" y="3228"/>
              <a:ext cx="25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8" name="Line 76"/>
            <p:cNvSpPr>
              <a:spLocks noChangeShapeType="1"/>
            </p:cNvSpPr>
            <p:nvPr/>
          </p:nvSpPr>
          <p:spPr bwMode="auto">
            <a:xfrm>
              <a:off x="1385" y="3228"/>
              <a:ext cx="114"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9" name="Line 77"/>
            <p:cNvSpPr>
              <a:spLocks noChangeShapeType="1"/>
            </p:cNvSpPr>
            <p:nvPr/>
          </p:nvSpPr>
          <p:spPr bwMode="auto">
            <a:xfrm>
              <a:off x="1816"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90" name="Line 78"/>
            <p:cNvSpPr>
              <a:spLocks noChangeShapeType="1"/>
            </p:cNvSpPr>
            <p:nvPr/>
          </p:nvSpPr>
          <p:spPr bwMode="auto">
            <a:xfrm>
              <a:off x="2769"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3" name="Freeform 82"/>
          <p:cNvSpPr/>
          <p:nvPr/>
        </p:nvSpPr>
        <p:spPr>
          <a:xfrm>
            <a:off x="120770" y="5126966"/>
            <a:ext cx="946030" cy="268856"/>
          </a:xfrm>
          <a:custGeom>
            <a:avLst/>
            <a:gdLst>
              <a:gd name="connsiteX0" fmla="*/ 0 w 946030"/>
              <a:gd name="connsiteY0" fmla="*/ 247291 h 268856"/>
              <a:gd name="connsiteX1" fmla="*/ 77638 w 946030"/>
              <a:gd name="connsiteY1" fmla="*/ 23004 h 268856"/>
              <a:gd name="connsiteX2" fmla="*/ 138022 w 946030"/>
              <a:gd name="connsiteY2" fmla="*/ 238664 h 268856"/>
              <a:gd name="connsiteX3" fmla="*/ 224287 w 946030"/>
              <a:gd name="connsiteY3" fmla="*/ 31630 h 268856"/>
              <a:gd name="connsiteX4" fmla="*/ 267419 w 946030"/>
              <a:gd name="connsiteY4" fmla="*/ 238664 h 268856"/>
              <a:gd name="connsiteX5" fmla="*/ 353683 w 946030"/>
              <a:gd name="connsiteY5" fmla="*/ 40257 h 268856"/>
              <a:gd name="connsiteX6" fmla="*/ 405441 w 946030"/>
              <a:gd name="connsiteY6" fmla="*/ 221411 h 268856"/>
              <a:gd name="connsiteX7" fmla="*/ 500332 w 946030"/>
              <a:gd name="connsiteY7" fmla="*/ 31630 h 268856"/>
              <a:gd name="connsiteX8" fmla="*/ 595222 w 946030"/>
              <a:gd name="connsiteY8" fmla="*/ 264543 h 268856"/>
              <a:gd name="connsiteX9" fmla="*/ 707366 w 946030"/>
              <a:gd name="connsiteY9" fmla="*/ 5751 h 268856"/>
              <a:gd name="connsiteX10" fmla="*/ 767751 w 946030"/>
              <a:gd name="connsiteY10" fmla="*/ 230038 h 268856"/>
              <a:gd name="connsiteX11" fmla="*/ 923026 w 946030"/>
              <a:gd name="connsiteY11" fmla="*/ 135147 h 268856"/>
              <a:gd name="connsiteX12" fmla="*/ 905773 w 946030"/>
              <a:gd name="connsiteY12" fmla="*/ 126521 h 26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6030" h="268856">
                <a:moveTo>
                  <a:pt x="0" y="247291"/>
                </a:moveTo>
                <a:cubicBezTo>
                  <a:pt x="27317" y="135866"/>
                  <a:pt x="54634" y="24442"/>
                  <a:pt x="77638" y="23004"/>
                </a:cubicBezTo>
                <a:cubicBezTo>
                  <a:pt x="100642" y="21566"/>
                  <a:pt x="113581" y="237226"/>
                  <a:pt x="138022" y="238664"/>
                </a:cubicBezTo>
                <a:cubicBezTo>
                  <a:pt x="162463" y="240102"/>
                  <a:pt x="202721" y="31630"/>
                  <a:pt x="224287" y="31630"/>
                </a:cubicBezTo>
                <a:cubicBezTo>
                  <a:pt x="245853" y="31630"/>
                  <a:pt x="245853" y="237226"/>
                  <a:pt x="267419" y="238664"/>
                </a:cubicBezTo>
                <a:cubicBezTo>
                  <a:pt x="288985" y="240102"/>
                  <a:pt x="330679" y="43133"/>
                  <a:pt x="353683" y="40257"/>
                </a:cubicBezTo>
                <a:cubicBezTo>
                  <a:pt x="376687" y="37382"/>
                  <a:pt x="381000" y="222849"/>
                  <a:pt x="405441" y="221411"/>
                </a:cubicBezTo>
                <a:cubicBezTo>
                  <a:pt x="429883" y="219973"/>
                  <a:pt x="468702" y="24441"/>
                  <a:pt x="500332" y="31630"/>
                </a:cubicBezTo>
                <a:cubicBezTo>
                  <a:pt x="531962" y="38819"/>
                  <a:pt x="560716" y="268856"/>
                  <a:pt x="595222" y="264543"/>
                </a:cubicBezTo>
                <a:cubicBezTo>
                  <a:pt x="629728" y="260230"/>
                  <a:pt x="678611" y="11502"/>
                  <a:pt x="707366" y="5751"/>
                </a:cubicBezTo>
                <a:cubicBezTo>
                  <a:pt x="736121" y="0"/>
                  <a:pt x="731808" y="208472"/>
                  <a:pt x="767751" y="230038"/>
                </a:cubicBezTo>
                <a:cubicBezTo>
                  <a:pt x="803694" y="251604"/>
                  <a:pt x="900022" y="152400"/>
                  <a:pt x="923026" y="135147"/>
                </a:cubicBezTo>
                <a:cubicBezTo>
                  <a:pt x="946030" y="117894"/>
                  <a:pt x="925901" y="122207"/>
                  <a:pt x="905773" y="126521"/>
                </a:cubicBezTo>
              </a:path>
            </a:pathLst>
          </a:custGeom>
          <a:ln>
            <a:solidFill>
              <a:schemeClr val="tx1"/>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84" name="TextBox 83"/>
          <p:cNvSpPr txBox="1"/>
          <p:nvPr/>
        </p:nvSpPr>
        <p:spPr>
          <a:xfrm>
            <a:off x="0" y="3933645"/>
            <a:ext cx="2165978" cy="369332"/>
          </a:xfrm>
          <a:prstGeom prst="rect">
            <a:avLst/>
          </a:prstGeom>
          <a:noFill/>
        </p:spPr>
        <p:txBody>
          <a:bodyPr wrap="none" rtlCol="0">
            <a:spAutoFit/>
          </a:bodyPr>
          <a:lstStyle/>
          <a:p>
            <a:r>
              <a:rPr lang="en-US" smtClean="0"/>
              <a:t>incident radiation</a:t>
            </a:r>
            <a:endParaRPr lang="en-GB"/>
          </a:p>
        </p:txBody>
      </p:sp>
      <p:cxnSp>
        <p:nvCxnSpPr>
          <p:cNvPr id="86" name="Straight Arrow Connector 85"/>
          <p:cNvCxnSpPr>
            <a:stCxn id="84" idx="2"/>
            <a:endCxn id="83" idx="7"/>
          </p:cNvCxnSpPr>
          <p:nvPr/>
        </p:nvCxnSpPr>
        <p:spPr>
          <a:xfrm rot="5400000">
            <a:off x="424237" y="4499843"/>
            <a:ext cx="855619" cy="4618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ChangeArrowheads="1"/>
          </p:cNvSpPr>
          <p:nvPr>
            <p:ph type="title"/>
          </p:nvPr>
        </p:nvSpPr>
        <p:spPr>
          <a:xfrm>
            <a:off x="381000" y="124901"/>
            <a:ext cx="8382000" cy="770084"/>
          </a:xfrm>
          <a:noFill/>
        </p:spPr>
        <p:txBody>
          <a:bodyPr lIns="92075" tIns="46038" rIns="92075" bIns="46038" anchor="b"/>
          <a:lstStyle/>
          <a:p>
            <a:pPr eaLnBrk="1" hangingPunct="1"/>
            <a:r>
              <a:rPr lang="en-US" dirty="0" smtClean="0"/>
              <a:t>The read-out chain</a:t>
            </a:r>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7DCC2E"/>
          </a:solidFill>
          <a:ln w="25399">
            <a:solidFill>
              <a:schemeClr val="tx1"/>
            </a:solidFill>
            <a:miter lim="800000"/>
            <a:headEnd/>
            <a:tailEnd/>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900" name="Rectangle 27"/>
          <p:cNvSpPr>
            <a:spLocks noChangeArrowheads="1"/>
          </p:cNvSpPr>
          <p:nvPr/>
        </p:nvSpPr>
        <p:spPr bwMode="auto">
          <a:xfrm>
            <a:off x="3573463" y="2984500"/>
            <a:ext cx="574675" cy="300038"/>
          </a:xfrm>
          <a:prstGeom prst="rect">
            <a:avLst/>
          </a:prstGeom>
          <a:solidFill>
            <a:srgbClr val="050595"/>
          </a:solidFill>
          <a:ln w="25399">
            <a:solidFill>
              <a:schemeClr val="tx1"/>
            </a:solidFill>
            <a:miter lim="800000"/>
            <a:headEnd/>
            <a:tailEnd/>
          </a:ln>
        </p:spPr>
        <p:txBody>
          <a:bodyPr wrap="none" anchor="ctr"/>
          <a:lstStyle/>
          <a:p>
            <a:endParaRPr lang="en-GB"/>
          </a:p>
        </p:txBody>
      </p:sp>
      <p:grpSp>
        <p:nvGrpSpPr>
          <p:cNvPr id="4" name="Group 3"/>
          <p:cNvGrpSpPr/>
          <p:nvPr/>
        </p:nvGrpSpPr>
        <p:grpSpPr>
          <a:xfrm>
            <a:off x="3167063" y="1446213"/>
            <a:ext cx="1387475" cy="1635125"/>
            <a:chOff x="3167063" y="1446213"/>
            <a:chExt cx="1387475" cy="1635125"/>
          </a:xfrm>
        </p:grpSpPr>
        <p:sp>
          <p:nvSpPr>
            <p:cNvPr id="79879" name="Rectangle 6"/>
            <p:cNvSpPr>
              <a:spLocks noChangeArrowheads="1"/>
            </p:cNvSpPr>
            <p:nvPr/>
          </p:nvSpPr>
          <p:spPr bwMode="auto">
            <a:xfrm>
              <a:off x="3167063" y="1560513"/>
              <a:ext cx="1387475" cy="352425"/>
            </a:xfrm>
            <a:prstGeom prst="rect">
              <a:avLst/>
            </a:prstGeom>
            <a:solidFill>
              <a:schemeClr val="bg2"/>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grpSp>
        <p:nvGrpSpPr>
          <p:cNvPr id="2" name="Group 1"/>
          <p:cNvGrpSpPr/>
          <p:nvPr/>
        </p:nvGrpSpPr>
        <p:grpSpPr>
          <a:xfrm>
            <a:off x="2306135" y="2819400"/>
            <a:ext cx="1046665" cy="400752"/>
            <a:chOff x="2306135" y="2819400"/>
            <a:chExt cx="1046665" cy="400752"/>
          </a:xfrm>
        </p:grpSpPr>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2306135" y="2819400"/>
              <a:ext cx="713562" cy="400752"/>
            </a:xfrm>
            <a:prstGeom prst="rect">
              <a:avLst/>
            </a:prstGeom>
            <a:noFill/>
            <a:ln w="9525">
              <a:noFill/>
              <a:miter lim="800000"/>
              <a:headEnd/>
              <a:tailEnd/>
            </a:ln>
          </p:spPr>
          <p:txBody>
            <a:bodyPr wrap="none" lIns="92075" tIns="46038" rIns="92075" bIns="46038">
              <a:spAutoFit/>
            </a:bodyPr>
            <a:lstStyle/>
            <a:p>
              <a:pPr eaLnBrk="0" hangingPunct="0"/>
              <a:r>
                <a:rPr lang="en-US" sz="2000" dirty="0"/>
                <a:t>c</a:t>
              </a:r>
              <a:r>
                <a:rPr lang="en-US" sz="2000" dirty="0" smtClean="0"/>
                <a:t>lock </a:t>
              </a:r>
              <a:endParaRPr lang="en-US" sz="2000" dirty="0"/>
            </a:p>
          </p:txBody>
        </p:sp>
      </p:gr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chemeClr val="accent4"/>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3" name="Oval 2"/>
          <p:cNvSpPr/>
          <p:nvPr/>
        </p:nvSpPr>
        <p:spPr bwMode="auto">
          <a:xfrm>
            <a:off x="2514600" y="609600"/>
            <a:ext cx="2667000" cy="2590800"/>
          </a:xfrm>
          <a:prstGeom prst="ellipse">
            <a:avLst/>
          </a:prstGeom>
          <a:noFill/>
          <a:ln w="28575" cmpd="sng">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Acquiring the signal</a:t>
            </a:r>
            <a:endParaRPr lang="en-US" dirty="0"/>
          </a:p>
        </p:txBody>
      </p:sp>
      <p:sp>
        <p:nvSpPr>
          <p:cNvPr id="29" name="Content Placeholder 28"/>
          <p:cNvSpPr>
            <a:spLocks noGrp="1"/>
          </p:cNvSpPr>
          <p:nvPr>
            <p:ph idx="1"/>
          </p:nvPr>
        </p:nvSpPr>
        <p:spPr>
          <a:xfrm>
            <a:off x="381000" y="1412874"/>
            <a:ext cx="4038600" cy="5080365"/>
          </a:xfrm>
        </p:spPr>
        <p:txBody>
          <a:bodyPr/>
          <a:lstStyle/>
          <a:p>
            <a:r>
              <a:rPr lang="en-US" dirty="0" smtClean="0"/>
              <a:t>Need to match to the specific detector</a:t>
            </a:r>
          </a:p>
          <a:p>
            <a:r>
              <a:rPr lang="en-US" dirty="0" smtClean="0"/>
              <a:t>Fight noise, radiation, consume (ideally) no power, be weight-less, zero-configuration etc…</a:t>
            </a:r>
          </a:p>
          <a:p>
            <a:r>
              <a:rPr lang="en-US" dirty="0" smtClean="0"/>
              <a:t>In practice achieved using ASICs made by and for HEP experiments </a:t>
            </a:r>
            <a:r>
              <a:rPr lang="en-US" dirty="0" smtClean="0">
                <a:sym typeface="Wingdings"/>
              </a:rPr>
              <a:t> </a:t>
            </a:r>
            <a:endParaRPr lang="en-US" dirty="0"/>
          </a:p>
        </p:txBody>
      </p:sp>
      <p:grpSp>
        <p:nvGrpSpPr>
          <p:cNvPr id="3" name="Group 2"/>
          <p:cNvGrpSpPr/>
          <p:nvPr/>
        </p:nvGrpSpPr>
        <p:grpSpPr>
          <a:xfrm>
            <a:off x="4321175" y="1946275"/>
            <a:ext cx="1387475" cy="1635125"/>
            <a:chOff x="3167063" y="1446213"/>
            <a:chExt cx="1387475" cy="1635125"/>
          </a:xfrm>
        </p:grpSpPr>
        <p:sp>
          <p:nvSpPr>
            <p:cNvPr id="4" name="Rectangle 6"/>
            <p:cNvSpPr>
              <a:spLocks noChangeArrowheads="1"/>
            </p:cNvSpPr>
            <p:nvPr/>
          </p:nvSpPr>
          <p:spPr bwMode="auto">
            <a:xfrm>
              <a:off x="3167063" y="1560513"/>
              <a:ext cx="1387475" cy="352425"/>
            </a:xfrm>
            <a:prstGeom prst="rect">
              <a:avLst/>
            </a:prstGeom>
            <a:solidFill>
              <a:schemeClr val="bg2"/>
            </a:solidFill>
            <a:ln w="25399">
              <a:solidFill>
                <a:schemeClr val="tx1"/>
              </a:solidFill>
              <a:miter lim="800000"/>
              <a:headEnd/>
              <a:tailEnd/>
            </a:ln>
          </p:spPr>
          <p:txBody>
            <a:bodyPr wrap="none" anchor="ctr"/>
            <a:lstStyle/>
            <a:p>
              <a:endParaRPr lang="en-GB"/>
            </a:p>
          </p:txBody>
        </p:sp>
        <p:sp>
          <p:nvSpPr>
            <p:cNvPr id="5"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6"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10" name="Rectangle 14"/>
            <p:cNvSpPr>
              <a:spLocks noChangeArrowheads="1"/>
            </p:cNvSpPr>
            <p:nvPr/>
          </p:nvSpPr>
          <p:spPr bwMode="auto">
            <a:xfrm>
              <a:off x="3167063" y="2035175"/>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11"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12"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13"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14"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15" name="Rectangle 20"/>
            <p:cNvSpPr>
              <a:spLocks noChangeArrowheads="1"/>
            </p:cNvSpPr>
            <p:nvPr/>
          </p:nvSpPr>
          <p:spPr bwMode="auto">
            <a:xfrm>
              <a:off x="3167063" y="2509838"/>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16"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17"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18"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19"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20"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2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22" name="AutoShape 4"/>
          <p:cNvSpPr>
            <a:spLocks noChangeArrowheads="1"/>
          </p:cNvSpPr>
          <p:nvPr/>
        </p:nvSpPr>
        <p:spPr bwMode="auto">
          <a:xfrm rot="10800000" flipH="1">
            <a:off x="4727575" y="1690687"/>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23" name="Rectangle 5"/>
          <p:cNvSpPr>
            <a:spLocks noChangeArrowheads="1"/>
          </p:cNvSpPr>
          <p:nvPr/>
        </p:nvSpPr>
        <p:spPr bwMode="auto">
          <a:xfrm>
            <a:off x="4625975" y="1268412"/>
            <a:ext cx="777875" cy="298450"/>
          </a:xfrm>
          <a:prstGeom prst="rect">
            <a:avLst/>
          </a:prstGeom>
          <a:solidFill>
            <a:srgbClr val="7DCC2E"/>
          </a:solidFill>
          <a:ln w="25399">
            <a:solidFill>
              <a:schemeClr val="tx1"/>
            </a:solidFill>
            <a:miter lim="800000"/>
            <a:headEnd/>
            <a:tailEnd/>
          </a:ln>
        </p:spPr>
        <p:txBody>
          <a:bodyPr wrap="none" anchor="ctr"/>
          <a:lstStyle/>
          <a:p>
            <a:endParaRPr lang="en-GB"/>
          </a:p>
        </p:txBody>
      </p:sp>
      <p:sp>
        <p:nvSpPr>
          <p:cNvPr id="24" name="Rectangle 10"/>
          <p:cNvSpPr>
            <a:spLocks noChangeArrowheads="1"/>
          </p:cNvSpPr>
          <p:nvPr/>
        </p:nvSpPr>
        <p:spPr bwMode="auto">
          <a:xfrm>
            <a:off x="6213475" y="1649412"/>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25" name="Rectangle 11"/>
          <p:cNvSpPr>
            <a:spLocks noChangeArrowheads="1"/>
          </p:cNvSpPr>
          <p:nvPr/>
        </p:nvSpPr>
        <p:spPr bwMode="auto">
          <a:xfrm>
            <a:off x="6213475" y="2039937"/>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26" name="Rectangle 18"/>
          <p:cNvSpPr>
            <a:spLocks noChangeArrowheads="1"/>
          </p:cNvSpPr>
          <p:nvPr/>
        </p:nvSpPr>
        <p:spPr bwMode="auto">
          <a:xfrm>
            <a:off x="6213475" y="2490787"/>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27" name="Rectangle 24"/>
          <p:cNvSpPr>
            <a:spLocks noChangeArrowheads="1"/>
          </p:cNvSpPr>
          <p:nvPr/>
        </p:nvSpPr>
        <p:spPr bwMode="auto">
          <a:xfrm>
            <a:off x="6213475" y="3022600"/>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28" name="Rectangle 79"/>
          <p:cNvSpPr>
            <a:spLocks noChangeArrowheads="1"/>
          </p:cNvSpPr>
          <p:nvPr/>
        </p:nvSpPr>
        <p:spPr bwMode="auto">
          <a:xfrm>
            <a:off x="6213475" y="1246187"/>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30" name="TextBox 29"/>
          <p:cNvSpPr txBox="1"/>
          <p:nvPr/>
        </p:nvSpPr>
        <p:spPr>
          <a:xfrm>
            <a:off x="3810000" y="5791200"/>
            <a:ext cx="2977147" cy="707886"/>
          </a:xfrm>
          <a:prstGeom prst="rect">
            <a:avLst/>
          </a:prstGeom>
          <a:noFill/>
        </p:spPr>
        <p:txBody>
          <a:bodyPr wrap="none" rtlCol="0">
            <a:spAutoFit/>
          </a:bodyPr>
          <a:lstStyle/>
          <a:p>
            <a:r>
              <a:rPr lang="en-US" sz="2000" i="1" dirty="0"/>
              <a:t>Low level front-end design</a:t>
            </a:r>
          </a:p>
          <a:p>
            <a:r>
              <a:rPr lang="en-US" sz="2000" i="1" dirty="0" err="1" smtClean="0"/>
              <a:t>Ozgur</a:t>
            </a:r>
            <a:r>
              <a:rPr lang="en-US" sz="2000" i="1" dirty="0" smtClean="0"/>
              <a:t> </a:t>
            </a:r>
            <a:r>
              <a:rPr lang="en-US" sz="2000" i="1" dirty="0"/>
              <a:t>COBANOGLU</a:t>
            </a:r>
          </a:p>
        </p:txBody>
      </p:sp>
    </p:spTree>
    <p:extLst>
      <p:ext uri="{BB962C8B-B14F-4D97-AF65-F5344CB8AC3E}">
        <p14:creationId xmlns:p14="http://schemas.microsoft.com/office/powerpoint/2010/main" val="270029737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381000" y="230188"/>
            <a:ext cx="8382000" cy="677108"/>
          </a:xfrm>
        </p:spPr>
        <p:txBody>
          <a:bodyPr/>
          <a:lstStyle/>
          <a:p>
            <a:r>
              <a:rPr lang="en-US" dirty="0" smtClean="0"/>
              <a:t>After </a:t>
            </a:r>
            <a:r>
              <a:rPr lang="en-US" dirty="0" smtClean="0"/>
              <a:t>the black analogue magic</a:t>
            </a:r>
            <a:endParaRPr lang="en-US" dirty="0"/>
          </a:p>
        </p:txBody>
      </p:sp>
      <p:sp>
        <p:nvSpPr>
          <p:cNvPr id="184323" name="Rectangle 3"/>
          <p:cNvSpPr>
            <a:spLocks noGrp="1" noChangeArrowheads="1"/>
          </p:cNvSpPr>
          <p:nvPr>
            <p:ph idx="1"/>
          </p:nvPr>
        </p:nvSpPr>
        <p:spPr/>
        <p:txBody>
          <a:bodyPr>
            <a:noAutofit/>
          </a:bodyPr>
          <a:lstStyle/>
          <a:p>
            <a:pPr algn="ctr">
              <a:lnSpc>
                <a:spcPct val="100000"/>
              </a:lnSpc>
              <a:buNone/>
            </a:pPr>
            <a:r>
              <a:rPr lang="en-US" sz="2400" dirty="0" smtClean="0"/>
              <a:t>As usual </a:t>
            </a:r>
            <a:r>
              <a:rPr lang="en-US" sz="2400" dirty="0" smtClean="0"/>
              <a:t>(</a:t>
            </a:r>
            <a:r>
              <a:rPr lang="en-US" sz="2400" dirty="0" smtClean="0">
                <a:sym typeface="Wingdings" pitchFamily="2" charset="2"/>
              </a:rPr>
              <a:t> )</a:t>
            </a:r>
            <a:r>
              <a:rPr lang="en-US" sz="2400" dirty="0" smtClean="0"/>
              <a:t>what </a:t>
            </a:r>
            <a:r>
              <a:rPr lang="en-US" sz="2400" dirty="0" smtClean="0"/>
              <a:t>you do depends on many factors</a:t>
            </a:r>
            <a:r>
              <a:rPr lang="en-US" sz="2400" dirty="0" smtClean="0"/>
              <a:t>:</a:t>
            </a:r>
            <a:endParaRPr lang="en-US" sz="2400" dirty="0"/>
          </a:p>
          <a:p>
            <a:pPr>
              <a:lnSpc>
                <a:spcPct val="100000"/>
              </a:lnSpc>
            </a:pPr>
            <a:r>
              <a:rPr lang="en-US" sz="2400" dirty="0"/>
              <a:t>Number of channels and channel density</a:t>
            </a:r>
          </a:p>
          <a:p>
            <a:pPr>
              <a:lnSpc>
                <a:spcPct val="100000"/>
              </a:lnSpc>
            </a:pPr>
            <a:r>
              <a:rPr lang="en-US" sz="2400" dirty="0"/>
              <a:t>Collision rate and channel occupancies</a:t>
            </a:r>
          </a:p>
          <a:p>
            <a:pPr>
              <a:lnSpc>
                <a:spcPct val="100000"/>
              </a:lnSpc>
            </a:pPr>
            <a:r>
              <a:rPr lang="en-US" sz="2400" i="1" dirty="0">
                <a:solidFill>
                  <a:srgbClr val="FF0000"/>
                </a:solidFill>
              </a:rPr>
              <a:t>Triggering: </a:t>
            </a:r>
            <a:r>
              <a:rPr lang="en-US" sz="2400" dirty="0"/>
              <a:t>levels, latencies, rates</a:t>
            </a:r>
          </a:p>
          <a:p>
            <a:pPr>
              <a:lnSpc>
                <a:spcPct val="100000"/>
              </a:lnSpc>
            </a:pPr>
            <a:r>
              <a:rPr lang="en-US" sz="2400" dirty="0"/>
              <a:t>Available technology and cost</a:t>
            </a:r>
          </a:p>
          <a:p>
            <a:pPr>
              <a:lnSpc>
                <a:spcPct val="100000"/>
              </a:lnSpc>
            </a:pPr>
            <a:r>
              <a:rPr lang="en-US" sz="2400" dirty="0"/>
              <a:t>What </a:t>
            </a:r>
            <a:r>
              <a:rPr lang="en-US" sz="2400" dirty="0" smtClean="0"/>
              <a:t>you can/want to </a:t>
            </a:r>
            <a:r>
              <a:rPr lang="en-US" sz="2400" dirty="0"/>
              <a:t>do in custom made electronics and what you do </a:t>
            </a:r>
            <a:r>
              <a:rPr lang="en-US" sz="2400" dirty="0" smtClean="0"/>
              <a:t>in standard computers (computer farms)</a:t>
            </a:r>
            <a:endParaRPr lang="en-US" sz="2400" dirty="0"/>
          </a:p>
          <a:p>
            <a:pPr>
              <a:lnSpc>
                <a:spcPct val="100000"/>
              </a:lnSpc>
            </a:pPr>
            <a:r>
              <a:rPr lang="en-US" sz="2400" dirty="0"/>
              <a:t>Radiation levels</a:t>
            </a:r>
          </a:p>
          <a:p>
            <a:pPr>
              <a:lnSpc>
                <a:spcPct val="100000"/>
              </a:lnSpc>
            </a:pPr>
            <a:r>
              <a:rPr lang="en-US" sz="2400" dirty="0"/>
              <a:t>Power consumption and related cooling</a:t>
            </a:r>
          </a:p>
          <a:p>
            <a:pPr>
              <a:lnSpc>
                <a:spcPct val="100000"/>
              </a:lnSpc>
            </a:pPr>
            <a:r>
              <a:rPr lang="en-US" sz="2400" dirty="0"/>
              <a:t>Location of digitization</a:t>
            </a:r>
          </a:p>
          <a:p>
            <a:pPr>
              <a:lnSpc>
                <a:spcPct val="100000"/>
              </a:lnSpc>
            </a:pPr>
            <a:r>
              <a:rPr lang="en-US" sz="2400" dirty="0"/>
              <a:t>Given detector </a:t>
            </a:r>
            <a:r>
              <a:rPr lang="en-US" sz="2400" dirty="0" smtClean="0"/>
              <a:t>technology</a:t>
            </a:r>
            <a:endParaRPr lang="en-US" sz="24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ChangeArrowheads="1"/>
          </p:cNvSpPr>
          <p:nvPr>
            <p:ph type="title"/>
          </p:nvPr>
        </p:nvSpPr>
        <p:spPr>
          <a:xfrm>
            <a:off x="381000" y="124901"/>
            <a:ext cx="8382000" cy="770084"/>
          </a:xfrm>
          <a:noFill/>
        </p:spPr>
        <p:txBody>
          <a:bodyPr lIns="92075" tIns="46038" rIns="92075" bIns="46038" anchor="b"/>
          <a:lstStyle/>
          <a:p>
            <a:pPr eaLnBrk="1" hangingPunct="1"/>
            <a:r>
              <a:rPr lang="en-US" dirty="0" smtClean="0"/>
              <a:t>The read-out </a:t>
            </a:r>
            <a:r>
              <a:rPr lang="en-US" dirty="0" smtClean="0"/>
              <a:t>chain: sampling</a:t>
            </a:r>
            <a:endParaRPr lang="en-US" dirty="0" smtClean="0"/>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7DCC2E"/>
          </a:solidFill>
          <a:ln w="25399">
            <a:solidFill>
              <a:schemeClr val="tx1"/>
            </a:solidFill>
            <a:miter lim="800000"/>
            <a:headEnd/>
            <a:tailEnd/>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900" name="Rectangle 27"/>
          <p:cNvSpPr>
            <a:spLocks noChangeArrowheads="1"/>
          </p:cNvSpPr>
          <p:nvPr/>
        </p:nvSpPr>
        <p:spPr bwMode="auto">
          <a:xfrm>
            <a:off x="3573463" y="2984500"/>
            <a:ext cx="574675" cy="300038"/>
          </a:xfrm>
          <a:prstGeom prst="rect">
            <a:avLst/>
          </a:prstGeom>
          <a:solidFill>
            <a:srgbClr val="050595"/>
          </a:solidFill>
          <a:ln w="25399">
            <a:solidFill>
              <a:schemeClr val="tx1"/>
            </a:solidFill>
            <a:miter lim="800000"/>
            <a:headEnd/>
            <a:tailEnd/>
          </a:ln>
        </p:spPr>
        <p:txBody>
          <a:bodyPr wrap="none" anchor="ctr"/>
          <a:lstStyle/>
          <a:p>
            <a:endParaRPr lang="en-GB"/>
          </a:p>
        </p:txBody>
      </p:sp>
      <p:grpSp>
        <p:nvGrpSpPr>
          <p:cNvPr id="4" name="Group 3"/>
          <p:cNvGrpSpPr/>
          <p:nvPr/>
        </p:nvGrpSpPr>
        <p:grpSpPr>
          <a:xfrm>
            <a:off x="3167063" y="1446213"/>
            <a:ext cx="1387475" cy="1635125"/>
            <a:chOff x="3167063" y="1446213"/>
            <a:chExt cx="1387475" cy="1635125"/>
          </a:xfrm>
        </p:grpSpPr>
        <p:sp>
          <p:nvSpPr>
            <p:cNvPr id="79879" name="Rectangle 6"/>
            <p:cNvSpPr>
              <a:spLocks noChangeArrowheads="1"/>
            </p:cNvSpPr>
            <p:nvPr/>
          </p:nvSpPr>
          <p:spPr bwMode="auto">
            <a:xfrm>
              <a:off x="3167063" y="1560513"/>
              <a:ext cx="1387475" cy="352425"/>
            </a:xfrm>
            <a:prstGeom prst="rect">
              <a:avLst/>
            </a:prstGeom>
            <a:solidFill>
              <a:schemeClr val="bg2"/>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grpSp>
        <p:nvGrpSpPr>
          <p:cNvPr id="2" name="Group 1"/>
          <p:cNvGrpSpPr/>
          <p:nvPr/>
        </p:nvGrpSpPr>
        <p:grpSpPr>
          <a:xfrm>
            <a:off x="2306135" y="2819400"/>
            <a:ext cx="1046665" cy="400752"/>
            <a:chOff x="2306135" y="2819400"/>
            <a:chExt cx="1046665" cy="400752"/>
          </a:xfrm>
        </p:grpSpPr>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2306135" y="2819400"/>
              <a:ext cx="713562" cy="400752"/>
            </a:xfrm>
            <a:prstGeom prst="rect">
              <a:avLst/>
            </a:prstGeom>
            <a:noFill/>
            <a:ln w="9525">
              <a:noFill/>
              <a:miter lim="800000"/>
              <a:headEnd/>
              <a:tailEnd/>
            </a:ln>
          </p:spPr>
          <p:txBody>
            <a:bodyPr wrap="none" lIns="92075" tIns="46038" rIns="92075" bIns="46038">
              <a:spAutoFit/>
            </a:bodyPr>
            <a:lstStyle/>
            <a:p>
              <a:pPr eaLnBrk="0" hangingPunct="0"/>
              <a:r>
                <a:rPr lang="en-US" sz="2000" dirty="0"/>
                <a:t>c</a:t>
              </a:r>
              <a:r>
                <a:rPr lang="en-US" sz="2000" dirty="0" smtClean="0"/>
                <a:t>lock </a:t>
              </a:r>
              <a:endParaRPr lang="en-US" sz="2000" dirty="0"/>
            </a:p>
          </p:txBody>
        </p:sp>
      </p:gr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chemeClr val="accent4"/>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3" name="Oval 2"/>
          <p:cNvSpPr/>
          <p:nvPr/>
        </p:nvSpPr>
        <p:spPr bwMode="auto">
          <a:xfrm>
            <a:off x="2514600" y="2743200"/>
            <a:ext cx="5029200" cy="2590800"/>
          </a:xfrm>
          <a:prstGeom prst="ellipse">
            <a:avLst/>
          </a:prstGeom>
          <a:noFill/>
          <a:ln w="28575" cmpd="sng">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3674313363"/>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US"/>
              <a:t>Single integrator</a:t>
            </a:r>
          </a:p>
        </p:txBody>
      </p:sp>
      <p:sp>
        <p:nvSpPr>
          <p:cNvPr id="235523" name="Rectangle 3"/>
          <p:cNvSpPr>
            <a:spLocks noGrp="1" noChangeArrowheads="1"/>
          </p:cNvSpPr>
          <p:nvPr>
            <p:ph idx="1"/>
          </p:nvPr>
        </p:nvSpPr>
        <p:spPr/>
        <p:txBody>
          <a:bodyPr>
            <a:normAutofit/>
          </a:bodyPr>
          <a:lstStyle/>
          <a:p>
            <a:r>
              <a:rPr lang="en-US" sz="2000"/>
              <a:t>Simple (only one sample per channel)</a:t>
            </a:r>
          </a:p>
          <a:p>
            <a:r>
              <a:rPr lang="en-US" sz="2000"/>
              <a:t>Slow rate (and high precision) experiments</a:t>
            </a:r>
          </a:p>
          <a:p>
            <a:r>
              <a:rPr lang="en-US" sz="2000"/>
              <a:t>Long dead time</a:t>
            </a:r>
          </a:p>
          <a:p>
            <a:r>
              <a:rPr lang="en-US" sz="2000"/>
              <a:t>Nuclear physics</a:t>
            </a:r>
          </a:p>
          <a:p>
            <a:r>
              <a:rPr lang="en-US" sz="2000"/>
              <a:t>Not appropriate for HEP</a:t>
            </a:r>
          </a:p>
        </p:txBody>
      </p:sp>
      <p:sp>
        <p:nvSpPr>
          <p:cNvPr id="235525" name="Line 5"/>
          <p:cNvSpPr>
            <a:spLocks noChangeShapeType="1"/>
          </p:cNvSpPr>
          <p:nvPr/>
        </p:nvSpPr>
        <p:spPr bwMode="auto">
          <a:xfrm>
            <a:off x="1908175" y="4257675"/>
            <a:ext cx="504825" cy="0"/>
          </a:xfrm>
          <a:prstGeom prst="line">
            <a:avLst/>
          </a:prstGeom>
          <a:noFill/>
          <a:ln w="9525">
            <a:solidFill>
              <a:schemeClr val="tx1"/>
            </a:solidFill>
            <a:round/>
            <a:headEnd/>
            <a:tailEnd/>
          </a:ln>
          <a:effectLst/>
        </p:spPr>
        <p:txBody>
          <a:bodyPr wrap="none" anchor="ctr"/>
          <a:lstStyle/>
          <a:p>
            <a:endParaRPr lang="en-US"/>
          </a:p>
        </p:txBody>
      </p:sp>
      <p:sp>
        <p:nvSpPr>
          <p:cNvPr id="235526" name="Line 6"/>
          <p:cNvSpPr>
            <a:spLocks noChangeShapeType="1"/>
          </p:cNvSpPr>
          <p:nvPr/>
        </p:nvSpPr>
        <p:spPr bwMode="auto">
          <a:xfrm flipV="1">
            <a:off x="2159000" y="3429000"/>
            <a:ext cx="0" cy="828675"/>
          </a:xfrm>
          <a:prstGeom prst="line">
            <a:avLst/>
          </a:prstGeom>
          <a:noFill/>
          <a:ln w="9525">
            <a:solidFill>
              <a:schemeClr val="tx1"/>
            </a:solidFill>
            <a:round/>
            <a:headEnd/>
            <a:tailEnd/>
          </a:ln>
          <a:effectLst/>
        </p:spPr>
        <p:txBody>
          <a:bodyPr wrap="none" anchor="ctr"/>
          <a:lstStyle/>
          <a:p>
            <a:endParaRPr lang="en-US"/>
          </a:p>
        </p:txBody>
      </p:sp>
      <p:sp>
        <p:nvSpPr>
          <p:cNvPr id="235527" name="Line 7"/>
          <p:cNvSpPr>
            <a:spLocks noChangeShapeType="1"/>
          </p:cNvSpPr>
          <p:nvPr/>
        </p:nvSpPr>
        <p:spPr bwMode="auto">
          <a:xfrm>
            <a:off x="2159000" y="3717925"/>
            <a:ext cx="360363" cy="0"/>
          </a:xfrm>
          <a:prstGeom prst="line">
            <a:avLst/>
          </a:prstGeom>
          <a:noFill/>
          <a:ln w="9525">
            <a:solidFill>
              <a:schemeClr val="tx1"/>
            </a:solidFill>
            <a:round/>
            <a:headEnd/>
            <a:tailEnd/>
          </a:ln>
          <a:effectLst/>
        </p:spPr>
        <p:txBody>
          <a:bodyPr wrap="none" anchor="ctr"/>
          <a:lstStyle/>
          <a:p>
            <a:endParaRPr lang="en-US"/>
          </a:p>
        </p:txBody>
      </p:sp>
      <p:sp>
        <p:nvSpPr>
          <p:cNvPr id="235528" name="Line 8"/>
          <p:cNvSpPr>
            <a:spLocks noChangeShapeType="1"/>
          </p:cNvSpPr>
          <p:nvPr/>
        </p:nvSpPr>
        <p:spPr bwMode="auto">
          <a:xfrm>
            <a:off x="2519363" y="3573463"/>
            <a:ext cx="0" cy="288925"/>
          </a:xfrm>
          <a:prstGeom prst="line">
            <a:avLst/>
          </a:prstGeom>
          <a:noFill/>
          <a:ln w="9525">
            <a:solidFill>
              <a:schemeClr val="tx1"/>
            </a:solidFill>
            <a:round/>
            <a:headEnd/>
            <a:tailEnd/>
          </a:ln>
          <a:effectLst/>
        </p:spPr>
        <p:txBody>
          <a:bodyPr wrap="none" anchor="ctr"/>
          <a:lstStyle/>
          <a:p>
            <a:endParaRPr lang="en-US"/>
          </a:p>
        </p:txBody>
      </p:sp>
      <p:sp>
        <p:nvSpPr>
          <p:cNvPr id="235529" name="Line 9"/>
          <p:cNvSpPr>
            <a:spLocks noChangeShapeType="1"/>
          </p:cNvSpPr>
          <p:nvPr/>
        </p:nvSpPr>
        <p:spPr bwMode="auto">
          <a:xfrm>
            <a:off x="2590800" y="3573463"/>
            <a:ext cx="0" cy="288925"/>
          </a:xfrm>
          <a:prstGeom prst="line">
            <a:avLst/>
          </a:prstGeom>
          <a:noFill/>
          <a:ln w="9525">
            <a:solidFill>
              <a:schemeClr val="tx1"/>
            </a:solidFill>
            <a:round/>
            <a:headEnd/>
            <a:tailEnd/>
          </a:ln>
          <a:effectLst/>
        </p:spPr>
        <p:txBody>
          <a:bodyPr wrap="none" anchor="ctr"/>
          <a:lstStyle/>
          <a:p>
            <a:endParaRPr lang="en-US"/>
          </a:p>
        </p:txBody>
      </p:sp>
      <p:sp>
        <p:nvSpPr>
          <p:cNvPr id="235530" name="Line 10"/>
          <p:cNvSpPr>
            <a:spLocks noChangeShapeType="1"/>
          </p:cNvSpPr>
          <p:nvPr/>
        </p:nvSpPr>
        <p:spPr bwMode="auto">
          <a:xfrm>
            <a:off x="2590800" y="3717925"/>
            <a:ext cx="396875" cy="0"/>
          </a:xfrm>
          <a:prstGeom prst="line">
            <a:avLst/>
          </a:prstGeom>
          <a:noFill/>
          <a:ln w="9525">
            <a:solidFill>
              <a:schemeClr val="tx1"/>
            </a:solidFill>
            <a:round/>
            <a:headEnd/>
            <a:tailEnd/>
          </a:ln>
          <a:effectLst/>
        </p:spPr>
        <p:txBody>
          <a:bodyPr wrap="none" anchor="ctr"/>
          <a:lstStyle/>
          <a:p>
            <a:endParaRPr lang="en-US"/>
          </a:p>
        </p:txBody>
      </p:sp>
      <p:sp>
        <p:nvSpPr>
          <p:cNvPr id="235531" name="Line 11"/>
          <p:cNvSpPr>
            <a:spLocks noChangeShapeType="1"/>
          </p:cNvSpPr>
          <p:nvPr/>
        </p:nvSpPr>
        <p:spPr bwMode="auto">
          <a:xfrm>
            <a:off x="2987675" y="3717925"/>
            <a:ext cx="0" cy="539750"/>
          </a:xfrm>
          <a:prstGeom prst="line">
            <a:avLst/>
          </a:prstGeom>
          <a:noFill/>
          <a:ln w="9525">
            <a:solidFill>
              <a:schemeClr val="tx1"/>
            </a:solidFill>
            <a:round/>
            <a:headEnd/>
            <a:tailEnd/>
          </a:ln>
          <a:effectLst/>
        </p:spPr>
        <p:txBody>
          <a:bodyPr wrap="none" anchor="ctr"/>
          <a:lstStyle/>
          <a:p>
            <a:endParaRPr lang="en-US"/>
          </a:p>
        </p:txBody>
      </p:sp>
      <p:sp>
        <p:nvSpPr>
          <p:cNvPr id="235532" name="Line 12"/>
          <p:cNvSpPr>
            <a:spLocks noChangeShapeType="1"/>
          </p:cNvSpPr>
          <p:nvPr/>
        </p:nvSpPr>
        <p:spPr bwMode="auto">
          <a:xfrm>
            <a:off x="2951163" y="4257675"/>
            <a:ext cx="252412" cy="0"/>
          </a:xfrm>
          <a:prstGeom prst="line">
            <a:avLst/>
          </a:prstGeom>
          <a:noFill/>
          <a:ln w="9525">
            <a:solidFill>
              <a:schemeClr val="tx1"/>
            </a:solidFill>
            <a:round/>
            <a:headEnd/>
            <a:tailEnd/>
          </a:ln>
          <a:effectLst/>
        </p:spPr>
        <p:txBody>
          <a:bodyPr wrap="none" anchor="ctr"/>
          <a:lstStyle/>
          <a:p>
            <a:endParaRPr lang="en-US"/>
          </a:p>
        </p:txBody>
      </p:sp>
      <p:sp>
        <p:nvSpPr>
          <p:cNvPr id="235533" name="Line 13"/>
          <p:cNvSpPr>
            <a:spLocks noChangeShapeType="1"/>
          </p:cNvSpPr>
          <p:nvPr/>
        </p:nvSpPr>
        <p:spPr bwMode="auto">
          <a:xfrm>
            <a:off x="2159000" y="3430588"/>
            <a:ext cx="323850" cy="0"/>
          </a:xfrm>
          <a:prstGeom prst="line">
            <a:avLst/>
          </a:prstGeom>
          <a:noFill/>
          <a:ln w="9525">
            <a:solidFill>
              <a:schemeClr val="tx1"/>
            </a:solidFill>
            <a:round/>
            <a:headEnd/>
            <a:tailEnd/>
          </a:ln>
          <a:effectLst/>
        </p:spPr>
        <p:txBody>
          <a:bodyPr wrap="none" anchor="ctr"/>
          <a:lstStyle/>
          <a:p>
            <a:endParaRPr lang="en-US"/>
          </a:p>
        </p:txBody>
      </p:sp>
      <p:sp>
        <p:nvSpPr>
          <p:cNvPr id="235534" name="Line 14"/>
          <p:cNvSpPr>
            <a:spLocks noChangeShapeType="1"/>
          </p:cNvSpPr>
          <p:nvPr/>
        </p:nvSpPr>
        <p:spPr bwMode="auto">
          <a:xfrm flipV="1">
            <a:off x="2482850" y="3322638"/>
            <a:ext cx="287338" cy="107950"/>
          </a:xfrm>
          <a:prstGeom prst="line">
            <a:avLst/>
          </a:prstGeom>
          <a:noFill/>
          <a:ln w="9525">
            <a:solidFill>
              <a:schemeClr val="tx1"/>
            </a:solidFill>
            <a:round/>
            <a:headEnd/>
            <a:tailEnd/>
          </a:ln>
          <a:effectLst/>
        </p:spPr>
        <p:txBody>
          <a:bodyPr wrap="none" anchor="ctr"/>
          <a:lstStyle/>
          <a:p>
            <a:endParaRPr lang="en-US"/>
          </a:p>
        </p:txBody>
      </p:sp>
      <p:sp>
        <p:nvSpPr>
          <p:cNvPr id="235535" name="Line 15"/>
          <p:cNvSpPr>
            <a:spLocks noChangeShapeType="1"/>
          </p:cNvSpPr>
          <p:nvPr/>
        </p:nvSpPr>
        <p:spPr bwMode="auto">
          <a:xfrm>
            <a:off x="2735263" y="3430588"/>
            <a:ext cx="252412" cy="0"/>
          </a:xfrm>
          <a:prstGeom prst="line">
            <a:avLst/>
          </a:prstGeom>
          <a:noFill/>
          <a:ln w="9525">
            <a:solidFill>
              <a:schemeClr val="tx1"/>
            </a:solidFill>
            <a:round/>
            <a:headEnd/>
            <a:tailEnd/>
          </a:ln>
          <a:effectLst/>
        </p:spPr>
        <p:txBody>
          <a:bodyPr wrap="none" anchor="ctr"/>
          <a:lstStyle/>
          <a:p>
            <a:endParaRPr lang="en-US"/>
          </a:p>
        </p:txBody>
      </p:sp>
      <p:sp>
        <p:nvSpPr>
          <p:cNvPr id="235536" name="Line 16"/>
          <p:cNvSpPr>
            <a:spLocks noChangeShapeType="1"/>
          </p:cNvSpPr>
          <p:nvPr/>
        </p:nvSpPr>
        <p:spPr bwMode="auto">
          <a:xfrm>
            <a:off x="2987675" y="3430588"/>
            <a:ext cx="0" cy="323850"/>
          </a:xfrm>
          <a:prstGeom prst="line">
            <a:avLst/>
          </a:prstGeom>
          <a:noFill/>
          <a:ln w="9525">
            <a:solidFill>
              <a:schemeClr val="tx1"/>
            </a:solidFill>
            <a:round/>
            <a:headEnd/>
            <a:tailEnd/>
          </a:ln>
          <a:effectLst/>
        </p:spPr>
        <p:txBody>
          <a:bodyPr wrap="none" anchor="ctr"/>
          <a:lstStyle/>
          <a:p>
            <a:endParaRPr lang="en-US"/>
          </a:p>
        </p:txBody>
      </p:sp>
      <p:sp>
        <p:nvSpPr>
          <p:cNvPr id="235537" name="Rectangle 17"/>
          <p:cNvSpPr>
            <a:spLocks noChangeArrowheads="1"/>
          </p:cNvSpPr>
          <p:nvPr/>
        </p:nvSpPr>
        <p:spPr bwMode="auto">
          <a:xfrm>
            <a:off x="3203575" y="4005263"/>
            <a:ext cx="576263" cy="504825"/>
          </a:xfrm>
          <a:prstGeom prst="rect">
            <a:avLst/>
          </a:prstGeom>
          <a:solidFill>
            <a:srgbClr val="FFCC00"/>
          </a:solidFill>
          <a:ln w="9525" algn="ctr">
            <a:solidFill>
              <a:schemeClr val="tx1"/>
            </a:solidFill>
            <a:miter lim="800000"/>
            <a:headEnd/>
            <a:tailEnd/>
          </a:ln>
          <a:effectLst/>
        </p:spPr>
        <p:txBody>
          <a:bodyPr wrap="none" anchor="ctr"/>
          <a:lstStyle/>
          <a:p>
            <a:r>
              <a:rPr lang="en-US"/>
              <a:t>ADC</a:t>
            </a:r>
          </a:p>
        </p:txBody>
      </p:sp>
      <p:sp>
        <p:nvSpPr>
          <p:cNvPr id="235538" name="Line 18"/>
          <p:cNvSpPr>
            <a:spLocks noChangeShapeType="1"/>
          </p:cNvSpPr>
          <p:nvPr/>
        </p:nvSpPr>
        <p:spPr bwMode="auto">
          <a:xfrm>
            <a:off x="3779838" y="4257675"/>
            <a:ext cx="395287"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5539" name="Rectangle 19"/>
          <p:cNvSpPr>
            <a:spLocks noChangeArrowheads="1"/>
          </p:cNvSpPr>
          <p:nvPr/>
        </p:nvSpPr>
        <p:spPr bwMode="auto">
          <a:xfrm>
            <a:off x="4175125" y="3970338"/>
            <a:ext cx="539750" cy="576262"/>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5540" name="Text Box 20"/>
          <p:cNvSpPr txBox="1">
            <a:spLocks noChangeArrowheads="1"/>
          </p:cNvSpPr>
          <p:nvPr/>
        </p:nvSpPr>
        <p:spPr bwMode="auto">
          <a:xfrm>
            <a:off x="1504521" y="4589635"/>
            <a:ext cx="3627916" cy="1477328"/>
          </a:xfrm>
          <a:prstGeom prst="rect">
            <a:avLst/>
          </a:prstGeom>
          <a:noFill/>
          <a:ln w="9525" algn="ctr">
            <a:noFill/>
            <a:miter lim="800000"/>
            <a:headEnd/>
            <a:tailEnd/>
          </a:ln>
          <a:effectLst/>
        </p:spPr>
        <p:txBody>
          <a:bodyPr wrap="none">
            <a:spAutoFit/>
          </a:bodyPr>
          <a:lstStyle/>
          <a:p>
            <a:pPr marL="457200" indent="-457200" algn="l">
              <a:buFontTx/>
              <a:buAutoNum type="arabicPeriod"/>
            </a:pPr>
            <a:endParaRPr lang="en-US" smtClean="0"/>
          </a:p>
          <a:p>
            <a:pPr marL="457200" indent="-457200" algn="l">
              <a:buFontTx/>
              <a:buAutoNum type="arabicPeriod"/>
            </a:pPr>
            <a:endParaRPr lang="en-US" smtClean="0"/>
          </a:p>
          <a:p>
            <a:pPr marL="457200" indent="-457200" algn="l">
              <a:buFontTx/>
              <a:buAutoNum type="arabicPeriod"/>
            </a:pPr>
            <a:r>
              <a:rPr lang="en-US" smtClean="0"/>
              <a:t>Collect </a:t>
            </a:r>
            <a:r>
              <a:rPr lang="en-US"/>
              <a:t>charge from event</a:t>
            </a:r>
          </a:p>
          <a:p>
            <a:pPr marL="457200" indent="-457200" algn="l">
              <a:buFontTx/>
              <a:buAutoNum type="arabicPeriod"/>
            </a:pPr>
            <a:r>
              <a:rPr lang="en-US"/>
              <a:t>Convert with ADC</a:t>
            </a:r>
          </a:p>
          <a:p>
            <a:pPr marL="457200" indent="-457200" algn="l">
              <a:buFontTx/>
              <a:buAutoNum type="arabicPeriod"/>
            </a:pPr>
            <a:r>
              <a:rPr lang="en-US"/>
              <a:t>Send data to DAQ</a:t>
            </a:r>
          </a:p>
        </p:txBody>
      </p:sp>
      <p:sp>
        <p:nvSpPr>
          <p:cNvPr id="235541" name="AutoShape 21"/>
          <p:cNvSpPr>
            <a:spLocks noChangeArrowheads="1"/>
          </p:cNvSpPr>
          <p:nvPr/>
        </p:nvSpPr>
        <p:spPr bwMode="auto">
          <a:xfrm flipV="1">
            <a:off x="5078340" y="5147838"/>
            <a:ext cx="720725" cy="827087"/>
          </a:xfrm>
          <a:prstGeom prst="curvedLeftArrow">
            <a:avLst>
              <a:gd name="adj1" fmla="val 22952"/>
              <a:gd name="adj2" fmla="val 45903"/>
              <a:gd name="adj3" fmla="val 33333"/>
            </a:avLst>
          </a:prstGeom>
          <a:solidFill>
            <a:srgbClr val="FF6600"/>
          </a:solidFill>
          <a:ln w="9525">
            <a:solidFill>
              <a:schemeClr val="tx1"/>
            </a:solidFill>
            <a:miter lim="800000"/>
            <a:headEnd/>
            <a:tailEnd/>
          </a:ln>
          <a:effectLst/>
        </p:spPr>
        <p:txBody>
          <a:bodyPr wrap="none" anchor="ctr"/>
          <a:lstStyle/>
          <a:p>
            <a:endParaRPr lang="en-US"/>
          </a:p>
        </p:txBody>
      </p:sp>
      <p:sp>
        <p:nvSpPr>
          <p:cNvPr id="235524" name="AutoShape 4"/>
          <p:cNvSpPr>
            <a:spLocks noChangeArrowheads="1"/>
          </p:cNvSpPr>
          <p:nvPr/>
        </p:nvSpPr>
        <p:spPr bwMode="auto">
          <a:xfrm rot="5400000">
            <a:off x="2374901" y="3970337"/>
            <a:ext cx="576262" cy="576263"/>
          </a:xfrm>
          <a:prstGeom prst="triangle">
            <a:avLst>
              <a:gd name="adj" fmla="val 50000"/>
            </a:avLst>
          </a:prstGeom>
          <a:solidFill>
            <a:srgbClr val="FFFFFF"/>
          </a:solidFill>
          <a:ln w="9525" algn="ctr">
            <a:solidFill>
              <a:schemeClr val="tx1"/>
            </a:solidFill>
            <a:miter lim="800000"/>
            <a:headEnd/>
            <a:tailEnd/>
          </a:ln>
          <a:effectLst/>
        </p:spPr>
        <p:txBody>
          <a:bodyPr wrap="none" anchor="ct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US"/>
              <a:t>Double buffered</a:t>
            </a:r>
          </a:p>
        </p:txBody>
      </p:sp>
      <p:sp>
        <p:nvSpPr>
          <p:cNvPr id="236547" name="Rectangle 3"/>
          <p:cNvSpPr>
            <a:spLocks noGrp="1" noChangeArrowheads="1"/>
          </p:cNvSpPr>
          <p:nvPr>
            <p:ph idx="1"/>
          </p:nvPr>
        </p:nvSpPr>
        <p:spPr/>
        <p:txBody>
          <a:bodyPr>
            <a:normAutofit/>
          </a:bodyPr>
          <a:lstStyle/>
          <a:p>
            <a:r>
              <a:rPr lang="en-US" sz="2400"/>
              <a:t>Use a second integrator while the first is readout and reset</a:t>
            </a:r>
          </a:p>
          <a:p>
            <a:r>
              <a:rPr lang="en-US" sz="2400"/>
              <a:t>Decreases dead time significantly</a:t>
            </a:r>
          </a:p>
          <a:p>
            <a:r>
              <a:rPr lang="en-US" sz="2400"/>
              <a:t>Still for low rates</a:t>
            </a:r>
          </a:p>
          <a:p>
            <a:endParaRPr lang="en-US" sz="2400"/>
          </a:p>
        </p:txBody>
      </p:sp>
      <p:sp>
        <p:nvSpPr>
          <p:cNvPr id="236548" name="Line 4"/>
          <p:cNvSpPr>
            <a:spLocks noChangeShapeType="1"/>
          </p:cNvSpPr>
          <p:nvPr/>
        </p:nvSpPr>
        <p:spPr bwMode="auto">
          <a:xfrm>
            <a:off x="3097213" y="4148138"/>
            <a:ext cx="504825" cy="0"/>
          </a:xfrm>
          <a:prstGeom prst="line">
            <a:avLst/>
          </a:prstGeom>
          <a:noFill/>
          <a:ln w="9525">
            <a:solidFill>
              <a:schemeClr val="tx1"/>
            </a:solidFill>
            <a:round/>
            <a:headEnd/>
            <a:tailEnd/>
          </a:ln>
          <a:effectLst/>
        </p:spPr>
        <p:txBody>
          <a:bodyPr wrap="none" anchor="ctr"/>
          <a:lstStyle/>
          <a:p>
            <a:endParaRPr lang="en-US"/>
          </a:p>
        </p:txBody>
      </p:sp>
      <p:sp>
        <p:nvSpPr>
          <p:cNvPr id="236549" name="Line 5"/>
          <p:cNvSpPr>
            <a:spLocks noChangeShapeType="1"/>
          </p:cNvSpPr>
          <p:nvPr/>
        </p:nvSpPr>
        <p:spPr bwMode="auto">
          <a:xfrm flipV="1">
            <a:off x="3348038" y="3319463"/>
            <a:ext cx="0" cy="828675"/>
          </a:xfrm>
          <a:prstGeom prst="line">
            <a:avLst/>
          </a:prstGeom>
          <a:noFill/>
          <a:ln w="9525">
            <a:solidFill>
              <a:schemeClr val="tx1"/>
            </a:solidFill>
            <a:round/>
            <a:headEnd/>
            <a:tailEnd/>
          </a:ln>
          <a:effectLst/>
        </p:spPr>
        <p:txBody>
          <a:bodyPr wrap="none" anchor="ctr"/>
          <a:lstStyle/>
          <a:p>
            <a:endParaRPr lang="en-US"/>
          </a:p>
        </p:txBody>
      </p:sp>
      <p:sp>
        <p:nvSpPr>
          <p:cNvPr id="236550" name="Line 6"/>
          <p:cNvSpPr>
            <a:spLocks noChangeShapeType="1"/>
          </p:cNvSpPr>
          <p:nvPr/>
        </p:nvSpPr>
        <p:spPr bwMode="auto">
          <a:xfrm>
            <a:off x="3348038" y="3608388"/>
            <a:ext cx="360362" cy="0"/>
          </a:xfrm>
          <a:prstGeom prst="line">
            <a:avLst/>
          </a:prstGeom>
          <a:noFill/>
          <a:ln w="9525">
            <a:solidFill>
              <a:schemeClr val="tx1"/>
            </a:solidFill>
            <a:round/>
            <a:headEnd/>
            <a:tailEnd/>
          </a:ln>
          <a:effectLst/>
        </p:spPr>
        <p:txBody>
          <a:bodyPr wrap="none" anchor="ctr"/>
          <a:lstStyle/>
          <a:p>
            <a:endParaRPr lang="en-US"/>
          </a:p>
        </p:txBody>
      </p:sp>
      <p:sp>
        <p:nvSpPr>
          <p:cNvPr id="236551" name="Line 7"/>
          <p:cNvSpPr>
            <a:spLocks noChangeShapeType="1"/>
          </p:cNvSpPr>
          <p:nvPr/>
        </p:nvSpPr>
        <p:spPr bwMode="auto">
          <a:xfrm>
            <a:off x="3708400" y="3463925"/>
            <a:ext cx="0" cy="288925"/>
          </a:xfrm>
          <a:prstGeom prst="line">
            <a:avLst/>
          </a:prstGeom>
          <a:noFill/>
          <a:ln w="9525">
            <a:solidFill>
              <a:schemeClr val="tx1"/>
            </a:solidFill>
            <a:round/>
            <a:headEnd/>
            <a:tailEnd/>
          </a:ln>
          <a:effectLst/>
        </p:spPr>
        <p:txBody>
          <a:bodyPr wrap="none" anchor="ctr"/>
          <a:lstStyle/>
          <a:p>
            <a:endParaRPr lang="en-US"/>
          </a:p>
        </p:txBody>
      </p:sp>
      <p:sp>
        <p:nvSpPr>
          <p:cNvPr id="236552" name="Line 8"/>
          <p:cNvSpPr>
            <a:spLocks noChangeShapeType="1"/>
          </p:cNvSpPr>
          <p:nvPr/>
        </p:nvSpPr>
        <p:spPr bwMode="auto">
          <a:xfrm>
            <a:off x="3779838" y="3463925"/>
            <a:ext cx="0" cy="288925"/>
          </a:xfrm>
          <a:prstGeom prst="line">
            <a:avLst/>
          </a:prstGeom>
          <a:noFill/>
          <a:ln w="9525">
            <a:solidFill>
              <a:schemeClr val="tx1"/>
            </a:solidFill>
            <a:round/>
            <a:headEnd/>
            <a:tailEnd/>
          </a:ln>
          <a:effectLst/>
        </p:spPr>
        <p:txBody>
          <a:bodyPr wrap="none" anchor="ctr"/>
          <a:lstStyle/>
          <a:p>
            <a:endParaRPr lang="en-US"/>
          </a:p>
        </p:txBody>
      </p:sp>
      <p:sp>
        <p:nvSpPr>
          <p:cNvPr id="236553" name="Line 9"/>
          <p:cNvSpPr>
            <a:spLocks noChangeShapeType="1"/>
          </p:cNvSpPr>
          <p:nvPr/>
        </p:nvSpPr>
        <p:spPr bwMode="auto">
          <a:xfrm>
            <a:off x="3779838" y="3608388"/>
            <a:ext cx="396875" cy="0"/>
          </a:xfrm>
          <a:prstGeom prst="line">
            <a:avLst/>
          </a:prstGeom>
          <a:noFill/>
          <a:ln w="9525">
            <a:solidFill>
              <a:schemeClr val="tx1"/>
            </a:solidFill>
            <a:round/>
            <a:headEnd/>
            <a:tailEnd/>
          </a:ln>
          <a:effectLst/>
        </p:spPr>
        <p:txBody>
          <a:bodyPr wrap="none" anchor="ctr"/>
          <a:lstStyle/>
          <a:p>
            <a:endParaRPr lang="en-US"/>
          </a:p>
        </p:txBody>
      </p:sp>
      <p:sp>
        <p:nvSpPr>
          <p:cNvPr id="236554" name="Line 10"/>
          <p:cNvSpPr>
            <a:spLocks noChangeShapeType="1"/>
          </p:cNvSpPr>
          <p:nvPr/>
        </p:nvSpPr>
        <p:spPr bwMode="auto">
          <a:xfrm>
            <a:off x="4176713" y="3608388"/>
            <a:ext cx="0" cy="539750"/>
          </a:xfrm>
          <a:prstGeom prst="line">
            <a:avLst/>
          </a:prstGeom>
          <a:noFill/>
          <a:ln w="9525">
            <a:solidFill>
              <a:schemeClr val="tx1"/>
            </a:solidFill>
            <a:round/>
            <a:headEnd/>
            <a:tailEnd/>
          </a:ln>
          <a:effectLst/>
        </p:spPr>
        <p:txBody>
          <a:bodyPr wrap="none" anchor="ctr"/>
          <a:lstStyle/>
          <a:p>
            <a:endParaRPr lang="en-US"/>
          </a:p>
        </p:txBody>
      </p:sp>
      <p:sp>
        <p:nvSpPr>
          <p:cNvPr id="236555" name="Line 11"/>
          <p:cNvSpPr>
            <a:spLocks noChangeShapeType="1"/>
          </p:cNvSpPr>
          <p:nvPr/>
        </p:nvSpPr>
        <p:spPr bwMode="auto">
          <a:xfrm>
            <a:off x="4140200" y="4148138"/>
            <a:ext cx="252413" cy="0"/>
          </a:xfrm>
          <a:prstGeom prst="line">
            <a:avLst/>
          </a:prstGeom>
          <a:noFill/>
          <a:ln w="9525">
            <a:solidFill>
              <a:schemeClr val="tx1"/>
            </a:solidFill>
            <a:round/>
            <a:headEnd/>
            <a:tailEnd/>
          </a:ln>
          <a:effectLst/>
        </p:spPr>
        <p:txBody>
          <a:bodyPr wrap="none" anchor="ctr"/>
          <a:lstStyle/>
          <a:p>
            <a:endParaRPr lang="en-US"/>
          </a:p>
        </p:txBody>
      </p:sp>
      <p:sp>
        <p:nvSpPr>
          <p:cNvPr id="236556" name="Line 12"/>
          <p:cNvSpPr>
            <a:spLocks noChangeShapeType="1"/>
          </p:cNvSpPr>
          <p:nvPr/>
        </p:nvSpPr>
        <p:spPr bwMode="auto">
          <a:xfrm>
            <a:off x="3348038" y="3321050"/>
            <a:ext cx="323850" cy="0"/>
          </a:xfrm>
          <a:prstGeom prst="line">
            <a:avLst/>
          </a:prstGeom>
          <a:noFill/>
          <a:ln w="9525">
            <a:solidFill>
              <a:schemeClr val="tx1"/>
            </a:solidFill>
            <a:round/>
            <a:headEnd/>
            <a:tailEnd/>
          </a:ln>
          <a:effectLst/>
        </p:spPr>
        <p:txBody>
          <a:bodyPr wrap="none" anchor="ctr"/>
          <a:lstStyle/>
          <a:p>
            <a:endParaRPr lang="en-US"/>
          </a:p>
        </p:txBody>
      </p:sp>
      <p:sp>
        <p:nvSpPr>
          <p:cNvPr id="236557" name="Line 13"/>
          <p:cNvSpPr>
            <a:spLocks noChangeShapeType="1"/>
          </p:cNvSpPr>
          <p:nvPr/>
        </p:nvSpPr>
        <p:spPr bwMode="auto">
          <a:xfrm flipV="1">
            <a:off x="3671888" y="3282950"/>
            <a:ext cx="252412" cy="38100"/>
          </a:xfrm>
          <a:prstGeom prst="line">
            <a:avLst/>
          </a:prstGeom>
          <a:noFill/>
          <a:ln w="9525">
            <a:solidFill>
              <a:schemeClr val="tx1"/>
            </a:solidFill>
            <a:round/>
            <a:headEnd/>
            <a:tailEnd/>
          </a:ln>
          <a:effectLst/>
        </p:spPr>
        <p:txBody>
          <a:bodyPr wrap="none" anchor="ctr"/>
          <a:lstStyle/>
          <a:p>
            <a:endParaRPr lang="en-US"/>
          </a:p>
        </p:txBody>
      </p:sp>
      <p:sp>
        <p:nvSpPr>
          <p:cNvPr id="236558" name="Line 14"/>
          <p:cNvSpPr>
            <a:spLocks noChangeShapeType="1"/>
          </p:cNvSpPr>
          <p:nvPr/>
        </p:nvSpPr>
        <p:spPr bwMode="auto">
          <a:xfrm>
            <a:off x="3924300" y="3321050"/>
            <a:ext cx="252413" cy="0"/>
          </a:xfrm>
          <a:prstGeom prst="line">
            <a:avLst/>
          </a:prstGeom>
          <a:noFill/>
          <a:ln w="9525">
            <a:solidFill>
              <a:schemeClr val="tx1"/>
            </a:solidFill>
            <a:round/>
            <a:headEnd/>
            <a:tailEnd/>
          </a:ln>
          <a:effectLst/>
        </p:spPr>
        <p:txBody>
          <a:bodyPr wrap="none" anchor="ctr"/>
          <a:lstStyle/>
          <a:p>
            <a:endParaRPr lang="en-US"/>
          </a:p>
        </p:txBody>
      </p:sp>
      <p:sp>
        <p:nvSpPr>
          <p:cNvPr id="236559" name="Line 15"/>
          <p:cNvSpPr>
            <a:spLocks noChangeShapeType="1"/>
          </p:cNvSpPr>
          <p:nvPr/>
        </p:nvSpPr>
        <p:spPr bwMode="auto">
          <a:xfrm>
            <a:off x="4176713" y="3321050"/>
            <a:ext cx="0" cy="323850"/>
          </a:xfrm>
          <a:prstGeom prst="line">
            <a:avLst/>
          </a:prstGeom>
          <a:noFill/>
          <a:ln w="9525">
            <a:solidFill>
              <a:schemeClr val="tx1"/>
            </a:solidFill>
            <a:round/>
            <a:headEnd/>
            <a:tailEnd/>
          </a:ln>
          <a:effectLst/>
        </p:spPr>
        <p:txBody>
          <a:bodyPr wrap="none" anchor="ctr"/>
          <a:lstStyle/>
          <a:p>
            <a:endParaRPr lang="en-US"/>
          </a:p>
        </p:txBody>
      </p:sp>
      <p:sp>
        <p:nvSpPr>
          <p:cNvPr id="236560" name="Rectangle 16"/>
          <p:cNvSpPr>
            <a:spLocks noChangeArrowheads="1"/>
          </p:cNvSpPr>
          <p:nvPr/>
        </p:nvSpPr>
        <p:spPr bwMode="auto">
          <a:xfrm>
            <a:off x="4716463" y="4398963"/>
            <a:ext cx="576262" cy="504825"/>
          </a:xfrm>
          <a:prstGeom prst="rect">
            <a:avLst/>
          </a:prstGeom>
          <a:solidFill>
            <a:srgbClr val="FFCC00"/>
          </a:solidFill>
          <a:ln w="9525" algn="ctr">
            <a:solidFill>
              <a:schemeClr val="tx1"/>
            </a:solidFill>
            <a:miter lim="800000"/>
            <a:headEnd/>
            <a:tailEnd/>
          </a:ln>
          <a:effectLst/>
        </p:spPr>
        <p:txBody>
          <a:bodyPr wrap="none" anchor="ctr"/>
          <a:lstStyle/>
          <a:p>
            <a:r>
              <a:rPr lang="en-US"/>
              <a:t>ADC</a:t>
            </a:r>
          </a:p>
        </p:txBody>
      </p:sp>
      <p:sp>
        <p:nvSpPr>
          <p:cNvPr id="236561" name="Line 17"/>
          <p:cNvSpPr>
            <a:spLocks noChangeShapeType="1"/>
          </p:cNvSpPr>
          <p:nvPr/>
        </p:nvSpPr>
        <p:spPr bwMode="auto">
          <a:xfrm>
            <a:off x="5292725" y="4651375"/>
            <a:ext cx="395288"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6562" name="Rectangle 18"/>
          <p:cNvSpPr>
            <a:spLocks noChangeArrowheads="1"/>
          </p:cNvSpPr>
          <p:nvPr/>
        </p:nvSpPr>
        <p:spPr bwMode="auto">
          <a:xfrm>
            <a:off x="5688013" y="4364038"/>
            <a:ext cx="539750" cy="576262"/>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6565" name="AutoShape 21"/>
          <p:cNvSpPr>
            <a:spLocks noChangeArrowheads="1"/>
          </p:cNvSpPr>
          <p:nvPr/>
        </p:nvSpPr>
        <p:spPr bwMode="auto">
          <a:xfrm rot="5400000">
            <a:off x="3563937" y="3860801"/>
            <a:ext cx="576263" cy="576262"/>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6566" name="Line 22"/>
          <p:cNvSpPr>
            <a:spLocks noChangeShapeType="1"/>
          </p:cNvSpPr>
          <p:nvPr/>
        </p:nvSpPr>
        <p:spPr bwMode="auto">
          <a:xfrm>
            <a:off x="3097213" y="5335588"/>
            <a:ext cx="504825" cy="0"/>
          </a:xfrm>
          <a:prstGeom prst="line">
            <a:avLst/>
          </a:prstGeom>
          <a:noFill/>
          <a:ln w="9525">
            <a:solidFill>
              <a:schemeClr val="tx1"/>
            </a:solidFill>
            <a:round/>
            <a:headEnd/>
            <a:tailEnd/>
          </a:ln>
          <a:effectLst/>
        </p:spPr>
        <p:txBody>
          <a:bodyPr wrap="none" anchor="ctr"/>
          <a:lstStyle/>
          <a:p>
            <a:endParaRPr lang="en-US"/>
          </a:p>
        </p:txBody>
      </p:sp>
      <p:sp>
        <p:nvSpPr>
          <p:cNvPr id="236567" name="Line 23"/>
          <p:cNvSpPr>
            <a:spLocks noChangeShapeType="1"/>
          </p:cNvSpPr>
          <p:nvPr/>
        </p:nvSpPr>
        <p:spPr bwMode="auto">
          <a:xfrm flipV="1">
            <a:off x="3348038" y="4506913"/>
            <a:ext cx="0" cy="828675"/>
          </a:xfrm>
          <a:prstGeom prst="line">
            <a:avLst/>
          </a:prstGeom>
          <a:noFill/>
          <a:ln w="9525">
            <a:solidFill>
              <a:schemeClr val="tx1"/>
            </a:solidFill>
            <a:round/>
            <a:headEnd/>
            <a:tailEnd/>
          </a:ln>
          <a:effectLst/>
        </p:spPr>
        <p:txBody>
          <a:bodyPr wrap="none" anchor="ctr"/>
          <a:lstStyle/>
          <a:p>
            <a:endParaRPr lang="en-US"/>
          </a:p>
        </p:txBody>
      </p:sp>
      <p:sp>
        <p:nvSpPr>
          <p:cNvPr id="236568" name="Line 24"/>
          <p:cNvSpPr>
            <a:spLocks noChangeShapeType="1"/>
          </p:cNvSpPr>
          <p:nvPr/>
        </p:nvSpPr>
        <p:spPr bwMode="auto">
          <a:xfrm>
            <a:off x="3348038" y="4795838"/>
            <a:ext cx="360362" cy="0"/>
          </a:xfrm>
          <a:prstGeom prst="line">
            <a:avLst/>
          </a:prstGeom>
          <a:noFill/>
          <a:ln w="9525">
            <a:solidFill>
              <a:schemeClr val="tx1"/>
            </a:solidFill>
            <a:round/>
            <a:headEnd/>
            <a:tailEnd/>
          </a:ln>
          <a:effectLst/>
        </p:spPr>
        <p:txBody>
          <a:bodyPr wrap="none" anchor="ctr"/>
          <a:lstStyle/>
          <a:p>
            <a:endParaRPr lang="en-US"/>
          </a:p>
        </p:txBody>
      </p:sp>
      <p:sp>
        <p:nvSpPr>
          <p:cNvPr id="236569" name="Line 25"/>
          <p:cNvSpPr>
            <a:spLocks noChangeShapeType="1"/>
          </p:cNvSpPr>
          <p:nvPr/>
        </p:nvSpPr>
        <p:spPr bwMode="auto">
          <a:xfrm>
            <a:off x="3708400" y="4651375"/>
            <a:ext cx="0" cy="288925"/>
          </a:xfrm>
          <a:prstGeom prst="line">
            <a:avLst/>
          </a:prstGeom>
          <a:noFill/>
          <a:ln w="9525">
            <a:solidFill>
              <a:schemeClr val="tx1"/>
            </a:solidFill>
            <a:round/>
            <a:headEnd/>
            <a:tailEnd/>
          </a:ln>
          <a:effectLst/>
        </p:spPr>
        <p:txBody>
          <a:bodyPr wrap="none" anchor="ctr"/>
          <a:lstStyle/>
          <a:p>
            <a:endParaRPr lang="en-US"/>
          </a:p>
        </p:txBody>
      </p:sp>
      <p:sp>
        <p:nvSpPr>
          <p:cNvPr id="236570" name="Line 26"/>
          <p:cNvSpPr>
            <a:spLocks noChangeShapeType="1"/>
          </p:cNvSpPr>
          <p:nvPr/>
        </p:nvSpPr>
        <p:spPr bwMode="auto">
          <a:xfrm>
            <a:off x="3779838" y="4651375"/>
            <a:ext cx="0" cy="288925"/>
          </a:xfrm>
          <a:prstGeom prst="line">
            <a:avLst/>
          </a:prstGeom>
          <a:noFill/>
          <a:ln w="9525">
            <a:solidFill>
              <a:schemeClr val="tx1"/>
            </a:solidFill>
            <a:round/>
            <a:headEnd/>
            <a:tailEnd/>
          </a:ln>
          <a:effectLst/>
        </p:spPr>
        <p:txBody>
          <a:bodyPr wrap="none" anchor="ctr"/>
          <a:lstStyle/>
          <a:p>
            <a:endParaRPr lang="en-US"/>
          </a:p>
        </p:txBody>
      </p:sp>
      <p:sp>
        <p:nvSpPr>
          <p:cNvPr id="236571" name="Line 27"/>
          <p:cNvSpPr>
            <a:spLocks noChangeShapeType="1"/>
          </p:cNvSpPr>
          <p:nvPr/>
        </p:nvSpPr>
        <p:spPr bwMode="auto">
          <a:xfrm>
            <a:off x="3779838" y="4795838"/>
            <a:ext cx="396875" cy="0"/>
          </a:xfrm>
          <a:prstGeom prst="line">
            <a:avLst/>
          </a:prstGeom>
          <a:noFill/>
          <a:ln w="9525">
            <a:solidFill>
              <a:schemeClr val="tx1"/>
            </a:solidFill>
            <a:round/>
            <a:headEnd/>
            <a:tailEnd/>
          </a:ln>
          <a:effectLst/>
        </p:spPr>
        <p:txBody>
          <a:bodyPr wrap="none" anchor="ctr"/>
          <a:lstStyle/>
          <a:p>
            <a:endParaRPr lang="en-US"/>
          </a:p>
        </p:txBody>
      </p:sp>
      <p:sp>
        <p:nvSpPr>
          <p:cNvPr id="236572" name="Line 28"/>
          <p:cNvSpPr>
            <a:spLocks noChangeShapeType="1"/>
          </p:cNvSpPr>
          <p:nvPr/>
        </p:nvSpPr>
        <p:spPr bwMode="auto">
          <a:xfrm>
            <a:off x="4176713" y="4795838"/>
            <a:ext cx="0" cy="539750"/>
          </a:xfrm>
          <a:prstGeom prst="line">
            <a:avLst/>
          </a:prstGeom>
          <a:noFill/>
          <a:ln w="9525">
            <a:solidFill>
              <a:schemeClr val="tx1"/>
            </a:solidFill>
            <a:round/>
            <a:headEnd/>
            <a:tailEnd/>
          </a:ln>
          <a:effectLst/>
        </p:spPr>
        <p:txBody>
          <a:bodyPr wrap="none" anchor="ctr"/>
          <a:lstStyle/>
          <a:p>
            <a:endParaRPr lang="en-US"/>
          </a:p>
        </p:txBody>
      </p:sp>
      <p:sp>
        <p:nvSpPr>
          <p:cNvPr id="236573" name="Line 29"/>
          <p:cNvSpPr>
            <a:spLocks noChangeShapeType="1"/>
          </p:cNvSpPr>
          <p:nvPr/>
        </p:nvSpPr>
        <p:spPr bwMode="auto">
          <a:xfrm>
            <a:off x="4140200" y="5335588"/>
            <a:ext cx="252413" cy="0"/>
          </a:xfrm>
          <a:prstGeom prst="line">
            <a:avLst/>
          </a:prstGeom>
          <a:noFill/>
          <a:ln w="9525">
            <a:solidFill>
              <a:schemeClr val="tx1"/>
            </a:solidFill>
            <a:round/>
            <a:headEnd/>
            <a:tailEnd/>
          </a:ln>
          <a:effectLst/>
        </p:spPr>
        <p:txBody>
          <a:bodyPr wrap="none" anchor="ctr"/>
          <a:lstStyle/>
          <a:p>
            <a:endParaRPr lang="en-US"/>
          </a:p>
        </p:txBody>
      </p:sp>
      <p:sp>
        <p:nvSpPr>
          <p:cNvPr id="236574" name="Line 30"/>
          <p:cNvSpPr>
            <a:spLocks noChangeShapeType="1"/>
          </p:cNvSpPr>
          <p:nvPr/>
        </p:nvSpPr>
        <p:spPr bwMode="auto">
          <a:xfrm>
            <a:off x="3348038" y="4508500"/>
            <a:ext cx="323850" cy="0"/>
          </a:xfrm>
          <a:prstGeom prst="line">
            <a:avLst/>
          </a:prstGeom>
          <a:noFill/>
          <a:ln w="9525">
            <a:solidFill>
              <a:schemeClr val="tx1"/>
            </a:solidFill>
            <a:round/>
            <a:headEnd/>
            <a:tailEnd/>
          </a:ln>
          <a:effectLst/>
        </p:spPr>
        <p:txBody>
          <a:bodyPr wrap="none" anchor="ctr"/>
          <a:lstStyle/>
          <a:p>
            <a:endParaRPr lang="en-US"/>
          </a:p>
        </p:txBody>
      </p:sp>
      <p:sp>
        <p:nvSpPr>
          <p:cNvPr id="236575" name="Line 31"/>
          <p:cNvSpPr>
            <a:spLocks noChangeShapeType="1"/>
          </p:cNvSpPr>
          <p:nvPr/>
        </p:nvSpPr>
        <p:spPr bwMode="auto">
          <a:xfrm flipV="1">
            <a:off x="3671888" y="4400550"/>
            <a:ext cx="287337" cy="107950"/>
          </a:xfrm>
          <a:prstGeom prst="line">
            <a:avLst/>
          </a:prstGeom>
          <a:noFill/>
          <a:ln w="9525">
            <a:solidFill>
              <a:schemeClr val="tx1"/>
            </a:solidFill>
            <a:round/>
            <a:headEnd/>
            <a:tailEnd/>
          </a:ln>
          <a:effectLst/>
        </p:spPr>
        <p:txBody>
          <a:bodyPr wrap="none" anchor="ctr"/>
          <a:lstStyle/>
          <a:p>
            <a:endParaRPr lang="en-US"/>
          </a:p>
        </p:txBody>
      </p:sp>
      <p:sp>
        <p:nvSpPr>
          <p:cNvPr id="236576" name="Line 32"/>
          <p:cNvSpPr>
            <a:spLocks noChangeShapeType="1"/>
          </p:cNvSpPr>
          <p:nvPr/>
        </p:nvSpPr>
        <p:spPr bwMode="auto">
          <a:xfrm>
            <a:off x="3924300" y="4508500"/>
            <a:ext cx="252413" cy="0"/>
          </a:xfrm>
          <a:prstGeom prst="line">
            <a:avLst/>
          </a:prstGeom>
          <a:noFill/>
          <a:ln w="9525">
            <a:solidFill>
              <a:schemeClr val="tx1"/>
            </a:solidFill>
            <a:round/>
            <a:headEnd/>
            <a:tailEnd/>
          </a:ln>
          <a:effectLst/>
        </p:spPr>
        <p:txBody>
          <a:bodyPr wrap="none" anchor="ctr"/>
          <a:lstStyle/>
          <a:p>
            <a:endParaRPr lang="en-US"/>
          </a:p>
        </p:txBody>
      </p:sp>
      <p:sp>
        <p:nvSpPr>
          <p:cNvPr id="236577" name="Line 33"/>
          <p:cNvSpPr>
            <a:spLocks noChangeShapeType="1"/>
          </p:cNvSpPr>
          <p:nvPr/>
        </p:nvSpPr>
        <p:spPr bwMode="auto">
          <a:xfrm>
            <a:off x="4176713" y="4508500"/>
            <a:ext cx="0" cy="323850"/>
          </a:xfrm>
          <a:prstGeom prst="line">
            <a:avLst/>
          </a:prstGeom>
          <a:noFill/>
          <a:ln w="9525">
            <a:solidFill>
              <a:schemeClr val="tx1"/>
            </a:solidFill>
            <a:round/>
            <a:headEnd/>
            <a:tailEnd/>
          </a:ln>
          <a:effectLst/>
        </p:spPr>
        <p:txBody>
          <a:bodyPr wrap="none" anchor="ctr"/>
          <a:lstStyle/>
          <a:p>
            <a:endParaRPr lang="en-US"/>
          </a:p>
        </p:txBody>
      </p:sp>
      <p:sp>
        <p:nvSpPr>
          <p:cNvPr id="236578" name="AutoShape 34"/>
          <p:cNvSpPr>
            <a:spLocks noChangeArrowheads="1"/>
          </p:cNvSpPr>
          <p:nvPr/>
        </p:nvSpPr>
        <p:spPr bwMode="auto">
          <a:xfrm rot="5400000">
            <a:off x="3563937" y="5048251"/>
            <a:ext cx="576263" cy="576262"/>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6580" name="Line 36"/>
          <p:cNvSpPr>
            <a:spLocks noChangeShapeType="1"/>
          </p:cNvSpPr>
          <p:nvPr/>
        </p:nvSpPr>
        <p:spPr bwMode="auto">
          <a:xfrm flipH="1" flipV="1">
            <a:off x="2592388" y="4724400"/>
            <a:ext cx="323850" cy="0"/>
          </a:xfrm>
          <a:prstGeom prst="line">
            <a:avLst/>
          </a:prstGeom>
          <a:noFill/>
          <a:ln w="9525">
            <a:solidFill>
              <a:schemeClr val="tx1"/>
            </a:solidFill>
            <a:round/>
            <a:headEnd/>
            <a:tailEnd/>
          </a:ln>
          <a:effectLst/>
        </p:spPr>
        <p:txBody>
          <a:bodyPr wrap="none" anchor="ctr"/>
          <a:lstStyle/>
          <a:p>
            <a:endParaRPr lang="en-US"/>
          </a:p>
        </p:txBody>
      </p:sp>
      <p:sp>
        <p:nvSpPr>
          <p:cNvPr id="236581" name="Line 37"/>
          <p:cNvSpPr>
            <a:spLocks noChangeShapeType="1"/>
          </p:cNvSpPr>
          <p:nvPr/>
        </p:nvSpPr>
        <p:spPr bwMode="auto">
          <a:xfrm flipH="1">
            <a:off x="4535488" y="4651375"/>
            <a:ext cx="180975" cy="0"/>
          </a:xfrm>
          <a:prstGeom prst="line">
            <a:avLst/>
          </a:prstGeom>
          <a:noFill/>
          <a:ln w="9525">
            <a:solidFill>
              <a:schemeClr val="tx1"/>
            </a:solidFill>
            <a:round/>
            <a:headEnd/>
            <a:tailEnd/>
          </a:ln>
          <a:effectLst/>
        </p:spPr>
        <p:txBody>
          <a:bodyPr wrap="none" anchor="ctr"/>
          <a:lstStyle/>
          <a:p>
            <a:endParaRPr lang="en-US"/>
          </a:p>
        </p:txBody>
      </p:sp>
      <p:sp>
        <p:nvSpPr>
          <p:cNvPr id="236582" name="Line 38"/>
          <p:cNvSpPr>
            <a:spLocks noChangeShapeType="1"/>
          </p:cNvSpPr>
          <p:nvPr/>
        </p:nvSpPr>
        <p:spPr bwMode="auto">
          <a:xfrm>
            <a:off x="4392613" y="4148138"/>
            <a:ext cx="0" cy="431800"/>
          </a:xfrm>
          <a:prstGeom prst="line">
            <a:avLst/>
          </a:prstGeom>
          <a:noFill/>
          <a:ln w="9525">
            <a:solidFill>
              <a:schemeClr val="tx1"/>
            </a:solidFill>
            <a:round/>
            <a:headEnd/>
            <a:tailEnd/>
          </a:ln>
          <a:effectLst/>
        </p:spPr>
        <p:txBody>
          <a:bodyPr wrap="none" anchor="ctr"/>
          <a:lstStyle/>
          <a:p>
            <a:endParaRPr lang="en-US"/>
          </a:p>
        </p:txBody>
      </p:sp>
      <p:sp>
        <p:nvSpPr>
          <p:cNvPr id="236583" name="Line 39"/>
          <p:cNvSpPr>
            <a:spLocks noChangeShapeType="1"/>
          </p:cNvSpPr>
          <p:nvPr/>
        </p:nvSpPr>
        <p:spPr bwMode="auto">
          <a:xfrm>
            <a:off x="4392613" y="4832350"/>
            <a:ext cx="0" cy="503238"/>
          </a:xfrm>
          <a:prstGeom prst="line">
            <a:avLst/>
          </a:prstGeom>
          <a:noFill/>
          <a:ln w="9525">
            <a:solidFill>
              <a:schemeClr val="tx1"/>
            </a:solidFill>
            <a:round/>
            <a:headEnd/>
            <a:tailEnd/>
          </a:ln>
          <a:effectLst/>
        </p:spPr>
        <p:txBody>
          <a:bodyPr wrap="none" anchor="ctr"/>
          <a:lstStyle/>
          <a:p>
            <a:endParaRPr lang="en-US"/>
          </a:p>
        </p:txBody>
      </p:sp>
      <p:sp>
        <p:nvSpPr>
          <p:cNvPr id="236584" name="Line 40"/>
          <p:cNvSpPr>
            <a:spLocks noChangeShapeType="1"/>
          </p:cNvSpPr>
          <p:nvPr/>
        </p:nvSpPr>
        <p:spPr bwMode="auto">
          <a:xfrm flipH="1">
            <a:off x="4319588" y="4651375"/>
            <a:ext cx="215900" cy="179388"/>
          </a:xfrm>
          <a:prstGeom prst="line">
            <a:avLst/>
          </a:prstGeom>
          <a:noFill/>
          <a:ln w="9525">
            <a:solidFill>
              <a:schemeClr val="tx1"/>
            </a:solidFill>
            <a:round/>
            <a:headEnd/>
            <a:tailEnd/>
          </a:ln>
          <a:effectLst/>
        </p:spPr>
        <p:txBody>
          <a:bodyPr wrap="none" anchor="ctr"/>
          <a:lstStyle/>
          <a:p>
            <a:endParaRPr lang="en-US"/>
          </a:p>
        </p:txBody>
      </p:sp>
      <p:sp>
        <p:nvSpPr>
          <p:cNvPr id="236585" name="Line 41"/>
          <p:cNvSpPr>
            <a:spLocks noChangeShapeType="1"/>
          </p:cNvSpPr>
          <p:nvPr/>
        </p:nvSpPr>
        <p:spPr bwMode="auto">
          <a:xfrm>
            <a:off x="3095625" y="4148138"/>
            <a:ext cx="0" cy="503237"/>
          </a:xfrm>
          <a:prstGeom prst="line">
            <a:avLst/>
          </a:prstGeom>
          <a:noFill/>
          <a:ln w="9525">
            <a:solidFill>
              <a:schemeClr val="tx1"/>
            </a:solidFill>
            <a:round/>
            <a:headEnd/>
            <a:tailEnd/>
          </a:ln>
          <a:effectLst/>
        </p:spPr>
        <p:txBody>
          <a:bodyPr wrap="none" anchor="ctr"/>
          <a:lstStyle/>
          <a:p>
            <a:endParaRPr lang="en-US"/>
          </a:p>
        </p:txBody>
      </p:sp>
      <p:sp>
        <p:nvSpPr>
          <p:cNvPr id="236586" name="Line 42"/>
          <p:cNvSpPr>
            <a:spLocks noChangeShapeType="1"/>
          </p:cNvSpPr>
          <p:nvPr/>
        </p:nvSpPr>
        <p:spPr bwMode="auto">
          <a:xfrm>
            <a:off x="3095625" y="4832350"/>
            <a:ext cx="0" cy="503238"/>
          </a:xfrm>
          <a:prstGeom prst="line">
            <a:avLst/>
          </a:prstGeom>
          <a:noFill/>
          <a:ln w="9525">
            <a:solidFill>
              <a:schemeClr val="tx1"/>
            </a:solidFill>
            <a:round/>
            <a:headEnd/>
            <a:tailEnd/>
          </a:ln>
          <a:effectLst/>
        </p:spPr>
        <p:txBody>
          <a:bodyPr wrap="none" anchor="ctr"/>
          <a:lstStyle/>
          <a:p>
            <a:endParaRPr lang="en-US"/>
          </a:p>
        </p:txBody>
      </p:sp>
      <p:sp>
        <p:nvSpPr>
          <p:cNvPr id="236587" name="Line 43"/>
          <p:cNvSpPr>
            <a:spLocks noChangeShapeType="1"/>
          </p:cNvSpPr>
          <p:nvPr/>
        </p:nvSpPr>
        <p:spPr bwMode="auto">
          <a:xfrm>
            <a:off x="2916238" y="4724400"/>
            <a:ext cx="252412" cy="107950"/>
          </a:xfrm>
          <a:prstGeom prst="line">
            <a:avLst/>
          </a:prstGeom>
          <a:noFill/>
          <a:ln w="9525">
            <a:solidFill>
              <a:schemeClr val="tx1"/>
            </a:solidFill>
            <a:round/>
            <a:headEnd/>
            <a:tailEnd/>
          </a:ln>
          <a:effectLst/>
        </p:spPr>
        <p:txBody>
          <a:bodyPr wrap="none" anchor="ct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en-US"/>
              <a:t>Multiple event buffers</a:t>
            </a:r>
          </a:p>
        </p:txBody>
      </p:sp>
      <p:sp>
        <p:nvSpPr>
          <p:cNvPr id="237571" name="Rectangle 3"/>
          <p:cNvSpPr>
            <a:spLocks noGrp="1" noChangeArrowheads="1"/>
          </p:cNvSpPr>
          <p:nvPr>
            <p:ph idx="1"/>
          </p:nvPr>
        </p:nvSpPr>
        <p:spPr/>
        <p:txBody>
          <a:bodyPr>
            <a:normAutofit/>
          </a:bodyPr>
          <a:lstStyle/>
          <a:p>
            <a:pPr>
              <a:lnSpc>
                <a:spcPct val="90000"/>
              </a:lnSpc>
            </a:pPr>
            <a:r>
              <a:rPr lang="en-US" sz="2000"/>
              <a:t>Good for experiments with short spills and large spacing between </a:t>
            </a:r>
            <a:r>
              <a:rPr lang="en-US" sz="2000" smtClean="0"/>
              <a:t>spills (e.g. fixed target experiment at SPS)</a:t>
            </a:r>
            <a:endParaRPr lang="en-US" sz="2000"/>
          </a:p>
          <a:p>
            <a:pPr>
              <a:lnSpc>
                <a:spcPct val="90000"/>
              </a:lnSpc>
            </a:pPr>
            <a:r>
              <a:rPr lang="en-US" sz="2000"/>
              <a:t>Fill up event buffers during spill (high rate</a:t>
            </a:r>
            <a:r>
              <a:rPr lang="en-US" sz="2000" smtClean="0"/>
              <a:t>)</a:t>
            </a:r>
            <a:endParaRPr lang="en-US" sz="2000"/>
          </a:p>
          <a:p>
            <a:pPr>
              <a:lnSpc>
                <a:spcPct val="90000"/>
              </a:lnSpc>
            </a:pPr>
            <a:r>
              <a:rPr lang="en-US" sz="2000"/>
              <a:t>Readout between spills (low rate</a:t>
            </a:r>
            <a:r>
              <a:rPr lang="en-US" sz="2000" smtClean="0"/>
              <a:t>)</a:t>
            </a:r>
            <a:endParaRPr lang="en-US" sz="2000"/>
          </a:p>
          <a:p>
            <a:pPr>
              <a:lnSpc>
                <a:spcPct val="90000"/>
              </a:lnSpc>
            </a:pPr>
            <a:r>
              <a:rPr lang="en-US" sz="2000"/>
              <a:t>ADC can possibly be shared across channels</a:t>
            </a:r>
          </a:p>
          <a:p>
            <a:pPr>
              <a:lnSpc>
                <a:spcPct val="90000"/>
              </a:lnSpc>
            </a:pPr>
            <a:r>
              <a:rPr lang="en-US" sz="2000"/>
              <a:t>Buffering can also be done </a:t>
            </a:r>
            <a:r>
              <a:rPr lang="en-US" sz="2000" smtClean="0"/>
              <a:t>digitally (in RAM)</a:t>
            </a:r>
            <a:endParaRPr lang="en-US" sz="2000"/>
          </a:p>
          <a:p>
            <a:pPr>
              <a:lnSpc>
                <a:spcPct val="90000"/>
              </a:lnSpc>
            </a:pPr>
            <a:endParaRPr lang="en-US" sz="2000"/>
          </a:p>
        </p:txBody>
      </p:sp>
      <p:sp>
        <p:nvSpPr>
          <p:cNvPr id="237572" name="Line 4"/>
          <p:cNvSpPr>
            <a:spLocks noChangeShapeType="1"/>
          </p:cNvSpPr>
          <p:nvPr/>
        </p:nvSpPr>
        <p:spPr bwMode="auto">
          <a:xfrm>
            <a:off x="1117600" y="4687888"/>
            <a:ext cx="504825" cy="0"/>
          </a:xfrm>
          <a:prstGeom prst="line">
            <a:avLst/>
          </a:prstGeom>
          <a:noFill/>
          <a:ln w="9525">
            <a:solidFill>
              <a:schemeClr val="tx1"/>
            </a:solidFill>
            <a:round/>
            <a:headEnd/>
            <a:tailEnd/>
          </a:ln>
          <a:effectLst/>
        </p:spPr>
        <p:txBody>
          <a:bodyPr wrap="none" anchor="ctr"/>
          <a:lstStyle/>
          <a:p>
            <a:endParaRPr lang="en-US"/>
          </a:p>
        </p:txBody>
      </p:sp>
      <p:sp>
        <p:nvSpPr>
          <p:cNvPr id="237573" name="Line 5"/>
          <p:cNvSpPr>
            <a:spLocks noChangeShapeType="1"/>
          </p:cNvSpPr>
          <p:nvPr/>
        </p:nvSpPr>
        <p:spPr bwMode="auto">
          <a:xfrm flipV="1">
            <a:off x="1368425" y="3859213"/>
            <a:ext cx="0" cy="828675"/>
          </a:xfrm>
          <a:prstGeom prst="line">
            <a:avLst/>
          </a:prstGeom>
          <a:noFill/>
          <a:ln w="9525">
            <a:solidFill>
              <a:schemeClr val="tx1"/>
            </a:solidFill>
            <a:round/>
            <a:headEnd/>
            <a:tailEnd/>
          </a:ln>
          <a:effectLst/>
        </p:spPr>
        <p:txBody>
          <a:bodyPr wrap="none" anchor="ctr"/>
          <a:lstStyle/>
          <a:p>
            <a:endParaRPr lang="en-US"/>
          </a:p>
        </p:txBody>
      </p:sp>
      <p:sp>
        <p:nvSpPr>
          <p:cNvPr id="237574" name="Line 6"/>
          <p:cNvSpPr>
            <a:spLocks noChangeShapeType="1"/>
          </p:cNvSpPr>
          <p:nvPr/>
        </p:nvSpPr>
        <p:spPr bwMode="auto">
          <a:xfrm>
            <a:off x="1368425" y="4148138"/>
            <a:ext cx="360363" cy="0"/>
          </a:xfrm>
          <a:prstGeom prst="line">
            <a:avLst/>
          </a:prstGeom>
          <a:noFill/>
          <a:ln w="9525">
            <a:solidFill>
              <a:schemeClr val="tx1"/>
            </a:solidFill>
            <a:round/>
            <a:headEnd/>
            <a:tailEnd/>
          </a:ln>
          <a:effectLst/>
        </p:spPr>
        <p:txBody>
          <a:bodyPr wrap="none" anchor="ctr"/>
          <a:lstStyle/>
          <a:p>
            <a:endParaRPr lang="en-US"/>
          </a:p>
        </p:txBody>
      </p:sp>
      <p:sp>
        <p:nvSpPr>
          <p:cNvPr id="237575" name="Line 7"/>
          <p:cNvSpPr>
            <a:spLocks noChangeShapeType="1"/>
          </p:cNvSpPr>
          <p:nvPr/>
        </p:nvSpPr>
        <p:spPr bwMode="auto">
          <a:xfrm>
            <a:off x="1728788" y="4003675"/>
            <a:ext cx="0" cy="288925"/>
          </a:xfrm>
          <a:prstGeom prst="line">
            <a:avLst/>
          </a:prstGeom>
          <a:noFill/>
          <a:ln w="9525">
            <a:solidFill>
              <a:schemeClr val="tx1"/>
            </a:solidFill>
            <a:round/>
            <a:headEnd/>
            <a:tailEnd/>
          </a:ln>
          <a:effectLst/>
        </p:spPr>
        <p:txBody>
          <a:bodyPr wrap="none" anchor="ctr"/>
          <a:lstStyle/>
          <a:p>
            <a:endParaRPr lang="en-US"/>
          </a:p>
        </p:txBody>
      </p:sp>
      <p:sp>
        <p:nvSpPr>
          <p:cNvPr id="237576" name="Line 8"/>
          <p:cNvSpPr>
            <a:spLocks noChangeShapeType="1"/>
          </p:cNvSpPr>
          <p:nvPr/>
        </p:nvSpPr>
        <p:spPr bwMode="auto">
          <a:xfrm>
            <a:off x="1800225" y="4003675"/>
            <a:ext cx="0" cy="288925"/>
          </a:xfrm>
          <a:prstGeom prst="line">
            <a:avLst/>
          </a:prstGeom>
          <a:noFill/>
          <a:ln w="9525">
            <a:solidFill>
              <a:schemeClr val="tx1"/>
            </a:solidFill>
            <a:round/>
            <a:headEnd/>
            <a:tailEnd/>
          </a:ln>
          <a:effectLst/>
        </p:spPr>
        <p:txBody>
          <a:bodyPr wrap="none" anchor="ctr"/>
          <a:lstStyle/>
          <a:p>
            <a:endParaRPr lang="en-US"/>
          </a:p>
        </p:txBody>
      </p:sp>
      <p:sp>
        <p:nvSpPr>
          <p:cNvPr id="237577" name="Line 9"/>
          <p:cNvSpPr>
            <a:spLocks noChangeShapeType="1"/>
          </p:cNvSpPr>
          <p:nvPr/>
        </p:nvSpPr>
        <p:spPr bwMode="auto">
          <a:xfrm>
            <a:off x="1800225" y="4148138"/>
            <a:ext cx="396875" cy="0"/>
          </a:xfrm>
          <a:prstGeom prst="line">
            <a:avLst/>
          </a:prstGeom>
          <a:noFill/>
          <a:ln w="9525">
            <a:solidFill>
              <a:schemeClr val="tx1"/>
            </a:solidFill>
            <a:round/>
            <a:headEnd/>
            <a:tailEnd/>
          </a:ln>
          <a:effectLst/>
        </p:spPr>
        <p:txBody>
          <a:bodyPr wrap="none" anchor="ctr"/>
          <a:lstStyle/>
          <a:p>
            <a:endParaRPr lang="en-US"/>
          </a:p>
        </p:txBody>
      </p:sp>
      <p:sp>
        <p:nvSpPr>
          <p:cNvPr id="237578" name="Line 10"/>
          <p:cNvSpPr>
            <a:spLocks noChangeShapeType="1"/>
          </p:cNvSpPr>
          <p:nvPr/>
        </p:nvSpPr>
        <p:spPr bwMode="auto">
          <a:xfrm>
            <a:off x="2197100" y="4148138"/>
            <a:ext cx="0" cy="539750"/>
          </a:xfrm>
          <a:prstGeom prst="line">
            <a:avLst/>
          </a:prstGeom>
          <a:noFill/>
          <a:ln w="9525">
            <a:solidFill>
              <a:schemeClr val="tx1"/>
            </a:solidFill>
            <a:round/>
            <a:headEnd/>
            <a:tailEnd/>
          </a:ln>
          <a:effectLst/>
        </p:spPr>
        <p:txBody>
          <a:bodyPr wrap="none" anchor="ctr"/>
          <a:lstStyle/>
          <a:p>
            <a:endParaRPr lang="en-US"/>
          </a:p>
        </p:txBody>
      </p:sp>
      <p:sp>
        <p:nvSpPr>
          <p:cNvPr id="237579" name="Line 11"/>
          <p:cNvSpPr>
            <a:spLocks noChangeShapeType="1"/>
          </p:cNvSpPr>
          <p:nvPr/>
        </p:nvSpPr>
        <p:spPr bwMode="auto">
          <a:xfrm>
            <a:off x="2160588" y="4687888"/>
            <a:ext cx="252412" cy="0"/>
          </a:xfrm>
          <a:prstGeom prst="line">
            <a:avLst/>
          </a:prstGeom>
          <a:noFill/>
          <a:ln w="9525">
            <a:solidFill>
              <a:schemeClr val="tx1"/>
            </a:solidFill>
            <a:round/>
            <a:headEnd/>
            <a:tailEnd/>
          </a:ln>
          <a:effectLst/>
        </p:spPr>
        <p:txBody>
          <a:bodyPr wrap="none" anchor="ctr"/>
          <a:lstStyle/>
          <a:p>
            <a:endParaRPr lang="en-US"/>
          </a:p>
        </p:txBody>
      </p:sp>
      <p:sp>
        <p:nvSpPr>
          <p:cNvPr id="237580" name="Line 12"/>
          <p:cNvSpPr>
            <a:spLocks noChangeShapeType="1"/>
          </p:cNvSpPr>
          <p:nvPr/>
        </p:nvSpPr>
        <p:spPr bwMode="auto">
          <a:xfrm>
            <a:off x="1368425" y="3860800"/>
            <a:ext cx="252413" cy="0"/>
          </a:xfrm>
          <a:prstGeom prst="line">
            <a:avLst/>
          </a:prstGeom>
          <a:noFill/>
          <a:ln w="9525">
            <a:solidFill>
              <a:schemeClr val="tx1"/>
            </a:solidFill>
            <a:round/>
            <a:headEnd/>
            <a:tailEnd/>
          </a:ln>
          <a:effectLst/>
        </p:spPr>
        <p:txBody>
          <a:bodyPr wrap="none" anchor="ctr"/>
          <a:lstStyle/>
          <a:p>
            <a:endParaRPr lang="en-US"/>
          </a:p>
        </p:txBody>
      </p:sp>
      <p:sp>
        <p:nvSpPr>
          <p:cNvPr id="237582" name="Line 14"/>
          <p:cNvSpPr>
            <a:spLocks noChangeShapeType="1"/>
          </p:cNvSpPr>
          <p:nvPr/>
        </p:nvSpPr>
        <p:spPr bwMode="auto">
          <a:xfrm>
            <a:off x="1944688" y="3860800"/>
            <a:ext cx="252412" cy="0"/>
          </a:xfrm>
          <a:prstGeom prst="line">
            <a:avLst/>
          </a:prstGeom>
          <a:noFill/>
          <a:ln w="9525">
            <a:solidFill>
              <a:schemeClr val="tx1"/>
            </a:solidFill>
            <a:round/>
            <a:headEnd/>
            <a:tailEnd/>
          </a:ln>
          <a:effectLst/>
        </p:spPr>
        <p:txBody>
          <a:bodyPr wrap="none" anchor="ctr"/>
          <a:lstStyle/>
          <a:p>
            <a:endParaRPr lang="en-US"/>
          </a:p>
        </p:txBody>
      </p:sp>
      <p:sp>
        <p:nvSpPr>
          <p:cNvPr id="237583" name="Line 15"/>
          <p:cNvSpPr>
            <a:spLocks noChangeShapeType="1"/>
          </p:cNvSpPr>
          <p:nvPr/>
        </p:nvSpPr>
        <p:spPr bwMode="auto">
          <a:xfrm>
            <a:off x="2197100" y="3860800"/>
            <a:ext cx="0" cy="323850"/>
          </a:xfrm>
          <a:prstGeom prst="line">
            <a:avLst/>
          </a:prstGeom>
          <a:noFill/>
          <a:ln w="9525">
            <a:solidFill>
              <a:schemeClr val="tx1"/>
            </a:solidFill>
            <a:round/>
            <a:headEnd/>
            <a:tailEnd/>
          </a:ln>
          <a:effectLst/>
        </p:spPr>
        <p:txBody>
          <a:bodyPr wrap="none" anchor="ctr"/>
          <a:lstStyle/>
          <a:p>
            <a:endParaRPr lang="en-US"/>
          </a:p>
        </p:txBody>
      </p:sp>
      <p:sp>
        <p:nvSpPr>
          <p:cNvPr id="237584" name="Rectangle 16"/>
          <p:cNvSpPr>
            <a:spLocks noChangeArrowheads="1"/>
          </p:cNvSpPr>
          <p:nvPr/>
        </p:nvSpPr>
        <p:spPr bwMode="auto">
          <a:xfrm>
            <a:off x="5903913" y="4797425"/>
            <a:ext cx="576262" cy="504825"/>
          </a:xfrm>
          <a:prstGeom prst="rect">
            <a:avLst/>
          </a:prstGeom>
          <a:solidFill>
            <a:srgbClr val="FFCC00"/>
          </a:solidFill>
          <a:ln w="9525" algn="ctr">
            <a:solidFill>
              <a:schemeClr val="tx1"/>
            </a:solidFill>
            <a:miter lim="800000"/>
            <a:headEnd/>
            <a:tailEnd/>
          </a:ln>
          <a:effectLst/>
        </p:spPr>
        <p:txBody>
          <a:bodyPr wrap="none" anchor="ctr"/>
          <a:lstStyle/>
          <a:p>
            <a:r>
              <a:rPr lang="en-US" sz="1600"/>
              <a:t>ADC</a:t>
            </a:r>
          </a:p>
        </p:txBody>
      </p:sp>
      <p:sp>
        <p:nvSpPr>
          <p:cNvPr id="237585" name="Line 17"/>
          <p:cNvSpPr>
            <a:spLocks noChangeShapeType="1"/>
          </p:cNvSpPr>
          <p:nvPr/>
        </p:nvSpPr>
        <p:spPr bwMode="auto">
          <a:xfrm>
            <a:off x="6480175" y="5049838"/>
            <a:ext cx="395288"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7586" name="Rectangle 18"/>
          <p:cNvSpPr>
            <a:spLocks noChangeArrowheads="1"/>
          </p:cNvSpPr>
          <p:nvPr/>
        </p:nvSpPr>
        <p:spPr bwMode="auto">
          <a:xfrm>
            <a:off x="6875462" y="4762500"/>
            <a:ext cx="620969" cy="576263"/>
          </a:xfrm>
          <a:prstGeom prst="rect">
            <a:avLst/>
          </a:prstGeom>
          <a:solidFill>
            <a:schemeClr val="accent1"/>
          </a:solidFill>
          <a:ln w="9525" algn="ctr">
            <a:solidFill>
              <a:schemeClr val="tx1"/>
            </a:solidFill>
            <a:miter lim="800000"/>
            <a:headEnd/>
            <a:tailEnd/>
          </a:ln>
          <a:effectLst/>
        </p:spPr>
        <p:txBody>
          <a:bodyPr wrap="none" anchor="ctr"/>
          <a:lstStyle/>
          <a:p>
            <a:r>
              <a:rPr lang="en-US" sz="1600"/>
              <a:t>DAQ</a:t>
            </a:r>
          </a:p>
        </p:txBody>
      </p:sp>
      <p:sp>
        <p:nvSpPr>
          <p:cNvPr id="237587" name="AutoShape 19"/>
          <p:cNvSpPr>
            <a:spLocks noChangeArrowheads="1"/>
          </p:cNvSpPr>
          <p:nvPr/>
        </p:nvSpPr>
        <p:spPr bwMode="auto">
          <a:xfrm rot="5400000">
            <a:off x="1584325" y="4400550"/>
            <a:ext cx="576263" cy="576263"/>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7609" name="Rectangle 41"/>
          <p:cNvSpPr>
            <a:spLocks noChangeArrowheads="1"/>
          </p:cNvSpPr>
          <p:nvPr/>
        </p:nvSpPr>
        <p:spPr bwMode="auto">
          <a:xfrm>
            <a:off x="1620838" y="3789363"/>
            <a:ext cx="323850" cy="142875"/>
          </a:xfrm>
          <a:prstGeom prst="rect">
            <a:avLst/>
          </a:prstGeom>
          <a:noFill/>
          <a:ln w="9525" algn="ctr">
            <a:solidFill>
              <a:schemeClr val="tx1"/>
            </a:solidFill>
            <a:miter lim="800000"/>
            <a:headEnd/>
            <a:tailEnd/>
          </a:ln>
          <a:effectLst/>
        </p:spPr>
        <p:txBody>
          <a:bodyPr wrap="none" anchor="ctr"/>
          <a:lstStyle/>
          <a:p>
            <a:endParaRPr lang="en-US"/>
          </a:p>
        </p:txBody>
      </p:sp>
      <p:sp>
        <p:nvSpPr>
          <p:cNvPr id="237610" name="Rectangle 42"/>
          <p:cNvSpPr>
            <a:spLocks noChangeArrowheads="1"/>
          </p:cNvSpPr>
          <p:nvPr/>
        </p:nvSpPr>
        <p:spPr bwMode="auto">
          <a:xfrm>
            <a:off x="2411413" y="4437063"/>
            <a:ext cx="973137" cy="539750"/>
          </a:xfrm>
          <a:prstGeom prst="rect">
            <a:avLst/>
          </a:prstGeom>
          <a:solidFill>
            <a:srgbClr val="CCECFF"/>
          </a:solidFill>
          <a:ln w="9525" algn="ctr">
            <a:solidFill>
              <a:schemeClr val="tx1"/>
            </a:solidFill>
            <a:miter lim="800000"/>
            <a:headEnd/>
            <a:tailEnd/>
          </a:ln>
          <a:effectLst/>
        </p:spPr>
        <p:txBody>
          <a:bodyPr wrap="none" anchor="ctr"/>
          <a:lstStyle/>
          <a:p>
            <a:r>
              <a:rPr lang="en-US" sz="1600"/>
              <a:t>Shaping</a:t>
            </a:r>
          </a:p>
        </p:txBody>
      </p:sp>
      <p:sp>
        <p:nvSpPr>
          <p:cNvPr id="237611" name="Rectangle 43"/>
          <p:cNvSpPr>
            <a:spLocks noChangeArrowheads="1"/>
          </p:cNvSpPr>
          <p:nvPr/>
        </p:nvSpPr>
        <p:spPr bwMode="auto">
          <a:xfrm>
            <a:off x="4176713" y="3968750"/>
            <a:ext cx="468312" cy="1512888"/>
          </a:xfrm>
          <a:prstGeom prst="rect">
            <a:avLst/>
          </a:prstGeom>
          <a:noFill/>
          <a:ln w="9525" algn="ctr">
            <a:solidFill>
              <a:schemeClr val="tx1"/>
            </a:solidFill>
            <a:miter lim="800000"/>
            <a:headEnd/>
            <a:tailEnd/>
          </a:ln>
          <a:effectLst/>
        </p:spPr>
        <p:txBody>
          <a:bodyPr wrap="none" anchor="ctr"/>
          <a:lstStyle/>
          <a:p>
            <a:endParaRPr lang="en-US"/>
          </a:p>
        </p:txBody>
      </p:sp>
      <p:sp>
        <p:nvSpPr>
          <p:cNvPr id="237612" name="Line 44"/>
          <p:cNvSpPr>
            <a:spLocks noChangeShapeType="1"/>
          </p:cNvSpPr>
          <p:nvPr/>
        </p:nvSpPr>
        <p:spPr bwMode="auto">
          <a:xfrm>
            <a:off x="4284663"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13" name="Line 45"/>
          <p:cNvSpPr>
            <a:spLocks noChangeShapeType="1"/>
          </p:cNvSpPr>
          <p:nvPr/>
        </p:nvSpPr>
        <p:spPr bwMode="auto">
          <a:xfrm>
            <a:off x="4392613" y="4003675"/>
            <a:ext cx="0" cy="144463"/>
          </a:xfrm>
          <a:prstGeom prst="line">
            <a:avLst/>
          </a:prstGeom>
          <a:noFill/>
          <a:ln w="9525">
            <a:solidFill>
              <a:schemeClr val="tx1"/>
            </a:solidFill>
            <a:round/>
            <a:headEnd/>
            <a:tailEnd/>
          </a:ln>
          <a:effectLst/>
        </p:spPr>
        <p:txBody>
          <a:bodyPr wrap="none" anchor="ctr"/>
          <a:lstStyle/>
          <a:p>
            <a:endParaRPr lang="en-US"/>
          </a:p>
        </p:txBody>
      </p:sp>
      <p:sp>
        <p:nvSpPr>
          <p:cNvPr id="237614" name="Line 46"/>
          <p:cNvSpPr>
            <a:spLocks noChangeShapeType="1"/>
          </p:cNvSpPr>
          <p:nvPr/>
        </p:nvSpPr>
        <p:spPr bwMode="auto">
          <a:xfrm>
            <a:off x="4429125" y="4003675"/>
            <a:ext cx="0" cy="144463"/>
          </a:xfrm>
          <a:prstGeom prst="line">
            <a:avLst/>
          </a:prstGeom>
          <a:noFill/>
          <a:ln w="9525">
            <a:solidFill>
              <a:schemeClr val="tx1"/>
            </a:solidFill>
            <a:round/>
            <a:headEnd/>
            <a:tailEnd/>
          </a:ln>
          <a:effectLst/>
        </p:spPr>
        <p:txBody>
          <a:bodyPr wrap="none" anchor="ctr"/>
          <a:lstStyle/>
          <a:p>
            <a:endParaRPr lang="en-US"/>
          </a:p>
        </p:txBody>
      </p:sp>
      <p:sp>
        <p:nvSpPr>
          <p:cNvPr id="237615" name="Line 47"/>
          <p:cNvSpPr>
            <a:spLocks noChangeShapeType="1"/>
          </p:cNvSpPr>
          <p:nvPr/>
        </p:nvSpPr>
        <p:spPr bwMode="auto">
          <a:xfrm>
            <a:off x="4429125"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16" name="Line 48"/>
          <p:cNvSpPr>
            <a:spLocks noChangeShapeType="1"/>
          </p:cNvSpPr>
          <p:nvPr/>
        </p:nvSpPr>
        <p:spPr bwMode="auto">
          <a:xfrm>
            <a:off x="4176713" y="4184650"/>
            <a:ext cx="468312" cy="0"/>
          </a:xfrm>
          <a:prstGeom prst="line">
            <a:avLst/>
          </a:prstGeom>
          <a:noFill/>
          <a:ln w="9525">
            <a:solidFill>
              <a:schemeClr val="tx1"/>
            </a:solidFill>
            <a:round/>
            <a:headEnd/>
            <a:tailEnd/>
          </a:ln>
          <a:effectLst/>
        </p:spPr>
        <p:txBody>
          <a:bodyPr wrap="none" anchor="ctr"/>
          <a:lstStyle/>
          <a:p>
            <a:endParaRPr lang="en-US"/>
          </a:p>
        </p:txBody>
      </p:sp>
      <p:sp>
        <p:nvSpPr>
          <p:cNvPr id="237617" name="Line 49"/>
          <p:cNvSpPr>
            <a:spLocks noChangeShapeType="1"/>
          </p:cNvSpPr>
          <p:nvPr/>
        </p:nvSpPr>
        <p:spPr bwMode="auto">
          <a:xfrm>
            <a:off x="4284663"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18" name="Line 50"/>
          <p:cNvSpPr>
            <a:spLocks noChangeShapeType="1"/>
          </p:cNvSpPr>
          <p:nvPr/>
        </p:nvSpPr>
        <p:spPr bwMode="auto">
          <a:xfrm>
            <a:off x="4392613" y="4219575"/>
            <a:ext cx="0" cy="144463"/>
          </a:xfrm>
          <a:prstGeom prst="line">
            <a:avLst/>
          </a:prstGeom>
          <a:noFill/>
          <a:ln w="9525">
            <a:solidFill>
              <a:schemeClr val="tx1"/>
            </a:solidFill>
            <a:round/>
            <a:headEnd/>
            <a:tailEnd/>
          </a:ln>
          <a:effectLst/>
        </p:spPr>
        <p:txBody>
          <a:bodyPr wrap="none" anchor="ctr"/>
          <a:lstStyle/>
          <a:p>
            <a:endParaRPr lang="en-US"/>
          </a:p>
        </p:txBody>
      </p:sp>
      <p:sp>
        <p:nvSpPr>
          <p:cNvPr id="237619" name="Line 51"/>
          <p:cNvSpPr>
            <a:spLocks noChangeShapeType="1"/>
          </p:cNvSpPr>
          <p:nvPr/>
        </p:nvSpPr>
        <p:spPr bwMode="auto">
          <a:xfrm>
            <a:off x="4429125" y="4219575"/>
            <a:ext cx="0" cy="144463"/>
          </a:xfrm>
          <a:prstGeom prst="line">
            <a:avLst/>
          </a:prstGeom>
          <a:noFill/>
          <a:ln w="9525">
            <a:solidFill>
              <a:schemeClr val="tx1"/>
            </a:solidFill>
            <a:round/>
            <a:headEnd/>
            <a:tailEnd/>
          </a:ln>
          <a:effectLst/>
        </p:spPr>
        <p:txBody>
          <a:bodyPr wrap="none" anchor="ctr"/>
          <a:lstStyle/>
          <a:p>
            <a:endParaRPr lang="en-US"/>
          </a:p>
        </p:txBody>
      </p:sp>
      <p:sp>
        <p:nvSpPr>
          <p:cNvPr id="237620" name="Line 52"/>
          <p:cNvSpPr>
            <a:spLocks noChangeShapeType="1"/>
          </p:cNvSpPr>
          <p:nvPr/>
        </p:nvSpPr>
        <p:spPr bwMode="auto">
          <a:xfrm>
            <a:off x="4429125"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21" name="Line 53"/>
          <p:cNvSpPr>
            <a:spLocks noChangeShapeType="1"/>
          </p:cNvSpPr>
          <p:nvPr/>
        </p:nvSpPr>
        <p:spPr bwMode="auto">
          <a:xfrm>
            <a:off x="4176713" y="4400550"/>
            <a:ext cx="468312" cy="0"/>
          </a:xfrm>
          <a:prstGeom prst="line">
            <a:avLst/>
          </a:prstGeom>
          <a:noFill/>
          <a:ln w="9525">
            <a:solidFill>
              <a:schemeClr val="tx1"/>
            </a:solidFill>
            <a:round/>
            <a:headEnd/>
            <a:tailEnd/>
          </a:ln>
          <a:effectLst/>
        </p:spPr>
        <p:txBody>
          <a:bodyPr wrap="none" anchor="ctr"/>
          <a:lstStyle/>
          <a:p>
            <a:endParaRPr lang="en-US"/>
          </a:p>
        </p:txBody>
      </p:sp>
      <p:sp>
        <p:nvSpPr>
          <p:cNvPr id="237622" name="Line 54"/>
          <p:cNvSpPr>
            <a:spLocks noChangeShapeType="1"/>
          </p:cNvSpPr>
          <p:nvPr/>
        </p:nvSpPr>
        <p:spPr bwMode="auto">
          <a:xfrm>
            <a:off x="4284663"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23" name="Line 55"/>
          <p:cNvSpPr>
            <a:spLocks noChangeShapeType="1"/>
          </p:cNvSpPr>
          <p:nvPr/>
        </p:nvSpPr>
        <p:spPr bwMode="auto">
          <a:xfrm>
            <a:off x="4392613" y="4435475"/>
            <a:ext cx="0" cy="144463"/>
          </a:xfrm>
          <a:prstGeom prst="line">
            <a:avLst/>
          </a:prstGeom>
          <a:noFill/>
          <a:ln w="9525">
            <a:solidFill>
              <a:schemeClr val="tx1"/>
            </a:solidFill>
            <a:round/>
            <a:headEnd/>
            <a:tailEnd/>
          </a:ln>
          <a:effectLst/>
        </p:spPr>
        <p:txBody>
          <a:bodyPr wrap="none" anchor="ctr"/>
          <a:lstStyle/>
          <a:p>
            <a:endParaRPr lang="en-US"/>
          </a:p>
        </p:txBody>
      </p:sp>
      <p:sp>
        <p:nvSpPr>
          <p:cNvPr id="237624" name="Line 56"/>
          <p:cNvSpPr>
            <a:spLocks noChangeShapeType="1"/>
          </p:cNvSpPr>
          <p:nvPr/>
        </p:nvSpPr>
        <p:spPr bwMode="auto">
          <a:xfrm>
            <a:off x="4429125" y="4435475"/>
            <a:ext cx="0" cy="144463"/>
          </a:xfrm>
          <a:prstGeom prst="line">
            <a:avLst/>
          </a:prstGeom>
          <a:noFill/>
          <a:ln w="9525">
            <a:solidFill>
              <a:schemeClr val="tx1"/>
            </a:solidFill>
            <a:round/>
            <a:headEnd/>
            <a:tailEnd/>
          </a:ln>
          <a:effectLst/>
        </p:spPr>
        <p:txBody>
          <a:bodyPr wrap="none" anchor="ctr"/>
          <a:lstStyle/>
          <a:p>
            <a:endParaRPr lang="en-US"/>
          </a:p>
        </p:txBody>
      </p:sp>
      <p:sp>
        <p:nvSpPr>
          <p:cNvPr id="237625" name="Line 57"/>
          <p:cNvSpPr>
            <a:spLocks noChangeShapeType="1"/>
          </p:cNvSpPr>
          <p:nvPr/>
        </p:nvSpPr>
        <p:spPr bwMode="auto">
          <a:xfrm>
            <a:off x="4429125"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32" name="Line 64"/>
          <p:cNvSpPr>
            <a:spLocks noChangeShapeType="1"/>
          </p:cNvSpPr>
          <p:nvPr/>
        </p:nvSpPr>
        <p:spPr bwMode="auto">
          <a:xfrm>
            <a:off x="4284663"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33" name="Line 65"/>
          <p:cNvSpPr>
            <a:spLocks noChangeShapeType="1"/>
          </p:cNvSpPr>
          <p:nvPr/>
        </p:nvSpPr>
        <p:spPr bwMode="auto">
          <a:xfrm>
            <a:off x="4392613" y="4867275"/>
            <a:ext cx="0" cy="144463"/>
          </a:xfrm>
          <a:prstGeom prst="line">
            <a:avLst/>
          </a:prstGeom>
          <a:noFill/>
          <a:ln w="9525">
            <a:solidFill>
              <a:schemeClr val="tx1"/>
            </a:solidFill>
            <a:round/>
            <a:headEnd/>
            <a:tailEnd/>
          </a:ln>
          <a:effectLst/>
        </p:spPr>
        <p:txBody>
          <a:bodyPr wrap="none" anchor="ctr"/>
          <a:lstStyle/>
          <a:p>
            <a:endParaRPr lang="en-US"/>
          </a:p>
        </p:txBody>
      </p:sp>
      <p:sp>
        <p:nvSpPr>
          <p:cNvPr id="237634" name="Line 66"/>
          <p:cNvSpPr>
            <a:spLocks noChangeShapeType="1"/>
          </p:cNvSpPr>
          <p:nvPr/>
        </p:nvSpPr>
        <p:spPr bwMode="auto">
          <a:xfrm>
            <a:off x="4429125" y="4867275"/>
            <a:ext cx="0" cy="144463"/>
          </a:xfrm>
          <a:prstGeom prst="line">
            <a:avLst/>
          </a:prstGeom>
          <a:noFill/>
          <a:ln w="9525">
            <a:solidFill>
              <a:schemeClr val="tx1"/>
            </a:solidFill>
            <a:round/>
            <a:headEnd/>
            <a:tailEnd/>
          </a:ln>
          <a:effectLst/>
        </p:spPr>
        <p:txBody>
          <a:bodyPr wrap="none" anchor="ctr"/>
          <a:lstStyle/>
          <a:p>
            <a:endParaRPr lang="en-US"/>
          </a:p>
        </p:txBody>
      </p:sp>
      <p:sp>
        <p:nvSpPr>
          <p:cNvPr id="237635" name="Line 67"/>
          <p:cNvSpPr>
            <a:spLocks noChangeShapeType="1"/>
          </p:cNvSpPr>
          <p:nvPr/>
        </p:nvSpPr>
        <p:spPr bwMode="auto">
          <a:xfrm>
            <a:off x="4429125"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36" name="Line 68"/>
          <p:cNvSpPr>
            <a:spLocks noChangeShapeType="1"/>
          </p:cNvSpPr>
          <p:nvPr/>
        </p:nvSpPr>
        <p:spPr bwMode="auto">
          <a:xfrm>
            <a:off x="4176713" y="5048250"/>
            <a:ext cx="468312" cy="0"/>
          </a:xfrm>
          <a:prstGeom prst="line">
            <a:avLst/>
          </a:prstGeom>
          <a:noFill/>
          <a:ln w="9525">
            <a:solidFill>
              <a:schemeClr val="tx1"/>
            </a:solidFill>
            <a:round/>
            <a:headEnd/>
            <a:tailEnd/>
          </a:ln>
          <a:effectLst/>
        </p:spPr>
        <p:txBody>
          <a:bodyPr wrap="none" anchor="ctr"/>
          <a:lstStyle/>
          <a:p>
            <a:endParaRPr lang="en-US"/>
          </a:p>
        </p:txBody>
      </p:sp>
      <p:sp>
        <p:nvSpPr>
          <p:cNvPr id="237637" name="Line 69"/>
          <p:cNvSpPr>
            <a:spLocks noChangeShapeType="1"/>
          </p:cNvSpPr>
          <p:nvPr/>
        </p:nvSpPr>
        <p:spPr bwMode="auto">
          <a:xfrm>
            <a:off x="4284663"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38" name="Line 70"/>
          <p:cNvSpPr>
            <a:spLocks noChangeShapeType="1"/>
          </p:cNvSpPr>
          <p:nvPr/>
        </p:nvSpPr>
        <p:spPr bwMode="auto">
          <a:xfrm>
            <a:off x="4392613" y="5083175"/>
            <a:ext cx="0" cy="144463"/>
          </a:xfrm>
          <a:prstGeom prst="line">
            <a:avLst/>
          </a:prstGeom>
          <a:noFill/>
          <a:ln w="9525">
            <a:solidFill>
              <a:schemeClr val="tx1"/>
            </a:solidFill>
            <a:round/>
            <a:headEnd/>
            <a:tailEnd/>
          </a:ln>
          <a:effectLst/>
        </p:spPr>
        <p:txBody>
          <a:bodyPr wrap="none" anchor="ctr"/>
          <a:lstStyle/>
          <a:p>
            <a:endParaRPr lang="en-US"/>
          </a:p>
        </p:txBody>
      </p:sp>
      <p:sp>
        <p:nvSpPr>
          <p:cNvPr id="237639" name="Line 71"/>
          <p:cNvSpPr>
            <a:spLocks noChangeShapeType="1"/>
          </p:cNvSpPr>
          <p:nvPr/>
        </p:nvSpPr>
        <p:spPr bwMode="auto">
          <a:xfrm>
            <a:off x="4429125" y="5083175"/>
            <a:ext cx="0" cy="144463"/>
          </a:xfrm>
          <a:prstGeom prst="line">
            <a:avLst/>
          </a:prstGeom>
          <a:noFill/>
          <a:ln w="9525">
            <a:solidFill>
              <a:schemeClr val="tx1"/>
            </a:solidFill>
            <a:round/>
            <a:headEnd/>
            <a:tailEnd/>
          </a:ln>
          <a:effectLst/>
        </p:spPr>
        <p:txBody>
          <a:bodyPr wrap="none" anchor="ctr"/>
          <a:lstStyle/>
          <a:p>
            <a:endParaRPr lang="en-US"/>
          </a:p>
        </p:txBody>
      </p:sp>
      <p:sp>
        <p:nvSpPr>
          <p:cNvPr id="237640" name="Line 72"/>
          <p:cNvSpPr>
            <a:spLocks noChangeShapeType="1"/>
          </p:cNvSpPr>
          <p:nvPr/>
        </p:nvSpPr>
        <p:spPr bwMode="auto">
          <a:xfrm>
            <a:off x="4429125"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41" name="Line 73"/>
          <p:cNvSpPr>
            <a:spLocks noChangeShapeType="1"/>
          </p:cNvSpPr>
          <p:nvPr/>
        </p:nvSpPr>
        <p:spPr bwMode="auto">
          <a:xfrm>
            <a:off x="4176713" y="5264150"/>
            <a:ext cx="468312" cy="0"/>
          </a:xfrm>
          <a:prstGeom prst="line">
            <a:avLst/>
          </a:prstGeom>
          <a:noFill/>
          <a:ln w="9525">
            <a:solidFill>
              <a:schemeClr val="tx1"/>
            </a:solidFill>
            <a:round/>
            <a:headEnd/>
            <a:tailEnd/>
          </a:ln>
          <a:effectLst/>
        </p:spPr>
        <p:txBody>
          <a:bodyPr wrap="none" anchor="ctr"/>
          <a:lstStyle/>
          <a:p>
            <a:endParaRPr lang="en-US"/>
          </a:p>
        </p:txBody>
      </p:sp>
      <p:sp>
        <p:nvSpPr>
          <p:cNvPr id="237642" name="Line 74"/>
          <p:cNvSpPr>
            <a:spLocks noChangeShapeType="1"/>
          </p:cNvSpPr>
          <p:nvPr/>
        </p:nvSpPr>
        <p:spPr bwMode="auto">
          <a:xfrm>
            <a:off x="4284663"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43" name="Line 75"/>
          <p:cNvSpPr>
            <a:spLocks noChangeShapeType="1"/>
          </p:cNvSpPr>
          <p:nvPr/>
        </p:nvSpPr>
        <p:spPr bwMode="auto">
          <a:xfrm>
            <a:off x="4392613" y="5299075"/>
            <a:ext cx="0" cy="144463"/>
          </a:xfrm>
          <a:prstGeom prst="line">
            <a:avLst/>
          </a:prstGeom>
          <a:noFill/>
          <a:ln w="9525">
            <a:solidFill>
              <a:schemeClr val="tx1"/>
            </a:solidFill>
            <a:round/>
            <a:headEnd/>
            <a:tailEnd/>
          </a:ln>
          <a:effectLst/>
        </p:spPr>
        <p:txBody>
          <a:bodyPr wrap="none" anchor="ctr"/>
          <a:lstStyle/>
          <a:p>
            <a:endParaRPr lang="en-US"/>
          </a:p>
        </p:txBody>
      </p:sp>
      <p:sp>
        <p:nvSpPr>
          <p:cNvPr id="237644" name="Line 76"/>
          <p:cNvSpPr>
            <a:spLocks noChangeShapeType="1"/>
          </p:cNvSpPr>
          <p:nvPr/>
        </p:nvSpPr>
        <p:spPr bwMode="auto">
          <a:xfrm>
            <a:off x="4429125" y="5299075"/>
            <a:ext cx="0" cy="144463"/>
          </a:xfrm>
          <a:prstGeom prst="line">
            <a:avLst/>
          </a:prstGeom>
          <a:noFill/>
          <a:ln w="9525">
            <a:solidFill>
              <a:schemeClr val="tx1"/>
            </a:solidFill>
            <a:round/>
            <a:headEnd/>
            <a:tailEnd/>
          </a:ln>
          <a:effectLst/>
        </p:spPr>
        <p:txBody>
          <a:bodyPr wrap="none" anchor="ctr"/>
          <a:lstStyle/>
          <a:p>
            <a:endParaRPr lang="en-US"/>
          </a:p>
        </p:txBody>
      </p:sp>
      <p:sp>
        <p:nvSpPr>
          <p:cNvPr id="237645" name="Line 77"/>
          <p:cNvSpPr>
            <a:spLocks noChangeShapeType="1"/>
          </p:cNvSpPr>
          <p:nvPr/>
        </p:nvSpPr>
        <p:spPr bwMode="auto">
          <a:xfrm>
            <a:off x="4429125"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47" name="Line 79"/>
          <p:cNvSpPr>
            <a:spLocks noChangeShapeType="1"/>
          </p:cNvSpPr>
          <p:nvPr/>
        </p:nvSpPr>
        <p:spPr bwMode="auto">
          <a:xfrm>
            <a:off x="4176713" y="4616450"/>
            <a:ext cx="468312" cy="0"/>
          </a:xfrm>
          <a:prstGeom prst="line">
            <a:avLst/>
          </a:prstGeom>
          <a:noFill/>
          <a:ln w="9525">
            <a:solidFill>
              <a:schemeClr val="tx1"/>
            </a:solidFill>
            <a:prstDash val="sysDot"/>
            <a:round/>
            <a:headEnd/>
            <a:tailEnd/>
          </a:ln>
          <a:effectLst/>
        </p:spPr>
        <p:txBody>
          <a:bodyPr wrap="none" anchor="ctr"/>
          <a:lstStyle/>
          <a:p>
            <a:endParaRPr lang="en-US"/>
          </a:p>
        </p:txBody>
      </p:sp>
      <p:sp>
        <p:nvSpPr>
          <p:cNvPr id="237648" name="Line 80"/>
          <p:cNvSpPr>
            <a:spLocks noChangeShapeType="1"/>
          </p:cNvSpPr>
          <p:nvPr/>
        </p:nvSpPr>
        <p:spPr bwMode="auto">
          <a:xfrm>
            <a:off x="4176713" y="4833938"/>
            <a:ext cx="468312" cy="0"/>
          </a:xfrm>
          <a:prstGeom prst="line">
            <a:avLst/>
          </a:prstGeom>
          <a:noFill/>
          <a:ln w="9525">
            <a:solidFill>
              <a:schemeClr val="tx1"/>
            </a:solidFill>
            <a:prstDash val="sysDot"/>
            <a:round/>
            <a:headEnd/>
            <a:tailEnd/>
          </a:ln>
          <a:effectLst/>
        </p:spPr>
        <p:txBody>
          <a:bodyPr wrap="none" anchor="ctr"/>
          <a:lstStyle/>
          <a:p>
            <a:endParaRPr lang="en-US"/>
          </a:p>
        </p:txBody>
      </p:sp>
      <p:sp>
        <p:nvSpPr>
          <p:cNvPr id="237649" name="Line 81"/>
          <p:cNvSpPr>
            <a:spLocks noChangeShapeType="1"/>
          </p:cNvSpPr>
          <p:nvPr/>
        </p:nvSpPr>
        <p:spPr bwMode="auto">
          <a:xfrm flipH="1">
            <a:off x="4068763"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50" name="Line 82"/>
          <p:cNvSpPr>
            <a:spLocks noChangeShapeType="1"/>
          </p:cNvSpPr>
          <p:nvPr/>
        </p:nvSpPr>
        <p:spPr bwMode="auto">
          <a:xfrm flipH="1">
            <a:off x="4068763"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51" name="Line 83"/>
          <p:cNvSpPr>
            <a:spLocks noChangeShapeType="1"/>
          </p:cNvSpPr>
          <p:nvPr/>
        </p:nvSpPr>
        <p:spPr bwMode="auto">
          <a:xfrm flipH="1">
            <a:off x="4068763"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52" name="Line 84"/>
          <p:cNvSpPr>
            <a:spLocks noChangeShapeType="1"/>
          </p:cNvSpPr>
          <p:nvPr/>
        </p:nvSpPr>
        <p:spPr bwMode="auto">
          <a:xfrm flipH="1">
            <a:off x="4068763" y="4724400"/>
            <a:ext cx="107950" cy="0"/>
          </a:xfrm>
          <a:prstGeom prst="line">
            <a:avLst/>
          </a:prstGeom>
          <a:noFill/>
          <a:ln w="9525">
            <a:solidFill>
              <a:schemeClr val="tx1"/>
            </a:solidFill>
            <a:round/>
            <a:headEnd/>
            <a:tailEnd/>
          </a:ln>
          <a:effectLst/>
        </p:spPr>
        <p:txBody>
          <a:bodyPr wrap="none" anchor="ctr"/>
          <a:lstStyle/>
          <a:p>
            <a:endParaRPr lang="en-US"/>
          </a:p>
        </p:txBody>
      </p:sp>
      <p:sp>
        <p:nvSpPr>
          <p:cNvPr id="237653" name="Line 85"/>
          <p:cNvSpPr>
            <a:spLocks noChangeShapeType="1"/>
          </p:cNvSpPr>
          <p:nvPr/>
        </p:nvSpPr>
        <p:spPr bwMode="auto">
          <a:xfrm flipH="1">
            <a:off x="4068763"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54" name="Line 86"/>
          <p:cNvSpPr>
            <a:spLocks noChangeShapeType="1"/>
          </p:cNvSpPr>
          <p:nvPr/>
        </p:nvSpPr>
        <p:spPr bwMode="auto">
          <a:xfrm flipH="1">
            <a:off x="4068763"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55" name="Line 87"/>
          <p:cNvSpPr>
            <a:spLocks noChangeShapeType="1"/>
          </p:cNvSpPr>
          <p:nvPr/>
        </p:nvSpPr>
        <p:spPr bwMode="auto">
          <a:xfrm flipH="1">
            <a:off x="4068763"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56" name="Line 88"/>
          <p:cNvSpPr>
            <a:spLocks noChangeShapeType="1"/>
          </p:cNvSpPr>
          <p:nvPr/>
        </p:nvSpPr>
        <p:spPr bwMode="auto">
          <a:xfrm flipH="1">
            <a:off x="4645025"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57" name="Line 89"/>
          <p:cNvSpPr>
            <a:spLocks noChangeShapeType="1"/>
          </p:cNvSpPr>
          <p:nvPr/>
        </p:nvSpPr>
        <p:spPr bwMode="auto">
          <a:xfrm flipH="1">
            <a:off x="4645025"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58" name="Line 90"/>
          <p:cNvSpPr>
            <a:spLocks noChangeShapeType="1"/>
          </p:cNvSpPr>
          <p:nvPr/>
        </p:nvSpPr>
        <p:spPr bwMode="auto">
          <a:xfrm flipH="1">
            <a:off x="4645025"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59" name="Line 91"/>
          <p:cNvSpPr>
            <a:spLocks noChangeShapeType="1"/>
          </p:cNvSpPr>
          <p:nvPr/>
        </p:nvSpPr>
        <p:spPr bwMode="auto">
          <a:xfrm flipH="1">
            <a:off x="4645025" y="4724400"/>
            <a:ext cx="107950" cy="0"/>
          </a:xfrm>
          <a:prstGeom prst="line">
            <a:avLst/>
          </a:prstGeom>
          <a:noFill/>
          <a:ln w="9525">
            <a:solidFill>
              <a:schemeClr val="tx1"/>
            </a:solidFill>
            <a:round/>
            <a:headEnd/>
            <a:tailEnd/>
          </a:ln>
          <a:effectLst/>
        </p:spPr>
        <p:txBody>
          <a:bodyPr wrap="none" anchor="ctr"/>
          <a:lstStyle/>
          <a:p>
            <a:endParaRPr lang="en-US"/>
          </a:p>
        </p:txBody>
      </p:sp>
      <p:sp>
        <p:nvSpPr>
          <p:cNvPr id="237660" name="Line 92"/>
          <p:cNvSpPr>
            <a:spLocks noChangeShapeType="1"/>
          </p:cNvSpPr>
          <p:nvPr/>
        </p:nvSpPr>
        <p:spPr bwMode="auto">
          <a:xfrm flipH="1">
            <a:off x="4645025"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61" name="Line 93"/>
          <p:cNvSpPr>
            <a:spLocks noChangeShapeType="1"/>
          </p:cNvSpPr>
          <p:nvPr/>
        </p:nvSpPr>
        <p:spPr bwMode="auto">
          <a:xfrm flipH="1">
            <a:off x="4645025"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62" name="Line 94"/>
          <p:cNvSpPr>
            <a:spLocks noChangeShapeType="1"/>
          </p:cNvSpPr>
          <p:nvPr/>
        </p:nvSpPr>
        <p:spPr bwMode="auto">
          <a:xfrm flipH="1">
            <a:off x="4645025"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63" name="Line 95"/>
          <p:cNvSpPr>
            <a:spLocks noChangeShapeType="1"/>
          </p:cNvSpPr>
          <p:nvPr/>
        </p:nvSpPr>
        <p:spPr bwMode="auto">
          <a:xfrm>
            <a:off x="3384550" y="4724400"/>
            <a:ext cx="287338" cy="0"/>
          </a:xfrm>
          <a:prstGeom prst="line">
            <a:avLst/>
          </a:prstGeom>
          <a:noFill/>
          <a:ln w="9525">
            <a:solidFill>
              <a:schemeClr val="tx1"/>
            </a:solidFill>
            <a:round/>
            <a:headEnd/>
            <a:tailEnd/>
          </a:ln>
          <a:effectLst/>
        </p:spPr>
        <p:txBody>
          <a:bodyPr wrap="none" anchor="ctr"/>
          <a:lstStyle/>
          <a:p>
            <a:endParaRPr lang="en-US"/>
          </a:p>
        </p:txBody>
      </p:sp>
      <p:sp>
        <p:nvSpPr>
          <p:cNvPr id="237664" name="Line 96"/>
          <p:cNvSpPr>
            <a:spLocks noChangeShapeType="1"/>
          </p:cNvSpPr>
          <p:nvPr/>
        </p:nvSpPr>
        <p:spPr bwMode="auto">
          <a:xfrm flipV="1">
            <a:off x="3671888" y="4113213"/>
            <a:ext cx="360362" cy="611187"/>
          </a:xfrm>
          <a:prstGeom prst="line">
            <a:avLst/>
          </a:prstGeom>
          <a:noFill/>
          <a:ln w="9525">
            <a:solidFill>
              <a:schemeClr val="tx1"/>
            </a:solidFill>
            <a:round/>
            <a:headEnd/>
            <a:tailEnd/>
          </a:ln>
          <a:effectLst/>
        </p:spPr>
        <p:txBody>
          <a:bodyPr wrap="none" anchor="ctr"/>
          <a:lstStyle/>
          <a:p>
            <a:endParaRPr lang="en-US"/>
          </a:p>
        </p:txBody>
      </p:sp>
      <p:sp>
        <p:nvSpPr>
          <p:cNvPr id="237665" name="Arc 97"/>
          <p:cNvSpPr>
            <a:spLocks/>
          </p:cNvSpPr>
          <p:nvPr/>
        </p:nvSpPr>
        <p:spPr bwMode="auto">
          <a:xfrm>
            <a:off x="3852863" y="4437063"/>
            <a:ext cx="107950" cy="36036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sysDot"/>
            <a:round/>
            <a:headEnd/>
            <a:tailEnd type="arrow" w="med" len="med"/>
          </a:ln>
          <a:effectLst/>
        </p:spPr>
        <p:txBody>
          <a:bodyPr wrap="none" anchor="ctr"/>
          <a:lstStyle/>
          <a:p>
            <a:endParaRPr lang="en-US"/>
          </a:p>
        </p:txBody>
      </p:sp>
      <p:sp>
        <p:nvSpPr>
          <p:cNvPr id="237666" name="Line 98"/>
          <p:cNvSpPr>
            <a:spLocks noChangeShapeType="1"/>
          </p:cNvSpPr>
          <p:nvPr/>
        </p:nvSpPr>
        <p:spPr bwMode="auto">
          <a:xfrm flipH="1" flipV="1">
            <a:off x="4824413" y="4076700"/>
            <a:ext cx="360362" cy="611188"/>
          </a:xfrm>
          <a:prstGeom prst="line">
            <a:avLst/>
          </a:prstGeom>
          <a:noFill/>
          <a:ln w="9525">
            <a:solidFill>
              <a:schemeClr val="tx1"/>
            </a:solidFill>
            <a:round/>
            <a:headEnd/>
            <a:tailEnd/>
          </a:ln>
          <a:effectLst/>
        </p:spPr>
        <p:txBody>
          <a:bodyPr wrap="none" anchor="ctr"/>
          <a:lstStyle/>
          <a:p>
            <a:endParaRPr lang="en-US"/>
          </a:p>
        </p:txBody>
      </p:sp>
      <p:sp>
        <p:nvSpPr>
          <p:cNvPr id="237667" name="Arc 99"/>
          <p:cNvSpPr>
            <a:spLocks/>
          </p:cNvSpPr>
          <p:nvPr/>
        </p:nvSpPr>
        <p:spPr bwMode="auto">
          <a:xfrm flipH="1">
            <a:off x="4895850" y="4400550"/>
            <a:ext cx="107950" cy="3603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sysDot"/>
            <a:round/>
            <a:headEnd/>
            <a:tailEnd type="arrow" w="med" len="med"/>
          </a:ln>
          <a:effectLst/>
        </p:spPr>
        <p:txBody>
          <a:bodyPr wrap="none" anchor="ctr"/>
          <a:lstStyle/>
          <a:p>
            <a:endParaRPr lang="en-US"/>
          </a:p>
        </p:txBody>
      </p:sp>
      <p:sp>
        <p:nvSpPr>
          <p:cNvPr id="237668" name="Line 100"/>
          <p:cNvSpPr>
            <a:spLocks noChangeShapeType="1"/>
          </p:cNvSpPr>
          <p:nvPr/>
        </p:nvSpPr>
        <p:spPr bwMode="auto">
          <a:xfrm>
            <a:off x="5184775" y="4689475"/>
            <a:ext cx="179388" cy="0"/>
          </a:xfrm>
          <a:prstGeom prst="line">
            <a:avLst/>
          </a:prstGeom>
          <a:noFill/>
          <a:ln w="9525">
            <a:solidFill>
              <a:schemeClr val="tx1"/>
            </a:solidFill>
            <a:round/>
            <a:headEnd/>
            <a:tailEnd/>
          </a:ln>
          <a:effectLst/>
        </p:spPr>
        <p:txBody>
          <a:bodyPr wrap="none" anchor="ctr"/>
          <a:lstStyle/>
          <a:p>
            <a:endParaRPr lang="en-US"/>
          </a:p>
        </p:txBody>
      </p:sp>
      <p:sp>
        <p:nvSpPr>
          <p:cNvPr id="237669" name="Rectangle 101"/>
          <p:cNvSpPr>
            <a:spLocks noChangeArrowheads="1"/>
          </p:cNvSpPr>
          <p:nvPr/>
        </p:nvSpPr>
        <p:spPr bwMode="auto">
          <a:xfrm>
            <a:off x="5364163" y="4437063"/>
            <a:ext cx="287337" cy="1296987"/>
          </a:xfrm>
          <a:prstGeom prst="rect">
            <a:avLst/>
          </a:prstGeom>
          <a:solidFill>
            <a:srgbClr val="FFFF00"/>
          </a:solidFill>
          <a:ln w="9525" algn="ctr">
            <a:solidFill>
              <a:schemeClr val="tx1"/>
            </a:solidFill>
            <a:prstDash val="dash"/>
            <a:miter lim="800000"/>
            <a:headEnd/>
            <a:tailEnd/>
          </a:ln>
          <a:effectLst/>
        </p:spPr>
        <p:txBody>
          <a:bodyPr vert="eaVert" wrap="none" anchor="ctr"/>
          <a:lstStyle/>
          <a:p>
            <a:r>
              <a:rPr lang="en-US"/>
              <a:t>Channel mux.</a:t>
            </a:r>
          </a:p>
        </p:txBody>
      </p:sp>
      <p:sp>
        <p:nvSpPr>
          <p:cNvPr id="237670" name="Line 102"/>
          <p:cNvSpPr>
            <a:spLocks noChangeShapeType="1"/>
          </p:cNvSpPr>
          <p:nvPr/>
        </p:nvSpPr>
        <p:spPr bwMode="auto">
          <a:xfrm>
            <a:off x="5651500" y="5049838"/>
            <a:ext cx="252413" cy="0"/>
          </a:xfrm>
          <a:prstGeom prst="line">
            <a:avLst/>
          </a:prstGeom>
          <a:noFill/>
          <a:ln w="9525">
            <a:solidFill>
              <a:schemeClr val="tx1"/>
            </a:solidFill>
            <a:round/>
            <a:headEnd/>
            <a:tailEnd type="triangle" w="med" len="med"/>
          </a:ln>
          <a:effectLst/>
        </p:spPr>
        <p:txBody>
          <a:bodyPr wrap="none" anchor="ctr"/>
          <a:lstStyle/>
          <a:p>
            <a:endParaRPr lang="en-US"/>
          </a:p>
        </p:txBody>
      </p:sp>
      <p:cxnSp>
        <p:nvCxnSpPr>
          <p:cNvPr id="80" name="Straight Arrow Connector 79"/>
          <p:cNvCxnSpPr>
            <a:endCxn id="237669" idx="0"/>
          </p:cNvCxnSpPr>
          <p:nvPr/>
        </p:nvCxnSpPr>
        <p:spPr>
          <a:xfrm rot="5400000">
            <a:off x="5230954" y="3316641"/>
            <a:ext cx="1397301" cy="843543"/>
          </a:xfrm>
          <a:prstGeom prst="curvedConnector3">
            <a:avLst>
              <a:gd name="adj1" fmla="val 84784"/>
            </a:avLst>
          </a:prstGeom>
          <a:ln w="9525">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77108"/>
          </a:xfrm>
        </p:spPr>
        <p:txBody>
          <a:bodyPr/>
          <a:lstStyle/>
          <a:p>
            <a:r>
              <a:rPr lang="en-US" dirty="0" smtClean="0"/>
              <a:t>Thanks…</a:t>
            </a:r>
            <a:endParaRPr lang="en-US" dirty="0"/>
          </a:p>
        </p:txBody>
      </p:sp>
      <p:sp>
        <p:nvSpPr>
          <p:cNvPr id="6" name="Text Placeholder 5"/>
          <p:cNvSpPr>
            <a:spLocks noGrp="1"/>
          </p:cNvSpPr>
          <p:nvPr>
            <p:ph type="body" sz="quarter" idx="10"/>
          </p:nvPr>
        </p:nvSpPr>
        <p:spPr>
          <a:xfrm>
            <a:off x="381000" y="1411552"/>
            <a:ext cx="8382000" cy="894604"/>
          </a:xfrm>
        </p:spPr>
        <p:txBody>
          <a:bodyPr/>
          <a:lstStyle/>
          <a:p>
            <a:r>
              <a:rPr lang="en-US" dirty="0" smtClean="0"/>
              <a:t>…to all my colleagues at CERN and elsewhere who taught me what I know</a:t>
            </a:r>
            <a:endParaRPr lang="en-US" dirty="0"/>
          </a:p>
        </p:txBody>
      </p:sp>
    </p:spTree>
    <p:extLst>
      <p:ext uri="{BB962C8B-B14F-4D97-AF65-F5344CB8AC3E}">
        <p14:creationId xmlns:p14="http://schemas.microsoft.com/office/powerpoint/2010/main" val="2563164016"/>
      </p:ext>
    </p:extLst>
  </p:cSld>
  <p:clrMapOvr>
    <a:masterClrMapping/>
  </p:clrMapOvr>
  <p:transition xmlns:p14="http://schemas.microsoft.com/office/powerpoint/2010/mai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703262" y="152400"/>
            <a:ext cx="7983537" cy="609600"/>
          </a:xfrm>
        </p:spPr>
        <p:txBody>
          <a:bodyPr>
            <a:noAutofit/>
          </a:bodyPr>
          <a:lstStyle/>
          <a:p>
            <a:r>
              <a:rPr lang="en-GB" dirty="0"/>
              <a:t>Digitisation </a:t>
            </a:r>
            <a:r>
              <a:rPr lang="en-GB" dirty="0" smtClean="0"/>
              <a:t>Options </a:t>
            </a:r>
            <a:r>
              <a:rPr lang="en-GB" dirty="0"/>
              <a:t>(ATLAS </a:t>
            </a:r>
            <a:r>
              <a:rPr lang="en-GB" dirty="0"/>
              <a:t>/</a:t>
            </a:r>
            <a:r>
              <a:rPr lang="en-GB" dirty="0" smtClean="0"/>
              <a:t> </a:t>
            </a:r>
            <a:r>
              <a:rPr lang="en-GB" dirty="0"/>
              <a:t>CMS)</a:t>
            </a:r>
          </a:p>
        </p:txBody>
      </p:sp>
      <p:sp>
        <p:nvSpPr>
          <p:cNvPr id="176131" name="Rectangle 3"/>
          <p:cNvSpPr>
            <a:spLocks noChangeArrowheads="1"/>
          </p:cNvSpPr>
          <p:nvPr/>
        </p:nvSpPr>
        <p:spPr bwMode="auto">
          <a:xfrm>
            <a:off x="1900238" y="2476500"/>
            <a:ext cx="2133600" cy="7620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400"/>
              <a:t>(Digitizer)</a:t>
            </a:r>
          </a:p>
          <a:p>
            <a:pPr algn="ctr"/>
            <a:r>
              <a:rPr lang="en-US" sz="2400"/>
              <a:t>Register</a:t>
            </a:r>
          </a:p>
        </p:txBody>
      </p:sp>
      <p:sp>
        <p:nvSpPr>
          <p:cNvPr id="176132" name="Text Box 4"/>
          <p:cNvSpPr txBox="1">
            <a:spLocks noChangeArrowheads="1"/>
          </p:cNvSpPr>
          <p:nvPr/>
        </p:nvSpPr>
        <p:spPr bwMode="auto">
          <a:xfrm>
            <a:off x="0" y="2628900"/>
            <a:ext cx="17922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a:t>BC clock</a:t>
            </a:r>
          </a:p>
          <a:p>
            <a:r>
              <a:rPr lang="en-US" sz="2400"/>
              <a:t>(every 25 ns)</a:t>
            </a:r>
          </a:p>
        </p:txBody>
      </p:sp>
      <p:sp>
        <p:nvSpPr>
          <p:cNvPr id="176133" name="Line 5"/>
          <p:cNvSpPr>
            <a:spLocks noChangeShapeType="1"/>
          </p:cNvSpPr>
          <p:nvPr/>
        </p:nvSpPr>
        <p:spPr bwMode="auto">
          <a:xfrm>
            <a:off x="2039938" y="1790700"/>
            <a:ext cx="0" cy="6350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34" name="Text Box 6"/>
          <p:cNvSpPr txBox="1">
            <a:spLocks noChangeArrowheads="1"/>
          </p:cNvSpPr>
          <p:nvPr/>
        </p:nvSpPr>
        <p:spPr bwMode="auto">
          <a:xfrm>
            <a:off x="688975" y="1336675"/>
            <a:ext cx="2635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400" dirty="0">
                <a:solidFill>
                  <a:schemeClr val="accent3"/>
                </a:solidFill>
              </a:rPr>
              <a:t>Calorimeter signals </a:t>
            </a:r>
          </a:p>
        </p:txBody>
      </p:sp>
      <p:sp>
        <p:nvSpPr>
          <p:cNvPr id="176135" name="Line 7"/>
          <p:cNvSpPr>
            <a:spLocks noChangeShapeType="1"/>
          </p:cNvSpPr>
          <p:nvPr/>
        </p:nvSpPr>
        <p:spPr bwMode="auto">
          <a:xfrm>
            <a:off x="4033838" y="2857500"/>
            <a:ext cx="5334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37" name="Line 9"/>
          <p:cNvSpPr>
            <a:spLocks noChangeShapeType="1"/>
          </p:cNvSpPr>
          <p:nvPr/>
        </p:nvSpPr>
        <p:spPr bwMode="auto">
          <a:xfrm>
            <a:off x="1477963" y="2933700"/>
            <a:ext cx="422275" cy="0"/>
          </a:xfrm>
          <a:prstGeom prst="line">
            <a:avLst/>
          </a:prstGeom>
          <a:noFill/>
          <a:ln w="9525">
            <a:solidFill>
              <a:schemeClr val="tx1"/>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38" name="Rectangle 10"/>
          <p:cNvSpPr>
            <a:spLocks noChangeArrowheads="1"/>
          </p:cNvSpPr>
          <p:nvPr/>
        </p:nvSpPr>
        <p:spPr bwMode="auto">
          <a:xfrm>
            <a:off x="4573588" y="2476500"/>
            <a:ext cx="422275" cy="762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39" name="Rectangle 11"/>
          <p:cNvSpPr>
            <a:spLocks noChangeArrowheads="1"/>
          </p:cNvSpPr>
          <p:nvPr/>
        </p:nvSpPr>
        <p:spPr bwMode="auto">
          <a:xfrm>
            <a:off x="1970088" y="2552700"/>
            <a:ext cx="2133600" cy="7620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400">
                <a:solidFill>
                  <a:schemeClr val="bg2"/>
                </a:solidFill>
              </a:rPr>
              <a:t>Pipeline</a:t>
            </a:r>
          </a:p>
          <a:p>
            <a:pPr algn="ctr"/>
            <a:r>
              <a:rPr lang="en-US" sz="2400">
                <a:solidFill>
                  <a:schemeClr val="bg2"/>
                </a:solidFill>
              </a:rPr>
              <a:t>(analogue)</a:t>
            </a:r>
          </a:p>
        </p:txBody>
      </p:sp>
      <p:sp>
        <p:nvSpPr>
          <p:cNvPr id="176140" name="Rectangle 12"/>
          <p:cNvSpPr>
            <a:spLocks noChangeArrowheads="1"/>
          </p:cNvSpPr>
          <p:nvPr/>
        </p:nvSpPr>
        <p:spPr bwMode="auto">
          <a:xfrm>
            <a:off x="4643438" y="2552700"/>
            <a:ext cx="422275" cy="762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45" name="Rectangle 17"/>
          <p:cNvSpPr>
            <a:spLocks noChangeArrowheads="1"/>
          </p:cNvSpPr>
          <p:nvPr/>
        </p:nvSpPr>
        <p:spPr bwMode="auto">
          <a:xfrm>
            <a:off x="5207000" y="2441575"/>
            <a:ext cx="211138" cy="914400"/>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57" name="Rectangle 29"/>
          <p:cNvSpPr>
            <a:spLocks noChangeArrowheads="1"/>
          </p:cNvSpPr>
          <p:nvPr/>
        </p:nvSpPr>
        <p:spPr bwMode="auto">
          <a:xfrm>
            <a:off x="5487988" y="2476500"/>
            <a:ext cx="141287" cy="8382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58" name="Line 30"/>
          <p:cNvSpPr>
            <a:spLocks noChangeShapeType="1"/>
          </p:cNvSpPr>
          <p:nvPr/>
        </p:nvSpPr>
        <p:spPr bwMode="auto">
          <a:xfrm>
            <a:off x="5629275" y="2933700"/>
            <a:ext cx="212725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67" name="Line 39"/>
          <p:cNvSpPr>
            <a:spLocks noChangeShapeType="1"/>
          </p:cNvSpPr>
          <p:nvPr/>
        </p:nvSpPr>
        <p:spPr bwMode="auto">
          <a:xfrm>
            <a:off x="2032000" y="2044700"/>
            <a:ext cx="56642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68" name="Text Box 40"/>
          <p:cNvSpPr txBox="1">
            <a:spLocks noChangeArrowheads="1"/>
          </p:cNvSpPr>
          <p:nvPr/>
        </p:nvSpPr>
        <p:spPr bwMode="auto">
          <a:xfrm>
            <a:off x="3255963" y="1527175"/>
            <a:ext cx="294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a:t>Analogue </a:t>
            </a:r>
            <a:r>
              <a:rPr lang="en-GB" sz="2400">
                <a:latin typeface="Symbol" charset="0"/>
              </a:rPr>
              <a:t>S</a:t>
            </a:r>
            <a:r>
              <a:rPr lang="en-GB" sz="2400"/>
              <a:t> for trigger</a:t>
            </a:r>
          </a:p>
        </p:txBody>
      </p:sp>
      <p:sp>
        <p:nvSpPr>
          <p:cNvPr id="176169" name="Text Box 41"/>
          <p:cNvSpPr txBox="1">
            <a:spLocks noChangeArrowheads="1"/>
          </p:cNvSpPr>
          <p:nvPr/>
        </p:nvSpPr>
        <p:spPr bwMode="auto">
          <a:xfrm>
            <a:off x="5635625" y="3051175"/>
            <a:ext cx="1620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2400">
                <a:solidFill>
                  <a:srgbClr val="FF0000"/>
                </a:solidFill>
              </a:rPr>
              <a:t>Digitisation</a:t>
            </a:r>
          </a:p>
        </p:txBody>
      </p:sp>
      <p:sp>
        <p:nvSpPr>
          <p:cNvPr id="176170" name="Text Box 42"/>
          <p:cNvSpPr txBox="1">
            <a:spLocks noChangeArrowheads="1"/>
          </p:cNvSpPr>
          <p:nvPr/>
        </p:nvSpPr>
        <p:spPr bwMode="auto">
          <a:xfrm>
            <a:off x="7772400" y="2708275"/>
            <a:ext cx="1198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2400"/>
              <a:t>Readout</a:t>
            </a:r>
          </a:p>
        </p:txBody>
      </p:sp>
      <p:sp>
        <p:nvSpPr>
          <p:cNvPr id="176171" name="Text Box 43"/>
          <p:cNvSpPr txBox="1">
            <a:spLocks noChangeArrowheads="1"/>
          </p:cNvSpPr>
          <p:nvPr/>
        </p:nvSpPr>
        <p:spPr bwMode="auto">
          <a:xfrm>
            <a:off x="7961313" y="1844675"/>
            <a:ext cx="10969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dirty="0">
                <a:solidFill>
                  <a:schemeClr val="tx2"/>
                </a:solidFill>
              </a:rPr>
              <a:t>Trigger</a:t>
            </a:r>
          </a:p>
        </p:txBody>
      </p:sp>
      <p:sp>
        <p:nvSpPr>
          <p:cNvPr id="176173" name="Text Box 45"/>
          <p:cNvSpPr txBox="1">
            <a:spLocks noChangeArrowheads="1"/>
          </p:cNvSpPr>
          <p:nvPr/>
        </p:nvSpPr>
        <p:spPr bwMode="auto">
          <a:xfrm>
            <a:off x="173038" y="4978400"/>
            <a:ext cx="179228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a:t>BC clock</a:t>
            </a:r>
          </a:p>
          <a:p>
            <a:r>
              <a:rPr lang="en-US" sz="2400"/>
              <a:t>(every 25 ns)</a:t>
            </a:r>
          </a:p>
        </p:txBody>
      </p:sp>
      <p:sp>
        <p:nvSpPr>
          <p:cNvPr id="176174" name="Line 46"/>
          <p:cNvSpPr>
            <a:spLocks noChangeShapeType="1"/>
          </p:cNvSpPr>
          <p:nvPr/>
        </p:nvSpPr>
        <p:spPr bwMode="auto">
          <a:xfrm>
            <a:off x="2212975" y="4140200"/>
            <a:ext cx="0" cy="6350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75" name="Text Box 47"/>
          <p:cNvSpPr txBox="1">
            <a:spLocks noChangeArrowheads="1"/>
          </p:cNvSpPr>
          <p:nvPr/>
        </p:nvSpPr>
        <p:spPr bwMode="auto">
          <a:xfrm>
            <a:off x="862013" y="3686175"/>
            <a:ext cx="2635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400" dirty="0">
                <a:solidFill>
                  <a:srgbClr val="DF8045"/>
                </a:solidFill>
              </a:rPr>
              <a:t>Calorimeter signals </a:t>
            </a:r>
          </a:p>
        </p:txBody>
      </p:sp>
      <p:sp>
        <p:nvSpPr>
          <p:cNvPr id="176177" name="Line 49"/>
          <p:cNvSpPr>
            <a:spLocks noChangeShapeType="1"/>
          </p:cNvSpPr>
          <p:nvPr/>
        </p:nvSpPr>
        <p:spPr bwMode="auto">
          <a:xfrm>
            <a:off x="1651000" y="5283200"/>
            <a:ext cx="422275" cy="0"/>
          </a:xfrm>
          <a:prstGeom prst="line">
            <a:avLst/>
          </a:prstGeom>
          <a:noFill/>
          <a:ln w="9525">
            <a:solidFill>
              <a:schemeClr val="tx1"/>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83" name="Line 55"/>
          <p:cNvSpPr>
            <a:spLocks noChangeShapeType="1"/>
          </p:cNvSpPr>
          <p:nvPr/>
        </p:nvSpPr>
        <p:spPr bwMode="auto">
          <a:xfrm>
            <a:off x="2271713" y="5270500"/>
            <a:ext cx="2035175" cy="1588"/>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87" name="Text Box 59"/>
          <p:cNvSpPr txBox="1">
            <a:spLocks noChangeArrowheads="1"/>
          </p:cNvSpPr>
          <p:nvPr/>
        </p:nvSpPr>
        <p:spPr bwMode="auto">
          <a:xfrm>
            <a:off x="2620963" y="4471988"/>
            <a:ext cx="12906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a:t>Readout &amp;</a:t>
            </a:r>
          </a:p>
          <a:p>
            <a:r>
              <a:rPr lang="en-GB"/>
              <a:t>trigger</a:t>
            </a:r>
          </a:p>
        </p:txBody>
      </p:sp>
      <p:sp>
        <p:nvSpPr>
          <p:cNvPr id="176189" name="Line 61"/>
          <p:cNvSpPr>
            <a:spLocks noChangeShapeType="1"/>
          </p:cNvSpPr>
          <p:nvPr/>
        </p:nvSpPr>
        <p:spPr bwMode="auto">
          <a:xfrm>
            <a:off x="0" y="3695700"/>
            <a:ext cx="9144000" cy="127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90" name="Rectangle 62"/>
          <p:cNvSpPr>
            <a:spLocks noChangeArrowheads="1"/>
          </p:cNvSpPr>
          <p:nvPr/>
        </p:nvSpPr>
        <p:spPr bwMode="auto">
          <a:xfrm>
            <a:off x="7710488" y="1663700"/>
            <a:ext cx="141287" cy="8382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91" name="Text Box 63"/>
          <p:cNvSpPr txBox="1">
            <a:spLocks noChangeArrowheads="1"/>
          </p:cNvSpPr>
          <p:nvPr/>
        </p:nvSpPr>
        <p:spPr bwMode="auto">
          <a:xfrm>
            <a:off x="7523163" y="1146175"/>
            <a:ext cx="16208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2400">
                <a:solidFill>
                  <a:srgbClr val="FF0000"/>
                </a:solidFill>
              </a:rPr>
              <a:t>Digitisation</a:t>
            </a:r>
          </a:p>
        </p:txBody>
      </p:sp>
      <p:sp>
        <p:nvSpPr>
          <p:cNvPr id="176192" name="Line 64"/>
          <p:cNvSpPr>
            <a:spLocks noChangeShapeType="1"/>
          </p:cNvSpPr>
          <p:nvPr/>
        </p:nvSpPr>
        <p:spPr bwMode="auto">
          <a:xfrm>
            <a:off x="7353300" y="1066800"/>
            <a:ext cx="0" cy="2336800"/>
          </a:xfrm>
          <a:prstGeom prst="line">
            <a:avLst/>
          </a:prstGeom>
          <a:noFill/>
          <a:ln w="76200" cmpd="tri">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93" name="Rectangle 65"/>
          <p:cNvSpPr>
            <a:spLocks noChangeArrowheads="1"/>
          </p:cNvSpPr>
          <p:nvPr/>
        </p:nvSpPr>
        <p:spPr bwMode="auto">
          <a:xfrm>
            <a:off x="2135188" y="4838700"/>
            <a:ext cx="141287" cy="8382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94" name="Text Box 66"/>
          <p:cNvSpPr txBox="1">
            <a:spLocks noChangeArrowheads="1"/>
          </p:cNvSpPr>
          <p:nvPr/>
        </p:nvSpPr>
        <p:spPr bwMode="auto">
          <a:xfrm>
            <a:off x="2282825" y="5413375"/>
            <a:ext cx="16208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2400">
                <a:solidFill>
                  <a:srgbClr val="FF0000"/>
                </a:solidFill>
              </a:rPr>
              <a:t>Digitisation</a:t>
            </a:r>
            <a:br>
              <a:rPr lang="en-GB" sz="2400">
                <a:solidFill>
                  <a:srgbClr val="FF0000"/>
                </a:solidFill>
              </a:rPr>
            </a:br>
            <a:r>
              <a:rPr lang="en-GB" sz="2400">
                <a:solidFill>
                  <a:srgbClr val="FF0000"/>
                </a:solidFill>
              </a:rPr>
              <a:t>(40 MHz)</a:t>
            </a:r>
          </a:p>
        </p:txBody>
      </p:sp>
      <p:sp>
        <p:nvSpPr>
          <p:cNvPr id="176195" name="Rectangle 67"/>
          <p:cNvSpPr>
            <a:spLocks noChangeArrowheads="1"/>
          </p:cNvSpPr>
          <p:nvPr/>
        </p:nvSpPr>
        <p:spPr bwMode="auto">
          <a:xfrm>
            <a:off x="4364038" y="4826000"/>
            <a:ext cx="2133600" cy="7620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400"/>
              <a:t>(Digitizer)</a:t>
            </a:r>
          </a:p>
          <a:p>
            <a:pPr algn="ctr"/>
            <a:r>
              <a:rPr lang="en-US" sz="2400"/>
              <a:t>Register</a:t>
            </a:r>
          </a:p>
        </p:txBody>
      </p:sp>
      <p:sp>
        <p:nvSpPr>
          <p:cNvPr id="176196" name="Line 68"/>
          <p:cNvSpPr>
            <a:spLocks noChangeShapeType="1"/>
          </p:cNvSpPr>
          <p:nvPr/>
        </p:nvSpPr>
        <p:spPr bwMode="auto">
          <a:xfrm>
            <a:off x="6526213" y="5197475"/>
            <a:ext cx="325437"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97" name="Rectangle 69"/>
          <p:cNvSpPr>
            <a:spLocks noChangeArrowheads="1"/>
          </p:cNvSpPr>
          <p:nvPr/>
        </p:nvSpPr>
        <p:spPr bwMode="auto">
          <a:xfrm>
            <a:off x="6865938" y="4826000"/>
            <a:ext cx="422275" cy="762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198" name="Rectangle 70"/>
          <p:cNvSpPr>
            <a:spLocks noChangeArrowheads="1"/>
          </p:cNvSpPr>
          <p:nvPr/>
        </p:nvSpPr>
        <p:spPr bwMode="auto">
          <a:xfrm>
            <a:off x="4433888" y="4902200"/>
            <a:ext cx="2133600" cy="7620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400">
                <a:solidFill>
                  <a:srgbClr val="050595"/>
                </a:solidFill>
              </a:rPr>
              <a:t>Pipeline</a:t>
            </a:r>
          </a:p>
          <a:p>
            <a:pPr algn="ctr"/>
            <a:r>
              <a:rPr lang="en-US" sz="2400">
                <a:solidFill>
                  <a:srgbClr val="050595"/>
                </a:solidFill>
              </a:rPr>
              <a:t>(digital)</a:t>
            </a:r>
          </a:p>
        </p:txBody>
      </p:sp>
      <p:sp>
        <p:nvSpPr>
          <p:cNvPr id="176199" name="Rectangle 71"/>
          <p:cNvSpPr>
            <a:spLocks noChangeArrowheads="1"/>
          </p:cNvSpPr>
          <p:nvPr/>
        </p:nvSpPr>
        <p:spPr bwMode="auto">
          <a:xfrm>
            <a:off x="6935788" y="4902200"/>
            <a:ext cx="422275" cy="762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200" name="Rectangle 72"/>
          <p:cNvSpPr>
            <a:spLocks noChangeArrowheads="1"/>
          </p:cNvSpPr>
          <p:nvPr/>
        </p:nvSpPr>
        <p:spPr bwMode="auto">
          <a:xfrm>
            <a:off x="7499350" y="4791075"/>
            <a:ext cx="211138" cy="914400"/>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201" name="Line 73"/>
          <p:cNvSpPr>
            <a:spLocks noChangeShapeType="1"/>
          </p:cNvSpPr>
          <p:nvPr/>
        </p:nvSpPr>
        <p:spPr bwMode="auto">
          <a:xfrm>
            <a:off x="7874000" y="4275138"/>
            <a:ext cx="0" cy="2336800"/>
          </a:xfrm>
          <a:prstGeom prst="line">
            <a:avLst/>
          </a:prstGeom>
          <a:noFill/>
          <a:ln w="76200" cmpd="tri">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202" name="Line 74"/>
          <p:cNvSpPr>
            <a:spLocks noChangeShapeType="1"/>
          </p:cNvSpPr>
          <p:nvPr/>
        </p:nvSpPr>
        <p:spPr bwMode="auto">
          <a:xfrm>
            <a:off x="3865563" y="5270500"/>
            <a:ext cx="0" cy="8636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203" name="Line 75"/>
          <p:cNvSpPr>
            <a:spLocks noChangeShapeType="1"/>
          </p:cNvSpPr>
          <p:nvPr/>
        </p:nvSpPr>
        <p:spPr bwMode="auto">
          <a:xfrm flipV="1">
            <a:off x="3854450" y="6146800"/>
            <a:ext cx="438467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205" name="Text Box 77"/>
          <p:cNvSpPr txBox="1">
            <a:spLocks noChangeArrowheads="1"/>
          </p:cNvSpPr>
          <p:nvPr/>
        </p:nvSpPr>
        <p:spPr bwMode="auto">
          <a:xfrm>
            <a:off x="4019550" y="6096000"/>
            <a:ext cx="2605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dirty="0"/>
              <a:t>Digital </a:t>
            </a:r>
            <a:r>
              <a:rPr lang="en-GB" sz="2400" dirty="0">
                <a:latin typeface="Symbol" charset="0"/>
              </a:rPr>
              <a:t>S</a:t>
            </a:r>
            <a:r>
              <a:rPr lang="en-GB" sz="2400" dirty="0"/>
              <a:t> for trigger</a:t>
            </a:r>
          </a:p>
        </p:txBody>
      </p:sp>
      <p:sp>
        <p:nvSpPr>
          <p:cNvPr id="176206" name="Text Box 78"/>
          <p:cNvSpPr txBox="1">
            <a:spLocks noChangeArrowheads="1"/>
          </p:cNvSpPr>
          <p:nvPr/>
        </p:nvSpPr>
        <p:spPr bwMode="auto">
          <a:xfrm>
            <a:off x="4924425" y="3851275"/>
            <a:ext cx="20875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2800" dirty="0">
                <a:solidFill>
                  <a:srgbClr val="FFC000"/>
                </a:solidFill>
              </a:rPr>
              <a:t>CMS scheme</a:t>
            </a:r>
          </a:p>
        </p:txBody>
      </p:sp>
      <p:sp>
        <p:nvSpPr>
          <p:cNvPr id="176207" name="Text Box 79"/>
          <p:cNvSpPr txBox="1">
            <a:spLocks noChangeArrowheads="1"/>
          </p:cNvSpPr>
          <p:nvPr/>
        </p:nvSpPr>
        <p:spPr bwMode="auto">
          <a:xfrm>
            <a:off x="293557" y="828675"/>
            <a:ext cx="229737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2800" dirty="0">
                <a:solidFill>
                  <a:schemeClr val="accent1"/>
                </a:solidFill>
              </a:rPr>
              <a:t>ATLAS scheme</a:t>
            </a:r>
          </a:p>
        </p:txBody>
      </p:sp>
      <p:sp>
        <p:nvSpPr>
          <p:cNvPr id="176209" name="Oval 81"/>
          <p:cNvSpPr>
            <a:spLocks noChangeArrowheads="1"/>
          </p:cNvSpPr>
          <p:nvPr/>
        </p:nvSpPr>
        <p:spPr bwMode="auto">
          <a:xfrm>
            <a:off x="3702050" y="5102225"/>
            <a:ext cx="304800" cy="304800"/>
          </a:xfrm>
          <a:prstGeom prst="ellipse">
            <a:avLst/>
          </a:prstGeom>
          <a:solidFill>
            <a:srgbClr val="FF0000"/>
          </a:solidFill>
          <a:ln w="38100">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210" name="Oval 82"/>
          <p:cNvSpPr>
            <a:spLocks noChangeArrowheads="1"/>
          </p:cNvSpPr>
          <p:nvPr/>
        </p:nvSpPr>
        <p:spPr bwMode="auto">
          <a:xfrm>
            <a:off x="1955800" y="1981200"/>
            <a:ext cx="165100" cy="165100"/>
          </a:xfrm>
          <a:prstGeom prst="ellipse">
            <a:avLst/>
          </a:prstGeom>
          <a:solidFill>
            <a:srgbClr val="FF0000"/>
          </a:solidFill>
          <a:ln w="38100">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211" name="Line 83"/>
          <p:cNvSpPr>
            <a:spLocks noChangeShapeType="1"/>
          </p:cNvSpPr>
          <p:nvPr/>
        </p:nvSpPr>
        <p:spPr bwMode="auto">
          <a:xfrm>
            <a:off x="7712075" y="5207000"/>
            <a:ext cx="5334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6213" name="Text Box 85"/>
          <p:cNvSpPr txBox="1">
            <a:spLocks noChangeArrowheads="1"/>
          </p:cNvSpPr>
          <p:nvPr/>
        </p:nvSpPr>
        <p:spPr bwMode="auto">
          <a:xfrm>
            <a:off x="8153400" y="5867400"/>
            <a:ext cx="10969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dirty="0">
                <a:solidFill>
                  <a:srgbClr val="FFFF99"/>
                </a:solidFill>
              </a:rPr>
              <a:t>Trigger</a:t>
            </a:r>
          </a:p>
        </p:txBody>
      </p:sp>
      <p:sp>
        <p:nvSpPr>
          <p:cNvPr id="176214" name="Text Box 86"/>
          <p:cNvSpPr txBox="1">
            <a:spLocks noChangeArrowheads="1"/>
          </p:cNvSpPr>
          <p:nvPr/>
        </p:nvSpPr>
        <p:spPr bwMode="auto">
          <a:xfrm>
            <a:off x="7945438" y="4606925"/>
            <a:ext cx="11985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2400"/>
              <a:t>Readout</a:t>
            </a:r>
          </a:p>
        </p:txBody>
      </p:sp>
    </p:spTree>
    <p:extLst>
      <p:ext uri="{BB962C8B-B14F-4D97-AF65-F5344CB8AC3E}">
        <p14:creationId xmlns:p14="http://schemas.microsoft.com/office/powerpoint/2010/main" val="2801269170"/>
      </p:ext>
    </p:extLst>
  </p:cSld>
  <p:clrMapOvr>
    <a:masterClrMapping/>
  </p:clrMapOvr>
  <p:transition xmlns:p14="http://schemas.microsoft.com/office/powerpoint/2010/mai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381000" y="222250"/>
            <a:ext cx="8382000" cy="677108"/>
          </a:xfrm>
        </p:spPr>
        <p:txBody>
          <a:bodyPr/>
          <a:lstStyle/>
          <a:p>
            <a:r>
              <a:rPr lang="en-US" dirty="0"/>
              <a:t>Analog </a:t>
            </a:r>
            <a:r>
              <a:rPr lang="en-US" dirty="0" smtClean="0"/>
              <a:t>Buffers</a:t>
            </a:r>
            <a:endParaRPr lang="en-US" dirty="0"/>
          </a:p>
        </p:txBody>
      </p:sp>
      <p:sp>
        <p:nvSpPr>
          <p:cNvPr id="185347" name="Rectangle 3"/>
          <p:cNvSpPr>
            <a:spLocks noGrp="1" noChangeArrowheads="1"/>
          </p:cNvSpPr>
          <p:nvPr>
            <p:ph idx="4294967295"/>
          </p:nvPr>
        </p:nvSpPr>
        <p:spPr>
          <a:xfrm>
            <a:off x="0" y="1104900"/>
            <a:ext cx="4489450" cy="5224463"/>
          </a:xfrm>
        </p:spPr>
        <p:txBody>
          <a:bodyPr>
            <a:normAutofit fontScale="77500" lnSpcReduction="20000"/>
          </a:bodyPr>
          <a:lstStyle/>
          <a:p>
            <a:pPr>
              <a:lnSpc>
                <a:spcPct val="120000"/>
              </a:lnSpc>
            </a:pPr>
            <a:r>
              <a:rPr lang="en-US" dirty="0"/>
              <a:t>Extensively used when ADC not available with sufficient speed and resolution or consuming too much power</a:t>
            </a:r>
          </a:p>
          <a:p>
            <a:pPr>
              <a:lnSpc>
                <a:spcPct val="120000"/>
              </a:lnSpc>
            </a:pPr>
            <a:r>
              <a:rPr lang="en-US" dirty="0"/>
              <a:t>Large array of storage capacitors with read and write switches (controlled digitally)</a:t>
            </a:r>
          </a:p>
          <a:p>
            <a:pPr>
              <a:lnSpc>
                <a:spcPct val="120000"/>
              </a:lnSpc>
            </a:pPr>
            <a:r>
              <a:rPr lang="en-US" dirty="0" smtClean="0"/>
              <a:t>Examples</a:t>
            </a:r>
            <a:r>
              <a:rPr lang="en-US" dirty="0"/>
              <a:t>:</a:t>
            </a:r>
          </a:p>
          <a:p>
            <a:pPr lvl="1">
              <a:lnSpc>
                <a:spcPct val="120000"/>
              </a:lnSpc>
            </a:pPr>
            <a:r>
              <a:rPr lang="en-US" dirty="0" smtClean="0"/>
              <a:t>Sampling </a:t>
            </a:r>
            <a:r>
              <a:rPr lang="en-US" dirty="0"/>
              <a:t>oscilloscopes</a:t>
            </a:r>
          </a:p>
          <a:p>
            <a:pPr lvl="1">
              <a:lnSpc>
                <a:spcPct val="120000"/>
              </a:lnSpc>
            </a:pPr>
            <a:r>
              <a:rPr lang="en-US" dirty="0"/>
              <a:t>HEP: CMS tracker, ATLAS calorimeter, LHCb trackers, etc.</a:t>
            </a:r>
          </a:p>
        </p:txBody>
      </p:sp>
      <p:pic>
        <p:nvPicPr>
          <p:cNvPr id="185348" name="Picture 4"/>
          <p:cNvPicPr>
            <a:picLocks noChangeAspect="1" noChangeArrowheads="1"/>
          </p:cNvPicPr>
          <p:nvPr/>
        </p:nvPicPr>
        <p:blipFill>
          <a:blip r:embed="rId2"/>
          <a:srcRect/>
          <a:stretch>
            <a:fillRect/>
          </a:stretch>
        </p:blipFill>
        <p:spPr bwMode="auto">
          <a:xfrm>
            <a:off x="5111750" y="762000"/>
            <a:ext cx="3382963" cy="2124075"/>
          </a:xfrm>
          <a:prstGeom prst="rect">
            <a:avLst/>
          </a:prstGeom>
          <a:noFill/>
          <a:ln w="9525" algn="ctr">
            <a:noFill/>
            <a:miter lim="800000"/>
            <a:headEnd/>
            <a:tailEnd/>
          </a:ln>
          <a:effectLst/>
        </p:spPr>
      </p:pic>
      <p:pic>
        <p:nvPicPr>
          <p:cNvPr id="185349" name="Picture 5"/>
          <p:cNvPicPr>
            <a:picLocks noChangeAspect="1" noChangeArrowheads="1"/>
          </p:cNvPicPr>
          <p:nvPr/>
        </p:nvPicPr>
        <p:blipFill>
          <a:blip r:embed="rId3"/>
          <a:srcRect/>
          <a:stretch>
            <a:fillRect/>
          </a:stretch>
        </p:blipFill>
        <p:spPr bwMode="auto">
          <a:xfrm>
            <a:off x="5543550" y="2886075"/>
            <a:ext cx="2643188" cy="2114550"/>
          </a:xfrm>
          <a:prstGeom prst="rect">
            <a:avLst/>
          </a:prstGeom>
          <a:noFill/>
          <a:ln w="9525" algn="ctr">
            <a:noFill/>
            <a:miter lim="800000"/>
            <a:headEnd/>
            <a:tailEnd/>
          </a:ln>
          <a:effectLst/>
        </p:spPr>
      </p:pic>
      <p:pic>
        <p:nvPicPr>
          <p:cNvPr id="185350" name="Picture 6"/>
          <p:cNvPicPr>
            <a:picLocks noChangeAspect="1" noChangeArrowheads="1"/>
          </p:cNvPicPr>
          <p:nvPr/>
        </p:nvPicPr>
        <p:blipFill>
          <a:blip r:embed="rId4"/>
          <a:srcRect/>
          <a:stretch>
            <a:fillRect/>
          </a:stretch>
        </p:blipFill>
        <p:spPr bwMode="auto">
          <a:xfrm>
            <a:off x="5327650" y="5046663"/>
            <a:ext cx="2700338" cy="1371600"/>
          </a:xfrm>
          <a:prstGeom prst="rect">
            <a:avLst/>
          </a:prstGeom>
          <a:noFill/>
          <a:ln w="9525" algn="ctr">
            <a:noFill/>
            <a:miter lim="800000"/>
            <a:headEnd/>
            <a:tailEnd/>
          </a:ln>
          <a:effec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381000" y="230188"/>
            <a:ext cx="8382000" cy="677108"/>
          </a:xfrm>
        </p:spPr>
        <p:txBody>
          <a:bodyPr/>
          <a:lstStyle/>
          <a:p>
            <a:r>
              <a:rPr lang="en-US" dirty="0"/>
              <a:t>Constantly </a:t>
            </a:r>
            <a:r>
              <a:rPr lang="en-US" dirty="0" smtClean="0"/>
              <a:t>Sampled Readout</a:t>
            </a:r>
            <a:endParaRPr lang="en-US" dirty="0"/>
          </a:p>
        </p:txBody>
      </p:sp>
      <p:sp>
        <p:nvSpPr>
          <p:cNvPr id="238595" name="Rectangle 3"/>
          <p:cNvSpPr>
            <a:spLocks noGrp="1" noChangeArrowheads="1"/>
          </p:cNvSpPr>
          <p:nvPr>
            <p:ph idx="1"/>
          </p:nvPr>
        </p:nvSpPr>
        <p:spPr>
          <a:ln/>
        </p:spPr>
        <p:txBody>
          <a:bodyPr>
            <a:noAutofit/>
          </a:bodyPr>
          <a:lstStyle/>
          <a:p>
            <a:r>
              <a:rPr lang="en-US" sz="2400" dirty="0"/>
              <a:t>Needed for high rate experiments with signal pileup</a:t>
            </a:r>
          </a:p>
          <a:p>
            <a:r>
              <a:rPr lang="en-US" sz="2400" dirty="0"/>
              <a:t>Shapers and not switched integrators</a:t>
            </a:r>
          </a:p>
          <a:p>
            <a:r>
              <a:rPr lang="en-US" sz="2400" dirty="0"/>
              <a:t>Allows digital signal processing in its traditional form (constantly sampled data stream)</a:t>
            </a:r>
          </a:p>
          <a:p>
            <a:r>
              <a:rPr lang="en-US" sz="2400" dirty="0"/>
              <a:t>Output rate may be far to high for what following DAQ system can </a:t>
            </a:r>
            <a:r>
              <a:rPr lang="en-US" sz="2400" dirty="0" smtClean="0"/>
              <a:t>handle</a:t>
            </a:r>
            <a:br>
              <a:rPr lang="en-US" sz="2400" dirty="0" smtClean="0"/>
            </a:br>
            <a:r>
              <a:rPr lang="en-US" sz="2400" dirty="0" smtClean="0"/>
              <a:t/>
            </a:r>
            <a:br>
              <a:rPr lang="en-US" sz="2400" dirty="0" smtClean="0"/>
            </a:br>
            <a:endParaRPr lang="en-US" sz="2400" dirty="0"/>
          </a:p>
          <a:p>
            <a:endParaRPr lang="en-US" sz="2400" dirty="0"/>
          </a:p>
          <a:p>
            <a:pPr marL="0" indent="0">
              <a:buNone/>
            </a:pPr>
            <a:endParaRPr lang="en-US" sz="2400" dirty="0" smtClean="0"/>
          </a:p>
          <a:p>
            <a:endParaRPr lang="en-US" sz="2400" dirty="0" smtClean="0"/>
          </a:p>
          <a:p>
            <a:r>
              <a:rPr lang="en-US" sz="2400" dirty="0" smtClean="0"/>
              <a:t>With </a:t>
            </a:r>
            <a:r>
              <a:rPr lang="en-US" sz="2400" dirty="0"/>
              <a:t>local </a:t>
            </a:r>
            <a:r>
              <a:rPr lang="en-US" sz="2400" dirty="0">
                <a:solidFill>
                  <a:srgbClr val="FF0000"/>
                </a:solidFill>
              </a:rPr>
              <a:t>zero-suppression</a:t>
            </a:r>
            <a:r>
              <a:rPr lang="en-US" sz="2400" dirty="0"/>
              <a:t> </a:t>
            </a:r>
            <a:r>
              <a:rPr lang="en-US" sz="2400" dirty="0" smtClean="0"/>
              <a:t> this is suitable </a:t>
            </a:r>
            <a:r>
              <a:rPr lang="en-US" sz="2400" dirty="0"/>
              <a:t>for future high rate </a:t>
            </a:r>
            <a:r>
              <a:rPr lang="en-US" sz="2400" dirty="0" smtClean="0"/>
              <a:t>experiments (LHC, CLIC, FAIR)</a:t>
            </a:r>
            <a:endParaRPr lang="en-US" sz="2400" dirty="0"/>
          </a:p>
          <a:p>
            <a:endParaRPr lang="en-US" sz="2400" dirty="0"/>
          </a:p>
        </p:txBody>
      </p:sp>
      <p:sp>
        <p:nvSpPr>
          <p:cNvPr id="238596" name="Line 4"/>
          <p:cNvSpPr>
            <a:spLocks noChangeShapeType="1"/>
          </p:cNvSpPr>
          <p:nvPr/>
        </p:nvSpPr>
        <p:spPr bwMode="auto">
          <a:xfrm>
            <a:off x="1909763" y="4903788"/>
            <a:ext cx="504825" cy="0"/>
          </a:xfrm>
          <a:prstGeom prst="line">
            <a:avLst/>
          </a:prstGeom>
          <a:noFill/>
          <a:ln w="9525">
            <a:solidFill>
              <a:schemeClr val="tx1"/>
            </a:solidFill>
            <a:round/>
            <a:headEnd/>
            <a:tailEnd/>
          </a:ln>
          <a:effectLst/>
        </p:spPr>
        <p:txBody>
          <a:bodyPr wrap="none" anchor="ctr"/>
          <a:lstStyle/>
          <a:p>
            <a:endParaRPr lang="en-US"/>
          </a:p>
        </p:txBody>
      </p:sp>
      <p:sp>
        <p:nvSpPr>
          <p:cNvPr id="238597" name="Line 5"/>
          <p:cNvSpPr>
            <a:spLocks noChangeShapeType="1"/>
          </p:cNvSpPr>
          <p:nvPr/>
        </p:nvSpPr>
        <p:spPr bwMode="auto">
          <a:xfrm flipV="1">
            <a:off x="2160588" y="4075113"/>
            <a:ext cx="0" cy="828675"/>
          </a:xfrm>
          <a:prstGeom prst="line">
            <a:avLst/>
          </a:prstGeom>
          <a:noFill/>
          <a:ln w="9525">
            <a:solidFill>
              <a:schemeClr val="tx1"/>
            </a:solidFill>
            <a:round/>
            <a:headEnd/>
            <a:tailEnd/>
          </a:ln>
          <a:effectLst/>
        </p:spPr>
        <p:txBody>
          <a:bodyPr wrap="none" anchor="ctr"/>
          <a:lstStyle/>
          <a:p>
            <a:endParaRPr lang="en-US"/>
          </a:p>
        </p:txBody>
      </p:sp>
      <p:sp>
        <p:nvSpPr>
          <p:cNvPr id="238598" name="Line 6"/>
          <p:cNvSpPr>
            <a:spLocks noChangeShapeType="1"/>
          </p:cNvSpPr>
          <p:nvPr/>
        </p:nvSpPr>
        <p:spPr bwMode="auto">
          <a:xfrm>
            <a:off x="2160588" y="4364038"/>
            <a:ext cx="360362" cy="0"/>
          </a:xfrm>
          <a:prstGeom prst="line">
            <a:avLst/>
          </a:prstGeom>
          <a:noFill/>
          <a:ln w="9525">
            <a:solidFill>
              <a:schemeClr val="tx1"/>
            </a:solidFill>
            <a:round/>
            <a:headEnd/>
            <a:tailEnd/>
          </a:ln>
          <a:effectLst/>
        </p:spPr>
        <p:txBody>
          <a:bodyPr wrap="none" anchor="ctr"/>
          <a:lstStyle/>
          <a:p>
            <a:endParaRPr lang="en-US"/>
          </a:p>
        </p:txBody>
      </p:sp>
      <p:sp>
        <p:nvSpPr>
          <p:cNvPr id="238599" name="Line 7"/>
          <p:cNvSpPr>
            <a:spLocks noChangeShapeType="1"/>
          </p:cNvSpPr>
          <p:nvPr/>
        </p:nvSpPr>
        <p:spPr bwMode="auto">
          <a:xfrm>
            <a:off x="2520950" y="4219575"/>
            <a:ext cx="0" cy="288925"/>
          </a:xfrm>
          <a:prstGeom prst="line">
            <a:avLst/>
          </a:prstGeom>
          <a:noFill/>
          <a:ln w="9525">
            <a:solidFill>
              <a:schemeClr val="tx1"/>
            </a:solidFill>
            <a:round/>
            <a:headEnd/>
            <a:tailEnd/>
          </a:ln>
          <a:effectLst/>
        </p:spPr>
        <p:txBody>
          <a:bodyPr wrap="none" anchor="ctr"/>
          <a:lstStyle/>
          <a:p>
            <a:endParaRPr lang="en-US"/>
          </a:p>
        </p:txBody>
      </p:sp>
      <p:sp>
        <p:nvSpPr>
          <p:cNvPr id="238600" name="Line 8"/>
          <p:cNvSpPr>
            <a:spLocks noChangeShapeType="1"/>
          </p:cNvSpPr>
          <p:nvPr/>
        </p:nvSpPr>
        <p:spPr bwMode="auto">
          <a:xfrm>
            <a:off x="2592388" y="4219575"/>
            <a:ext cx="0" cy="288925"/>
          </a:xfrm>
          <a:prstGeom prst="line">
            <a:avLst/>
          </a:prstGeom>
          <a:noFill/>
          <a:ln w="9525">
            <a:solidFill>
              <a:schemeClr val="tx1"/>
            </a:solidFill>
            <a:round/>
            <a:headEnd/>
            <a:tailEnd/>
          </a:ln>
          <a:effectLst/>
        </p:spPr>
        <p:txBody>
          <a:bodyPr wrap="none" anchor="ctr"/>
          <a:lstStyle/>
          <a:p>
            <a:endParaRPr lang="en-US"/>
          </a:p>
        </p:txBody>
      </p:sp>
      <p:sp>
        <p:nvSpPr>
          <p:cNvPr id="238601" name="Line 9"/>
          <p:cNvSpPr>
            <a:spLocks noChangeShapeType="1"/>
          </p:cNvSpPr>
          <p:nvPr/>
        </p:nvSpPr>
        <p:spPr bwMode="auto">
          <a:xfrm>
            <a:off x="2592388" y="4364038"/>
            <a:ext cx="396875" cy="0"/>
          </a:xfrm>
          <a:prstGeom prst="line">
            <a:avLst/>
          </a:prstGeom>
          <a:noFill/>
          <a:ln w="9525">
            <a:solidFill>
              <a:schemeClr val="tx1"/>
            </a:solidFill>
            <a:round/>
            <a:headEnd/>
            <a:tailEnd/>
          </a:ln>
          <a:effectLst/>
        </p:spPr>
        <p:txBody>
          <a:bodyPr wrap="none" anchor="ctr"/>
          <a:lstStyle/>
          <a:p>
            <a:endParaRPr lang="en-US"/>
          </a:p>
        </p:txBody>
      </p:sp>
      <p:sp>
        <p:nvSpPr>
          <p:cNvPr id="238602" name="Line 10"/>
          <p:cNvSpPr>
            <a:spLocks noChangeShapeType="1"/>
          </p:cNvSpPr>
          <p:nvPr/>
        </p:nvSpPr>
        <p:spPr bwMode="auto">
          <a:xfrm>
            <a:off x="2989263" y="4364038"/>
            <a:ext cx="0" cy="539750"/>
          </a:xfrm>
          <a:prstGeom prst="line">
            <a:avLst/>
          </a:prstGeom>
          <a:noFill/>
          <a:ln w="9525">
            <a:solidFill>
              <a:schemeClr val="tx1"/>
            </a:solidFill>
            <a:round/>
            <a:headEnd/>
            <a:tailEnd/>
          </a:ln>
          <a:effectLst/>
        </p:spPr>
        <p:txBody>
          <a:bodyPr wrap="none" anchor="ctr"/>
          <a:lstStyle/>
          <a:p>
            <a:endParaRPr lang="en-US"/>
          </a:p>
        </p:txBody>
      </p:sp>
      <p:sp>
        <p:nvSpPr>
          <p:cNvPr id="238603" name="Line 11"/>
          <p:cNvSpPr>
            <a:spLocks noChangeShapeType="1"/>
          </p:cNvSpPr>
          <p:nvPr/>
        </p:nvSpPr>
        <p:spPr bwMode="auto">
          <a:xfrm>
            <a:off x="2952750" y="4903788"/>
            <a:ext cx="252413" cy="0"/>
          </a:xfrm>
          <a:prstGeom prst="line">
            <a:avLst/>
          </a:prstGeom>
          <a:noFill/>
          <a:ln w="9525">
            <a:solidFill>
              <a:schemeClr val="tx1"/>
            </a:solidFill>
            <a:round/>
            <a:headEnd/>
            <a:tailEnd/>
          </a:ln>
          <a:effectLst/>
        </p:spPr>
        <p:txBody>
          <a:bodyPr wrap="none" anchor="ctr"/>
          <a:lstStyle/>
          <a:p>
            <a:endParaRPr lang="en-US"/>
          </a:p>
        </p:txBody>
      </p:sp>
      <p:sp>
        <p:nvSpPr>
          <p:cNvPr id="238604" name="Line 12"/>
          <p:cNvSpPr>
            <a:spLocks noChangeShapeType="1"/>
          </p:cNvSpPr>
          <p:nvPr/>
        </p:nvSpPr>
        <p:spPr bwMode="auto">
          <a:xfrm>
            <a:off x="2160588" y="4076700"/>
            <a:ext cx="252412" cy="0"/>
          </a:xfrm>
          <a:prstGeom prst="line">
            <a:avLst/>
          </a:prstGeom>
          <a:noFill/>
          <a:ln w="9525">
            <a:solidFill>
              <a:schemeClr val="tx1"/>
            </a:solidFill>
            <a:round/>
            <a:headEnd/>
            <a:tailEnd/>
          </a:ln>
          <a:effectLst/>
        </p:spPr>
        <p:txBody>
          <a:bodyPr wrap="none" anchor="ctr"/>
          <a:lstStyle/>
          <a:p>
            <a:endParaRPr lang="en-US"/>
          </a:p>
        </p:txBody>
      </p:sp>
      <p:sp>
        <p:nvSpPr>
          <p:cNvPr id="238605" name="Line 13"/>
          <p:cNvSpPr>
            <a:spLocks noChangeShapeType="1"/>
          </p:cNvSpPr>
          <p:nvPr/>
        </p:nvSpPr>
        <p:spPr bwMode="auto">
          <a:xfrm>
            <a:off x="2736850" y="4076700"/>
            <a:ext cx="252413" cy="0"/>
          </a:xfrm>
          <a:prstGeom prst="line">
            <a:avLst/>
          </a:prstGeom>
          <a:noFill/>
          <a:ln w="9525">
            <a:solidFill>
              <a:schemeClr val="tx1"/>
            </a:solidFill>
            <a:round/>
            <a:headEnd/>
            <a:tailEnd/>
          </a:ln>
          <a:effectLst/>
        </p:spPr>
        <p:txBody>
          <a:bodyPr wrap="none" anchor="ctr"/>
          <a:lstStyle/>
          <a:p>
            <a:endParaRPr lang="en-US"/>
          </a:p>
        </p:txBody>
      </p:sp>
      <p:sp>
        <p:nvSpPr>
          <p:cNvPr id="238606" name="Line 14"/>
          <p:cNvSpPr>
            <a:spLocks noChangeShapeType="1"/>
          </p:cNvSpPr>
          <p:nvPr/>
        </p:nvSpPr>
        <p:spPr bwMode="auto">
          <a:xfrm>
            <a:off x="2989263" y="4076700"/>
            <a:ext cx="0" cy="323850"/>
          </a:xfrm>
          <a:prstGeom prst="line">
            <a:avLst/>
          </a:prstGeom>
          <a:noFill/>
          <a:ln w="9525">
            <a:solidFill>
              <a:schemeClr val="tx1"/>
            </a:solidFill>
            <a:round/>
            <a:headEnd/>
            <a:tailEnd/>
          </a:ln>
          <a:effectLst/>
        </p:spPr>
        <p:txBody>
          <a:bodyPr wrap="none" anchor="ctr"/>
          <a:lstStyle/>
          <a:p>
            <a:endParaRPr lang="en-US"/>
          </a:p>
        </p:txBody>
      </p:sp>
      <p:sp>
        <p:nvSpPr>
          <p:cNvPr id="238607" name="Rectangle 15"/>
          <p:cNvSpPr>
            <a:spLocks noChangeArrowheads="1"/>
          </p:cNvSpPr>
          <p:nvPr/>
        </p:nvSpPr>
        <p:spPr bwMode="auto">
          <a:xfrm>
            <a:off x="4464050" y="4652963"/>
            <a:ext cx="576263" cy="576262"/>
          </a:xfrm>
          <a:prstGeom prst="rect">
            <a:avLst/>
          </a:prstGeom>
          <a:solidFill>
            <a:srgbClr val="FFCC00"/>
          </a:solidFill>
          <a:ln w="9525" algn="ctr">
            <a:solidFill>
              <a:schemeClr val="tx1"/>
            </a:solidFill>
            <a:miter lim="800000"/>
            <a:headEnd/>
            <a:tailEnd/>
          </a:ln>
          <a:effectLst/>
        </p:spPr>
        <p:txBody>
          <a:bodyPr wrap="none" anchor="ctr"/>
          <a:lstStyle/>
          <a:p>
            <a:r>
              <a:rPr lang="en-US" sz="1600"/>
              <a:t>ADC</a:t>
            </a:r>
          </a:p>
        </p:txBody>
      </p:sp>
      <p:sp>
        <p:nvSpPr>
          <p:cNvPr id="238608" name="Line 16"/>
          <p:cNvSpPr>
            <a:spLocks noChangeShapeType="1"/>
          </p:cNvSpPr>
          <p:nvPr/>
        </p:nvSpPr>
        <p:spPr bwMode="auto">
          <a:xfrm>
            <a:off x="5040313" y="4905375"/>
            <a:ext cx="250825"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8609" name="Rectangle 17"/>
          <p:cNvSpPr>
            <a:spLocks noChangeArrowheads="1"/>
          </p:cNvSpPr>
          <p:nvPr/>
        </p:nvSpPr>
        <p:spPr bwMode="auto">
          <a:xfrm>
            <a:off x="6515100" y="4652963"/>
            <a:ext cx="717722" cy="576262"/>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8610" name="AutoShape 18"/>
          <p:cNvSpPr>
            <a:spLocks noChangeArrowheads="1"/>
          </p:cNvSpPr>
          <p:nvPr/>
        </p:nvSpPr>
        <p:spPr bwMode="auto">
          <a:xfrm rot="5400000">
            <a:off x="2376487" y="4616451"/>
            <a:ext cx="576263" cy="576262"/>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8611" name="Rectangle 19"/>
          <p:cNvSpPr>
            <a:spLocks noChangeArrowheads="1"/>
          </p:cNvSpPr>
          <p:nvPr/>
        </p:nvSpPr>
        <p:spPr bwMode="auto">
          <a:xfrm>
            <a:off x="2413000" y="4005263"/>
            <a:ext cx="323850" cy="142875"/>
          </a:xfrm>
          <a:prstGeom prst="rect">
            <a:avLst/>
          </a:prstGeom>
          <a:noFill/>
          <a:ln w="9525" algn="ctr">
            <a:solidFill>
              <a:schemeClr val="tx1"/>
            </a:solidFill>
            <a:miter lim="800000"/>
            <a:headEnd/>
            <a:tailEnd/>
          </a:ln>
          <a:effectLst/>
        </p:spPr>
        <p:txBody>
          <a:bodyPr wrap="none" anchor="ctr"/>
          <a:lstStyle/>
          <a:p>
            <a:endParaRPr lang="en-US"/>
          </a:p>
        </p:txBody>
      </p:sp>
      <p:sp>
        <p:nvSpPr>
          <p:cNvPr id="238612" name="Rectangle 20"/>
          <p:cNvSpPr>
            <a:spLocks noChangeArrowheads="1"/>
          </p:cNvSpPr>
          <p:nvPr/>
        </p:nvSpPr>
        <p:spPr bwMode="auto">
          <a:xfrm>
            <a:off x="3203575" y="4652963"/>
            <a:ext cx="973138" cy="539750"/>
          </a:xfrm>
          <a:prstGeom prst="rect">
            <a:avLst/>
          </a:prstGeom>
          <a:solidFill>
            <a:srgbClr val="CCECFF"/>
          </a:solidFill>
          <a:ln w="9525" algn="ctr">
            <a:solidFill>
              <a:schemeClr val="tx1"/>
            </a:solidFill>
            <a:miter lim="800000"/>
            <a:headEnd/>
            <a:tailEnd/>
          </a:ln>
          <a:effectLst/>
        </p:spPr>
        <p:txBody>
          <a:bodyPr wrap="none" anchor="ctr"/>
          <a:lstStyle/>
          <a:p>
            <a:r>
              <a:rPr lang="en-US" sz="1600">
                <a:solidFill>
                  <a:srgbClr val="050595"/>
                </a:solidFill>
              </a:rPr>
              <a:t>Shaping</a:t>
            </a:r>
          </a:p>
        </p:txBody>
      </p:sp>
      <p:sp>
        <p:nvSpPr>
          <p:cNvPr id="238658" name="Line 66"/>
          <p:cNvSpPr>
            <a:spLocks noChangeShapeType="1"/>
          </p:cNvSpPr>
          <p:nvPr/>
        </p:nvSpPr>
        <p:spPr bwMode="auto">
          <a:xfrm>
            <a:off x="4176713" y="4903788"/>
            <a:ext cx="287337" cy="0"/>
          </a:xfrm>
          <a:prstGeom prst="line">
            <a:avLst/>
          </a:prstGeom>
          <a:noFill/>
          <a:ln w="9525">
            <a:solidFill>
              <a:schemeClr val="tx1"/>
            </a:solidFill>
            <a:round/>
            <a:headEnd/>
            <a:tailEnd/>
          </a:ln>
          <a:effectLst/>
        </p:spPr>
        <p:txBody>
          <a:bodyPr wrap="none" anchor="ctr"/>
          <a:lstStyle/>
          <a:p>
            <a:endParaRPr lang="en-US"/>
          </a:p>
        </p:txBody>
      </p:sp>
      <p:sp>
        <p:nvSpPr>
          <p:cNvPr id="238664" name="Line 72"/>
          <p:cNvSpPr>
            <a:spLocks noChangeShapeType="1"/>
          </p:cNvSpPr>
          <p:nvPr/>
        </p:nvSpPr>
        <p:spPr bwMode="auto">
          <a:xfrm>
            <a:off x="4716463" y="4400550"/>
            <a:ext cx="0" cy="252413"/>
          </a:xfrm>
          <a:prstGeom prst="line">
            <a:avLst/>
          </a:prstGeom>
          <a:noFill/>
          <a:ln w="9525">
            <a:solidFill>
              <a:schemeClr val="tx1"/>
            </a:solidFill>
            <a:round/>
            <a:headEnd/>
            <a:tailEnd type="triangle" w="med" len="med"/>
          </a:ln>
          <a:effectLst/>
        </p:spPr>
        <p:txBody>
          <a:bodyPr wrap="none" anchor="ctr"/>
          <a:lstStyle/>
          <a:p>
            <a:endParaRPr lang="en-US"/>
          </a:p>
        </p:txBody>
      </p:sp>
      <p:sp>
        <p:nvSpPr>
          <p:cNvPr id="238665" name="Text Box 73"/>
          <p:cNvSpPr txBox="1">
            <a:spLocks noChangeArrowheads="1"/>
          </p:cNvSpPr>
          <p:nvPr/>
        </p:nvSpPr>
        <p:spPr bwMode="auto">
          <a:xfrm>
            <a:off x="4140200" y="4111625"/>
            <a:ext cx="1204913" cy="274638"/>
          </a:xfrm>
          <a:prstGeom prst="rect">
            <a:avLst/>
          </a:prstGeom>
          <a:noFill/>
          <a:ln w="9525" algn="ctr">
            <a:noFill/>
            <a:miter lim="800000"/>
            <a:headEnd/>
            <a:tailEnd/>
          </a:ln>
          <a:effectLst/>
        </p:spPr>
        <p:txBody>
          <a:bodyPr wrap="none">
            <a:spAutoFit/>
          </a:bodyPr>
          <a:lstStyle/>
          <a:p>
            <a:r>
              <a:rPr lang="en-US"/>
              <a:t>Sampling clock</a:t>
            </a:r>
          </a:p>
        </p:txBody>
      </p:sp>
      <p:sp>
        <p:nvSpPr>
          <p:cNvPr id="238666" name="Rectangle 74"/>
          <p:cNvSpPr>
            <a:spLocks noChangeArrowheads="1"/>
          </p:cNvSpPr>
          <p:nvPr/>
        </p:nvSpPr>
        <p:spPr bwMode="auto">
          <a:xfrm>
            <a:off x="5291138" y="4652963"/>
            <a:ext cx="973137" cy="576262"/>
          </a:xfrm>
          <a:prstGeom prst="rect">
            <a:avLst/>
          </a:prstGeom>
          <a:solidFill>
            <a:srgbClr val="66FF33"/>
          </a:solidFill>
          <a:ln w="9525" algn="ctr">
            <a:solidFill>
              <a:schemeClr val="tx1"/>
            </a:solidFill>
            <a:miter lim="800000"/>
            <a:headEnd/>
            <a:tailEnd/>
          </a:ln>
          <a:effectLst/>
        </p:spPr>
        <p:txBody>
          <a:bodyPr wrap="none" anchor="ctr"/>
          <a:lstStyle/>
          <a:p>
            <a:r>
              <a:rPr lang="en-US"/>
              <a:t>DSP</a:t>
            </a:r>
          </a:p>
          <a:p>
            <a:r>
              <a:rPr lang="en-US"/>
              <a:t>(zero-sup.)</a:t>
            </a:r>
          </a:p>
        </p:txBody>
      </p:sp>
      <p:sp>
        <p:nvSpPr>
          <p:cNvPr id="238667" name="Line 75"/>
          <p:cNvSpPr>
            <a:spLocks noChangeShapeType="1"/>
          </p:cNvSpPr>
          <p:nvPr/>
        </p:nvSpPr>
        <p:spPr bwMode="auto">
          <a:xfrm>
            <a:off x="6264275" y="4905375"/>
            <a:ext cx="250825" cy="0"/>
          </a:xfrm>
          <a:prstGeom prst="line">
            <a:avLst/>
          </a:prstGeom>
          <a:noFill/>
          <a:ln w="9525">
            <a:solidFill>
              <a:schemeClr val="tx1"/>
            </a:solidFill>
            <a:round/>
            <a:headEnd/>
            <a:tailEnd type="triangle" w="med" len="med"/>
          </a:ln>
          <a:effectLst/>
        </p:spPr>
        <p:txBody>
          <a:bodyPr wrap="none" anchor="ct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dirty="0" smtClean="0"/>
              <a:t>Excursion: </a:t>
            </a:r>
            <a:r>
              <a:rPr lang="en-US" dirty="0">
                <a:solidFill>
                  <a:srgbClr val="FF0000"/>
                </a:solidFill>
              </a:rPr>
              <a:t>zero-suppression</a:t>
            </a:r>
          </a:p>
        </p:txBody>
      </p:sp>
      <p:sp>
        <p:nvSpPr>
          <p:cNvPr id="241667" name="Rectangle 3"/>
          <p:cNvSpPr>
            <a:spLocks noGrp="1" noChangeArrowheads="1"/>
          </p:cNvSpPr>
          <p:nvPr>
            <p:ph idx="1"/>
          </p:nvPr>
        </p:nvSpPr>
        <p:spPr>
          <a:xfrm>
            <a:off x="362200" y="1066801"/>
            <a:ext cx="6343400" cy="5333999"/>
          </a:xfrm>
        </p:spPr>
        <p:txBody>
          <a:bodyPr>
            <a:noAutofit/>
          </a:bodyPr>
          <a:lstStyle/>
          <a:p>
            <a:pPr>
              <a:lnSpc>
                <a:spcPct val="100000"/>
              </a:lnSpc>
            </a:pPr>
            <a:r>
              <a:rPr lang="en-US" sz="2800" dirty="0"/>
              <a:t>Why spend bandwidth sending data that is zero for the majority of the </a:t>
            </a:r>
            <a:r>
              <a:rPr lang="en-US" sz="2800" dirty="0" smtClean="0"/>
              <a:t>time?</a:t>
            </a:r>
            <a:endParaRPr lang="en-US" sz="2800" dirty="0"/>
          </a:p>
          <a:p>
            <a:pPr>
              <a:lnSpc>
                <a:spcPct val="100000"/>
              </a:lnSpc>
            </a:pPr>
            <a:r>
              <a:rPr lang="en-US" sz="2800" dirty="0"/>
              <a:t>Perform </a:t>
            </a:r>
            <a:r>
              <a:rPr lang="en-US" sz="2800" dirty="0">
                <a:solidFill>
                  <a:srgbClr val="FF0000"/>
                </a:solidFill>
              </a:rPr>
              <a:t>zero-suppression</a:t>
            </a:r>
            <a:r>
              <a:rPr lang="en-US" sz="2800" dirty="0"/>
              <a:t> </a:t>
            </a:r>
            <a:r>
              <a:rPr lang="en-US" sz="2800" dirty="0" smtClean="0"/>
              <a:t>and </a:t>
            </a:r>
            <a:r>
              <a:rPr lang="en-US" sz="2800" dirty="0"/>
              <a:t>only send data with </a:t>
            </a:r>
            <a:r>
              <a:rPr lang="en-US" sz="2800" dirty="0" smtClean="0"/>
              <a:t>non-zero content</a:t>
            </a:r>
          </a:p>
          <a:p>
            <a:pPr lvl="1">
              <a:lnSpc>
                <a:spcPct val="100000"/>
              </a:lnSpc>
            </a:pPr>
            <a:r>
              <a:rPr lang="en-US" sz="2000" dirty="0" smtClean="0"/>
              <a:t>Identify the data with a channel number and/or a time-stamp</a:t>
            </a:r>
            <a:endParaRPr lang="en-US" sz="2000" dirty="0"/>
          </a:p>
          <a:p>
            <a:pPr lvl="1">
              <a:lnSpc>
                <a:spcPct val="100000"/>
              </a:lnSpc>
            </a:pPr>
            <a:r>
              <a:rPr lang="en-US" sz="2000" dirty="0"/>
              <a:t>We do not want to loose information of interest so this must be done with great care taking into account pedestals, baseline variations, common mode, noise, etc. </a:t>
            </a:r>
          </a:p>
          <a:p>
            <a:pPr lvl="1">
              <a:lnSpc>
                <a:spcPct val="100000"/>
              </a:lnSpc>
            </a:pPr>
            <a:r>
              <a:rPr lang="en-US" sz="2000" dirty="0" smtClean="0"/>
              <a:t>Not </a:t>
            </a:r>
            <a:r>
              <a:rPr lang="en-US" sz="2000" dirty="0"/>
              <a:t>worth it for occupancies above ~10%</a:t>
            </a:r>
          </a:p>
          <a:p>
            <a:pPr>
              <a:lnSpc>
                <a:spcPct val="100000"/>
              </a:lnSpc>
            </a:pPr>
            <a:r>
              <a:rPr lang="en-US" sz="2800" dirty="0"/>
              <a:t>Alternative: data compression </a:t>
            </a:r>
          </a:p>
          <a:p>
            <a:pPr lvl="1">
              <a:lnSpc>
                <a:spcPct val="100000"/>
              </a:lnSpc>
            </a:pPr>
            <a:r>
              <a:rPr lang="en-US" sz="2000" dirty="0"/>
              <a:t>Huffman encoding and </a:t>
            </a:r>
            <a:r>
              <a:rPr lang="en-US" sz="2000" dirty="0" smtClean="0"/>
              <a:t>alike (slow, power-intensive)</a:t>
            </a:r>
            <a:endParaRPr lang="en-US" sz="2000" dirty="0"/>
          </a:p>
        </p:txBody>
      </p:sp>
      <p:pic>
        <p:nvPicPr>
          <p:cNvPr id="241713" name="Picture 49"/>
          <p:cNvPicPr>
            <a:picLocks noChangeAspect="1" noChangeArrowheads="1"/>
          </p:cNvPicPr>
          <p:nvPr/>
        </p:nvPicPr>
        <p:blipFill>
          <a:blip r:embed="rId2"/>
          <a:srcRect/>
          <a:stretch>
            <a:fillRect/>
          </a:stretch>
        </p:blipFill>
        <p:spPr bwMode="auto">
          <a:xfrm>
            <a:off x="6934200" y="1447800"/>
            <a:ext cx="1524000" cy="4760787"/>
          </a:xfrm>
          <a:prstGeom prst="rect">
            <a:avLst/>
          </a:prstGeom>
          <a:noFill/>
          <a:ln w="9525">
            <a:noFill/>
            <a:miter lim="800000"/>
            <a:headEnd/>
            <a:tailEnd/>
          </a:ln>
          <a:effec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615553"/>
          </a:xfrm>
        </p:spPr>
        <p:txBody>
          <a:bodyPr/>
          <a:lstStyle/>
          <a:p>
            <a:pPr>
              <a:lnSpc>
                <a:spcPct val="80000"/>
              </a:lnSpc>
            </a:pPr>
            <a:r>
              <a:rPr lang="en-US" dirty="0"/>
              <a:t>TANSTAFL </a:t>
            </a:r>
          </a:p>
        </p:txBody>
      </p:sp>
      <p:sp>
        <p:nvSpPr>
          <p:cNvPr id="5" name="Content Placeholder 4"/>
          <p:cNvSpPr>
            <a:spLocks noGrp="1"/>
          </p:cNvSpPr>
          <p:nvPr>
            <p:ph sz="half" idx="1"/>
          </p:nvPr>
        </p:nvSpPr>
        <p:spPr>
          <a:xfrm>
            <a:off x="457200" y="1219200"/>
            <a:ext cx="4572000" cy="5503045"/>
          </a:xfrm>
        </p:spPr>
        <p:txBody>
          <a:bodyPr/>
          <a:lstStyle/>
          <a:p>
            <a:pPr>
              <a:lnSpc>
                <a:spcPct val="100000"/>
              </a:lnSpc>
            </a:pPr>
            <a:r>
              <a:rPr lang="en-US" sz="2000" dirty="0" smtClean="0"/>
              <a:t>(</a:t>
            </a:r>
            <a:r>
              <a:rPr lang="en-US" sz="2000" dirty="0"/>
              <a:t>There </a:t>
            </a:r>
            <a:r>
              <a:rPr lang="en-US" sz="2000" dirty="0" err="1"/>
              <a:t>Aint</a:t>
            </a:r>
            <a:r>
              <a:rPr lang="en-US" sz="2000" dirty="0"/>
              <a:t> No Such Thing As A Free Lunch)</a:t>
            </a:r>
          </a:p>
          <a:p>
            <a:pPr>
              <a:lnSpc>
                <a:spcPct val="100000"/>
              </a:lnSpc>
            </a:pPr>
            <a:r>
              <a:rPr lang="en-US" sz="2000" dirty="0"/>
              <a:t>Data rates </a:t>
            </a:r>
            <a:r>
              <a:rPr lang="en-US" sz="2000" dirty="0" smtClean="0"/>
              <a:t>fluctuate </a:t>
            </a:r>
            <a:r>
              <a:rPr lang="en-US" sz="2000" dirty="0"/>
              <a:t>all the time and we have to fit this into links with a given </a:t>
            </a:r>
            <a:r>
              <a:rPr lang="en-US" sz="2000" dirty="0" smtClean="0"/>
              <a:t>bandwidth</a:t>
            </a:r>
          </a:p>
          <a:p>
            <a:pPr>
              <a:lnSpc>
                <a:spcPct val="100000"/>
              </a:lnSpc>
            </a:pPr>
            <a:r>
              <a:rPr lang="en-US" sz="2000" dirty="0" smtClean="0"/>
              <a:t>It is difficult to define a priori what to consider a zero channel</a:t>
            </a:r>
            <a:endParaRPr lang="en-US" sz="2000" dirty="0"/>
          </a:p>
          <a:p>
            <a:pPr>
              <a:lnSpc>
                <a:spcPct val="100000"/>
              </a:lnSpc>
            </a:pPr>
            <a:r>
              <a:rPr lang="en-US" sz="2000" dirty="0"/>
              <a:t>Not any more event synchronous</a:t>
            </a:r>
          </a:p>
          <a:p>
            <a:pPr>
              <a:lnSpc>
                <a:spcPct val="100000"/>
              </a:lnSpc>
            </a:pPr>
            <a:r>
              <a:rPr lang="en-US" sz="2000" dirty="0"/>
              <a:t>Complicated buffer handling (overflows)</a:t>
            </a:r>
          </a:p>
          <a:p>
            <a:pPr>
              <a:lnSpc>
                <a:spcPct val="100000"/>
              </a:lnSpc>
            </a:pPr>
            <a:r>
              <a:rPr lang="en-US" sz="2000" dirty="0"/>
              <a:t>Before an experiment is built and running it is very difficult to give reliable estimates of data rates needed ( background, new physics, etc.</a:t>
            </a:r>
            <a:r>
              <a:rPr lang="en-US" sz="2000" dirty="0" smtClean="0"/>
              <a:t>)</a:t>
            </a:r>
          </a:p>
          <a:p>
            <a:pPr>
              <a:lnSpc>
                <a:spcPct val="100000"/>
              </a:lnSpc>
            </a:pPr>
            <a:r>
              <a:rPr lang="en-US" sz="2000" dirty="0" smtClean="0">
                <a:sym typeface="Wingdings"/>
              </a:rPr>
              <a:t> </a:t>
            </a:r>
            <a:r>
              <a:rPr lang="en-US" sz="2000" dirty="0" smtClean="0"/>
              <a:t>“They” will always want to read it out non-zero suppressed</a:t>
            </a:r>
            <a:endParaRPr lang="en-US" sz="2000" dirty="0"/>
          </a:p>
          <a:p>
            <a:pPr>
              <a:lnSpc>
                <a:spcPct val="100000"/>
              </a:lnSpc>
            </a:pPr>
            <a:endParaRPr lang="en-US" dirty="0"/>
          </a:p>
        </p:txBody>
      </p:sp>
      <p:pic>
        <p:nvPicPr>
          <p:cNvPr id="7" name="Picture 48"/>
          <p:cNvPicPr>
            <a:picLocks noGrp="1" noChangeAspect="1" noChangeArrowheads="1"/>
          </p:cNvPicPr>
          <p:nvPr>
            <p:ph sz="half" idx="2"/>
          </p:nvPr>
        </p:nvPicPr>
        <p:blipFill>
          <a:blip r:embed="rId2"/>
          <a:srcRect t="-19136" b="-19136"/>
          <a:stretch>
            <a:fillRect/>
          </a:stretch>
        </p:blipFill>
        <p:spPr bwMode="auto">
          <a:xfrm rot="16200000">
            <a:off x="3896247" y="1915044"/>
            <a:ext cx="5710806" cy="2955904"/>
          </a:xfrm>
          <a:prstGeom prst="rect">
            <a:avLst/>
          </a:prstGeom>
          <a:noFill/>
          <a:ln w="9525">
            <a:noFill/>
            <a:miter lim="800000"/>
            <a:headEnd/>
            <a:tailEnd/>
          </a:ln>
          <a:effectLst/>
        </p:spPr>
      </p:pic>
    </p:spTree>
    <p:extLst>
      <p:ext uri="{BB962C8B-B14F-4D97-AF65-F5344CB8AC3E}">
        <p14:creationId xmlns:p14="http://schemas.microsoft.com/office/powerpoint/2010/main" val="939021160"/>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381000" y="230188"/>
            <a:ext cx="8382000" cy="677108"/>
          </a:xfrm>
        </p:spPr>
        <p:txBody>
          <a:bodyPr/>
          <a:lstStyle/>
          <a:p>
            <a:r>
              <a:rPr lang="en-US" dirty="0"/>
              <a:t>Synchronous </a:t>
            </a:r>
            <a:r>
              <a:rPr lang="en-US" dirty="0" smtClean="0"/>
              <a:t>Readout</a:t>
            </a:r>
            <a:endParaRPr lang="en-US" dirty="0"/>
          </a:p>
        </p:txBody>
      </p:sp>
      <p:sp>
        <p:nvSpPr>
          <p:cNvPr id="242691" name="Rectangle 3"/>
          <p:cNvSpPr>
            <a:spLocks noGrp="1" noChangeArrowheads="1"/>
          </p:cNvSpPr>
          <p:nvPr>
            <p:ph idx="1"/>
          </p:nvPr>
        </p:nvSpPr>
        <p:spPr>
          <a:xfrm>
            <a:off x="403934" y="1182826"/>
            <a:ext cx="5463466" cy="5065574"/>
          </a:xfrm>
        </p:spPr>
        <p:txBody>
          <a:bodyPr>
            <a:normAutofit/>
          </a:bodyPr>
          <a:lstStyle/>
          <a:p>
            <a:pPr>
              <a:lnSpc>
                <a:spcPct val="100000"/>
              </a:lnSpc>
            </a:pPr>
            <a:r>
              <a:rPr lang="en-US" sz="2000" dirty="0"/>
              <a:t>All channels are doing the same “thing” at the same time</a:t>
            </a:r>
          </a:p>
          <a:p>
            <a:pPr>
              <a:lnSpc>
                <a:spcPct val="100000"/>
              </a:lnSpc>
            </a:pPr>
            <a:r>
              <a:rPr lang="en-US" sz="2000" dirty="0"/>
              <a:t>Synchronous to a global clock (bunch crossing clock)</a:t>
            </a:r>
          </a:p>
          <a:p>
            <a:pPr>
              <a:lnSpc>
                <a:spcPct val="100000"/>
              </a:lnSpc>
            </a:pPr>
            <a:r>
              <a:rPr lang="en-US" sz="2000" dirty="0" smtClean="0"/>
              <a:t>Data-rate on each link is identical and depends only </a:t>
            </a:r>
            <a:r>
              <a:rPr lang="en-US" sz="2000" dirty="0"/>
              <a:t>on </a:t>
            </a:r>
            <a:r>
              <a:rPr lang="en-US" sz="2000" i="1" dirty="0">
                <a:solidFill>
                  <a:srgbClr val="FF0000"/>
                </a:solidFill>
              </a:rPr>
              <a:t>trigger </a:t>
            </a:r>
            <a:r>
              <a:rPr lang="en-US" sz="2000" i="1" dirty="0" smtClean="0">
                <a:solidFill>
                  <a:srgbClr val="FF0000"/>
                </a:solidFill>
              </a:rPr>
              <a:t>-rate </a:t>
            </a:r>
            <a:endParaRPr lang="en-US" sz="2000" dirty="0"/>
          </a:p>
          <a:p>
            <a:pPr>
              <a:lnSpc>
                <a:spcPct val="100000"/>
              </a:lnSpc>
            </a:pPr>
            <a:r>
              <a:rPr lang="en-US" sz="2000" dirty="0" smtClean="0"/>
              <a:t>On-detector buffers (</a:t>
            </a:r>
            <a:r>
              <a:rPr lang="en-US" sz="2000" i="1" dirty="0" smtClean="0"/>
              <a:t>de-randomizers</a:t>
            </a:r>
            <a:r>
              <a:rPr lang="en-US" sz="2000" dirty="0"/>
              <a:t>) </a:t>
            </a:r>
            <a:r>
              <a:rPr lang="en-US" sz="2000" dirty="0" smtClean="0"/>
              <a:t> are of same size </a:t>
            </a:r>
            <a:r>
              <a:rPr lang="en-US" sz="2000" dirty="0"/>
              <a:t>and </a:t>
            </a:r>
            <a:r>
              <a:rPr lang="en-US" sz="2000" dirty="0" smtClean="0"/>
              <a:t>there occupancy (“how full they are”) depends only on the </a:t>
            </a:r>
            <a:r>
              <a:rPr lang="en-US" sz="2000" i="1" dirty="0" smtClean="0">
                <a:solidFill>
                  <a:srgbClr val="FF0000"/>
                </a:solidFill>
              </a:rPr>
              <a:t>trigger-rate</a:t>
            </a:r>
            <a:endParaRPr lang="en-US" sz="2000" i="1" dirty="0">
              <a:solidFill>
                <a:srgbClr val="FF0000"/>
              </a:solidFill>
            </a:endParaRPr>
          </a:p>
          <a:p>
            <a:pPr>
              <a:lnSpc>
                <a:spcPct val="100000"/>
              </a:lnSpc>
            </a:pPr>
            <a:r>
              <a:rPr lang="en-US" sz="2000" dirty="0" smtClean="0">
                <a:sym typeface="Wingdings" pitchFamily="2" charset="2"/>
              </a:rPr>
              <a:t> </a:t>
            </a:r>
            <a:r>
              <a:rPr lang="en-US" sz="2000" dirty="0" smtClean="0"/>
              <a:t>Lots </a:t>
            </a:r>
            <a:r>
              <a:rPr lang="en-US" sz="2000" dirty="0"/>
              <a:t>of bandwidth wasted for zero’s</a:t>
            </a:r>
          </a:p>
          <a:p>
            <a:pPr lvl="1">
              <a:lnSpc>
                <a:spcPct val="100000"/>
              </a:lnSpc>
            </a:pPr>
            <a:r>
              <a:rPr lang="en-US" sz="1600" dirty="0"/>
              <a:t>Price of links determine if one can afford this</a:t>
            </a:r>
          </a:p>
          <a:p>
            <a:pPr>
              <a:lnSpc>
                <a:spcPct val="100000"/>
              </a:lnSpc>
            </a:pPr>
            <a:r>
              <a:rPr lang="en-US" sz="2000" dirty="0" smtClean="0">
                <a:sym typeface="Wingdings" pitchFamily="2" charset="2"/>
              </a:rPr>
              <a:t> </a:t>
            </a:r>
            <a:r>
              <a:rPr lang="en-US" sz="2000" dirty="0" smtClean="0"/>
              <a:t>No </a:t>
            </a:r>
            <a:r>
              <a:rPr lang="en-US" sz="2000" dirty="0"/>
              <a:t>problems if occupancy of </a:t>
            </a:r>
            <a:r>
              <a:rPr lang="en-US" sz="2000" dirty="0" smtClean="0"/>
              <a:t>detectors or noise </a:t>
            </a:r>
            <a:r>
              <a:rPr lang="en-US" sz="2000" dirty="0"/>
              <a:t>higher than expected</a:t>
            </a:r>
          </a:p>
          <a:p>
            <a:pPr lvl="1">
              <a:lnSpc>
                <a:spcPct val="100000"/>
              </a:lnSpc>
            </a:pPr>
            <a:r>
              <a:rPr lang="en-US" sz="1600" dirty="0"/>
              <a:t>But there are other problems related to this: spill over, saturation of detector, etc.</a:t>
            </a:r>
          </a:p>
          <a:p>
            <a:pPr lvl="1">
              <a:lnSpc>
                <a:spcPct val="100000"/>
              </a:lnSpc>
            </a:pPr>
            <a:endParaRPr lang="en-US" sz="1600" dirty="0"/>
          </a:p>
          <a:p>
            <a:pPr>
              <a:lnSpc>
                <a:spcPct val="100000"/>
              </a:lnSpc>
            </a:pPr>
            <a:endParaRPr lang="en-US" sz="2000" dirty="0"/>
          </a:p>
        </p:txBody>
      </p:sp>
      <p:sp>
        <p:nvSpPr>
          <p:cNvPr id="242750" name="Rectangle 62"/>
          <p:cNvSpPr>
            <a:spLocks noChangeArrowheads="1"/>
          </p:cNvSpPr>
          <p:nvPr/>
        </p:nvSpPr>
        <p:spPr bwMode="auto">
          <a:xfrm rot="16200000">
            <a:off x="5794806" y="1024390"/>
            <a:ext cx="2438400" cy="129540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242749" name="Rectangle 61"/>
          <p:cNvSpPr>
            <a:spLocks noChangeArrowheads="1"/>
          </p:cNvSpPr>
          <p:nvPr/>
        </p:nvSpPr>
        <p:spPr bwMode="auto">
          <a:xfrm rot="16200000">
            <a:off x="5902756" y="1060902"/>
            <a:ext cx="2438400" cy="129540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242692" name="Rectangle 4"/>
          <p:cNvSpPr>
            <a:spLocks noChangeArrowheads="1"/>
          </p:cNvSpPr>
          <p:nvPr/>
        </p:nvSpPr>
        <p:spPr bwMode="auto">
          <a:xfrm rot="16200000">
            <a:off x="5936888" y="4282733"/>
            <a:ext cx="2514600" cy="792163"/>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242693" name="Rectangle 5"/>
          <p:cNvSpPr>
            <a:spLocks noChangeArrowheads="1"/>
          </p:cNvSpPr>
          <p:nvPr/>
        </p:nvSpPr>
        <p:spPr bwMode="auto">
          <a:xfrm rot="16200000">
            <a:off x="6010706" y="1097415"/>
            <a:ext cx="2438400" cy="1295400"/>
          </a:xfrm>
          <a:prstGeom prst="rect">
            <a:avLst/>
          </a:prstGeom>
          <a:solidFill>
            <a:srgbClr val="FFCC66"/>
          </a:solidFill>
          <a:ln w="9525">
            <a:solidFill>
              <a:schemeClr val="tx1"/>
            </a:solidFill>
            <a:miter lim="800000"/>
            <a:headEnd/>
            <a:tailEnd/>
          </a:ln>
          <a:effectLst/>
        </p:spPr>
        <p:txBody>
          <a:bodyPr wrap="none" anchor="ctr"/>
          <a:lstStyle/>
          <a:p>
            <a:endParaRPr lang="en-US"/>
          </a:p>
        </p:txBody>
      </p:sp>
      <p:grpSp>
        <p:nvGrpSpPr>
          <p:cNvPr id="2" name="Group 6"/>
          <p:cNvGrpSpPr>
            <a:grpSpLocks/>
          </p:cNvGrpSpPr>
          <p:nvPr/>
        </p:nvGrpSpPr>
        <p:grpSpPr bwMode="auto">
          <a:xfrm rot="16200000">
            <a:off x="7077506" y="1097415"/>
            <a:ext cx="685800" cy="457200"/>
            <a:chOff x="4128" y="2304"/>
            <a:chExt cx="432" cy="240"/>
          </a:xfrm>
        </p:grpSpPr>
        <p:sp>
          <p:nvSpPr>
            <p:cNvPr id="242695" name="Rectangle 7"/>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242696" name="Line 8"/>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242697" name="Line 9"/>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242698" name="Line 10"/>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242699" name="Line 11"/>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242700" name="Line 12"/>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242701" name="Line 13"/>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242702" name="Line 14"/>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242703" name="Line 15"/>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242704" name="Oval 16"/>
          <p:cNvSpPr>
            <a:spLocks noChangeArrowheads="1"/>
          </p:cNvSpPr>
          <p:nvPr/>
        </p:nvSpPr>
        <p:spPr bwMode="auto">
          <a:xfrm rot="16200000">
            <a:off x="7344206" y="1821315"/>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242705" name="Line 17"/>
          <p:cNvSpPr>
            <a:spLocks noChangeShapeType="1"/>
          </p:cNvSpPr>
          <p:nvPr/>
        </p:nvSpPr>
        <p:spPr bwMode="auto">
          <a:xfrm rot="16200000" flipH="1">
            <a:off x="7344206" y="17451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06" name="Line 18"/>
          <p:cNvSpPr>
            <a:spLocks noChangeShapeType="1"/>
          </p:cNvSpPr>
          <p:nvPr/>
        </p:nvSpPr>
        <p:spPr bwMode="auto">
          <a:xfrm rot="16200000" flipH="1">
            <a:off x="7344206" y="20499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08" name="AutoShape 20"/>
          <p:cNvSpPr>
            <a:spLocks noChangeArrowheads="1"/>
          </p:cNvSpPr>
          <p:nvPr/>
        </p:nvSpPr>
        <p:spPr bwMode="auto">
          <a:xfrm rot="10800000">
            <a:off x="7268006" y="602115"/>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242709" name="Line 21"/>
          <p:cNvSpPr>
            <a:spLocks noChangeShapeType="1"/>
          </p:cNvSpPr>
          <p:nvPr/>
        </p:nvSpPr>
        <p:spPr bwMode="auto">
          <a:xfrm rot="16200000" flipH="1">
            <a:off x="7344206" y="906915"/>
            <a:ext cx="152400" cy="0"/>
          </a:xfrm>
          <a:prstGeom prst="line">
            <a:avLst/>
          </a:prstGeom>
          <a:noFill/>
          <a:ln w="9525">
            <a:solidFill>
              <a:schemeClr val="tx1"/>
            </a:solidFill>
            <a:round/>
            <a:headEnd/>
            <a:tailEnd/>
          </a:ln>
          <a:effectLst/>
        </p:spPr>
        <p:txBody>
          <a:bodyPr/>
          <a:lstStyle/>
          <a:p>
            <a:endParaRPr lang="en-US"/>
          </a:p>
        </p:txBody>
      </p:sp>
      <p:sp>
        <p:nvSpPr>
          <p:cNvPr id="242710" name="Line 22"/>
          <p:cNvSpPr>
            <a:spLocks noChangeShapeType="1"/>
          </p:cNvSpPr>
          <p:nvPr/>
        </p:nvSpPr>
        <p:spPr bwMode="auto">
          <a:xfrm rot="16200000">
            <a:off x="7306106" y="487815"/>
            <a:ext cx="228600" cy="0"/>
          </a:xfrm>
          <a:prstGeom prst="line">
            <a:avLst/>
          </a:prstGeom>
          <a:noFill/>
          <a:ln w="9525">
            <a:solidFill>
              <a:schemeClr val="tx1"/>
            </a:solidFill>
            <a:round/>
            <a:headEnd/>
            <a:tailEnd/>
          </a:ln>
          <a:effectLst/>
        </p:spPr>
        <p:txBody>
          <a:bodyPr/>
          <a:lstStyle/>
          <a:p>
            <a:endParaRPr lang="en-US"/>
          </a:p>
        </p:txBody>
      </p:sp>
      <p:sp>
        <p:nvSpPr>
          <p:cNvPr id="242711" name="Text Box 23"/>
          <p:cNvSpPr txBox="1">
            <a:spLocks noChangeArrowheads="1"/>
          </p:cNvSpPr>
          <p:nvPr/>
        </p:nvSpPr>
        <p:spPr bwMode="auto">
          <a:xfrm rot="16200000">
            <a:off x="8305782" y="2023628"/>
            <a:ext cx="795790" cy="338554"/>
          </a:xfrm>
          <a:prstGeom prst="rect">
            <a:avLst/>
          </a:prstGeom>
          <a:noFill/>
          <a:ln w="9525">
            <a:solidFill>
              <a:schemeClr val="tx1"/>
            </a:solidFill>
            <a:miter lim="800000"/>
            <a:headEnd/>
            <a:tailEnd/>
          </a:ln>
          <a:effectLst/>
        </p:spPr>
        <p:txBody>
          <a:bodyPr wrap="square">
            <a:spAutoFit/>
          </a:bodyPr>
          <a:lstStyle/>
          <a:p>
            <a:pPr algn="l"/>
            <a:r>
              <a:rPr lang="en-US" sz="1600" dirty="0">
                <a:ln>
                  <a:solidFill>
                    <a:srgbClr val="FFFFFF"/>
                  </a:solidFill>
                </a:ln>
              </a:rPr>
              <a:t>Trigger</a:t>
            </a:r>
          </a:p>
        </p:txBody>
      </p:sp>
      <p:sp>
        <p:nvSpPr>
          <p:cNvPr id="242712" name="Rectangle 24"/>
          <p:cNvSpPr>
            <a:spLocks noChangeArrowheads="1"/>
          </p:cNvSpPr>
          <p:nvPr/>
        </p:nvSpPr>
        <p:spPr bwMode="auto">
          <a:xfrm rot="16200000">
            <a:off x="7039406" y="3497715"/>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242713" name="Line 25"/>
          <p:cNvSpPr>
            <a:spLocks noChangeShapeType="1"/>
          </p:cNvSpPr>
          <p:nvPr/>
        </p:nvSpPr>
        <p:spPr bwMode="auto">
          <a:xfrm rot="16200000">
            <a:off x="7191806" y="3573915"/>
            <a:ext cx="0" cy="457200"/>
          </a:xfrm>
          <a:prstGeom prst="line">
            <a:avLst/>
          </a:prstGeom>
          <a:noFill/>
          <a:ln w="9525">
            <a:solidFill>
              <a:schemeClr val="tx1"/>
            </a:solidFill>
            <a:round/>
            <a:headEnd/>
            <a:tailEnd/>
          </a:ln>
          <a:effectLst/>
        </p:spPr>
        <p:txBody>
          <a:bodyPr/>
          <a:lstStyle/>
          <a:p>
            <a:endParaRPr lang="en-US"/>
          </a:p>
        </p:txBody>
      </p:sp>
      <p:sp>
        <p:nvSpPr>
          <p:cNvPr id="242714" name="Line 26"/>
          <p:cNvSpPr>
            <a:spLocks noChangeShapeType="1"/>
          </p:cNvSpPr>
          <p:nvPr/>
        </p:nvSpPr>
        <p:spPr bwMode="auto">
          <a:xfrm rot="16200000">
            <a:off x="7191806" y="3497715"/>
            <a:ext cx="0" cy="457200"/>
          </a:xfrm>
          <a:prstGeom prst="line">
            <a:avLst/>
          </a:prstGeom>
          <a:noFill/>
          <a:ln w="9525">
            <a:solidFill>
              <a:schemeClr val="tx1"/>
            </a:solidFill>
            <a:round/>
            <a:headEnd/>
            <a:tailEnd/>
          </a:ln>
          <a:effectLst/>
        </p:spPr>
        <p:txBody>
          <a:bodyPr/>
          <a:lstStyle/>
          <a:p>
            <a:endParaRPr lang="en-US"/>
          </a:p>
        </p:txBody>
      </p:sp>
      <p:sp>
        <p:nvSpPr>
          <p:cNvPr id="242715" name="Line 27"/>
          <p:cNvSpPr>
            <a:spLocks noChangeShapeType="1"/>
          </p:cNvSpPr>
          <p:nvPr/>
        </p:nvSpPr>
        <p:spPr bwMode="auto">
          <a:xfrm rot="16200000">
            <a:off x="7191806" y="3421515"/>
            <a:ext cx="0" cy="457200"/>
          </a:xfrm>
          <a:prstGeom prst="line">
            <a:avLst/>
          </a:prstGeom>
          <a:noFill/>
          <a:ln w="9525">
            <a:solidFill>
              <a:schemeClr val="tx1"/>
            </a:solidFill>
            <a:round/>
            <a:headEnd/>
            <a:tailEnd/>
          </a:ln>
          <a:effectLst/>
        </p:spPr>
        <p:txBody>
          <a:bodyPr/>
          <a:lstStyle/>
          <a:p>
            <a:endParaRPr lang="en-US"/>
          </a:p>
        </p:txBody>
      </p:sp>
      <p:sp>
        <p:nvSpPr>
          <p:cNvPr id="242716" name="Rectangle 28"/>
          <p:cNvSpPr>
            <a:spLocks noChangeArrowheads="1"/>
          </p:cNvSpPr>
          <p:nvPr/>
        </p:nvSpPr>
        <p:spPr bwMode="auto">
          <a:xfrm rot="16200000">
            <a:off x="6734606" y="4259715"/>
            <a:ext cx="914400" cy="457200"/>
          </a:xfrm>
          <a:prstGeom prst="rect">
            <a:avLst/>
          </a:prstGeom>
          <a:solidFill>
            <a:srgbClr val="CCCCFF"/>
          </a:solidFill>
          <a:ln w="9525">
            <a:solidFill>
              <a:schemeClr val="tx1"/>
            </a:solidFill>
            <a:miter lim="800000"/>
            <a:headEnd/>
            <a:tailEnd/>
          </a:ln>
          <a:effectLst/>
        </p:spPr>
        <p:txBody>
          <a:bodyPr wrap="none" anchor="ctr"/>
          <a:lstStyle/>
          <a:p>
            <a:r>
              <a:rPr lang="en-US" sz="1200">
                <a:solidFill>
                  <a:srgbClr val="050595"/>
                </a:solidFill>
              </a:rPr>
              <a:t>Zero-</a:t>
            </a:r>
          </a:p>
          <a:p>
            <a:r>
              <a:rPr lang="en-US" sz="1200">
                <a:solidFill>
                  <a:srgbClr val="050595"/>
                </a:solidFill>
              </a:rPr>
              <a:t>suppression</a:t>
            </a:r>
          </a:p>
        </p:txBody>
      </p:sp>
      <p:sp>
        <p:nvSpPr>
          <p:cNvPr id="242717" name="Rectangle 29"/>
          <p:cNvSpPr>
            <a:spLocks noChangeArrowheads="1"/>
          </p:cNvSpPr>
          <p:nvPr/>
        </p:nvSpPr>
        <p:spPr bwMode="auto">
          <a:xfrm rot="16200000">
            <a:off x="6848906" y="5212215"/>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200">
                <a:solidFill>
                  <a:srgbClr val="050595"/>
                </a:solidFill>
              </a:rPr>
              <a:t>Data </a:t>
            </a:r>
          </a:p>
          <a:p>
            <a:r>
              <a:rPr lang="en-US" sz="1200">
                <a:solidFill>
                  <a:srgbClr val="050595"/>
                </a:solidFill>
              </a:rPr>
              <a:t>formatting</a:t>
            </a:r>
          </a:p>
        </p:txBody>
      </p:sp>
      <p:sp>
        <p:nvSpPr>
          <p:cNvPr id="242718" name="Line 30"/>
          <p:cNvSpPr>
            <a:spLocks noChangeShapeType="1"/>
          </p:cNvSpPr>
          <p:nvPr/>
        </p:nvSpPr>
        <p:spPr bwMode="auto">
          <a:xfrm rot="16200000" flipH="1">
            <a:off x="7115606" y="39549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19" name="Rectangle 31"/>
          <p:cNvSpPr>
            <a:spLocks noChangeArrowheads="1"/>
          </p:cNvSpPr>
          <p:nvPr/>
        </p:nvSpPr>
        <p:spPr bwMode="auto">
          <a:xfrm rot="16200000">
            <a:off x="7268006" y="2049915"/>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242720" name="Line 32"/>
          <p:cNvSpPr>
            <a:spLocks noChangeShapeType="1"/>
          </p:cNvSpPr>
          <p:nvPr/>
        </p:nvSpPr>
        <p:spPr bwMode="auto">
          <a:xfrm rot="16200000">
            <a:off x="7420406" y="2126115"/>
            <a:ext cx="0" cy="457200"/>
          </a:xfrm>
          <a:prstGeom prst="line">
            <a:avLst/>
          </a:prstGeom>
          <a:noFill/>
          <a:ln w="9525">
            <a:solidFill>
              <a:schemeClr val="tx1"/>
            </a:solidFill>
            <a:round/>
            <a:headEnd/>
            <a:tailEnd/>
          </a:ln>
          <a:effectLst/>
        </p:spPr>
        <p:txBody>
          <a:bodyPr/>
          <a:lstStyle/>
          <a:p>
            <a:endParaRPr lang="en-US"/>
          </a:p>
        </p:txBody>
      </p:sp>
      <p:sp>
        <p:nvSpPr>
          <p:cNvPr id="242721" name="Line 33"/>
          <p:cNvSpPr>
            <a:spLocks noChangeShapeType="1"/>
          </p:cNvSpPr>
          <p:nvPr/>
        </p:nvSpPr>
        <p:spPr bwMode="auto">
          <a:xfrm rot="16200000">
            <a:off x="7420406" y="2049915"/>
            <a:ext cx="0" cy="457200"/>
          </a:xfrm>
          <a:prstGeom prst="line">
            <a:avLst/>
          </a:prstGeom>
          <a:noFill/>
          <a:ln w="9525">
            <a:solidFill>
              <a:schemeClr val="tx1"/>
            </a:solidFill>
            <a:round/>
            <a:headEnd/>
            <a:tailEnd/>
          </a:ln>
          <a:effectLst/>
        </p:spPr>
        <p:txBody>
          <a:bodyPr/>
          <a:lstStyle/>
          <a:p>
            <a:endParaRPr lang="en-US"/>
          </a:p>
        </p:txBody>
      </p:sp>
      <p:sp>
        <p:nvSpPr>
          <p:cNvPr id="242722" name="Line 34"/>
          <p:cNvSpPr>
            <a:spLocks noChangeShapeType="1"/>
          </p:cNvSpPr>
          <p:nvPr/>
        </p:nvSpPr>
        <p:spPr bwMode="auto">
          <a:xfrm rot="16200000">
            <a:off x="7420406" y="1973715"/>
            <a:ext cx="0" cy="457200"/>
          </a:xfrm>
          <a:prstGeom prst="line">
            <a:avLst/>
          </a:prstGeom>
          <a:noFill/>
          <a:ln w="9525">
            <a:solidFill>
              <a:schemeClr val="tx1"/>
            </a:solidFill>
            <a:round/>
            <a:headEnd/>
            <a:tailEnd/>
          </a:ln>
          <a:effectLst/>
        </p:spPr>
        <p:txBody>
          <a:bodyPr/>
          <a:lstStyle/>
          <a:p>
            <a:endParaRPr lang="en-US"/>
          </a:p>
        </p:txBody>
      </p:sp>
      <p:sp>
        <p:nvSpPr>
          <p:cNvPr id="242723" name="Line 35"/>
          <p:cNvSpPr>
            <a:spLocks noChangeShapeType="1"/>
          </p:cNvSpPr>
          <p:nvPr/>
        </p:nvSpPr>
        <p:spPr bwMode="auto">
          <a:xfrm rot="16200000" flipH="1">
            <a:off x="7306106" y="2545215"/>
            <a:ext cx="228600" cy="0"/>
          </a:xfrm>
          <a:prstGeom prst="line">
            <a:avLst/>
          </a:prstGeom>
          <a:noFill/>
          <a:ln w="9525">
            <a:solidFill>
              <a:schemeClr val="tx1"/>
            </a:solidFill>
            <a:round/>
            <a:headEnd/>
            <a:tailEnd type="triangle" w="med" len="med"/>
          </a:ln>
          <a:effectLst/>
        </p:spPr>
        <p:txBody>
          <a:bodyPr/>
          <a:lstStyle/>
          <a:p>
            <a:endParaRPr lang="en-US"/>
          </a:p>
        </p:txBody>
      </p:sp>
      <p:sp>
        <p:nvSpPr>
          <p:cNvPr id="242724" name="Rectangle 36"/>
          <p:cNvSpPr>
            <a:spLocks noChangeArrowheads="1"/>
          </p:cNvSpPr>
          <p:nvPr/>
        </p:nvSpPr>
        <p:spPr bwMode="auto">
          <a:xfrm rot="16200000">
            <a:off x="7039406" y="2354715"/>
            <a:ext cx="228600" cy="838200"/>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242725" name="Line 37"/>
          <p:cNvSpPr>
            <a:spLocks noChangeShapeType="1"/>
          </p:cNvSpPr>
          <p:nvPr/>
        </p:nvSpPr>
        <p:spPr bwMode="auto">
          <a:xfrm rot="16200000" flipH="1">
            <a:off x="7191806" y="25833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26" name="Line 38"/>
          <p:cNvSpPr>
            <a:spLocks noChangeShapeType="1"/>
          </p:cNvSpPr>
          <p:nvPr/>
        </p:nvSpPr>
        <p:spPr bwMode="auto">
          <a:xfrm rot="16200000" flipH="1">
            <a:off x="7039406" y="25833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27" name="Line 39"/>
          <p:cNvSpPr>
            <a:spLocks noChangeShapeType="1"/>
          </p:cNvSpPr>
          <p:nvPr/>
        </p:nvSpPr>
        <p:spPr bwMode="auto">
          <a:xfrm rot="16200000" flipH="1">
            <a:off x="6887006" y="25833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28" name="Line 40"/>
          <p:cNvSpPr>
            <a:spLocks noChangeShapeType="1"/>
          </p:cNvSpPr>
          <p:nvPr/>
        </p:nvSpPr>
        <p:spPr bwMode="auto">
          <a:xfrm rot="16200000" flipH="1">
            <a:off x="6925106" y="3154815"/>
            <a:ext cx="533400" cy="0"/>
          </a:xfrm>
          <a:prstGeom prst="line">
            <a:avLst/>
          </a:prstGeom>
          <a:noFill/>
          <a:ln w="9525">
            <a:solidFill>
              <a:schemeClr val="tx1"/>
            </a:solidFill>
            <a:round/>
            <a:headEnd/>
            <a:tailEnd type="triangle" w="med" len="med"/>
          </a:ln>
          <a:effectLst/>
        </p:spPr>
        <p:txBody>
          <a:bodyPr/>
          <a:lstStyle/>
          <a:p>
            <a:endParaRPr lang="en-US"/>
          </a:p>
        </p:txBody>
      </p:sp>
      <p:sp>
        <p:nvSpPr>
          <p:cNvPr id="242729" name="Oval 41"/>
          <p:cNvSpPr>
            <a:spLocks noChangeArrowheads="1"/>
          </p:cNvSpPr>
          <p:nvPr/>
        </p:nvSpPr>
        <p:spPr bwMode="auto">
          <a:xfrm rot="16200000">
            <a:off x="7229906" y="3002415"/>
            <a:ext cx="76200" cy="152400"/>
          </a:xfrm>
          <a:prstGeom prst="ellipse">
            <a:avLst/>
          </a:prstGeom>
          <a:noFill/>
          <a:ln w="9525">
            <a:solidFill>
              <a:schemeClr val="tx1"/>
            </a:solidFill>
            <a:round/>
            <a:headEnd/>
            <a:tailEnd/>
          </a:ln>
          <a:effectLst/>
        </p:spPr>
        <p:txBody>
          <a:bodyPr wrap="none" anchor="ctr"/>
          <a:lstStyle/>
          <a:p>
            <a:endParaRPr lang="en-US"/>
          </a:p>
        </p:txBody>
      </p:sp>
      <p:sp>
        <p:nvSpPr>
          <p:cNvPr id="242730" name="Line 42"/>
          <p:cNvSpPr>
            <a:spLocks noChangeShapeType="1"/>
          </p:cNvSpPr>
          <p:nvPr/>
        </p:nvSpPr>
        <p:spPr bwMode="auto">
          <a:xfrm rot="16200000" flipH="1">
            <a:off x="6963206" y="33453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1" name="Line 43"/>
          <p:cNvSpPr>
            <a:spLocks noChangeShapeType="1"/>
          </p:cNvSpPr>
          <p:nvPr/>
        </p:nvSpPr>
        <p:spPr bwMode="auto">
          <a:xfrm rot="16200000" flipH="1">
            <a:off x="7268006" y="33453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2" name="Line 44"/>
          <p:cNvSpPr>
            <a:spLocks noChangeShapeType="1"/>
          </p:cNvSpPr>
          <p:nvPr/>
        </p:nvSpPr>
        <p:spPr bwMode="auto">
          <a:xfrm rot="16200000" flipH="1">
            <a:off x="7420406" y="33453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3" name="Line 45"/>
          <p:cNvSpPr>
            <a:spLocks noChangeShapeType="1"/>
          </p:cNvSpPr>
          <p:nvPr/>
        </p:nvSpPr>
        <p:spPr bwMode="auto">
          <a:xfrm rot="16200000" flipH="1">
            <a:off x="6810806" y="33453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4" name="Line 46"/>
          <p:cNvSpPr>
            <a:spLocks noChangeShapeType="1"/>
          </p:cNvSpPr>
          <p:nvPr/>
        </p:nvSpPr>
        <p:spPr bwMode="auto">
          <a:xfrm rot="16200000" flipH="1">
            <a:off x="7115606" y="5021715"/>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5" name="Line 47"/>
          <p:cNvSpPr>
            <a:spLocks noChangeShapeType="1"/>
          </p:cNvSpPr>
          <p:nvPr/>
        </p:nvSpPr>
        <p:spPr bwMode="auto">
          <a:xfrm rot="16200000" flipH="1">
            <a:off x="7039406" y="5936115"/>
            <a:ext cx="304800" cy="0"/>
          </a:xfrm>
          <a:prstGeom prst="line">
            <a:avLst/>
          </a:prstGeom>
          <a:noFill/>
          <a:ln w="9525">
            <a:solidFill>
              <a:schemeClr val="tx1"/>
            </a:solidFill>
            <a:round/>
            <a:headEnd/>
            <a:tailEnd type="triangle" w="med" len="med"/>
          </a:ln>
          <a:effectLst/>
        </p:spPr>
        <p:txBody>
          <a:bodyPr/>
          <a:lstStyle/>
          <a:p>
            <a:endParaRPr lang="en-US"/>
          </a:p>
        </p:txBody>
      </p:sp>
      <p:sp>
        <p:nvSpPr>
          <p:cNvPr id="242736" name="Text Box 48"/>
          <p:cNvSpPr txBox="1">
            <a:spLocks noChangeArrowheads="1"/>
          </p:cNvSpPr>
          <p:nvPr/>
        </p:nvSpPr>
        <p:spPr bwMode="auto">
          <a:xfrm rot="16200000">
            <a:off x="6719188" y="6131057"/>
            <a:ext cx="896645" cy="369332"/>
          </a:xfrm>
          <a:prstGeom prst="rect">
            <a:avLst/>
          </a:prstGeom>
          <a:noFill/>
          <a:ln w="9525">
            <a:noFill/>
            <a:miter lim="800000"/>
            <a:headEnd/>
            <a:tailEnd/>
          </a:ln>
          <a:effectLst/>
        </p:spPr>
        <p:txBody>
          <a:bodyPr wrap="square">
            <a:spAutoFit/>
          </a:bodyPr>
          <a:lstStyle/>
          <a:p>
            <a:pPr algn="l"/>
            <a:r>
              <a:rPr lang="en-US" dirty="0"/>
              <a:t>DAQ</a:t>
            </a:r>
          </a:p>
        </p:txBody>
      </p:sp>
      <p:sp>
        <p:nvSpPr>
          <p:cNvPr id="242737" name="Line 49"/>
          <p:cNvSpPr>
            <a:spLocks noChangeShapeType="1"/>
          </p:cNvSpPr>
          <p:nvPr/>
        </p:nvSpPr>
        <p:spPr bwMode="auto">
          <a:xfrm rot="16200000">
            <a:off x="7194188" y="2244383"/>
            <a:ext cx="0" cy="1871663"/>
          </a:xfrm>
          <a:prstGeom prst="line">
            <a:avLst/>
          </a:prstGeom>
          <a:noFill/>
          <a:ln w="9525">
            <a:solidFill>
              <a:schemeClr val="tx1"/>
            </a:solidFill>
            <a:prstDash val="dash"/>
            <a:round/>
            <a:headEnd/>
            <a:tailEnd/>
          </a:ln>
          <a:effectLst/>
        </p:spPr>
        <p:txBody>
          <a:bodyPr wrap="none" anchor="ctr"/>
          <a:lstStyle/>
          <a:p>
            <a:endParaRPr lang="en-US"/>
          </a:p>
        </p:txBody>
      </p:sp>
      <p:sp>
        <p:nvSpPr>
          <p:cNvPr id="242738" name="Text Box 50"/>
          <p:cNvSpPr txBox="1">
            <a:spLocks noChangeArrowheads="1"/>
          </p:cNvSpPr>
          <p:nvPr/>
        </p:nvSpPr>
        <p:spPr bwMode="auto">
          <a:xfrm rot="16200000">
            <a:off x="5617369" y="1727994"/>
            <a:ext cx="987425" cy="274637"/>
          </a:xfrm>
          <a:prstGeom prst="rect">
            <a:avLst/>
          </a:prstGeom>
          <a:noFill/>
          <a:ln w="9525" algn="ctr">
            <a:noFill/>
            <a:miter lim="800000"/>
            <a:headEnd/>
            <a:tailEnd/>
          </a:ln>
          <a:effectLst/>
        </p:spPr>
        <p:txBody>
          <a:bodyPr wrap="none">
            <a:spAutoFit/>
          </a:bodyPr>
          <a:lstStyle/>
          <a:p>
            <a:r>
              <a:rPr lang="en-US" dirty="0"/>
              <a:t>On-detector</a:t>
            </a:r>
          </a:p>
        </p:txBody>
      </p:sp>
      <p:sp>
        <p:nvSpPr>
          <p:cNvPr id="242739" name="Text Box 51"/>
          <p:cNvSpPr txBox="1">
            <a:spLocks noChangeArrowheads="1"/>
          </p:cNvSpPr>
          <p:nvPr/>
        </p:nvSpPr>
        <p:spPr bwMode="auto">
          <a:xfrm rot="16200000">
            <a:off x="6080556" y="4456565"/>
            <a:ext cx="989013" cy="274637"/>
          </a:xfrm>
          <a:prstGeom prst="rect">
            <a:avLst/>
          </a:prstGeom>
          <a:noFill/>
          <a:ln w="9525" algn="ctr">
            <a:noFill/>
            <a:miter lim="800000"/>
            <a:headEnd/>
            <a:tailEnd/>
          </a:ln>
          <a:effectLst/>
        </p:spPr>
        <p:txBody>
          <a:bodyPr wrap="none">
            <a:spAutoFit/>
          </a:bodyPr>
          <a:lstStyle/>
          <a:p>
            <a:r>
              <a:rPr lang="en-US"/>
              <a:t>Off-detector</a:t>
            </a:r>
          </a:p>
        </p:txBody>
      </p:sp>
      <p:sp>
        <p:nvSpPr>
          <p:cNvPr id="242745" name="Line 57"/>
          <p:cNvSpPr>
            <a:spLocks noChangeShapeType="1"/>
          </p:cNvSpPr>
          <p:nvPr/>
        </p:nvSpPr>
        <p:spPr bwMode="auto">
          <a:xfrm rot="16200000" flipV="1">
            <a:off x="7806169" y="1235527"/>
            <a:ext cx="0" cy="142875"/>
          </a:xfrm>
          <a:prstGeom prst="line">
            <a:avLst/>
          </a:prstGeom>
          <a:noFill/>
          <a:ln w="9525">
            <a:solidFill>
              <a:schemeClr val="tx1"/>
            </a:solidFill>
            <a:round/>
            <a:headEnd/>
            <a:tailEnd/>
          </a:ln>
          <a:effectLst/>
        </p:spPr>
        <p:txBody>
          <a:bodyPr wrap="none" anchor="ctr"/>
          <a:lstStyle/>
          <a:p>
            <a:endParaRPr lang="en-US"/>
          </a:p>
        </p:txBody>
      </p:sp>
      <p:sp>
        <p:nvSpPr>
          <p:cNvPr id="242746" name="Line 58"/>
          <p:cNvSpPr>
            <a:spLocks noChangeShapeType="1"/>
          </p:cNvSpPr>
          <p:nvPr/>
        </p:nvSpPr>
        <p:spPr bwMode="auto">
          <a:xfrm rot="16200000" flipV="1">
            <a:off x="7698219" y="1199014"/>
            <a:ext cx="179388" cy="36513"/>
          </a:xfrm>
          <a:prstGeom prst="line">
            <a:avLst/>
          </a:prstGeom>
          <a:noFill/>
          <a:ln w="9525">
            <a:solidFill>
              <a:schemeClr val="tx1"/>
            </a:solidFill>
            <a:round/>
            <a:headEnd/>
            <a:tailEnd/>
          </a:ln>
          <a:effectLst/>
        </p:spPr>
        <p:txBody>
          <a:bodyPr wrap="none" anchor="ctr"/>
          <a:lstStyle/>
          <a:p>
            <a:endParaRPr lang="en-US"/>
          </a:p>
        </p:txBody>
      </p:sp>
      <p:sp>
        <p:nvSpPr>
          <p:cNvPr id="242747" name="Line 59"/>
          <p:cNvSpPr>
            <a:spLocks noChangeShapeType="1"/>
          </p:cNvSpPr>
          <p:nvPr/>
        </p:nvSpPr>
        <p:spPr bwMode="auto">
          <a:xfrm rot="16200000" flipH="1" flipV="1">
            <a:off x="7697425" y="1379196"/>
            <a:ext cx="180975" cy="36513"/>
          </a:xfrm>
          <a:prstGeom prst="line">
            <a:avLst/>
          </a:prstGeom>
          <a:noFill/>
          <a:ln w="9525">
            <a:solidFill>
              <a:schemeClr val="tx1"/>
            </a:solidFill>
            <a:round/>
            <a:headEnd/>
            <a:tailEnd/>
          </a:ln>
          <a:effectLst/>
        </p:spPr>
        <p:txBody>
          <a:bodyPr wrap="none" anchor="ctr"/>
          <a:lstStyle/>
          <a:p>
            <a:endParaRPr lang="en-US"/>
          </a:p>
        </p:txBody>
      </p:sp>
      <p:sp>
        <p:nvSpPr>
          <p:cNvPr id="242748" name="Text Box 60"/>
          <p:cNvSpPr txBox="1">
            <a:spLocks noChangeArrowheads="1"/>
          </p:cNvSpPr>
          <p:nvPr/>
        </p:nvSpPr>
        <p:spPr bwMode="auto">
          <a:xfrm rot="16200000">
            <a:off x="8108152" y="807249"/>
            <a:ext cx="1191051" cy="338554"/>
          </a:xfrm>
          <a:prstGeom prst="rect">
            <a:avLst/>
          </a:prstGeom>
          <a:noFill/>
          <a:ln w="9525">
            <a:solidFill>
              <a:srgbClr val="FFFFFF"/>
            </a:solidFill>
            <a:miter lim="800000"/>
            <a:headEnd/>
            <a:tailEnd/>
          </a:ln>
          <a:effectLst/>
        </p:spPr>
        <p:txBody>
          <a:bodyPr wrap="none">
            <a:spAutoFit/>
          </a:bodyPr>
          <a:lstStyle/>
          <a:p>
            <a:pPr algn="l"/>
            <a:r>
              <a:rPr lang="en-US" sz="1600" dirty="0">
                <a:ln>
                  <a:solidFill>
                    <a:schemeClr val="tx1"/>
                  </a:solidFill>
                </a:ln>
              </a:rPr>
              <a:t>Global clock</a:t>
            </a:r>
          </a:p>
        </p:txBody>
      </p:sp>
      <p:grpSp>
        <p:nvGrpSpPr>
          <p:cNvPr id="61" name="Group 160"/>
          <p:cNvGrpSpPr>
            <a:grpSpLocks/>
          </p:cNvGrpSpPr>
          <p:nvPr/>
        </p:nvGrpSpPr>
        <p:grpSpPr bwMode="auto">
          <a:xfrm rot="16200000">
            <a:off x="7593893" y="7848600"/>
            <a:ext cx="304800" cy="304800"/>
            <a:chOff x="528" y="3120"/>
            <a:chExt cx="432" cy="288"/>
          </a:xfrm>
        </p:grpSpPr>
        <p:sp>
          <p:nvSpPr>
            <p:cNvPr id="62" name="Rectangle 161"/>
            <p:cNvSpPr>
              <a:spLocks noChangeArrowheads="1"/>
            </p:cNvSpPr>
            <p:nvPr/>
          </p:nvSpPr>
          <p:spPr bwMode="auto">
            <a:xfrm>
              <a:off x="528" y="3120"/>
              <a:ext cx="432" cy="288"/>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63" name="Line 162"/>
            <p:cNvSpPr>
              <a:spLocks noChangeShapeType="1"/>
            </p:cNvSpPr>
            <p:nvPr/>
          </p:nvSpPr>
          <p:spPr bwMode="auto">
            <a:xfrm>
              <a:off x="576" y="3120"/>
              <a:ext cx="0" cy="288"/>
            </a:xfrm>
            <a:prstGeom prst="line">
              <a:avLst/>
            </a:prstGeom>
            <a:noFill/>
            <a:ln w="9525">
              <a:solidFill>
                <a:schemeClr val="tx1"/>
              </a:solidFill>
              <a:round/>
              <a:headEnd/>
              <a:tailEnd/>
            </a:ln>
            <a:effectLst/>
          </p:spPr>
          <p:txBody>
            <a:bodyPr/>
            <a:lstStyle/>
            <a:p>
              <a:endParaRPr lang="en-US"/>
            </a:p>
          </p:txBody>
        </p:sp>
        <p:sp>
          <p:nvSpPr>
            <p:cNvPr id="64" name="Line 163"/>
            <p:cNvSpPr>
              <a:spLocks noChangeShapeType="1"/>
            </p:cNvSpPr>
            <p:nvPr/>
          </p:nvSpPr>
          <p:spPr bwMode="auto">
            <a:xfrm>
              <a:off x="624" y="3120"/>
              <a:ext cx="0" cy="288"/>
            </a:xfrm>
            <a:prstGeom prst="line">
              <a:avLst/>
            </a:prstGeom>
            <a:noFill/>
            <a:ln w="9525">
              <a:solidFill>
                <a:schemeClr val="tx1"/>
              </a:solidFill>
              <a:round/>
              <a:headEnd/>
              <a:tailEnd/>
            </a:ln>
            <a:effectLst/>
          </p:spPr>
          <p:txBody>
            <a:bodyPr/>
            <a:lstStyle/>
            <a:p>
              <a:endParaRPr lang="en-US"/>
            </a:p>
          </p:txBody>
        </p:sp>
        <p:sp>
          <p:nvSpPr>
            <p:cNvPr id="65" name="Line 164"/>
            <p:cNvSpPr>
              <a:spLocks noChangeShapeType="1"/>
            </p:cNvSpPr>
            <p:nvPr/>
          </p:nvSpPr>
          <p:spPr bwMode="auto">
            <a:xfrm>
              <a:off x="672" y="3120"/>
              <a:ext cx="0" cy="288"/>
            </a:xfrm>
            <a:prstGeom prst="line">
              <a:avLst/>
            </a:prstGeom>
            <a:noFill/>
            <a:ln w="9525">
              <a:solidFill>
                <a:schemeClr val="tx1"/>
              </a:solidFill>
              <a:round/>
              <a:headEnd/>
              <a:tailEnd/>
            </a:ln>
            <a:effectLst/>
          </p:spPr>
          <p:txBody>
            <a:bodyPr/>
            <a:lstStyle/>
            <a:p>
              <a:endParaRPr lang="en-US"/>
            </a:p>
          </p:txBody>
        </p:sp>
        <p:sp>
          <p:nvSpPr>
            <p:cNvPr id="66" name="Line 165"/>
            <p:cNvSpPr>
              <a:spLocks noChangeShapeType="1"/>
            </p:cNvSpPr>
            <p:nvPr/>
          </p:nvSpPr>
          <p:spPr bwMode="auto">
            <a:xfrm>
              <a:off x="720" y="3120"/>
              <a:ext cx="0" cy="288"/>
            </a:xfrm>
            <a:prstGeom prst="line">
              <a:avLst/>
            </a:prstGeom>
            <a:noFill/>
            <a:ln w="9525">
              <a:solidFill>
                <a:schemeClr val="tx1"/>
              </a:solidFill>
              <a:round/>
              <a:headEnd/>
              <a:tailEnd/>
            </a:ln>
            <a:effectLst/>
          </p:spPr>
          <p:txBody>
            <a:bodyPr/>
            <a:lstStyle/>
            <a:p>
              <a:endParaRPr lang="en-US"/>
            </a:p>
          </p:txBody>
        </p:sp>
        <p:sp>
          <p:nvSpPr>
            <p:cNvPr id="67" name="Line 166"/>
            <p:cNvSpPr>
              <a:spLocks noChangeShapeType="1"/>
            </p:cNvSpPr>
            <p:nvPr/>
          </p:nvSpPr>
          <p:spPr bwMode="auto">
            <a:xfrm>
              <a:off x="768" y="3120"/>
              <a:ext cx="0" cy="288"/>
            </a:xfrm>
            <a:prstGeom prst="line">
              <a:avLst/>
            </a:prstGeom>
            <a:noFill/>
            <a:ln w="9525">
              <a:solidFill>
                <a:schemeClr val="tx1"/>
              </a:solidFill>
              <a:round/>
              <a:headEnd/>
              <a:tailEnd/>
            </a:ln>
            <a:effectLst/>
          </p:spPr>
          <p:txBody>
            <a:bodyPr/>
            <a:lstStyle/>
            <a:p>
              <a:endParaRPr lang="en-US"/>
            </a:p>
          </p:txBody>
        </p:sp>
        <p:sp>
          <p:nvSpPr>
            <p:cNvPr id="68" name="Line 167"/>
            <p:cNvSpPr>
              <a:spLocks noChangeShapeType="1"/>
            </p:cNvSpPr>
            <p:nvPr/>
          </p:nvSpPr>
          <p:spPr bwMode="auto">
            <a:xfrm>
              <a:off x="816" y="3120"/>
              <a:ext cx="0" cy="288"/>
            </a:xfrm>
            <a:prstGeom prst="line">
              <a:avLst/>
            </a:prstGeom>
            <a:noFill/>
            <a:ln w="9525">
              <a:solidFill>
                <a:schemeClr val="tx1"/>
              </a:solidFill>
              <a:round/>
              <a:headEnd/>
              <a:tailEnd/>
            </a:ln>
            <a:effectLst/>
          </p:spPr>
          <p:txBody>
            <a:bodyPr/>
            <a:lstStyle/>
            <a:p>
              <a:endParaRPr lang="en-US"/>
            </a:p>
          </p:txBody>
        </p:sp>
        <p:sp>
          <p:nvSpPr>
            <p:cNvPr id="69" name="Line 168"/>
            <p:cNvSpPr>
              <a:spLocks noChangeShapeType="1"/>
            </p:cNvSpPr>
            <p:nvPr/>
          </p:nvSpPr>
          <p:spPr bwMode="auto">
            <a:xfrm>
              <a:off x="864" y="3120"/>
              <a:ext cx="0" cy="288"/>
            </a:xfrm>
            <a:prstGeom prst="line">
              <a:avLst/>
            </a:prstGeom>
            <a:noFill/>
            <a:ln w="9525">
              <a:solidFill>
                <a:schemeClr val="tx1"/>
              </a:solidFill>
              <a:round/>
              <a:headEnd/>
              <a:tailEnd/>
            </a:ln>
            <a:effectLst/>
          </p:spPr>
          <p:txBody>
            <a:bodyPr/>
            <a:lstStyle/>
            <a:p>
              <a:endParaRPr lang="en-US"/>
            </a:p>
          </p:txBody>
        </p:sp>
        <p:sp>
          <p:nvSpPr>
            <p:cNvPr id="70" name="Line 169"/>
            <p:cNvSpPr>
              <a:spLocks noChangeShapeType="1"/>
            </p:cNvSpPr>
            <p:nvPr/>
          </p:nvSpPr>
          <p:spPr bwMode="auto">
            <a:xfrm>
              <a:off x="912" y="3120"/>
              <a:ext cx="0" cy="288"/>
            </a:xfrm>
            <a:prstGeom prst="line">
              <a:avLst/>
            </a:prstGeom>
            <a:noFill/>
            <a:ln w="9525">
              <a:solidFill>
                <a:schemeClr val="tx1"/>
              </a:solidFill>
              <a:round/>
              <a:headEnd/>
              <a:tailEnd/>
            </a:ln>
            <a:effectLst/>
          </p:spPr>
          <p:txBody>
            <a:bodyPr/>
            <a:lstStyle/>
            <a:p>
              <a:endParaRPr lang="en-US"/>
            </a:p>
          </p:txBody>
        </p:sp>
      </p:grpSp>
      <p:grpSp>
        <p:nvGrpSpPr>
          <p:cNvPr id="71" name="Group 170"/>
          <p:cNvGrpSpPr>
            <a:grpSpLocks/>
          </p:cNvGrpSpPr>
          <p:nvPr/>
        </p:nvGrpSpPr>
        <p:grpSpPr bwMode="auto">
          <a:xfrm rot="16200000">
            <a:off x="7997825" y="7790156"/>
            <a:ext cx="152400" cy="304800"/>
            <a:chOff x="624" y="3168"/>
            <a:chExt cx="192" cy="288"/>
          </a:xfrm>
        </p:grpSpPr>
        <p:sp>
          <p:nvSpPr>
            <p:cNvPr id="72" name="Rectangle 171"/>
            <p:cNvSpPr>
              <a:spLocks noChangeArrowheads="1"/>
            </p:cNvSpPr>
            <p:nvPr/>
          </p:nvSpPr>
          <p:spPr bwMode="auto">
            <a:xfrm>
              <a:off x="624" y="3168"/>
              <a:ext cx="192" cy="288"/>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73" name="Line 172"/>
            <p:cNvSpPr>
              <a:spLocks noChangeShapeType="1"/>
            </p:cNvSpPr>
            <p:nvPr/>
          </p:nvSpPr>
          <p:spPr bwMode="auto">
            <a:xfrm>
              <a:off x="672" y="3168"/>
              <a:ext cx="1" cy="288"/>
            </a:xfrm>
            <a:prstGeom prst="line">
              <a:avLst/>
            </a:prstGeom>
            <a:noFill/>
            <a:ln w="9525">
              <a:solidFill>
                <a:schemeClr val="tx1"/>
              </a:solidFill>
              <a:round/>
              <a:headEnd/>
              <a:tailEnd/>
            </a:ln>
            <a:effectLst/>
          </p:spPr>
          <p:txBody>
            <a:bodyPr/>
            <a:lstStyle/>
            <a:p>
              <a:endParaRPr lang="en-US"/>
            </a:p>
          </p:txBody>
        </p:sp>
        <p:sp>
          <p:nvSpPr>
            <p:cNvPr id="74" name="Line 173"/>
            <p:cNvSpPr>
              <a:spLocks noChangeShapeType="1"/>
            </p:cNvSpPr>
            <p:nvPr/>
          </p:nvSpPr>
          <p:spPr bwMode="auto">
            <a:xfrm>
              <a:off x="720" y="3168"/>
              <a:ext cx="1" cy="288"/>
            </a:xfrm>
            <a:prstGeom prst="line">
              <a:avLst/>
            </a:prstGeom>
            <a:noFill/>
            <a:ln w="9525">
              <a:solidFill>
                <a:schemeClr val="tx1"/>
              </a:solidFill>
              <a:round/>
              <a:headEnd/>
              <a:tailEnd/>
            </a:ln>
            <a:effectLst/>
          </p:spPr>
          <p:txBody>
            <a:bodyPr/>
            <a:lstStyle/>
            <a:p>
              <a:endParaRPr lang="en-US"/>
            </a:p>
          </p:txBody>
        </p:sp>
        <p:sp>
          <p:nvSpPr>
            <p:cNvPr id="75" name="Line 174"/>
            <p:cNvSpPr>
              <a:spLocks noChangeShapeType="1"/>
            </p:cNvSpPr>
            <p:nvPr/>
          </p:nvSpPr>
          <p:spPr bwMode="auto">
            <a:xfrm>
              <a:off x="768" y="3168"/>
              <a:ext cx="1" cy="288"/>
            </a:xfrm>
            <a:prstGeom prst="line">
              <a:avLst/>
            </a:prstGeom>
            <a:noFill/>
            <a:ln w="9525">
              <a:solidFill>
                <a:schemeClr val="tx1"/>
              </a:solidFill>
              <a:round/>
              <a:headEnd/>
              <a:tailEnd/>
            </a:ln>
            <a:effectLst/>
          </p:spPr>
          <p:txBody>
            <a:bodyPr/>
            <a:lstStyle/>
            <a:p>
              <a:endParaRPr lang="en-US"/>
            </a:p>
          </p:txBody>
        </p:sp>
      </p:grpSp>
      <p:sp>
        <p:nvSpPr>
          <p:cNvPr id="76" name="Text Box 175"/>
          <p:cNvSpPr txBox="1">
            <a:spLocks noChangeArrowheads="1"/>
          </p:cNvSpPr>
          <p:nvPr/>
        </p:nvSpPr>
        <p:spPr bwMode="auto">
          <a:xfrm rot="16200000">
            <a:off x="6357982" y="804818"/>
            <a:ext cx="990601" cy="600164"/>
          </a:xfrm>
          <a:prstGeom prst="rect">
            <a:avLst/>
          </a:prstGeom>
          <a:noFill/>
          <a:ln w="9525">
            <a:noFill/>
            <a:miter lim="800000"/>
            <a:headEnd/>
            <a:tailEnd/>
          </a:ln>
          <a:effectLst/>
        </p:spPr>
        <p:txBody>
          <a:bodyPr wrap="square">
            <a:spAutoFit/>
          </a:bodyPr>
          <a:lstStyle/>
          <a:p>
            <a:pPr algn="l"/>
            <a:r>
              <a:rPr lang="en-US" sz="1100" dirty="0">
                <a:solidFill>
                  <a:srgbClr val="050595"/>
                </a:solidFill>
              </a:rPr>
              <a:t>Data buffering </a:t>
            </a:r>
            <a:r>
              <a:rPr lang="en-US" sz="1100" dirty="0" smtClean="0">
                <a:solidFill>
                  <a:srgbClr val="050595"/>
                </a:solidFill>
              </a:rPr>
              <a:t/>
            </a:r>
            <a:br>
              <a:rPr lang="en-US" sz="1100" dirty="0" smtClean="0">
                <a:solidFill>
                  <a:srgbClr val="050595"/>
                </a:solidFill>
              </a:rPr>
            </a:br>
            <a:r>
              <a:rPr lang="en-US" sz="1100" dirty="0" smtClean="0">
                <a:solidFill>
                  <a:srgbClr val="050595"/>
                </a:solidFill>
              </a:rPr>
              <a:t>during trigger</a:t>
            </a:r>
            <a:endParaRPr lang="en-US" sz="1100" dirty="0">
              <a:solidFill>
                <a:srgbClr val="050595"/>
              </a:solidFill>
            </a:endParaRPr>
          </a:p>
        </p:txBody>
      </p:sp>
      <p:sp>
        <p:nvSpPr>
          <p:cNvPr id="77" name="Text Box 176"/>
          <p:cNvSpPr txBox="1">
            <a:spLocks noChangeArrowheads="1"/>
          </p:cNvSpPr>
          <p:nvPr/>
        </p:nvSpPr>
        <p:spPr bwMode="auto">
          <a:xfrm rot="16200000">
            <a:off x="6395710" y="1910088"/>
            <a:ext cx="1066801" cy="447021"/>
          </a:xfrm>
          <a:prstGeom prst="rect">
            <a:avLst/>
          </a:prstGeom>
          <a:noFill/>
          <a:ln w="9525">
            <a:noFill/>
            <a:miter lim="800000"/>
            <a:headEnd/>
            <a:tailEnd/>
          </a:ln>
          <a:effectLst/>
        </p:spPr>
        <p:txBody>
          <a:bodyPr wrap="square">
            <a:normAutofit lnSpcReduction="10000"/>
          </a:bodyPr>
          <a:lstStyle/>
          <a:p>
            <a:pPr algn="l"/>
            <a:r>
              <a:rPr lang="en-US" sz="1200" dirty="0" err="1" smtClean="0">
                <a:solidFill>
                  <a:srgbClr val="050595"/>
                </a:solidFill>
              </a:rPr>
              <a:t>Derandomizer</a:t>
            </a:r>
            <a:r>
              <a:rPr lang="en-US" sz="1200" dirty="0" smtClean="0">
                <a:solidFill>
                  <a:srgbClr val="050595"/>
                </a:solidFill>
              </a:rPr>
              <a:t/>
            </a:r>
            <a:br>
              <a:rPr lang="en-US" sz="1200" dirty="0" smtClean="0">
                <a:solidFill>
                  <a:srgbClr val="050595"/>
                </a:solidFill>
              </a:rPr>
            </a:br>
            <a:r>
              <a:rPr lang="en-US" sz="1200" dirty="0" smtClean="0">
                <a:solidFill>
                  <a:srgbClr val="050595"/>
                </a:solidFill>
              </a:rPr>
              <a:t> </a:t>
            </a:r>
            <a:r>
              <a:rPr lang="en-US" sz="1200" dirty="0">
                <a:solidFill>
                  <a:srgbClr val="050595"/>
                </a:solidFill>
              </a:rPr>
              <a:t>buffer</a:t>
            </a:r>
          </a:p>
        </p:txBody>
      </p:sp>
      <p:cxnSp>
        <p:nvCxnSpPr>
          <p:cNvPr id="6" name="Straight Arrow Connector 5"/>
          <p:cNvCxnSpPr>
            <a:stCxn id="242748" idx="0"/>
            <a:endCxn id="242747" idx="0"/>
          </p:cNvCxnSpPr>
          <p:nvPr/>
        </p:nvCxnSpPr>
        <p:spPr>
          <a:xfrm flipH="1">
            <a:off x="7806169" y="976526"/>
            <a:ext cx="728232" cy="330439"/>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5" name="Straight Arrow Connector 84"/>
          <p:cNvCxnSpPr>
            <a:stCxn id="242711" idx="0"/>
            <a:endCxn id="242704" idx="3"/>
          </p:cNvCxnSpPr>
          <p:nvPr/>
        </p:nvCxnSpPr>
        <p:spPr>
          <a:xfrm flipH="1" flipV="1">
            <a:off x="7474288" y="1951397"/>
            <a:ext cx="1060112" cy="24150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2"/>
          <p:cNvSpPr>
            <a:spLocks noGrp="1" noChangeArrowheads="1"/>
          </p:cNvSpPr>
          <p:nvPr>
            <p:ph type="title"/>
          </p:nvPr>
        </p:nvSpPr>
        <p:spPr/>
        <p:txBody>
          <a:bodyPr/>
          <a:lstStyle/>
          <a:p>
            <a:pPr eaLnBrk="1" hangingPunct="1"/>
            <a:r>
              <a:rPr lang="en-US" dirty="0" smtClean="0"/>
              <a:t>Synchronicity at the LHC</a:t>
            </a:r>
          </a:p>
        </p:txBody>
      </p:sp>
      <p:sp>
        <p:nvSpPr>
          <p:cNvPr id="101380" name="Rectangle 3"/>
          <p:cNvSpPr>
            <a:spLocks noGrp="1" noChangeArrowheads="1"/>
          </p:cNvSpPr>
          <p:nvPr>
            <p:ph type="body" idx="4294967295"/>
          </p:nvPr>
        </p:nvSpPr>
        <p:spPr>
          <a:xfrm>
            <a:off x="533400" y="1319213"/>
            <a:ext cx="8229600" cy="3471720"/>
          </a:xfrm>
        </p:spPr>
        <p:txBody>
          <a:bodyPr/>
          <a:lstStyle/>
          <a:p>
            <a:pPr eaLnBrk="1" hangingPunct="1">
              <a:lnSpc>
                <a:spcPct val="100000"/>
              </a:lnSpc>
            </a:pPr>
            <a:r>
              <a:rPr lang="en-US" sz="2400" dirty="0" smtClean="0"/>
              <a:t>N (channels) ~ O(10</a:t>
            </a:r>
            <a:r>
              <a:rPr lang="en-US" sz="2400" baseline="30000" dirty="0" smtClean="0"/>
              <a:t>7</a:t>
            </a:r>
            <a:r>
              <a:rPr lang="en-US" sz="2400" dirty="0" smtClean="0"/>
              <a:t>); ≈20 interactions every 25 ns</a:t>
            </a:r>
          </a:p>
          <a:p>
            <a:pPr lvl="1" eaLnBrk="1" hangingPunct="1">
              <a:lnSpc>
                <a:spcPct val="100000"/>
              </a:lnSpc>
            </a:pPr>
            <a:r>
              <a:rPr lang="en-US" sz="2000" dirty="0" smtClean="0"/>
              <a:t>need huge number of connections</a:t>
            </a:r>
          </a:p>
          <a:p>
            <a:pPr lvl="1">
              <a:lnSpc>
                <a:spcPct val="100000"/>
              </a:lnSpc>
            </a:pPr>
            <a:r>
              <a:rPr lang="en-US" sz="2000" dirty="0" smtClean="0"/>
              <a:t>Need to synchronize detector elements to (better than) 25 ns</a:t>
            </a:r>
          </a:p>
          <a:p>
            <a:pPr eaLnBrk="1" hangingPunct="1">
              <a:lnSpc>
                <a:spcPct val="100000"/>
              </a:lnSpc>
            </a:pPr>
            <a:r>
              <a:rPr lang="en-US" sz="2400" dirty="0" smtClean="0"/>
              <a:t>In some cases: detector signal/time of flight &gt; 25 ns</a:t>
            </a:r>
          </a:p>
          <a:p>
            <a:pPr lvl="1" eaLnBrk="1" hangingPunct="1">
              <a:lnSpc>
                <a:spcPct val="100000"/>
              </a:lnSpc>
            </a:pPr>
            <a:r>
              <a:rPr lang="en-US" sz="2000" dirty="0" smtClean="0"/>
              <a:t>integrate more than one bunch crossing's worth of information</a:t>
            </a:r>
          </a:p>
          <a:p>
            <a:pPr lvl="1" eaLnBrk="1" hangingPunct="1">
              <a:lnSpc>
                <a:spcPct val="100000"/>
              </a:lnSpc>
            </a:pPr>
            <a:r>
              <a:rPr lang="en-US" sz="2000" dirty="0" smtClean="0"/>
              <a:t>need to identify bunch crossing...</a:t>
            </a:r>
          </a:p>
          <a:p>
            <a:pPr eaLnBrk="1" hangingPunct="1">
              <a:lnSpc>
                <a:spcPct val="100000"/>
              </a:lnSpc>
            </a:pPr>
            <a:r>
              <a:rPr lang="en-US" sz="2400" dirty="0" smtClean="0"/>
              <a:t>It's On-Line (cannot go back and recover events)</a:t>
            </a:r>
          </a:p>
          <a:p>
            <a:pPr lvl="1" eaLnBrk="1" hangingPunct="1">
              <a:lnSpc>
                <a:spcPct val="100000"/>
              </a:lnSpc>
            </a:pPr>
            <a:r>
              <a:rPr lang="en-US" sz="2000" dirty="0" smtClean="0"/>
              <a:t>need to monitor selection </a:t>
            </a:r>
            <a:r>
              <a:rPr lang="en-US" sz="2000" dirty="0" smtClean="0"/>
              <a:t>– </a:t>
            </a:r>
          </a:p>
          <a:p>
            <a:pPr lvl="1" eaLnBrk="1" hangingPunct="1">
              <a:lnSpc>
                <a:spcPct val="100000"/>
              </a:lnSpc>
            </a:pPr>
            <a:r>
              <a:rPr lang="en-US" sz="2000" dirty="0" smtClean="0"/>
              <a:t>need </a:t>
            </a:r>
            <a:r>
              <a:rPr lang="en-US" sz="2000" dirty="0" smtClean="0"/>
              <a:t>very good control over all conditions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4" name="Rectangle 2"/>
          <p:cNvSpPr>
            <a:spLocks noGrp="1" noChangeArrowheads="1"/>
          </p:cNvSpPr>
          <p:nvPr>
            <p:ph type="title"/>
          </p:nvPr>
        </p:nvSpPr>
        <p:spPr>
          <a:xfrm>
            <a:off x="0" y="230188"/>
            <a:ext cx="9144000" cy="620683"/>
          </a:xfrm>
        </p:spPr>
        <p:txBody>
          <a:bodyPr/>
          <a:lstStyle/>
          <a:p>
            <a:pPr algn="ctr" eaLnBrk="1" hangingPunct="1"/>
            <a:r>
              <a:rPr lang="en-GB" sz="4400" dirty="0" smtClean="0"/>
              <a:t>Distributing </a:t>
            </a:r>
            <a:r>
              <a:rPr lang="en-GB" sz="4400" dirty="0" smtClean="0"/>
              <a:t>Synchronous Signals </a:t>
            </a:r>
            <a:r>
              <a:rPr lang="en-GB" sz="4400" dirty="0"/>
              <a:t>@</a:t>
            </a:r>
            <a:r>
              <a:rPr lang="en-GB" sz="4400" dirty="0" smtClean="0"/>
              <a:t> </a:t>
            </a:r>
            <a:r>
              <a:rPr lang="en-GB" sz="4400" dirty="0" smtClean="0"/>
              <a:t>the LHC</a:t>
            </a:r>
          </a:p>
        </p:txBody>
      </p:sp>
      <p:sp>
        <p:nvSpPr>
          <p:cNvPr id="111625" name="Rectangle 3"/>
          <p:cNvSpPr>
            <a:spLocks noGrp="1" noChangeArrowheads="1"/>
          </p:cNvSpPr>
          <p:nvPr>
            <p:ph sz="half" idx="1"/>
          </p:nvPr>
        </p:nvSpPr>
        <p:spPr>
          <a:xfrm>
            <a:off x="381000" y="1411552"/>
            <a:ext cx="4267200" cy="4684448"/>
          </a:xfrm>
        </p:spPr>
        <p:txBody>
          <a:bodyPr/>
          <a:lstStyle/>
          <a:p>
            <a:pPr eaLnBrk="1" hangingPunct="1">
              <a:lnSpc>
                <a:spcPct val="100000"/>
              </a:lnSpc>
            </a:pPr>
            <a:r>
              <a:rPr lang="en-US" sz="2000" dirty="0" smtClean="0"/>
              <a:t>An </a:t>
            </a:r>
            <a:r>
              <a:rPr lang="en-US" sz="2000" i="1" dirty="0" smtClean="0">
                <a:solidFill>
                  <a:srgbClr val="FF0000"/>
                </a:solidFill>
              </a:rPr>
              <a:t>event</a:t>
            </a:r>
            <a:r>
              <a:rPr lang="en-US" sz="2000" dirty="0" smtClean="0"/>
              <a:t> is a snapshot of the values  of all detector front-end electronics elements, which have their value caused by the same collision </a:t>
            </a:r>
          </a:p>
          <a:p>
            <a:pPr eaLnBrk="1" hangingPunct="1">
              <a:lnSpc>
                <a:spcPct val="100000"/>
              </a:lnSpc>
            </a:pPr>
            <a:r>
              <a:rPr lang="en-US" sz="2000" dirty="0" smtClean="0"/>
              <a:t>A common clock signal must be provided to all detector elements</a:t>
            </a:r>
          </a:p>
          <a:p>
            <a:pPr lvl="1" eaLnBrk="1" hangingPunct="1">
              <a:lnSpc>
                <a:spcPct val="100000"/>
              </a:lnSpc>
            </a:pPr>
            <a:r>
              <a:rPr lang="en-US" sz="1800" dirty="0" smtClean="0"/>
              <a:t>Since the c is constant, the detectors are large and the electronics is fast, the </a:t>
            </a:r>
            <a:r>
              <a:rPr lang="en-US" sz="1800" dirty="0" smtClean="0">
                <a:solidFill>
                  <a:srgbClr val="FF0000"/>
                </a:solidFill>
              </a:rPr>
              <a:t>detector elements must be</a:t>
            </a:r>
            <a:r>
              <a:rPr lang="en-US" sz="1800" dirty="0" smtClean="0"/>
              <a:t> carefully </a:t>
            </a:r>
            <a:r>
              <a:rPr lang="en-US" sz="1800" dirty="0" smtClean="0">
                <a:solidFill>
                  <a:srgbClr val="FF0000"/>
                </a:solidFill>
              </a:rPr>
              <a:t>time-aligned</a:t>
            </a:r>
            <a:endParaRPr lang="en-US" sz="1800" dirty="0" smtClean="0"/>
          </a:p>
          <a:p>
            <a:pPr eaLnBrk="1" hangingPunct="1">
              <a:lnSpc>
                <a:spcPct val="100000"/>
              </a:lnSpc>
            </a:pPr>
            <a:r>
              <a:rPr lang="en-US" sz="2000" dirty="0" smtClean="0"/>
              <a:t>Common system for all LHC experiments </a:t>
            </a:r>
            <a:r>
              <a:rPr lang="en-US" sz="2000" dirty="0" smtClean="0">
                <a:solidFill>
                  <a:srgbClr val="FF0000"/>
                </a:solidFill>
              </a:rPr>
              <a:t>TTC</a:t>
            </a:r>
            <a:r>
              <a:rPr lang="en-US" sz="2000" dirty="0" smtClean="0"/>
              <a:t> based on radiation-hard </a:t>
            </a:r>
            <a:r>
              <a:rPr lang="en-US" sz="2000" dirty="0" err="1" smtClean="0"/>
              <a:t>opto</a:t>
            </a:r>
            <a:r>
              <a:rPr lang="en-US" sz="2000" dirty="0" smtClean="0"/>
              <a:t>-electronics</a:t>
            </a:r>
          </a:p>
          <a:p>
            <a:pPr eaLnBrk="1" hangingPunct="1">
              <a:lnSpc>
                <a:spcPct val="100000"/>
              </a:lnSpc>
            </a:pPr>
            <a:endParaRPr lang="en-US" sz="2000" dirty="0" smtClean="0"/>
          </a:p>
        </p:txBody>
      </p:sp>
      <p:grpSp>
        <p:nvGrpSpPr>
          <p:cNvPr id="111623" name="Group 5"/>
          <p:cNvGrpSpPr>
            <a:grpSpLocks/>
          </p:cNvGrpSpPr>
          <p:nvPr/>
        </p:nvGrpSpPr>
        <p:grpSpPr bwMode="auto">
          <a:xfrm>
            <a:off x="9144000" y="2119313"/>
            <a:ext cx="0" cy="0"/>
            <a:chOff x="1440" y="1248"/>
            <a:chExt cx="2812" cy="2086"/>
          </a:xfrm>
        </p:grpSpPr>
        <p:sp>
          <p:nvSpPr>
            <p:cNvPr id="111648" name="Line 6"/>
            <p:cNvSpPr>
              <a:spLocks noChangeShapeType="1"/>
            </p:cNvSpPr>
            <p:nvPr/>
          </p:nvSpPr>
          <p:spPr bwMode="auto">
            <a:xfrm flipH="1">
              <a:off x="1920" y="1536"/>
              <a:ext cx="432" cy="672"/>
            </a:xfrm>
            <a:prstGeom prst="line">
              <a:avLst/>
            </a:prstGeom>
            <a:noFill/>
            <a:ln w="9525">
              <a:solidFill>
                <a:schemeClr val="tx1"/>
              </a:solidFill>
              <a:round/>
              <a:headEnd/>
              <a:tailEnd/>
            </a:ln>
          </p:spPr>
          <p:txBody>
            <a:bodyPr/>
            <a:lstStyle/>
            <a:p>
              <a:endParaRPr lang="en-GB"/>
            </a:p>
          </p:txBody>
        </p:sp>
        <p:sp>
          <p:nvSpPr>
            <p:cNvPr id="111649" name="Line 7"/>
            <p:cNvSpPr>
              <a:spLocks noChangeShapeType="1"/>
            </p:cNvSpPr>
            <p:nvPr/>
          </p:nvSpPr>
          <p:spPr bwMode="auto">
            <a:xfrm>
              <a:off x="2352" y="1584"/>
              <a:ext cx="384" cy="960"/>
            </a:xfrm>
            <a:prstGeom prst="line">
              <a:avLst/>
            </a:prstGeom>
            <a:noFill/>
            <a:ln w="9525">
              <a:solidFill>
                <a:schemeClr val="tx1"/>
              </a:solidFill>
              <a:round/>
              <a:headEnd/>
              <a:tailEnd/>
            </a:ln>
          </p:spPr>
          <p:txBody>
            <a:bodyPr/>
            <a:lstStyle/>
            <a:p>
              <a:endParaRPr lang="en-GB"/>
            </a:p>
          </p:txBody>
        </p:sp>
        <p:sp>
          <p:nvSpPr>
            <p:cNvPr id="111650" name="Line 8"/>
            <p:cNvSpPr>
              <a:spLocks noChangeShapeType="1"/>
            </p:cNvSpPr>
            <p:nvPr/>
          </p:nvSpPr>
          <p:spPr bwMode="auto">
            <a:xfrm>
              <a:off x="2352" y="1632"/>
              <a:ext cx="240" cy="912"/>
            </a:xfrm>
            <a:prstGeom prst="line">
              <a:avLst/>
            </a:prstGeom>
            <a:noFill/>
            <a:ln w="9525">
              <a:solidFill>
                <a:schemeClr val="tx1"/>
              </a:solidFill>
              <a:round/>
              <a:headEnd/>
              <a:tailEnd/>
            </a:ln>
          </p:spPr>
          <p:txBody>
            <a:bodyPr/>
            <a:lstStyle/>
            <a:p>
              <a:endParaRPr lang="en-GB"/>
            </a:p>
          </p:txBody>
        </p:sp>
        <p:sp>
          <p:nvSpPr>
            <p:cNvPr id="111651" name="Line 9"/>
            <p:cNvSpPr>
              <a:spLocks noChangeShapeType="1"/>
            </p:cNvSpPr>
            <p:nvPr/>
          </p:nvSpPr>
          <p:spPr bwMode="auto">
            <a:xfrm>
              <a:off x="2352" y="1632"/>
              <a:ext cx="144" cy="912"/>
            </a:xfrm>
            <a:prstGeom prst="line">
              <a:avLst/>
            </a:prstGeom>
            <a:noFill/>
            <a:ln w="9525">
              <a:solidFill>
                <a:schemeClr val="tx1"/>
              </a:solidFill>
              <a:round/>
              <a:headEnd/>
              <a:tailEnd/>
            </a:ln>
          </p:spPr>
          <p:txBody>
            <a:bodyPr/>
            <a:lstStyle/>
            <a:p>
              <a:endParaRPr lang="en-GB"/>
            </a:p>
          </p:txBody>
        </p:sp>
        <p:sp>
          <p:nvSpPr>
            <p:cNvPr id="111652" name="Line 10"/>
            <p:cNvSpPr>
              <a:spLocks noChangeShapeType="1"/>
            </p:cNvSpPr>
            <p:nvPr/>
          </p:nvSpPr>
          <p:spPr bwMode="auto">
            <a:xfrm flipH="1">
              <a:off x="2352" y="1584"/>
              <a:ext cx="0" cy="864"/>
            </a:xfrm>
            <a:prstGeom prst="line">
              <a:avLst/>
            </a:prstGeom>
            <a:noFill/>
            <a:ln w="9525">
              <a:solidFill>
                <a:schemeClr val="tx1"/>
              </a:solidFill>
              <a:round/>
              <a:headEnd/>
              <a:tailEnd/>
            </a:ln>
          </p:spPr>
          <p:txBody>
            <a:bodyPr/>
            <a:lstStyle/>
            <a:p>
              <a:endParaRPr lang="en-GB"/>
            </a:p>
          </p:txBody>
        </p:sp>
        <p:sp>
          <p:nvSpPr>
            <p:cNvPr id="111653" name="Line 11"/>
            <p:cNvSpPr>
              <a:spLocks noChangeShapeType="1"/>
            </p:cNvSpPr>
            <p:nvPr/>
          </p:nvSpPr>
          <p:spPr bwMode="auto">
            <a:xfrm flipH="1">
              <a:off x="2208" y="1584"/>
              <a:ext cx="144" cy="768"/>
            </a:xfrm>
            <a:prstGeom prst="line">
              <a:avLst/>
            </a:prstGeom>
            <a:noFill/>
            <a:ln w="9525">
              <a:solidFill>
                <a:schemeClr val="tx1"/>
              </a:solidFill>
              <a:round/>
              <a:headEnd/>
              <a:tailEnd/>
            </a:ln>
          </p:spPr>
          <p:txBody>
            <a:bodyPr/>
            <a:lstStyle/>
            <a:p>
              <a:endParaRPr lang="en-GB"/>
            </a:p>
          </p:txBody>
        </p:sp>
        <p:sp>
          <p:nvSpPr>
            <p:cNvPr id="111654" name="Line 12"/>
            <p:cNvSpPr>
              <a:spLocks noChangeShapeType="1"/>
            </p:cNvSpPr>
            <p:nvPr/>
          </p:nvSpPr>
          <p:spPr bwMode="auto">
            <a:xfrm flipH="1">
              <a:off x="2160" y="1584"/>
              <a:ext cx="192" cy="672"/>
            </a:xfrm>
            <a:prstGeom prst="line">
              <a:avLst/>
            </a:prstGeom>
            <a:noFill/>
            <a:ln w="9525">
              <a:solidFill>
                <a:schemeClr val="tx1"/>
              </a:solidFill>
              <a:round/>
              <a:headEnd/>
              <a:tailEnd/>
            </a:ln>
          </p:spPr>
          <p:txBody>
            <a:bodyPr/>
            <a:lstStyle/>
            <a:p>
              <a:endParaRPr lang="en-GB"/>
            </a:p>
          </p:txBody>
        </p:sp>
        <p:sp>
          <p:nvSpPr>
            <p:cNvPr id="111655" name="Line 13"/>
            <p:cNvSpPr>
              <a:spLocks noChangeShapeType="1"/>
            </p:cNvSpPr>
            <p:nvPr/>
          </p:nvSpPr>
          <p:spPr bwMode="auto">
            <a:xfrm flipH="1">
              <a:off x="2064" y="1536"/>
              <a:ext cx="288" cy="672"/>
            </a:xfrm>
            <a:prstGeom prst="line">
              <a:avLst/>
            </a:prstGeom>
            <a:noFill/>
            <a:ln w="9525">
              <a:solidFill>
                <a:schemeClr val="tx1"/>
              </a:solidFill>
              <a:round/>
              <a:headEnd/>
              <a:tailEnd/>
            </a:ln>
          </p:spPr>
          <p:txBody>
            <a:bodyPr/>
            <a:lstStyle/>
            <a:p>
              <a:endParaRPr lang="en-GB"/>
            </a:p>
          </p:txBody>
        </p:sp>
        <p:graphicFrame>
          <p:nvGraphicFramePr>
            <p:cNvPr id="111620" name="Object 4"/>
            <p:cNvGraphicFramePr>
              <a:graphicFrameLocks noChangeAspect="1"/>
            </p:cNvGraphicFramePr>
            <p:nvPr/>
          </p:nvGraphicFramePr>
          <p:xfrm>
            <a:off x="3504" y="1872"/>
            <a:ext cx="748" cy="1031"/>
          </p:xfrm>
          <a:graphic>
            <a:graphicData uri="http://schemas.openxmlformats.org/presentationml/2006/ole">
              <mc:AlternateContent xmlns:mc="http://schemas.openxmlformats.org/markup-compatibility/2006">
                <mc:Choice xmlns:v="urn:schemas-microsoft-com:vml" Requires="v">
                  <p:oleObj spid="_x0000_s5238" name="Visio" r:id="rId4" imgW="3006852" imgH="4141589" progId="Visio.Drawing.11">
                    <p:embed/>
                  </p:oleObj>
                </mc:Choice>
                <mc:Fallback>
                  <p:oleObj name="Visio" r:id="rId4" imgW="3006852" imgH="4141589"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4" y="1872"/>
                          <a:ext cx="748" cy="1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11656"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440" y="2160"/>
              <a:ext cx="1872" cy="1174"/>
            </a:xfrm>
            <a:prstGeom prst="rect">
              <a:avLst/>
            </a:prstGeom>
            <a:noFill/>
            <a:ln w="9525">
              <a:noFill/>
              <a:miter lim="800000"/>
              <a:headEnd/>
              <a:tailEnd/>
            </a:ln>
          </p:spPr>
        </p:pic>
        <p:sp>
          <p:nvSpPr>
            <p:cNvPr id="111657" name="Line 16"/>
            <p:cNvSpPr>
              <a:spLocks noChangeShapeType="1"/>
            </p:cNvSpPr>
            <p:nvPr/>
          </p:nvSpPr>
          <p:spPr bwMode="auto">
            <a:xfrm>
              <a:off x="2496" y="1680"/>
              <a:ext cx="1728" cy="0"/>
            </a:xfrm>
            <a:prstGeom prst="line">
              <a:avLst/>
            </a:prstGeom>
            <a:noFill/>
            <a:ln w="9525">
              <a:solidFill>
                <a:schemeClr val="tx1"/>
              </a:solidFill>
              <a:round/>
              <a:headEnd/>
              <a:tailEnd/>
            </a:ln>
          </p:spPr>
          <p:txBody>
            <a:bodyPr/>
            <a:lstStyle/>
            <a:p>
              <a:endParaRPr lang="en-GB"/>
            </a:p>
          </p:txBody>
        </p:sp>
        <p:graphicFrame>
          <p:nvGraphicFramePr>
            <p:cNvPr id="111621" name="Object 5"/>
            <p:cNvGraphicFramePr>
              <a:graphicFrameLocks noChangeAspect="1"/>
            </p:cNvGraphicFramePr>
            <p:nvPr/>
          </p:nvGraphicFramePr>
          <p:xfrm>
            <a:off x="2020" y="1248"/>
            <a:ext cx="524" cy="661"/>
          </p:xfrm>
          <a:graphic>
            <a:graphicData uri="http://schemas.openxmlformats.org/presentationml/2006/ole">
              <mc:AlternateContent xmlns:mc="http://schemas.openxmlformats.org/markup-compatibility/2006">
                <mc:Choice xmlns:v="urn:schemas-microsoft-com:vml" Requires="v">
                  <p:oleObj spid="_x0000_s5239" name="Visio" r:id="rId7" imgW="831723" imgH="1048702" progId="Visio.Drawing.11">
                    <p:embed/>
                  </p:oleObj>
                </mc:Choice>
                <mc:Fallback>
                  <p:oleObj name="Visio" r:id="rId7" imgW="831723" imgH="1048702"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20" y="1248"/>
                          <a:ext cx="524" cy="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11658" name="Line 18"/>
            <p:cNvSpPr>
              <a:spLocks noChangeShapeType="1"/>
            </p:cNvSpPr>
            <p:nvPr/>
          </p:nvSpPr>
          <p:spPr bwMode="auto">
            <a:xfrm flipV="1">
              <a:off x="3552" y="1680"/>
              <a:ext cx="0" cy="240"/>
            </a:xfrm>
            <a:prstGeom prst="line">
              <a:avLst/>
            </a:prstGeom>
            <a:noFill/>
            <a:ln w="9525">
              <a:solidFill>
                <a:schemeClr val="tx1"/>
              </a:solidFill>
              <a:round/>
              <a:headEnd/>
              <a:tailEnd/>
            </a:ln>
          </p:spPr>
          <p:txBody>
            <a:bodyPr/>
            <a:lstStyle/>
            <a:p>
              <a:endParaRPr lang="en-GB"/>
            </a:p>
          </p:txBody>
        </p:sp>
        <p:sp>
          <p:nvSpPr>
            <p:cNvPr id="111659" name="Line 19"/>
            <p:cNvSpPr>
              <a:spLocks noChangeShapeType="1"/>
            </p:cNvSpPr>
            <p:nvPr/>
          </p:nvSpPr>
          <p:spPr bwMode="auto">
            <a:xfrm flipV="1">
              <a:off x="3648" y="1680"/>
              <a:ext cx="0" cy="240"/>
            </a:xfrm>
            <a:prstGeom prst="line">
              <a:avLst/>
            </a:prstGeom>
            <a:noFill/>
            <a:ln w="9525">
              <a:solidFill>
                <a:schemeClr val="tx1"/>
              </a:solidFill>
              <a:round/>
              <a:headEnd/>
              <a:tailEnd/>
            </a:ln>
          </p:spPr>
          <p:txBody>
            <a:bodyPr/>
            <a:lstStyle/>
            <a:p>
              <a:endParaRPr lang="en-GB"/>
            </a:p>
          </p:txBody>
        </p:sp>
        <p:sp>
          <p:nvSpPr>
            <p:cNvPr id="111660" name="Line 20"/>
            <p:cNvSpPr>
              <a:spLocks noChangeShapeType="1"/>
            </p:cNvSpPr>
            <p:nvPr/>
          </p:nvSpPr>
          <p:spPr bwMode="auto">
            <a:xfrm flipV="1">
              <a:off x="3744" y="1680"/>
              <a:ext cx="0" cy="240"/>
            </a:xfrm>
            <a:prstGeom prst="line">
              <a:avLst/>
            </a:prstGeom>
            <a:noFill/>
            <a:ln w="9525">
              <a:solidFill>
                <a:schemeClr val="tx1"/>
              </a:solidFill>
              <a:round/>
              <a:headEnd/>
              <a:tailEnd/>
            </a:ln>
          </p:spPr>
          <p:txBody>
            <a:bodyPr/>
            <a:lstStyle/>
            <a:p>
              <a:endParaRPr lang="en-GB"/>
            </a:p>
          </p:txBody>
        </p:sp>
        <p:sp>
          <p:nvSpPr>
            <p:cNvPr id="111661" name="Line 21"/>
            <p:cNvSpPr>
              <a:spLocks noChangeShapeType="1"/>
            </p:cNvSpPr>
            <p:nvPr/>
          </p:nvSpPr>
          <p:spPr bwMode="auto">
            <a:xfrm flipV="1">
              <a:off x="3840" y="1680"/>
              <a:ext cx="0" cy="240"/>
            </a:xfrm>
            <a:prstGeom prst="line">
              <a:avLst/>
            </a:prstGeom>
            <a:noFill/>
            <a:ln w="9525">
              <a:solidFill>
                <a:schemeClr val="tx1"/>
              </a:solidFill>
              <a:round/>
              <a:headEnd/>
              <a:tailEnd/>
            </a:ln>
          </p:spPr>
          <p:txBody>
            <a:bodyPr/>
            <a:lstStyle/>
            <a:p>
              <a:endParaRPr lang="en-GB"/>
            </a:p>
          </p:txBody>
        </p:sp>
        <p:sp>
          <p:nvSpPr>
            <p:cNvPr id="111662" name="Line 22"/>
            <p:cNvSpPr>
              <a:spLocks noChangeShapeType="1"/>
            </p:cNvSpPr>
            <p:nvPr/>
          </p:nvSpPr>
          <p:spPr bwMode="auto">
            <a:xfrm flipV="1">
              <a:off x="3936" y="1680"/>
              <a:ext cx="0" cy="240"/>
            </a:xfrm>
            <a:prstGeom prst="line">
              <a:avLst/>
            </a:prstGeom>
            <a:noFill/>
            <a:ln w="9525">
              <a:solidFill>
                <a:schemeClr val="tx1"/>
              </a:solidFill>
              <a:round/>
              <a:headEnd/>
              <a:tailEnd/>
            </a:ln>
          </p:spPr>
          <p:txBody>
            <a:bodyPr/>
            <a:lstStyle/>
            <a:p>
              <a:endParaRPr lang="en-GB"/>
            </a:p>
          </p:txBody>
        </p:sp>
        <p:sp>
          <p:nvSpPr>
            <p:cNvPr id="111663" name="Line 23"/>
            <p:cNvSpPr>
              <a:spLocks noChangeShapeType="1"/>
            </p:cNvSpPr>
            <p:nvPr/>
          </p:nvSpPr>
          <p:spPr bwMode="auto">
            <a:xfrm flipV="1">
              <a:off x="4032" y="1680"/>
              <a:ext cx="0" cy="240"/>
            </a:xfrm>
            <a:prstGeom prst="line">
              <a:avLst/>
            </a:prstGeom>
            <a:noFill/>
            <a:ln w="9525">
              <a:solidFill>
                <a:schemeClr val="tx1"/>
              </a:solidFill>
              <a:round/>
              <a:headEnd/>
              <a:tailEnd/>
            </a:ln>
          </p:spPr>
          <p:txBody>
            <a:bodyPr/>
            <a:lstStyle/>
            <a:p>
              <a:endParaRPr lang="en-GB"/>
            </a:p>
          </p:txBody>
        </p:sp>
        <p:sp>
          <p:nvSpPr>
            <p:cNvPr id="111664" name="Line 24"/>
            <p:cNvSpPr>
              <a:spLocks noChangeShapeType="1"/>
            </p:cNvSpPr>
            <p:nvPr/>
          </p:nvSpPr>
          <p:spPr bwMode="auto">
            <a:xfrm flipV="1">
              <a:off x="4128" y="1680"/>
              <a:ext cx="0" cy="240"/>
            </a:xfrm>
            <a:prstGeom prst="line">
              <a:avLst/>
            </a:prstGeom>
            <a:noFill/>
            <a:ln w="9525">
              <a:solidFill>
                <a:schemeClr val="tx1"/>
              </a:solidFill>
              <a:round/>
              <a:headEnd/>
              <a:tailEnd/>
            </a:ln>
          </p:spPr>
          <p:txBody>
            <a:bodyPr/>
            <a:lstStyle/>
            <a:p>
              <a:endParaRPr lang="en-GB"/>
            </a:p>
          </p:txBody>
        </p:sp>
        <p:sp>
          <p:nvSpPr>
            <p:cNvPr id="111665" name="Line 25"/>
            <p:cNvSpPr>
              <a:spLocks noChangeShapeType="1"/>
            </p:cNvSpPr>
            <p:nvPr/>
          </p:nvSpPr>
          <p:spPr bwMode="auto">
            <a:xfrm flipV="1">
              <a:off x="4224" y="1680"/>
              <a:ext cx="0" cy="240"/>
            </a:xfrm>
            <a:prstGeom prst="line">
              <a:avLst/>
            </a:prstGeom>
            <a:noFill/>
            <a:ln w="9525">
              <a:solidFill>
                <a:schemeClr val="tx1"/>
              </a:solidFill>
              <a:round/>
              <a:headEnd/>
              <a:tailEnd/>
            </a:ln>
          </p:spPr>
          <p:txBody>
            <a:bodyPr/>
            <a:lstStyle/>
            <a:p>
              <a:endParaRPr lang="en-GB"/>
            </a:p>
          </p:txBody>
        </p:sp>
      </p:grpSp>
      <p:sp>
        <p:nvSpPr>
          <p:cNvPr id="111626" name="Text Box 26"/>
          <p:cNvSpPr txBox="1">
            <a:spLocks noChangeArrowheads="1"/>
          </p:cNvSpPr>
          <p:nvPr/>
        </p:nvSpPr>
        <p:spPr bwMode="auto">
          <a:xfrm>
            <a:off x="6530975" y="1347788"/>
            <a:ext cx="1819275" cy="925512"/>
          </a:xfrm>
          <a:prstGeom prst="rect">
            <a:avLst/>
          </a:prstGeom>
          <a:noFill/>
          <a:ln w="9525">
            <a:solidFill>
              <a:schemeClr val="tx1"/>
            </a:solidFill>
            <a:miter lim="800000"/>
            <a:headEnd/>
            <a:tailEnd/>
          </a:ln>
        </p:spPr>
        <p:txBody>
          <a:bodyPr>
            <a:spAutoFit/>
          </a:bodyPr>
          <a:lstStyle/>
          <a:p>
            <a:r>
              <a:rPr lang="en-US">
                <a:latin typeface="Arial" charset="0"/>
              </a:rPr>
              <a:t>Plus:</a:t>
            </a:r>
          </a:p>
          <a:p>
            <a:r>
              <a:rPr lang="en-US">
                <a:latin typeface="Arial" charset="0"/>
              </a:rPr>
              <a:t>Trigger decision</a:t>
            </a:r>
          </a:p>
          <a:p>
            <a:r>
              <a:rPr lang="en-US">
                <a:latin typeface="Arial" charset="0"/>
              </a:rPr>
              <a:t>Bunch cross ID</a:t>
            </a:r>
          </a:p>
        </p:txBody>
      </p:sp>
      <p:cxnSp>
        <p:nvCxnSpPr>
          <p:cNvPr id="111627" name="AutoShape 27"/>
          <p:cNvCxnSpPr>
            <a:cxnSpLocks noChangeShapeType="1"/>
            <a:stCxn id="111626" idx="1"/>
          </p:cNvCxnSpPr>
          <p:nvPr/>
        </p:nvCxnSpPr>
        <p:spPr bwMode="auto">
          <a:xfrm flipH="1">
            <a:off x="5969000" y="1811338"/>
            <a:ext cx="561975" cy="552450"/>
          </a:xfrm>
          <a:prstGeom prst="straightConnector1">
            <a:avLst/>
          </a:prstGeom>
          <a:noFill/>
          <a:ln w="9525">
            <a:solidFill>
              <a:schemeClr val="tx1"/>
            </a:solidFill>
            <a:round/>
            <a:headEnd/>
            <a:tailEnd type="triangle" w="med" len="med"/>
          </a:ln>
        </p:spPr>
      </p:cxnSp>
      <p:grpSp>
        <p:nvGrpSpPr>
          <p:cNvPr id="111628" name="Group 28"/>
          <p:cNvGrpSpPr>
            <a:grpSpLocks/>
          </p:cNvGrpSpPr>
          <p:nvPr/>
        </p:nvGrpSpPr>
        <p:grpSpPr bwMode="auto">
          <a:xfrm>
            <a:off x="4216400" y="1838325"/>
            <a:ext cx="4464050" cy="3311525"/>
            <a:chOff x="1440" y="1248"/>
            <a:chExt cx="2812" cy="2086"/>
          </a:xfrm>
        </p:grpSpPr>
        <p:sp>
          <p:nvSpPr>
            <p:cNvPr id="111630" name="Line 29"/>
            <p:cNvSpPr>
              <a:spLocks noChangeShapeType="1"/>
            </p:cNvSpPr>
            <p:nvPr/>
          </p:nvSpPr>
          <p:spPr bwMode="auto">
            <a:xfrm flipH="1">
              <a:off x="1920" y="1536"/>
              <a:ext cx="432" cy="672"/>
            </a:xfrm>
            <a:prstGeom prst="line">
              <a:avLst/>
            </a:prstGeom>
            <a:noFill/>
            <a:ln w="9525">
              <a:solidFill>
                <a:schemeClr val="tx1"/>
              </a:solidFill>
              <a:round/>
              <a:headEnd/>
              <a:tailEnd/>
            </a:ln>
          </p:spPr>
          <p:txBody>
            <a:bodyPr/>
            <a:lstStyle/>
            <a:p>
              <a:endParaRPr lang="en-GB"/>
            </a:p>
          </p:txBody>
        </p:sp>
        <p:sp>
          <p:nvSpPr>
            <p:cNvPr id="111631" name="Line 30"/>
            <p:cNvSpPr>
              <a:spLocks noChangeShapeType="1"/>
            </p:cNvSpPr>
            <p:nvPr/>
          </p:nvSpPr>
          <p:spPr bwMode="auto">
            <a:xfrm>
              <a:off x="2352" y="1584"/>
              <a:ext cx="384" cy="960"/>
            </a:xfrm>
            <a:prstGeom prst="line">
              <a:avLst/>
            </a:prstGeom>
            <a:noFill/>
            <a:ln w="9525">
              <a:solidFill>
                <a:schemeClr val="tx1"/>
              </a:solidFill>
              <a:round/>
              <a:headEnd/>
              <a:tailEnd/>
            </a:ln>
          </p:spPr>
          <p:txBody>
            <a:bodyPr/>
            <a:lstStyle/>
            <a:p>
              <a:endParaRPr lang="en-GB"/>
            </a:p>
          </p:txBody>
        </p:sp>
        <p:sp>
          <p:nvSpPr>
            <p:cNvPr id="111632" name="Line 31"/>
            <p:cNvSpPr>
              <a:spLocks noChangeShapeType="1"/>
            </p:cNvSpPr>
            <p:nvPr/>
          </p:nvSpPr>
          <p:spPr bwMode="auto">
            <a:xfrm>
              <a:off x="2352" y="1632"/>
              <a:ext cx="240" cy="912"/>
            </a:xfrm>
            <a:prstGeom prst="line">
              <a:avLst/>
            </a:prstGeom>
            <a:noFill/>
            <a:ln w="9525">
              <a:solidFill>
                <a:schemeClr val="tx1"/>
              </a:solidFill>
              <a:round/>
              <a:headEnd/>
              <a:tailEnd/>
            </a:ln>
          </p:spPr>
          <p:txBody>
            <a:bodyPr/>
            <a:lstStyle/>
            <a:p>
              <a:endParaRPr lang="en-GB"/>
            </a:p>
          </p:txBody>
        </p:sp>
        <p:sp>
          <p:nvSpPr>
            <p:cNvPr id="111633" name="Line 32"/>
            <p:cNvSpPr>
              <a:spLocks noChangeShapeType="1"/>
            </p:cNvSpPr>
            <p:nvPr/>
          </p:nvSpPr>
          <p:spPr bwMode="auto">
            <a:xfrm>
              <a:off x="2352" y="1632"/>
              <a:ext cx="144" cy="912"/>
            </a:xfrm>
            <a:prstGeom prst="line">
              <a:avLst/>
            </a:prstGeom>
            <a:noFill/>
            <a:ln w="9525">
              <a:solidFill>
                <a:schemeClr val="tx1"/>
              </a:solidFill>
              <a:round/>
              <a:headEnd/>
              <a:tailEnd/>
            </a:ln>
          </p:spPr>
          <p:txBody>
            <a:bodyPr/>
            <a:lstStyle/>
            <a:p>
              <a:endParaRPr lang="en-GB"/>
            </a:p>
          </p:txBody>
        </p:sp>
        <p:sp>
          <p:nvSpPr>
            <p:cNvPr id="111634" name="Line 33"/>
            <p:cNvSpPr>
              <a:spLocks noChangeShapeType="1"/>
            </p:cNvSpPr>
            <p:nvPr/>
          </p:nvSpPr>
          <p:spPr bwMode="auto">
            <a:xfrm flipH="1">
              <a:off x="2352" y="1584"/>
              <a:ext cx="0" cy="864"/>
            </a:xfrm>
            <a:prstGeom prst="line">
              <a:avLst/>
            </a:prstGeom>
            <a:noFill/>
            <a:ln w="9525">
              <a:solidFill>
                <a:schemeClr val="tx1"/>
              </a:solidFill>
              <a:round/>
              <a:headEnd/>
              <a:tailEnd/>
            </a:ln>
          </p:spPr>
          <p:txBody>
            <a:bodyPr/>
            <a:lstStyle/>
            <a:p>
              <a:endParaRPr lang="en-GB"/>
            </a:p>
          </p:txBody>
        </p:sp>
        <p:sp>
          <p:nvSpPr>
            <p:cNvPr id="111635" name="Line 34"/>
            <p:cNvSpPr>
              <a:spLocks noChangeShapeType="1"/>
            </p:cNvSpPr>
            <p:nvPr/>
          </p:nvSpPr>
          <p:spPr bwMode="auto">
            <a:xfrm flipH="1">
              <a:off x="2208" y="1584"/>
              <a:ext cx="144" cy="768"/>
            </a:xfrm>
            <a:prstGeom prst="line">
              <a:avLst/>
            </a:prstGeom>
            <a:noFill/>
            <a:ln w="9525">
              <a:solidFill>
                <a:schemeClr val="tx1"/>
              </a:solidFill>
              <a:round/>
              <a:headEnd/>
              <a:tailEnd/>
            </a:ln>
          </p:spPr>
          <p:txBody>
            <a:bodyPr/>
            <a:lstStyle/>
            <a:p>
              <a:endParaRPr lang="en-GB"/>
            </a:p>
          </p:txBody>
        </p:sp>
        <p:sp>
          <p:nvSpPr>
            <p:cNvPr id="111636" name="Line 35"/>
            <p:cNvSpPr>
              <a:spLocks noChangeShapeType="1"/>
            </p:cNvSpPr>
            <p:nvPr/>
          </p:nvSpPr>
          <p:spPr bwMode="auto">
            <a:xfrm flipH="1">
              <a:off x="2160" y="1584"/>
              <a:ext cx="192" cy="672"/>
            </a:xfrm>
            <a:prstGeom prst="line">
              <a:avLst/>
            </a:prstGeom>
            <a:noFill/>
            <a:ln w="9525">
              <a:solidFill>
                <a:schemeClr val="tx1"/>
              </a:solidFill>
              <a:round/>
              <a:headEnd/>
              <a:tailEnd/>
            </a:ln>
          </p:spPr>
          <p:txBody>
            <a:bodyPr/>
            <a:lstStyle/>
            <a:p>
              <a:endParaRPr lang="en-GB"/>
            </a:p>
          </p:txBody>
        </p:sp>
        <p:sp>
          <p:nvSpPr>
            <p:cNvPr id="111637" name="Line 36"/>
            <p:cNvSpPr>
              <a:spLocks noChangeShapeType="1"/>
            </p:cNvSpPr>
            <p:nvPr/>
          </p:nvSpPr>
          <p:spPr bwMode="auto">
            <a:xfrm flipH="1">
              <a:off x="2064" y="1536"/>
              <a:ext cx="288" cy="672"/>
            </a:xfrm>
            <a:prstGeom prst="line">
              <a:avLst/>
            </a:prstGeom>
            <a:noFill/>
            <a:ln w="9525">
              <a:solidFill>
                <a:schemeClr val="tx1"/>
              </a:solidFill>
              <a:round/>
              <a:headEnd/>
              <a:tailEnd/>
            </a:ln>
          </p:spPr>
          <p:txBody>
            <a:bodyPr/>
            <a:lstStyle/>
            <a:p>
              <a:endParaRPr lang="en-GB"/>
            </a:p>
          </p:txBody>
        </p:sp>
        <p:graphicFrame>
          <p:nvGraphicFramePr>
            <p:cNvPr id="111618" name="Object 2"/>
            <p:cNvGraphicFramePr>
              <a:graphicFrameLocks noChangeAspect="1"/>
            </p:cNvGraphicFramePr>
            <p:nvPr/>
          </p:nvGraphicFramePr>
          <p:xfrm>
            <a:off x="3504" y="1872"/>
            <a:ext cx="748" cy="1031"/>
          </p:xfrm>
          <a:graphic>
            <a:graphicData uri="http://schemas.openxmlformats.org/presentationml/2006/ole">
              <mc:AlternateContent xmlns:mc="http://schemas.openxmlformats.org/markup-compatibility/2006">
                <mc:Choice xmlns:v="urn:schemas-microsoft-com:vml" Requires="v">
                  <p:oleObj spid="_x0000_s5240" name="Visio" r:id="rId9" imgW="3006852" imgH="4141589" progId="Visio.Drawing.11">
                    <p:embed/>
                  </p:oleObj>
                </mc:Choice>
                <mc:Fallback>
                  <p:oleObj name="Visio" r:id="rId9" imgW="3006852" imgH="4141589"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4" y="1872"/>
                          <a:ext cx="748" cy="1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11638" name="Picture 3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440" y="2160"/>
              <a:ext cx="1872" cy="1174"/>
            </a:xfrm>
            <a:prstGeom prst="rect">
              <a:avLst/>
            </a:prstGeom>
            <a:noFill/>
            <a:ln w="9525">
              <a:noFill/>
              <a:miter lim="800000"/>
              <a:headEnd/>
              <a:tailEnd/>
            </a:ln>
          </p:spPr>
        </p:pic>
        <p:sp>
          <p:nvSpPr>
            <p:cNvPr id="111639" name="Line 39"/>
            <p:cNvSpPr>
              <a:spLocks noChangeShapeType="1"/>
            </p:cNvSpPr>
            <p:nvPr/>
          </p:nvSpPr>
          <p:spPr bwMode="auto">
            <a:xfrm>
              <a:off x="2496" y="1680"/>
              <a:ext cx="1728" cy="0"/>
            </a:xfrm>
            <a:prstGeom prst="line">
              <a:avLst/>
            </a:prstGeom>
            <a:noFill/>
            <a:ln w="9525">
              <a:solidFill>
                <a:schemeClr val="tx1"/>
              </a:solidFill>
              <a:round/>
              <a:headEnd/>
              <a:tailEnd/>
            </a:ln>
          </p:spPr>
          <p:txBody>
            <a:bodyPr/>
            <a:lstStyle/>
            <a:p>
              <a:endParaRPr lang="en-GB"/>
            </a:p>
          </p:txBody>
        </p:sp>
        <p:graphicFrame>
          <p:nvGraphicFramePr>
            <p:cNvPr id="111619" name="Object 3"/>
            <p:cNvGraphicFramePr>
              <a:graphicFrameLocks noChangeAspect="1"/>
            </p:cNvGraphicFramePr>
            <p:nvPr/>
          </p:nvGraphicFramePr>
          <p:xfrm>
            <a:off x="2020" y="1248"/>
            <a:ext cx="524" cy="661"/>
          </p:xfrm>
          <a:graphic>
            <a:graphicData uri="http://schemas.openxmlformats.org/presentationml/2006/ole">
              <mc:AlternateContent xmlns:mc="http://schemas.openxmlformats.org/markup-compatibility/2006">
                <mc:Choice xmlns:v="urn:schemas-microsoft-com:vml" Requires="v">
                  <p:oleObj spid="_x0000_s5241" name="Visio" r:id="rId10" imgW="831723" imgH="1048702" progId="Visio.Drawing.11">
                    <p:embed/>
                  </p:oleObj>
                </mc:Choice>
                <mc:Fallback>
                  <p:oleObj name="Visio" r:id="rId10" imgW="831723" imgH="1048702"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20" y="1248"/>
                          <a:ext cx="524" cy="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11640" name="Line 41"/>
            <p:cNvSpPr>
              <a:spLocks noChangeShapeType="1"/>
            </p:cNvSpPr>
            <p:nvPr/>
          </p:nvSpPr>
          <p:spPr bwMode="auto">
            <a:xfrm flipV="1">
              <a:off x="3552" y="1680"/>
              <a:ext cx="0" cy="240"/>
            </a:xfrm>
            <a:prstGeom prst="line">
              <a:avLst/>
            </a:prstGeom>
            <a:noFill/>
            <a:ln w="9525">
              <a:solidFill>
                <a:schemeClr val="tx1"/>
              </a:solidFill>
              <a:round/>
              <a:headEnd/>
              <a:tailEnd/>
            </a:ln>
          </p:spPr>
          <p:txBody>
            <a:bodyPr/>
            <a:lstStyle/>
            <a:p>
              <a:endParaRPr lang="en-GB"/>
            </a:p>
          </p:txBody>
        </p:sp>
        <p:sp>
          <p:nvSpPr>
            <p:cNvPr id="111641" name="Line 42"/>
            <p:cNvSpPr>
              <a:spLocks noChangeShapeType="1"/>
            </p:cNvSpPr>
            <p:nvPr/>
          </p:nvSpPr>
          <p:spPr bwMode="auto">
            <a:xfrm flipV="1">
              <a:off x="3648" y="1680"/>
              <a:ext cx="0" cy="240"/>
            </a:xfrm>
            <a:prstGeom prst="line">
              <a:avLst/>
            </a:prstGeom>
            <a:noFill/>
            <a:ln w="9525">
              <a:solidFill>
                <a:schemeClr val="tx1"/>
              </a:solidFill>
              <a:round/>
              <a:headEnd/>
              <a:tailEnd/>
            </a:ln>
          </p:spPr>
          <p:txBody>
            <a:bodyPr/>
            <a:lstStyle/>
            <a:p>
              <a:endParaRPr lang="en-GB"/>
            </a:p>
          </p:txBody>
        </p:sp>
        <p:sp>
          <p:nvSpPr>
            <p:cNvPr id="111642" name="Line 43"/>
            <p:cNvSpPr>
              <a:spLocks noChangeShapeType="1"/>
            </p:cNvSpPr>
            <p:nvPr/>
          </p:nvSpPr>
          <p:spPr bwMode="auto">
            <a:xfrm flipV="1">
              <a:off x="3744" y="1680"/>
              <a:ext cx="0" cy="240"/>
            </a:xfrm>
            <a:prstGeom prst="line">
              <a:avLst/>
            </a:prstGeom>
            <a:noFill/>
            <a:ln w="9525">
              <a:solidFill>
                <a:schemeClr val="tx1"/>
              </a:solidFill>
              <a:round/>
              <a:headEnd/>
              <a:tailEnd/>
            </a:ln>
          </p:spPr>
          <p:txBody>
            <a:bodyPr/>
            <a:lstStyle/>
            <a:p>
              <a:endParaRPr lang="en-GB"/>
            </a:p>
          </p:txBody>
        </p:sp>
        <p:sp>
          <p:nvSpPr>
            <p:cNvPr id="111643" name="Line 44"/>
            <p:cNvSpPr>
              <a:spLocks noChangeShapeType="1"/>
            </p:cNvSpPr>
            <p:nvPr/>
          </p:nvSpPr>
          <p:spPr bwMode="auto">
            <a:xfrm flipV="1">
              <a:off x="3840" y="1680"/>
              <a:ext cx="0" cy="240"/>
            </a:xfrm>
            <a:prstGeom prst="line">
              <a:avLst/>
            </a:prstGeom>
            <a:noFill/>
            <a:ln w="9525">
              <a:solidFill>
                <a:schemeClr val="tx1"/>
              </a:solidFill>
              <a:round/>
              <a:headEnd/>
              <a:tailEnd/>
            </a:ln>
          </p:spPr>
          <p:txBody>
            <a:bodyPr/>
            <a:lstStyle/>
            <a:p>
              <a:endParaRPr lang="en-GB"/>
            </a:p>
          </p:txBody>
        </p:sp>
        <p:sp>
          <p:nvSpPr>
            <p:cNvPr id="111644" name="Line 45"/>
            <p:cNvSpPr>
              <a:spLocks noChangeShapeType="1"/>
            </p:cNvSpPr>
            <p:nvPr/>
          </p:nvSpPr>
          <p:spPr bwMode="auto">
            <a:xfrm flipV="1">
              <a:off x="3936" y="1680"/>
              <a:ext cx="0" cy="240"/>
            </a:xfrm>
            <a:prstGeom prst="line">
              <a:avLst/>
            </a:prstGeom>
            <a:noFill/>
            <a:ln w="9525">
              <a:solidFill>
                <a:schemeClr val="tx1"/>
              </a:solidFill>
              <a:round/>
              <a:headEnd/>
              <a:tailEnd/>
            </a:ln>
          </p:spPr>
          <p:txBody>
            <a:bodyPr/>
            <a:lstStyle/>
            <a:p>
              <a:endParaRPr lang="en-GB"/>
            </a:p>
          </p:txBody>
        </p:sp>
        <p:sp>
          <p:nvSpPr>
            <p:cNvPr id="111645" name="Line 46"/>
            <p:cNvSpPr>
              <a:spLocks noChangeShapeType="1"/>
            </p:cNvSpPr>
            <p:nvPr/>
          </p:nvSpPr>
          <p:spPr bwMode="auto">
            <a:xfrm flipV="1">
              <a:off x="4032" y="1680"/>
              <a:ext cx="0" cy="240"/>
            </a:xfrm>
            <a:prstGeom prst="line">
              <a:avLst/>
            </a:prstGeom>
            <a:noFill/>
            <a:ln w="9525">
              <a:solidFill>
                <a:schemeClr val="tx1"/>
              </a:solidFill>
              <a:round/>
              <a:headEnd/>
              <a:tailEnd/>
            </a:ln>
          </p:spPr>
          <p:txBody>
            <a:bodyPr/>
            <a:lstStyle/>
            <a:p>
              <a:endParaRPr lang="en-GB"/>
            </a:p>
          </p:txBody>
        </p:sp>
        <p:sp>
          <p:nvSpPr>
            <p:cNvPr id="111646" name="Line 47"/>
            <p:cNvSpPr>
              <a:spLocks noChangeShapeType="1"/>
            </p:cNvSpPr>
            <p:nvPr/>
          </p:nvSpPr>
          <p:spPr bwMode="auto">
            <a:xfrm flipV="1">
              <a:off x="4128" y="1680"/>
              <a:ext cx="0" cy="240"/>
            </a:xfrm>
            <a:prstGeom prst="line">
              <a:avLst/>
            </a:prstGeom>
            <a:noFill/>
            <a:ln w="9525">
              <a:solidFill>
                <a:schemeClr val="tx1"/>
              </a:solidFill>
              <a:round/>
              <a:headEnd/>
              <a:tailEnd/>
            </a:ln>
          </p:spPr>
          <p:txBody>
            <a:bodyPr/>
            <a:lstStyle/>
            <a:p>
              <a:endParaRPr lang="en-GB"/>
            </a:p>
          </p:txBody>
        </p:sp>
        <p:sp>
          <p:nvSpPr>
            <p:cNvPr id="111647" name="Line 48"/>
            <p:cNvSpPr>
              <a:spLocks noChangeShapeType="1"/>
            </p:cNvSpPr>
            <p:nvPr/>
          </p:nvSpPr>
          <p:spPr bwMode="auto">
            <a:xfrm flipV="1">
              <a:off x="4224" y="1680"/>
              <a:ext cx="0" cy="240"/>
            </a:xfrm>
            <a:prstGeom prst="line">
              <a:avLst/>
            </a:prstGeom>
            <a:noFill/>
            <a:ln w="9525">
              <a:solidFill>
                <a:schemeClr val="tx1"/>
              </a:solidFill>
              <a:round/>
              <a:headEnd/>
              <a:tailEnd/>
            </a:ln>
          </p:spPr>
          <p:txBody>
            <a:bodyPr/>
            <a:lstStyle/>
            <a:p>
              <a:endParaRPr lang="en-GB"/>
            </a:p>
          </p:txBody>
        </p:sp>
      </p:gr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77108"/>
          </a:xfrm>
        </p:spPr>
        <p:txBody>
          <a:bodyPr/>
          <a:lstStyle/>
          <a:p>
            <a:r>
              <a:rPr lang="en-US" dirty="0" smtClean="0"/>
              <a:t>Time Alignment</a:t>
            </a:r>
            <a:endParaRPr lang="en-US" dirty="0"/>
          </a:p>
        </p:txBody>
      </p:sp>
      <p:pic>
        <p:nvPicPr>
          <p:cNvPr id="8" name="Picture 4" descr="lhcb"/>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76300" y="1352550"/>
            <a:ext cx="6837589" cy="4286250"/>
          </a:xfrm>
          <a:prstGeom prst="rect">
            <a:avLst/>
          </a:prstGeom>
          <a:noFill/>
          <a:ln w="9525">
            <a:noFill/>
            <a:miter lim="800000"/>
            <a:headEnd/>
            <a:tailEnd/>
          </a:ln>
        </p:spPr>
      </p:pic>
      <p:pic>
        <p:nvPicPr>
          <p:cNvPr id="9"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2420711"/>
            <a:ext cx="6661830" cy="2868839"/>
          </a:xfrm>
          <a:prstGeom prst="rect">
            <a:avLst/>
          </a:prstGeom>
          <a:noFill/>
          <a:ln w="9525">
            <a:noFill/>
            <a:miter lim="800000"/>
            <a:headEnd/>
            <a:tailEnd/>
          </a:ln>
        </p:spPr>
      </p:pic>
    </p:spTree>
    <p:extLst>
      <p:ext uri="{BB962C8B-B14F-4D97-AF65-F5344CB8AC3E}">
        <p14:creationId xmlns:p14="http://schemas.microsoft.com/office/powerpoint/2010/main" val="748060094"/>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right)">
                                      <p:cBhvr>
                                        <p:cTn id="12" dur="5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5"/>
          <p:cNvSpPr>
            <a:spLocks noGrp="1"/>
          </p:cNvSpPr>
          <p:nvPr>
            <p:ph type="ctrTitle"/>
          </p:nvPr>
        </p:nvSpPr>
        <p:spPr/>
        <p:txBody>
          <a:bodyPr/>
          <a:lstStyle/>
          <a:p>
            <a:pPr eaLnBrk="1" hangingPunct="1"/>
            <a:r>
              <a:rPr lang="en-GB" dirty="0" smtClean="0"/>
              <a:t>Trigger </a:t>
            </a:r>
            <a:br>
              <a:rPr lang="en-GB" dirty="0" smtClean="0"/>
            </a:br>
            <a:r>
              <a:rPr lang="en-GB" dirty="0" smtClean="0"/>
              <a:t>(Sneak Preview)</a:t>
            </a:r>
          </a:p>
        </p:txBody>
      </p:sp>
      <p:sp>
        <p:nvSpPr>
          <p:cNvPr id="2" name="TextBox 1"/>
          <p:cNvSpPr txBox="1"/>
          <p:nvPr/>
        </p:nvSpPr>
        <p:spPr>
          <a:xfrm>
            <a:off x="2057400" y="3733800"/>
            <a:ext cx="2971800" cy="523220"/>
          </a:xfrm>
          <a:prstGeom prst="rect">
            <a:avLst/>
          </a:prstGeom>
          <a:noFill/>
        </p:spPr>
        <p:txBody>
          <a:bodyPr wrap="square" rtlCol="0">
            <a:spAutoFit/>
          </a:bodyPr>
          <a:lstStyle/>
          <a:p>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SPOILER ALERT</a:t>
            </a: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remove" grpId="0" nodeType="withEffect">
                                  <p:stCondLst>
                                    <p:cond delay="0"/>
                                  </p:stCondLst>
                                  <p:iterate type="lt">
                                    <p:tmPct val="0"/>
                                  </p:iterate>
                                  <p:childTnLst>
                                    <p:animEffect transition="out" filter="fade">
                                      <p:cBhvr>
                                        <p:cTn id="6" dur="3000" tmFilter="0, 0; .2, .5; .8, .5; 1, 0"/>
                                        <p:tgtEl>
                                          <p:spTgt spid="2"/>
                                        </p:tgtEl>
                                      </p:cBhvr>
                                    </p:animEffect>
                                    <p:animScale>
                                      <p:cBhvr>
                                        <p:cTn id="7" dur="1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77108"/>
          </a:xfrm>
        </p:spPr>
        <p:txBody>
          <a:bodyPr/>
          <a:lstStyle/>
          <a:p>
            <a:r>
              <a:rPr lang="en-US" dirty="0" smtClean="0"/>
              <a:t>Initial questions</a:t>
            </a:r>
            <a:endParaRPr lang="en-US" dirty="0"/>
          </a:p>
        </p:txBody>
      </p:sp>
      <p:sp>
        <p:nvSpPr>
          <p:cNvPr id="6" name="Text Placeholder 5"/>
          <p:cNvSpPr>
            <a:spLocks noGrp="1"/>
          </p:cNvSpPr>
          <p:nvPr>
            <p:ph type="body" sz="quarter" idx="10"/>
          </p:nvPr>
        </p:nvSpPr>
        <p:spPr>
          <a:xfrm>
            <a:off x="381000" y="1411552"/>
            <a:ext cx="8382000" cy="4735655"/>
          </a:xfrm>
        </p:spPr>
        <p:txBody>
          <a:bodyPr/>
          <a:lstStyle/>
          <a:p>
            <a:r>
              <a:rPr lang="en-US" dirty="0" smtClean="0"/>
              <a:t>When working on the DAQ why should we care about Detector Readout and Frontend Electronics?</a:t>
            </a:r>
          </a:p>
          <a:p>
            <a:r>
              <a:rPr lang="en-US" dirty="0" smtClean="0"/>
              <a:t>It is important to understand our colleagues</a:t>
            </a:r>
          </a:p>
          <a:p>
            <a:r>
              <a:rPr lang="en-US" dirty="0" smtClean="0"/>
              <a:t>The Frontend electronics is the source of the data</a:t>
            </a:r>
          </a:p>
          <a:p>
            <a:r>
              <a:rPr lang="en-US" dirty="0" smtClean="0"/>
              <a:t>When designing an experiment the overall cost and complexity will be a compromise between what you can do in your electronics and what you must do in your data acquisition</a:t>
            </a:r>
            <a:endParaRPr lang="en-US" dirty="0"/>
          </a:p>
        </p:txBody>
      </p:sp>
    </p:spTree>
    <p:extLst>
      <p:ext uri="{BB962C8B-B14F-4D97-AF65-F5344CB8AC3E}">
        <p14:creationId xmlns:p14="http://schemas.microsoft.com/office/powerpoint/2010/main" val="62619928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pPr eaLnBrk="1" hangingPunct="1"/>
            <a:r>
              <a:rPr lang="en-GB" dirty="0" smtClean="0"/>
              <a:t>What is a trigger?</a:t>
            </a:r>
          </a:p>
        </p:txBody>
      </p:sp>
      <p:pic>
        <p:nvPicPr>
          <p:cNvPr id="6" name="Content Placeholder 5" descr="trigger-screenshot2.jpg"/>
          <p:cNvPicPr>
            <a:picLocks noGrp="1" noChangeAspect="1"/>
          </p:cNvPicPr>
          <p:nvPr>
            <p:ph idx="1"/>
          </p:nvPr>
        </p:nvPicPr>
        <p:blipFill>
          <a:blip r:embed="rId2"/>
          <a:srcRect l="786" r="761"/>
          <a:stretch>
            <a:fillRect/>
          </a:stretch>
        </p:blipFill>
        <p:spPr>
          <a:xfrm>
            <a:off x="160338" y="1201738"/>
            <a:ext cx="5284787" cy="4027487"/>
          </a:xfrm>
        </p:spPr>
      </p:pic>
      <p:pic>
        <p:nvPicPr>
          <p:cNvPr id="8" name="Picture 7" descr="trigger-horse.jpg"/>
          <p:cNvPicPr>
            <a:picLocks noChangeAspect="1"/>
          </p:cNvPicPr>
          <p:nvPr/>
        </p:nvPicPr>
        <p:blipFill>
          <a:blip r:embed="rId3"/>
          <a:srcRect/>
          <a:stretch>
            <a:fillRect/>
          </a:stretch>
        </p:blipFill>
        <p:spPr bwMode="auto">
          <a:xfrm>
            <a:off x="1808163" y="1958975"/>
            <a:ext cx="4506912" cy="4257675"/>
          </a:xfrm>
          <a:prstGeom prst="rect">
            <a:avLst/>
          </a:prstGeom>
          <a:noFill/>
          <a:ln w="9525">
            <a:noFill/>
            <a:miter lim="800000"/>
            <a:headEnd/>
            <a:tailEnd/>
          </a:ln>
        </p:spPr>
      </p:pic>
      <p:sp>
        <p:nvSpPr>
          <p:cNvPr id="9" name="TextBox 8"/>
          <p:cNvSpPr txBox="1">
            <a:spLocks noChangeArrowheads="1"/>
          </p:cNvSpPr>
          <p:nvPr/>
        </p:nvSpPr>
        <p:spPr bwMode="auto">
          <a:xfrm>
            <a:off x="6453188" y="4440238"/>
            <a:ext cx="2690812" cy="1200150"/>
          </a:xfrm>
          <a:prstGeom prst="rect">
            <a:avLst/>
          </a:prstGeom>
          <a:noFill/>
          <a:ln w="9525">
            <a:noFill/>
            <a:miter lim="800000"/>
            <a:headEnd/>
            <a:tailEnd/>
          </a:ln>
        </p:spPr>
        <p:txBody>
          <a:bodyPr wrap="none">
            <a:spAutoFit/>
          </a:bodyPr>
          <a:lstStyle/>
          <a:p>
            <a:r>
              <a:rPr lang="en-GB" sz="2400" dirty="0"/>
              <a:t>The most famous</a:t>
            </a:r>
            <a:br>
              <a:rPr lang="en-GB" sz="2400" dirty="0"/>
            </a:br>
            <a:r>
              <a:rPr lang="en-GB" sz="2400" dirty="0"/>
              <a:t>horse in </a:t>
            </a:r>
            <a:br>
              <a:rPr lang="en-GB" sz="2400" dirty="0"/>
            </a:br>
            <a:r>
              <a:rPr lang="en-GB" sz="2400" dirty="0"/>
              <a:t>movie history?</a:t>
            </a:r>
          </a:p>
        </p:txBody>
      </p:sp>
      <p:pic>
        <p:nvPicPr>
          <p:cNvPr id="10" name="Picture 9" descr="trigger-beretta.jpg"/>
          <p:cNvPicPr>
            <a:picLocks noChangeAspect="1"/>
          </p:cNvPicPr>
          <p:nvPr/>
        </p:nvPicPr>
        <p:blipFill>
          <a:blip r:embed="rId4"/>
          <a:srcRect/>
          <a:stretch>
            <a:fillRect/>
          </a:stretch>
        </p:blipFill>
        <p:spPr bwMode="auto">
          <a:xfrm>
            <a:off x="942975" y="2162175"/>
            <a:ext cx="4576763" cy="3432175"/>
          </a:xfrm>
          <a:prstGeom prst="rect">
            <a:avLst/>
          </a:prstGeom>
          <a:noFill/>
          <a:ln w="9525">
            <a:noFill/>
            <a:miter lim="800000"/>
            <a:headEnd/>
            <a:tailEnd/>
          </a:ln>
        </p:spPr>
      </p:pic>
      <p:sp>
        <p:nvSpPr>
          <p:cNvPr id="11" name="TextBox 10"/>
          <p:cNvSpPr txBox="1">
            <a:spLocks noChangeArrowheads="1"/>
          </p:cNvSpPr>
          <p:nvPr/>
        </p:nvSpPr>
        <p:spPr bwMode="auto">
          <a:xfrm>
            <a:off x="5972175" y="3238500"/>
            <a:ext cx="2446253" cy="830997"/>
          </a:xfrm>
          <a:prstGeom prst="rect">
            <a:avLst/>
          </a:prstGeom>
          <a:noFill/>
          <a:ln w="9525">
            <a:noFill/>
            <a:miter lim="800000"/>
            <a:headEnd/>
            <a:tailEnd/>
          </a:ln>
        </p:spPr>
        <p:txBody>
          <a:bodyPr wrap="none">
            <a:spAutoFit/>
          </a:bodyPr>
          <a:lstStyle/>
          <a:p>
            <a:r>
              <a:rPr lang="en-GB" sz="2400" dirty="0"/>
              <a:t>An important part</a:t>
            </a:r>
            <a:br>
              <a:rPr lang="en-GB" sz="2400" dirty="0"/>
            </a:br>
            <a:r>
              <a:rPr lang="en-GB" sz="2400" dirty="0"/>
              <a:t>of a </a:t>
            </a:r>
            <a:r>
              <a:rPr lang="en-GB" sz="2400" dirty="0" smtClean="0"/>
              <a:t>Beretta?</a:t>
            </a:r>
            <a:endParaRPr lang="en-GB" sz="2400" dirty="0"/>
          </a:p>
        </p:txBody>
      </p:sp>
      <p:sp>
        <p:nvSpPr>
          <p:cNvPr id="7" name="TextBox 6"/>
          <p:cNvSpPr txBox="1">
            <a:spLocks noChangeArrowheads="1"/>
          </p:cNvSpPr>
          <p:nvPr/>
        </p:nvSpPr>
        <p:spPr bwMode="auto">
          <a:xfrm>
            <a:off x="5867400" y="1606550"/>
            <a:ext cx="2633662" cy="831850"/>
          </a:xfrm>
          <a:prstGeom prst="rect">
            <a:avLst/>
          </a:prstGeom>
          <a:noFill/>
          <a:ln w="9525">
            <a:noFill/>
            <a:miter lim="800000"/>
            <a:headEnd/>
            <a:tailEnd/>
          </a:ln>
        </p:spPr>
        <p:txBody>
          <a:bodyPr wrap="none">
            <a:spAutoFit/>
          </a:bodyPr>
          <a:lstStyle/>
          <a:p>
            <a:r>
              <a:rPr lang="en-GB" sz="2400" dirty="0"/>
              <a:t>An open-source</a:t>
            </a:r>
            <a:br>
              <a:rPr lang="en-GB" sz="2400" dirty="0"/>
            </a:br>
            <a:r>
              <a:rPr lang="en-GB" sz="2400" dirty="0"/>
              <a:t>3D rally game?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par>
                                <p:cTn id="11" presetID="26"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2" accel="50000" decel="5000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accel="50000" decel="5000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5"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fltVal val="0"/>
                                          </p:val>
                                        </p:tav>
                                        <p:tav tm="100000">
                                          <p:val>
                                            <p:strVal val="#ppt_w"/>
                                          </p:val>
                                        </p:tav>
                                      </p:tavLst>
                                    </p:anim>
                                    <p:anim calcmode="lin" valueType="num">
                                      <p:cBhvr>
                                        <p:cTn id="42" dur="1000" fill="hold"/>
                                        <p:tgtEl>
                                          <p:spTgt spid="10"/>
                                        </p:tgtEl>
                                        <p:attrNameLst>
                                          <p:attrName>ppt_h</p:attrName>
                                        </p:attrNameLst>
                                      </p:cBhvr>
                                      <p:tavLst>
                                        <p:tav tm="0">
                                          <p:val>
                                            <p:fltVal val="0"/>
                                          </p:val>
                                        </p:tav>
                                        <p:tav tm="100000">
                                          <p:val>
                                            <p:strVal val="#ppt_h"/>
                                          </p:val>
                                        </p:tav>
                                      </p:tavLst>
                                    </p:anim>
                                    <p:anim calcmode="lin" valueType="num">
                                      <p:cBhvr>
                                        <p:cTn id="4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10"/>
                                        </p:tgtEl>
                                        <p:attrNameLst>
                                          <p:attrName>ppt_y</p:attrName>
                                        </p:attrNameLst>
                                      </p:cBhvr>
                                      <p:tavLst>
                                        <p:tav tm="0" fmla="#ppt_y+(sin(-2*pi*(1-$))*-#ppt_x+cos(-2*pi*(1-$))*(1-#ppt_y))*(1-$)">
                                          <p:val>
                                            <p:fltVal val="0"/>
                                          </p:val>
                                        </p:tav>
                                        <p:tav tm="100000">
                                          <p:val>
                                            <p:fltVal val="1"/>
                                          </p:val>
                                        </p:tav>
                                      </p:tavLst>
                                    </p:anim>
                                  </p:childTnLst>
                                </p:cTn>
                              </p:par>
                              <p:par>
                                <p:cTn id="45" presetID="15"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fltVal val="0"/>
                                          </p:val>
                                        </p:tav>
                                        <p:tav tm="100000">
                                          <p:val>
                                            <p:strVal val="#ppt_w"/>
                                          </p:val>
                                        </p:tav>
                                      </p:tavLst>
                                    </p:anim>
                                    <p:anim calcmode="lin" valueType="num">
                                      <p:cBhvr>
                                        <p:cTn id="48" dur="1000" fill="hold"/>
                                        <p:tgtEl>
                                          <p:spTgt spid="11"/>
                                        </p:tgtEl>
                                        <p:attrNameLst>
                                          <p:attrName>ppt_h</p:attrName>
                                        </p:attrNameLst>
                                      </p:cBhvr>
                                      <p:tavLst>
                                        <p:tav tm="0">
                                          <p:val>
                                            <p:fltVal val="0"/>
                                          </p:val>
                                        </p:tav>
                                        <p:tav tm="100000">
                                          <p:val>
                                            <p:strVal val="#ppt_h"/>
                                          </p:val>
                                        </p:tav>
                                      </p:tavLst>
                                    </p:anim>
                                    <p:anim calcmode="lin" valueType="num">
                                      <p:cBhvr>
                                        <p:cTn id="49"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pPr eaLnBrk="1" hangingPunct="1"/>
            <a:r>
              <a:rPr lang="en-GB" smtClean="0"/>
              <a:t>What is a trigger?</a:t>
            </a:r>
          </a:p>
        </p:txBody>
      </p:sp>
      <p:sp>
        <p:nvSpPr>
          <p:cNvPr id="86019" name="Content Placeholder 2"/>
          <p:cNvSpPr>
            <a:spLocks noGrp="1"/>
          </p:cNvSpPr>
          <p:nvPr>
            <p:ph idx="1"/>
          </p:nvPr>
        </p:nvSpPr>
        <p:spPr>
          <a:xfrm>
            <a:off x="381000" y="1412875"/>
            <a:ext cx="8382000" cy="1969770"/>
          </a:xfrm>
        </p:spPr>
        <p:txBody>
          <a:bodyPr/>
          <a:lstStyle/>
          <a:p>
            <a:pPr indent="0" eaLnBrk="1" hangingPunct="1">
              <a:lnSpc>
                <a:spcPct val="100000"/>
              </a:lnSpc>
              <a:buFontTx/>
              <a:buNone/>
            </a:pPr>
            <a:r>
              <a:rPr lang="en-GB" dirty="0" smtClean="0"/>
              <a:t>Wikipedia: “</a:t>
            </a:r>
            <a:r>
              <a:rPr lang="en-US" b="1" dirty="0" smtClean="0"/>
              <a:t>A trigger is a system that uses simple criteria to rapidly decide which events in a particle detector to keep when only a small fraction of the total can be recorded. “</a:t>
            </a:r>
            <a:endParaRPr lang="en-GB" dirty="0" smtClean="0"/>
          </a:p>
        </p:txBody>
      </p:sp>
      <p:sp>
        <p:nvSpPr>
          <p:cNvPr id="7" name="Content Placeholder 2"/>
          <p:cNvSpPr txBox="1">
            <a:spLocks/>
          </p:cNvSpPr>
          <p:nvPr/>
        </p:nvSpPr>
        <p:spPr>
          <a:xfrm>
            <a:off x="381000" y="3427938"/>
            <a:ext cx="8382000" cy="2076466"/>
          </a:xfrm>
          <a:prstGeom prst="rect">
            <a:avLst/>
          </a:prstGeom>
        </p:spPr>
        <p:txBody>
          <a:bodyPr vert="horz"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Simple</a:t>
            </a:r>
          </a:p>
          <a:p>
            <a:r>
              <a:rPr lang="en-GB" dirty="0" smtClean="0"/>
              <a:t>Rapid</a:t>
            </a:r>
          </a:p>
          <a:p>
            <a:r>
              <a:rPr lang="en-GB" dirty="0" smtClean="0"/>
              <a:t>Selective</a:t>
            </a:r>
          </a:p>
          <a:p>
            <a:r>
              <a:rPr lang="en-GB" dirty="0" smtClean="0"/>
              <a:t>When only a small fraction can be recorded</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2"/>
          <p:cNvSpPr>
            <a:spLocks noChangeArrowheads="1"/>
          </p:cNvSpPr>
          <p:nvPr/>
        </p:nvSpPr>
        <p:spPr bwMode="auto">
          <a:xfrm>
            <a:off x="922338" y="4646613"/>
            <a:ext cx="7400925" cy="1416050"/>
          </a:xfrm>
          <a:prstGeom prst="rect">
            <a:avLst/>
          </a:prstGeom>
          <a:noFill/>
          <a:ln w="12699">
            <a:solidFill>
              <a:schemeClr val="tx1"/>
            </a:solidFill>
            <a:miter lim="800000"/>
            <a:headEnd/>
            <a:tailEnd/>
          </a:ln>
        </p:spPr>
        <p:txBody>
          <a:bodyPr wrap="none" anchor="ctr"/>
          <a:lstStyle/>
          <a:p>
            <a:endParaRPr lang="en-GB"/>
          </a:p>
        </p:txBody>
      </p:sp>
      <p:sp>
        <p:nvSpPr>
          <p:cNvPr id="89093" name="Rectangle 3"/>
          <p:cNvSpPr>
            <a:spLocks noChangeArrowheads="1"/>
          </p:cNvSpPr>
          <p:nvPr/>
        </p:nvSpPr>
        <p:spPr bwMode="auto">
          <a:xfrm>
            <a:off x="914400" y="2954338"/>
            <a:ext cx="7399338" cy="1416050"/>
          </a:xfrm>
          <a:prstGeom prst="rect">
            <a:avLst/>
          </a:prstGeom>
          <a:noFill/>
          <a:ln w="12699">
            <a:solidFill>
              <a:schemeClr val="tx1"/>
            </a:solidFill>
            <a:miter lim="800000"/>
            <a:headEnd/>
            <a:tailEnd/>
          </a:ln>
        </p:spPr>
        <p:txBody>
          <a:bodyPr wrap="none" anchor="ctr"/>
          <a:lstStyle/>
          <a:p>
            <a:endParaRPr lang="en-GB"/>
          </a:p>
        </p:txBody>
      </p:sp>
      <p:sp>
        <p:nvSpPr>
          <p:cNvPr id="89094" name="Rectangle 4"/>
          <p:cNvSpPr>
            <a:spLocks noChangeArrowheads="1"/>
          </p:cNvSpPr>
          <p:nvPr/>
        </p:nvSpPr>
        <p:spPr bwMode="auto">
          <a:xfrm>
            <a:off x="922338" y="1163638"/>
            <a:ext cx="7400925" cy="1417637"/>
          </a:xfrm>
          <a:prstGeom prst="rect">
            <a:avLst/>
          </a:prstGeom>
          <a:noFill/>
          <a:ln w="12699">
            <a:solidFill>
              <a:schemeClr val="tx1"/>
            </a:solidFill>
            <a:miter lim="800000"/>
            <a:headEnd/>
            <a:tailEnd/>
          </a:ln>
        </p:spPr>
        <p:txBody>
          <a:bodyPr wrap="none" anchor="ctr"/>
          <a:lstStyle/>
          <a:p>
            <a:endParaRPr lang="en-GB"/>
          </a:p>
        </p:txBody>
      </p:sp>
      <p:sp>
        <p:nvSpPr>
          <p:cNvPr id="89095" name="Rectangle 5"/>
          <p:cNvSpPr>
            <a:spLocks noGrp="1" noChangeArrowheads="1"/>
          </p:cNvSpPr>
          <p:nvPr>
            <p:ph type="title"/>
          </p:nvPr>
        </p:nvSpPr>
        <p:spPr>
          <a:noFill/>
        </p:spPr>
        <p:txBody>
          <a:bodyPr/>
          <a:lstStyle/>
          <a:p>
            <a:pPr eaLnBrk="1" hangingPunct="1"/>
            <a:r>
              <a:rPr lang="en-US" smtClean="0"/>
              <a:t>Trivial DAQ</a:t>
            </a:r>
          </a:p>
        </p:txBody>
      </p:sp>
      <p:sp>
        <p:nvSpPr>
          <p:cNvPr id="89096" name="Rectangle 7"/>
          <p:cNvSpPr>
            <a:spLocks noChangeArrowheads="1"/>
          </p:cNvSpPr>
          <p:nvPr/>
        </p:nvSpPr>
        <p:spPr bwMode="auto">
          <a:xfrm>
            <a:off x="3573463" y="3332163"/>
            <a:ext cx="1285875" cy="298450"/>
          </a:xfrm>
          <a:prstGeom prst="rect">
            <a:avLst/>
          </a:prstGeom>
          <a:solidFill>
            <a:schemeClr val="accent2"/>
          </a:solidFill>
          <a:ln w="25399">
            <a:solidFill>
              <a:schemeClr val="tx1"/>
            </a:solidFill>
            <a:miter lim="800000"/>
            <a:headEnd/>
            <a:tailEnd/>
          </a:ln>
        </p:spPr>
        <p:txBody>
          <a:bodyPr wrap="none" anchor="ctr"/>
          <a:lstStyle/>
          <a:p>
            <a:pPr algn="ctr"/>
            <a:r>
              <a:rPr lang="en-US" sz="1400"/>
              <a:t>ADC Card</a:t>
            </a:r>
          </a:p>
        </p:txBody>
      </p:sp>
      <p:graphicFrame>
        <p:nvGraphicFramePr>
          <p:cNvPr id="89090" name="Object 2"/>
          <p:cNvGraphicFramePr>
            <a:graphicFrameLocks/>
          </p:cNvGraphicFramePr>
          <p:nvPr>
            <p:extLst>
              <p:ext uri="{D42A27DB-BD31-4B8C-83A1-F6EECF244321}">
                <p14:modId xmlns:p14="http://schemas.microsoft.com/office/powerpoint/2010/main" val="1855136311"/>
              </p:ext>
            </p:extLst>
          </p:nvPr>
        </p:nvGraphicFramePr>
        <p:xfrm>
          <a:off x="7086600" y="2743200"/>
          <a:ext cx="893762" cy="838200"/>
        </p:xfrm>
        <a:graphic>
          <a:graphicData uri="http://schemas.openxmlformats.org/presentationml/2006/ole">
            <mc:AlternateContent xmlns:mc="http://schemas.openxmlformats.org/markup-compatibility/2006">
              <mc:Choice xmlns:v="urn:schemas-microsoft-com:vml" Requires="v">
                <p:oleObj spid="_x0000_s4154" name="ClipArt" r:id="rId4" imgW="644400" imgH="736560" progId="">
                  <p:embed/>
                </p:oleObj>
              </mc:Choice>
              <mc:Fallback>
                <p:oleObj name="ClipArt" r:id="rId4" imgW="644400" imgH="736560"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600" y="2743200"/>
                        <a:ext cx="893762" cy="838200"/>
                      </a:xfrm>
                      <a:prstGeom prst="rect">
                        <a:avLst/>
                      </a:prstGeom>
                      <a:noFill/>
                      <a:ln>
                        <a:noFill/>
                      </a:ln>
                      <a:effectLst/>
                      <a:extLst/>
                    </p:spPr>
                  </p:pic>
                </p:oleObj>
              </mc:Fallback>
            </mc:AlternateContent>
          </a:graphicData>
        </a:graphic>
      </p:graphicFrame>
      <p:sp>
        <p:nvSpPr>
          <p:cNvPr id="89097" name="Rectangle 10" descr="Light vertical"/>
          <p:cNvSpPr>
            <a:spLocks noChangeArrowheads="1"/>
          </p:cNvSpPr>
          <p:nvPr/>
        </p:nvSpPr>
        <p:spPr bwMode="auto">
          <a:xfrm>
            <a:off x="4386263" y="3648075"/>
            <a:ext cx="473075" cy="36513"/>
          </a:xfrm>
          <a:prstGeom prst="rect">
            <a:avLst/>
          </a:prstGeom>
          <a:pattFill prst="ltVert">
            <a:fgClr>
              <a:schemeClr val="tx1"/>
            </a:fgClr>
            <a:bgClr>
              <a:schemeClr val="bg1"/>
            </a:bgClr>
          </a:pattFill>
          <a:ln w="25399">
            <a:solidFill>
              <a:schemeClr val="tx1"/>
            </a:solidFill>
            <a:miter lim="800000"/>
            <a:headEnd/>
            <a:tailEnd/>
          </a:ln>
        </p:spPr>
        <p:txBody>
          <a:bodyPr wrap="none" anchor="ctr"/>
          <a:lstStyle/>
          <a:p>
            <a:endParaRPr lang="en-GB"/>
          </a:p>
        </p:txBody>
      </p:sp>
      <p:sp>
        <p:nvSpPr>
          <p:cNvPr id="89098" name="Rectangle 11"/>
          <p:cNvSpPr>
            <a:spLocks noChangeArrowheads="1"/>
          </p:cNvSpPr>
          <p:nvPr/>
        </p:nvSpPr>
        <p:spPr bwMode="auto">
          <a:xfrm>
            <a:off x="914400" y="1160463"/>
            <a:ext cx="1849438" cy="401637"/>
          </a:xfrm>
          <a:prstGeom prst="rect">
            <a:avLst/>
          </a:prstGeom>
          <a:noFill/>
          <a:ln w="9525">
            <a:noFill/>
            <a:miter lim="800000"/>
            <a:headEnd/>
            <a:tailEnd/>
          </a:ln>
        </p:spPr>
        <p:txBody>
          <a:bodyPr wrap="none" lIns="92075" tIns="46038" rIns="92075" bIns="46038">
            <a:spAutoFit/>
          </a:bodyPr>
          <a:lstStyle/>
          <a:p>
            <a:r>
              <a:rPr lang="en-US" sz="2000"/>
              <a:t>External View</a:t>
            </a:r>
          </a:p>
        </p:txBody>
      </p:sp>
      <p:sp>
        <p:nvSpPr>
          <p:cNvPr id="89099" name="AutoShape 12"/>
          <p:cNvSpPr>
            <a:spLocks noChangeArrowheads="1"/>
          </p:cNvSpPr>
          <p:nvPr/>
        </p:nvSpPr>
        <p:spPr bwMode="auto">
          <a:xfrm>
            <a:off x="2133600" y="2320925"/>
            <a:ext cx="490538" cy="44450"/>
          </a:xfrm>
          <a:prstGeom prst="roundRect">
            <a:avLst>
              <a:gd name="adj" fmla="val 50000"/>
            </a:avLst>
          </a:prstGeom>
          <a:solidFill>
            <a:schemeClr val="tx1"/>
          </a:solidFill>
          <a:ln w="12699">
            <a:solidFill>
              <a:schemeClr val="tx1"/>
            </a:solidFill>
            <a:round/>
            <a:headEnd/>
            <a:tailEnd/>
          </a:ln>
        </p:spPr>
        <p:txBody>
          <a:bodyPr wrap="none" anchor="ctr"/>
          <a:lstStyle/>
          <a:p>
            <a:endParaRPr lang="en-GB"/>
          </a:p>
        </p:txBody>
      </p:sp>
      <p:sp>
        <p:nvSpPr>
          <p:cNvPr id="89100" name="Rectangle 14"/>
          <p:cNvSpPr>
            <a:spLocks noChangeArrowheads="1"/>
          </p:cNvSpPr>
          <p:nvPr/>
        </p:nvSpPr>
        <p:spPr bwMode="auto">
          <a:xfrm>
            <a:off x="1852613" y="1995488"/>
            <a:ext cx="890587" cy="369887"/>
          </a:xfrm>
          <a:prstGeom prst="rect">
            <a:avLst/>
          </a:prstGeom>
          <a:noFill/>
          <a:ln w="9525">
            <a:noFill/>
            <a:miter lim="800000"/>
            <a:headEnd/>
            <a:tailEnd/>
          </a:ln>
        </p:spPr>
        <p:txBody>
          <a:bodyPr wrap="none" lIns="92075" tIns="46038" rIns="92075" bIns="46038">
            <a:spAutoFit/>
          </a:bodyPr>
          <a:lstStyle/>
          <a:p>
            <a:r>
              <a:rPr lang="en-US"/>
              <a:t>sensor</a:t>
            </a:r>
          </a:p>
        </p:txBody>
      </p:sp>
      <p:sp>
        <p:nvSpPr>
          <p:cNvPr id="89101" name="Freeform 17"/>
          <p:cNvSpPr>
            <a:spLocks/>
          </p:cNvSpPr>
          <p:nvPr/>
        </p:nvSpPr>
        <p:spPr bwMode="auto">
          <a:xfrm>
            <a:off x="1930400" y="3281363"/>
            <a:ext cx="1636713" cy="320675"/>
          </a:xfrm>
          <a:custGeom>
            <a:avLst/>
            <a:gdLst>
              <a:gd name="T0" fmla="*/ 0 w 773"/>
              <a:gd name="T1" fmla="*/ 334194789 h 293"/>
              <a:gd name="T2" fmla="*/ 206225838 w 773"/>
              <a:gd name="T3" fmla="*/ 349766680 h 293"/>
              <a:gd name="T4" fmla="*/ 345204580 w 773"/>
              <a:gd name="T5" fmla="*/ 349766680 h 293"/>
              <a:gd name="T6" fmla="*/ 452802051 w 773"/>
              <a:gd name="T7" fmla="*/ 349766680 h 293"/>
              <a:gd name="T8" fmla="*/ 560397404 w 773"/>
              <a:gd name="T9" fmla="*/ 349766680 h 293"/>
              <a:gd name="T10" fmla="*/ 699376146 w 773"/>
              <a:gd name="T11" fmla="*/ 349766680 h 293"/>
              <a:gd name="T12" fmla="*/ 878703146 w 773"/>
              <a:gd name="T13" fmla="*/ 340183641 h 293"/>
              <a:gd name="T14" fmla="*/ 981816065 w 773"/>
              <a:gd name="T15" fmla="*/ 321018659 h 293"/>
              <a:gd name="T16" fmla="*/ 1161143065 w 773"/>
              <a:gd name="T17" fmla="*/ 293467970 h 293"/>
              <a:gd name="T18" fmla="*/ 1232874711 w 773"/>
              <a:gd name="T19" fmla="*/ 255138005 h 293"/>
              <a:gd name="T20" fmla="*/ 1300121807 w 773"/>
              <a:gd name="T21" fmla="*/ 218005372 h 293"/>
              <a:gd name="T22" fmla="*/ 1300121807 w 773"/>
              <a:gd name="T23" fmla="*/ 189257351 h 293"/>
              <a:gd name="T24" fmla="*/ 1335987630 w 773"/>
              <a:gd name="T25" fmla="*/ 160509329 h 293"/>
              <a:gd name="T26" fmla="*/ 1335987630 w 773"/>
              <a:gd name="T27" fmla="*/ 131761308 h 293"/>
              <a:gd name="T28" fmla="*/ 1335987630 w 773"/>
              <a:gd name="T29" fmla="*/ 85045637 h 293"/>
              <a:gd name="T30" fmla="*/ 1335987630 w 773"/>
              <a:gd name="T31" fmla="*/ 46715671 h 293"/>
              <a:gd name="T32" fmla="*/ 1407719277 w 773"/>
              <a:gd name="T33" fmla="*/ 19164983 h 293"/>
              <a:gd name="T34" fmla="*/ 1515314630 w 773"/>
              <a:gd name="T35" fmla="*/ 0 h 293"/>
              <a:gd name="T36" fmla="*/ 1654293373 w 773"/>
              <a:gd name="T37" fmla="*/ 0 h 293"/>
              <a:gd name="T38" fmla="*/ 1797754549 w 773"/>
              <a:gd name="T39" fmla="*/ 9583039 h 293"/>
              <a:gd name="T40" fmla="*/ 2008464938 w 773"/>
              <a:gd name="T41" fmla="*/ 28748021 h 293"/>
              <a:gd name="T42" fmla="*/ 2147483647 w 773"/>
              <a:gd name="T43" fmla="*/ 38331060 h 293"/>
              <a:gd name="T44" fmla="*/ 2147483647 w 773"/>
              <a:gd name="T45" fmla="*/ 56297615 h 293"/>
              <a:gd name="T46" fmla="*/ 2147483647 w 773"/>
              <a:gd name="T47" fmla="*/ 65880654 h 293"/>
              <a:gd name="T48" fmla="*/ 2147483647 w 773"/>
              <a:gd name="T49" fmla="*/ 94628675 h 293"/>
              <a:gd name="T50" fmla="*/ 2147483647 w 773"/>
              <a:gd name="T51" fmla="*/ 123376697 h 293"/>
              <a:gd name="T52" fmla="*/ 2147483647 w 773"/>
              <a:gd name="T53" fmla="*/ 150926291 h 293"/>
              <a:gd name="T54" fmla="*/ 2147483647 w 773"/>
              <a:gd name="T55" fmla="*/ 179674312 h 293"/>
              <a:gd name="T56" fmla="*/ 2147483647 w 773"/>
              <a:gd name="T57" fmla="*/ 179674312 h 293"/>
              <a:gd name="T58" fmla="*/ 2147483647 w 773"/>
              <a:gd name="T59" fmla="*/ 170091273 h 293"/>
              <a:gd name="T60" fmla="*/ 2147483647 w 773"/>
              <a:gd name="T61" fmla="*/ 150926291 h 293"/>
              <a:gd name="T62" fmla="*/ 2147483647 w 773"/>
              <a:gd name="T63" fmla="*/ 141344347 h 293"/>
              <a:gd name="T64" fmla="*/ 2147483647 w 773"/>
              <a:gd name="T65" fmla="*/ 104210619 h 2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3"/>
              <a:gd name="T100" fmla="*/ 0 h 293"/>
              <a:gd name="T101" fmla="*/ 773 w 773"/>
              <a:gd name="T102" fmla="*/ 293 h 29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3" h="293">
                <a:moveTo>
                  <a:pt x="0" y="279"/>
                </a:moveTo>
                <a:lnTo>
                  <a:pt x="46" y="292"/>
                </a:lnTo>
                <a:lnTo>
                  <a:pt x="77" y="292"/>
                </a:lnTo>
                <a:lnTo>
                  <a:pt x="101" y="292"/>
                </a:lnTo>
                <a:lnTo>
                  <a:pt x="125" y="292"/>
                </a:lnTo>
                <a:lnTo>
                  <a:pt x="156" y="292"/>
                </a:lnTo>
                <a:lnTo>
                  <a:pt x="196" y="284"/>
                </a:lnTo>
                <a:lnTo>
                  <a:pt x="219" y="268"/>
                </a:lnTo>
                <a:lnTo>
                  <a:pt x="259" y="245"/>
                </a:lnTo>
                <a:lnTo>
                  <a:pt x="275" y="213"/>
                </a:lnTo>
                <a:lnTo>
                  <a:pt x="290" y="182"/>
                </a:lnTo>
                <a:lnTo>
                  <a:pt x="290" y="158"/>
                </a:lnTo>
                <a:lnTo>
                  <a:pt x="298" y="134"/>
                </a:lnTo>
                <a:lnTo>
                  <a:pt x="298" y="110"/>
                </a:lnTo>
                <a:lnTo>
                  <a:pt x="298" y="71"/>
                </a:lnTo>
                <a:lnTo>
                  <a:pt x="298" y="39"/>
                </a:lnTo>
                <a:lnTo>
                  <a:pt x="314" y="16"/>
                </a:lnTo>
                <a:lnTo>
                  <a:pt x="338" y="0"/>
                </a:lnTo>
                <a:lnTo>
                  <a:pt x="369" y="0"/>
                </a:lnTo>
                <a:lnTo>
                  <a:pt x="401" y="8"/>
                </a:lnTo>
                <a:lnTo>
                  <a:pt x="448" y="24"/>
                </a:lnTo>
                <a:lnTo>
                  <a:pt x="488" y="32"/>
                </a:lnTo>
                <a:lnTo>
                  <a:pt x="519" y="47"/>
                </a:lnTo>
                <a:lnTo>
                  <a:pt x="543" y="55"/>
                </a:lnTo>
                <a:lnTo>
                  <a:pt x="575" y="79"/>
                </a:lnTo>
                <a:lnTo>
                  <a:pt x="606" y="103"/>
                </a:lnTo>
                <a:lnTo>
                  <a:pt x="646" y="126"/>
                </a:lnTo>
                <a:lnTo>
                  <a:pt x="677" y="150"/>
                </a:lnTo>
                <a:lnTo>
                  <a:pt x="701" y="150"/>
                </a:lnTo>
                <a:lnTo>
                  <a:pt x="725" y="142"/>
                </a:lnTo>
                <a:lnTo>
                  <a:pt x="748" y="126"/>
                </a:lnTo>
                <a:lnTo>
                  <a:pt x="772" y="118"/>
                </a:lnTo>
                <a:lnTo>
                  <a:pt x="768" y="87"/>
                </a:lnTo>
              </a:path>
            </a:pathLst>
          </a:custGeom>
          <a:noFill/>
          <a:ln w="12699" cap="rnd">
            <a:solidFill>
              <a:schemeClr val="tx1"/>
            </a:solidFill>
            <a:round/>
            <a:headEnd type="none" w="sm" len="sm"/>
            <a:tailEnd type="none" w="sm" len="sm"/>
          </a:ln>
        </p:spPr>
        <p:txBody>
          <a:bodyPr/>
          <a:lstStyle/>
          <a:p>
            <a:endParaRPr lang="en-GB"/>
          </a:p>
        </p:txBody>
      </p:sp>
      <p:sp>
        <p:nvSpPr>
          <p:cNvPr id="89102" name="Rectangle 18"/>
          <p:cNvSpPr>
            <a:spLocks noChangeArrowheads="1"/>
          </p:cNvSpPr>
          <p:nvPr/>
        </p:nvSpPr>
        <p:spPr bwMode="auto">
          <a:xfrm>
            <a:off x="1096963" y="3284538"/>
            <a:ext cx="889000" cy="369887"/>
          </a:xfrm>
          <a:prstGeom prst="rect">
            <a:avLst/>
          </a:prstGeom>
          <a:noFill/>
          <a:ln w="9525">
            <a:noFill/>
            <a:miter lim="800000"/>
            <a:headEnd/>
            <a:tailEnd/>
          </a:ln>
        </p:spPr>
        <p:txBody>
          <a:bodyPr wrap="none" lIns="92075" tIns="46038" rIns="92075" bIns="46038">
            <a:spAutoFit/>
          </a:bodyPr>
          <a:lstStyle/>
          <a:p>
            <a:r>
              <a:rPr lang="en-US"/>
              <a:t>sensor</a:t>
            </a:r>
          </a:p>
        </p:txBody>
      </p:sp>
      <p:sp>
        <p:nvSpPr>
          <p:cNvPr id="89103" name="Rectangle 19"/>
          <p:cNvSpPr>
            <a:spLocks noChangeArrowheads="1"/>
          </p:cNvSpPr>
          <p:nvPr/>
        </p:nvSpPr>
        <p:spPr bwMode="auto">
          <a:xfrm>
            <a:off x="5402263" y="3173413"/>
            <a:ext cx="1082675" cy="404812"/>
          </a:xfrm>
          <a:prstGeom prst="rect">
            <a:avLst/>
          </a:prstGeom>
          <a:solidFill>
            <a:schemeClr val="accent2"/>
          </a:solidFill>
          <a:ln w="25399">
            <a:solidFill>
              <a:schemeClr val="tx1"/>
            </a:solidFill>
            <a:miter lim="800000"/>
            <a:headEnd/>
            <a:tailEnd/>
          </a:ln>
        </p:spPr>
        <p:txBody>
          <a:bodyPr wrap="none" anchor="ctr"/>
          <a:lstStyle/>
          <a:p>
            <a:pPr algn="ctr"/>
            <a:r>
              <a:rPr lang="en-US" sz="2000"/>
              <a:t>CPU</a:t>
            </a:r>
          </a:p>
        </p:txBody>
      </p:sp>
      <p:sp>
        <p:nvSpPr>
          <p:cNvPr id="89104" name="Line 21"/>
          <p:cNvSpPr>
            <a:spLocks noChangeShapeType="1"/>
          </p:cNvSpPr>
          <p:nvPr/>
        </p:nvSpPr>
        <p:spPr bwMode="auto">
          <a:xfrm>
            <a:off x="4165600" y="3692525"/>
            <a:ext cx="3962400" cy="0"/>
          </a:xfrm>
          <a:prstGeom prst="line">
            <a:avLst/>
          </a:prstGeom>
          <a:noFill/>
          <a:ln w="50799">
            <a:solidFill>
              <a:schemeClr val="tx1"/>
            </a:solidFill>
            <a:round/>
            <a:headEnd type="none" w="sm" len="sm"/>
            <a:tailEnd type="none" w="sm" len="sm"/>
          </a:ln>
        </p:spPr>
        <p:txBody>
          <a:bodyPr wrap="none" anchor="ctr"/>
          <a:lstStyle/>
          <a:p>
            <a:endParaRPr lang="en-GB"/>
          </a:p>
        </p:txBody>
      </p:sp>
      <p:sp>
        <p:nvSpPr>
          <p:cNvPr id="89105" name="Line 22"/>
          <p:cNvSpPr>
            <a:spLocks noChangeShapeType="1"/>
          </p:cNvSpPr>
          <p:nvPr/>
        </p:nvSpPr>
        <p:spPr bwMode="auto">
          <a:xfrm>
            <a:off x="5892800" y="3587750"/>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06" name="Line 23"/>
          <p:cNvSpPr>
            <a:spLocks noChangeShapeType="1"/>
          </p:cNvSpPr>
          <p:nvPr/>
        </p:nvSpPr>
        <p:spPr bwMode="auto">
          <a:xfrm flipH="1">
            <a:off x="6502400" y="3324225"/>
            <a:ext cx="711200" cy="0"/>
          </a:xfrm>
          <a:prstGeom prst="line">
            <a:avLst/>
          </a:prstGeom>
          <a:noFill/>
          <a:ln w="12699">
            <a:solidFill>
              <a:schemeClr val="tx1"/>
            </a:solidFill>
            <a:round/>
            <a:headEnd type="none" w="sm" len="sm"/>
            <a:tailEnd type="stealth" w="med" len="med"/>
          </a:ln>
        </p:spPr>
        <p:txBody>
          <a:bodyPr wrap="none" anchor="ctr"/>
          <a:lstStyle/>
          <a:p>
            <a:endParaRPr lang="en-GB"/>
          </a:p>
        </p:txBody>
      </p:sp>
      <p:grpSp>
        <p:nvGrpSpPr>
          <p:cNvPr id="89107" name="Group 29"/>
          <p:cNvGrpSpPr>
            <a:grpSpLocks/>
          </p:cNvGrpSpPr>
          <p:nvPr/>
        </p:nvGrpSpPr>
        <p:grpSpPr bwMode="auto">
          <a:xfrm>
            <a:off x="7046913" y="3913188"/>
            <a:ext cx="979487" cy="350837"/>
            <a:chOff x="3329" y="3560"/>
            <a:chExt cx="463" cy="320"/>
          </a:xfrm>
        </p:grpSpPr>
        <p:sp>
          <p:nvSpPr>
            <p:cNvPr id="89124" name="Oval 24"/>
            <p:cNvSpPr>
              <a:spLocks noChangeArrowheads="1"/>
            </p:cNvSpPr>
            <p:nvPr/>
          </p:nvSpPr>
          <p:spPr bwMode="auto">
            <a:xfrm>
              <a:off x="3337" y="3731"/>
              <a:ext cx="447" cy="149"/>
            </a:xfrm>
            <a:prstGeom prst="ellipse">
              <a:avLst/>
            </a:prstGeom>
            <a:solidFill>
              <a:srgbClr val="9999FF"/>
            </a:solidFill>
            <a:ln w="25399">
              <a:solidFill>
                <a:schemeClr val="tx1"/>
              </a:solidFill>
              <a:round/>
              <a:headEnd/>
              <a:tailEnd/>
            </a:ln>
          </p:spPr>
          <p:txBody>
            <a:bodyPr wrap="none" anchor="ctr"/>
            <a:lstStyle/>
            <a:p>
              <a:endParaRPr lang="en-GB"/>
            </a:p>
          </p:txBody>
        </p:sp>
        <p:sp>
          <p:nvSpPr>
            <p:cNvPr id="89125" name="Rectangle 25"/>
            <p:cNvSpPr>
              <a:spLocks noChangeArrowheads="1"/>
            </p:cNvSpPr>
            <p:nvPr/>
          </p:nvSpPr>
          <p:spPr bwMode="auto">
            <a:xfrm>
              <a:off x="3329" y="3639"/>
              <a:ext cx="463" cy="170"/>
            </a:xfrm>
            <a:prstGeom prst="rect">
              <a:avLst/>
            </a:prstGeom>
            <a:solidFill>
              <a:srgbClr val="9999FF"/>
            </a:solidFill>
            <a:ln w="9525">
              <a:noFill/>
              <a:miter lim="800000"/>
              <a:headEnd/>
              <a:tailEnd/>
            </a:ln>
          </p:spPr>
          <p:txBody>
            <a:bodyPr wrap="none" anchor="ctr"/>
            <a:lstStyle/>
            <a:p>
              <a:endParaRPr lang="en-GB"/>
            </a:p>
          </p:txBody>
        </p:sp>
        <p:sp>
          <p:nvSpPr>
            <p:cNvPr id="89126" name="Oval 26"/>
            <p:cNvSpPr>
              <a:spLocks noChangeArrowheads="1"/>
            </p:cNvSpPr>
            <p:nvPr/>
          </p:nvSpPr>
          <p:spPr bwMode="auto">
            <a:xfrm>
              <a:off x="3336" y="3560"/>
              <a:ext cx="447" cy="149"/>
            </a:xfrm>
            <a:prstGeom prst="ellipse">
              <a:avLst/>
            </a:prstGeom>
            <a:solidFill>
              <a:srgbClr val="9999FF"/>
            </a:solidFill>
            <a:ln w="25399">
              <a:solidFill>
                <a:schemeClr val="tx1"/>
              </a:solidFill>
              <a:round/>
              <a:headEnd/>
              <a:tailEnd/>
            </a:ln>
          </p:spPr>
          <p:txBody>
            <a:bodyPr wrap="none" anchor="ctr"/>
            <a:lstStyle/>
            <a:p>
              <a:endParaRPr lang="en-GB"/>
            </a:p>
          </p:txBody>
        </p:sp>
        <p:sp>
          <p:nvSpPr>
            <p:cNvPr id="89127" name="Line 27"/>
            <p:cNvSpPr>
              <a:spLocks noChangeShapeType="1"/>
            </p:cNvSpPr>
            <p:nvPr/>
          </p:nvSpPr>
          <p:spPr bwMode="auto">
            <a:xfrm>
              <a:off x="3334" y="3637"/>
              <a:ext cx="0" cy="17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28" name="Line 28"/>
            <p:cNvSpPr>
              <a:spLocks noChangeShapeType="1"/>
            </p:cNvSpPr>
            <p:nvPr/>
          </p:nvSpPr>
          <p:spPr bwMode="auto">
            <a:xfrm>
              <a:off x="3788" y="3640"/>
              <a:ext cx="0" cy="172"/>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89108" name="Line 30"/>
          <p:cNvSpPr>
            <a:spLocks noChangeShapeType="1"/>
          </p:cNvSpPr>
          <p:nvPr/>
        </p:nvSpPr>
        <p:spPr bwMode="auto">
          <a:xfrm>
            <a:off x="7518400" y="3692525"/>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09" name="Rectangle 31"/>
          <p:cNvSpPr>
            <a:spLocks noChangeArrowheads="1"/>
          </p:cNvSpPr>
          <p:nvPr/>
        </p:nvSpPr>
        <p:spPr bwMode="auto">
          <a:xfrm>
            <a:off x="7180263" y="3952875"/>
            <a:ext cx="641350" cy="400050"/>
          </a:xfrm>
          <a:prstGeom prst="rect">
            <a:avLst/>
          </a:prstGeom>
          <a:noFill/>
          <a:ln w="9525">
            <a:noFill/>
            <a:miter lim="800000"/>
            <a:headEnd/>
            <a:tailEnd/>
          </a:ln>
        </p:spPr>
        <p:txBody>
          <a:bodyPr wrap="none" lIns="92075" tIns="46038" rIns="92075" bIns="46038">
            <a:spAutoFit/>
          </a:bodyPr>
          <a:lstStyle/>
          <a:p>
            <a:r>
              <a:rPr lang="en-US" sz="2000"/>
              <a:t>disk</a:t>
            </a:r>
          </a:p>
        </p:txBody>
      </p:sp>
      <p:sp>
        <p:nvSpPr>
          <p:cNvPr id="89110" name="Rectangle 32"/>
          <p:cNvSpPr>
            <a:spLocks noChangeArrowheads="1"/>
          </p:cNvSpPr>
          <p:nvPr/>
        </p:nvSpPr>
        <p:spPr bwMode="auto">
          <a:xfrm>
            <a:off x="2252663" y="5105400"/>
            <a:ext cx="947737" cy="284162"/>
          </a:xfrm>
          <a:prstGeom prst="rect">
            <a:avLst/>
          </a:prstGeom>
          <a:solidFill>
            <a:srgbClr val="3497AE"/>
          </a:solidFill>
          <a:ln w="25399">
            <a:solidFill>
              <a:schemeClr val="tx1"/>
            </a:solidFill>
            <a:miter lim="800000"/>
            <a:headEnd/>
            <a:tailEnd/>
          </a:ln>
        </p:spPr>
        <p:txBody>
          <a:bodyPr wrap="none" anchor="ctr"/>
          <a:lstStyle/>
          <a:p>
            <a:pPr algn="ctr"/>
            <a:r>
              <a:rPr lang="en-US" sz="2000" dirty="0"/>
              <a:t>ADC</a:t>
            </a:r>
          </a:p>
        </p:txBody>
      </p:sp>
      <p:sp>
        <p:nvSpPr>
          <p:cNvPr id="89111" name="Line 34"/>
          <p:cNvSpPr>
            <a:spLocks noChangeShapeType="1"/>
          </p:cNvSpPr>
          <p:nvPr/>
        </p:nvSpPr>
        <p:spPr bwMode="auto">
          <a:xfrm>
            <a:off x="1320800" y="5224463"/>
            <a:ext cx="9144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89112" name="Line 36"/>
          <p:cNvSpPr>
            <a:spLocks noChangeShapeType="1"/>
          </p:cNvSpPr>
          <p:nvPr/>
        </p:nvSpPr>
        <p:spPr bwMode="auto">
          <a:xfrm>
            <a:off x="3200400" y="5181600"/>
            <a:ext cx="762000" cy="4286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89113" name="Line 43"/>
          <p:cNvSpPr>
            <a:spLocks noChangeShapeType="1"/>
          </p:cNvSpPr>
          <p:nvPr/>
        </p:nvSpPr>
        <p:spPr bwMode="auto">
          <a:xfrm>
            <a:off x="5283200" y="5224463"/>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89114" name="Rectangle 44"/>
          <p:cNvSpPr>
            <a:spLocks noChangeArrowheads="1"/>
          </p:cNvSpPr>
          <p:nvPr/>
        </p:nvSpPr>
        <p:spPr bwMode="auto">
          <a:xfrm>
            <a:off x="6299200" y="5064125"/>
            <a:ext cx="1131888" cy="401638"/>
          </a:xfrm>
          <a:prstGeom prst="rect">
            <a:avLst/>
          </a:prstGeom>
          <a:noFill/>
          <a:ln w="9525">
            <a:noFill/>
            <a:miter lim="800000"/>
            <a:headEnd/>
            <a:tailEnd/>
          </a:ln>
        </p:spPr>
        <p:txBody>
          <a:bodyPr wrap="none" lIns="92075" tIns="46038" rIns="92075" bIns="46038">
            <a:spAutoFit/>
          </a:bodyPr>
          <a:lstStyle/>
          <a:p>
            <a:r>
              <a:rPr lang="en-US" sz="2000"/>
              <a:t>storage</a:t>
            </a:r>
          </a:p>
        </p:txBody>
      </p:sp>
      <p:sp>
        <p:nvSpPr>
          <p:cNvPr id="89115" name="Rectangle 46"/>
          <p:cNvSpPr>
            <a:spLocks noChangeArrowheads="1"/>
          </p:cNvSpPr>
          <p:nvPr/>
        </p:nvSpPr>
        <p:spPr bwMode="auto">
          <a:xfrm>
            <a:off x="914400" y="2954338"/>
            <a:ext cx="1865313" cy="400050"/>
          </a:xfrm>
          <a:prstGeom prst="rect">
            <a:avLst/>
          </a:prstGeom>
          <a:noFill/>
          <a:ln w="9525">
            <a:noFill/>
            <a:miter lim="800000"/>
            <a:headEnd/>
            <a:tailEnd/>
          </a:ln>
        </p:spPr>
        <p:txBody>
          <a:bodyPr wrap="none" lIns="92075" tIns="46038" rIns="92075" bIns="46038">
            <a:spAutoFit/>
          </a:bodyPr>
          <a:lstStyle/>
          <a:p>
            <a:r>
              <a:rPr lang="en-US" sz="2000"/>
              <a:t>Physical View</a:t>
            </a:r>
          </a:p>
        </p:txBody>
      </p:sp>
      <p:sp>
        <p:nvSpPr>
          <p:cNvPr id="89116" name="Rectangle 47"/>
          <p:cNvSpPr>
            <a:spLocks noChangeArrowheads="1"/>
          </p:cNvSpPr>
          <p:nvPr/>
        </p:nvSpPr>
        <p:spPr bwMode="auto">
          <a:xfrm>
            <a:off x="995363" y="4662488"/>
            <a:ext cx="1774825" cy="401637"/>
          </a:xfrm>
          <a:prstGeom prst="rect">
            <a:avLst/>
          </a:prstGeom>
          <a:noFill/>
          <a:ln w="9525">
            <a:noFill/>
            <a:miter lim="800000"/>
            <a:headEnd/>
            <a:tailEnd/>
          </a:ln>
        </p:spPr>
        <p:txBody>
          <a:bodyPr wrap="none" lIns="92075" tIns="46038" rIns="92075" bIns="46038">
            <a:spAutoFit/>
          </a:bodyPr>
          <a:lstStyle/>
          <a:p>
            <a:r>
              <a:rPr lang="en-US" sz="2000"/>
              <a:t>Logical View</a:t>
            </a:r>
          </a:p>
        </p:txBody>
      </p:sp>
      <p:sp>
        <p:nvSpPr>
          <p:cNvPr id="89117" name="Oval 48"/>
          <p:cNvSpPr>
            <a:spLocks noChangeArrowheads="1"/>
          </p:cNvSpPr>
          <p:nvPr/>
        </p:nvSpPr>
        <p:spPr bwMode="auto">
          <a:xfrm>
            <a:off x="3962400" y="4852988"/>
            <a:ext cx="1404938" cy="730250"/>
          </a:xfrm>
          <a:prstGeom prst="ellipse">
            <a:avLst/>
          </a:prstGeom>
          <a:solidFill>
            <a:schemeClr val="accent2"/>
          </a:solidFill>
          <a:ln w="25399">
            <a:solidFill>
              <a:schemeClr val="tx1"/>
            </a:solidFill>
            <a:round/>
            <a:headEnd/>
            <a:tailEnd/>
          </a:ln>
        </p:spPr>
        <p:txBody>
          <a:bodyPr wrap="none" anchor="ctr"/>
          <a:lstStyle/>
          <a:p>
            <a:pPr algn="ctr"/>
            <a:r>
              <a:rPr lang="en-US" sz="2000"/>
              <a:t>Proces-</a:t>
            </a:r>
          </a:p>
          <a:p>
            <a:pPr algn="ctr"/>
            <a:r>
              <a:rPr lang="en-US" sz="2000"/>
              <a:t>sing</a:t>
            </a:r>
            <a:endParaRPr lang="en-US" sz="1400"/>
          </a:p>
        </p:txBody>
      </p:sp>
      <p:sp>
        <p:nvSpPr>
          <p:cNvPr id="89118" name="Freeform 51"/>
          <p:cNvSpPr>
            <a:spLocks/>
          </p:cNvSpPr>
          <p:nvPr/>
        </p:nvSpPr>
        <p:spPr bwMode="auto">
          <a:xfrm>
            <a:off x="2590800" y="1981200"/>
            <a:ext cx="2794000" cy="381000"/>
          </a:xfrm>
          <a:custGeom>
            <a:avLst/>
            <a:gdLst>
              <a:gd name="T0" fmla="*/ 0 w 773"/>
              <a:gd name="T1" fmla="*/ 337512749 h 293"/>
              <a:gd name="T2" fmla="*/ 229659505 w 773"/>
              <a:gd name="T3" fmla="*/ 353238744 h 293"/>
              <a:gd name="T4" fmla="*/ 384430479 w 773"/>
              <a:gd name="T5" fmla="*/ 353238744 h 293"/>
              <a:gd name="T6" fmla="*/ 504253024 w 773"/>
              <a:gd name="T7" fmla="*/ 353238744 h 293"/>
              <a:gd name="T8" fmla="*/ 624073334 w 773"/>
              <a:gd name="T9" fmla="*/ 353238744 h 293"/>
              <a:gd name="T10" fmla="*/ 778844307 w 773"/>
              <a:gd name="T11" fmla="*/ 353238744 h 293"/>
              <a:gd name="T12" fmla="*/ 978549294 w 773"/>
              <a:gd name="T13" fmla="*/ 343560955 h 293"/>
              <a:gd name="T14" fmla="*/ 1093377929 w 773"/>
              <a:gd name="T15" fmla="*/ 324205377 h 293"/>
              <a:gd name="T16" fmla="*/ 1293082915 w 773"/>
              <a:gd name="T17" fmla="*/ 296381871 h 293"/>
              <a:gd name="T18" fmla="*/ 1372963122 w 773"/>
              <a:gd name="T19" fmla="*/ 257670716 h 293"/>
              <a:gd name="T20" fmla="*/ 1447851654 w 773"/>
              <a:gd name="T21" fmla="*/ 220169422 h 293"/>
              <a:gd name="T22" fmla="*/ 1447851654 w 773"/>
              <a:gd name="T23" fmla="*/ 191136055 h 293"/>
              <a:gd name="T24" fmla="*/ 1487793992 w 773"/>
              <a:gd name="T25" fmla="*/ 162102688 h 293"/>
              <a:gd name="T26" fmla="*/ 1487793992 w 773"/>
              <a:gd name="T27" fmla="*/ 133069322 h 293"/>
              <a:gd name="T28" fmla="*/ 1487793992 w 773"/>
              <a:gd name="T29" fmla="*/ 85890239 h 293"/>
              <a:gd name="T30" fmla="*/ 1487793992 w 773"/>
              <a:gd name="T31" fmla="*/ 47179083 h 293"/>
              <a:gd name="T32" fmla="*/ 1567674199 w 773"/>
              <a:gd name="T33" fmla="*/ 19355578 h 293"/>
              <a:gd name="T34" fmla="*/ 1687496744 w 773"/>
              <a:gd name="T35" fmla="*/ 0 h 293"/>
              <a:gd name="T36" fmla="*/ 1842267717 w 773"/>
              <a:gd name="T37" fmla="*/ 0 h 293"/>
              <a:gd name="T38" fmla="*/ 2002030366 w 773"/>
              <a:gd name="T39" fmla="*/ 9677789 h 293"/>
              <a:gd name="T40" fmla="*/ 2147483647 w 773"/>
              <a:gd name="T41" fmla="*/ 29033367 h 293"/>
              <a:gd name="T42" fmla="*/ 2147483647 w 773"/>
              <a:gd name="T43" fmla="*/ 38711155 h 293"/>
              <a:gd name="T44" fmla="*/ 2147483647 w 773"/>
              <a:gd name="T45" fmla="*/ 56856872 h 293"/>
              <a:gd name="T46" fmla="*/ 2147483647 w 773"/>
              <a:gd name="T47" fmla="*/ 66534661 h 293"/>
              <a:gd name="T48" fmla="*/ 2147483647 w 773"/>
              <a:gd name="T49" fmla="*/ 95568028 h 293"/>
              <a:gd name="T50" fmla="*/ 2147483647 w 773"/>
              <a:gd name="T51" fmla="*/ 124601394 h 293"/>
              <a:gd name="T52" fmla="*/ 2147483647 w 773"/>
              <a:gd name="T53" fmla="*/ 152424900 h 293"/>
              <a:gd name="T54" fmla="*/ 2147483647 w 773"/>
              <a:gd name="T55" fmla="*/ 181458266 h 293"/>
              <a:gd name="T56" fmla="*/ 2147483647 w 773"/>
              <a:gd name="T57" fmla="*/ 181458266 h 293"/>
              <a:gd name="T58" fmla="*/ 2147483647 w 773"/>
              <a:gd name="T59" fmla="*/ 171780477 h 293"/>
              <a:gd name="T60" fmla="*/ 2147483647 w 773"/>
              <a:gd name="T61" fmla="*/ 152424900 h 293"/>
              <a:gd name="T62" fmla="*/ 2147483647 w 773"/>
              <a:gd name="T63" fmla="*/ 142747111 h 293"/>
              <a:gd name="T64" fmla="*/ 2147483647 w 773"/>
              <a:gd name="T65" fmla="*/ 105245816 h 2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3"/>
              <a:gd name="T100" fmla="*/ 0 h 293"/>
              <a:gd name="T101" fmla="*/ 773 w 773"/>
              <a:gd name="T102" fmla="*/ 293 h 29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3" h="293">
                <a:moveTo>
                  <a:pt x="0" y="279"/>
                </a:moveTo>
                <a:lnTo>
                  <a:pt x="46" y="292"/>
                </a:lnTo>
                <a:lnTo>
                  <a:pt x="77" y="292"/>
                </a:lnTo>
                <a:lnTo>
                  <a:pt x="101" y="292"/>
                </a:lnTo>
                <a:lnTo>
                  <a:pt x="125" y="292"/>
                </a:lnTo>
                <a:lnTo>
                  <a:pt x="156" y="292"/>
                </a:lnTo>
                <a:lnTo>
                  <a:pt x="196" y="284"/>
                </a:lnTo>
                <a:lnTo>
                  <a:pt x="219" y="268"/>
                </a:lnTo>
                <a:lnTo>
                  <a:pt x="259" y="245"/>
                </a:lnTo>
                <a:lnTo>
                  <a:pt x="275" y="213"/>
                </a:lnTo>
                <a:lnTo>
                  <a:pt x="290" y="182"/>
                </a:lnTo>
                <a:lnTo>
                  <a:pt x="290" y="158"/>
                </a:lnTo>
                <a:lnTo>
                  <a:pt x="298" y="134"/>
                </a:lnTo>
                <a:lnTo>
                  <a:pt x="298" y="110"/>
                </a:lnTo>
                <a:lnTo>
                  <a:pt x="298" y="71"/>
                </a:lnTo>
                <a:lnTo>
                  <a:pt x="298" y="39"/>
                </a:lnTo>
                <a:lnTo>
                  <a:pt x="314" y="16"/>
                </a:lnTo>
                <a:lnTo>
                  <a:pt x="338" y="0"/>
                </a:lnTo>
                <a:lnTo>
                  <a:pt x="369" y="0"/>
                </a:lnTo>
                <a:lnTo>
                  <a:pt x="401" y="8"/>
                </a:lnTo>
                <a:lnTo>
                  <a:pt x="448" y="24"/>
                </a:lnTo>
                <a:lnTo>
                  <a:pt x="488" y="32"/>
                </a:lnTo>
                <a:lnTo>
                  <a:pt x="519" y="47"/>
                </a:lnTo>
                <a:lnTo>
                  <a:pt x="543" y="55"/>
                </a:lnTo>
                <a:lnTo>
                  <a:pt x="575" y="79"/>
                </a:lnTo>
                <a:lnTo>
                  <a:pt x="606" y="103"/>
                </a:lnTo>
                <a:lnTo>
                  <a:pt x="646" y="126"/>
                </a:lnTo>
                <a:lnTo>
                  <a:pt x="677" y="150"/>
                </a:lnTo>
                <a:lnTo>
                  <a:pt x="701" y="150"/>
                </a:lnTo>
                <a:lnTo>
                  <a:pt x="725" y="142"/>
                </a:lnTo>
                <a:lnTo>
                  <a:pt x="748" y="126"/>
                </a:lnTo>
                <a:lnTo>
                  <a:pt x="772" y="118"/>
                </a:lnTo>
                <a:lnTo>
                  <a:pt x="768" y="87"/>
                </a:lnTo>
              </a:path>
            </a:pathLst>
          </a:custGeom>
          <a:noFill/>
          <a:ln w="12699" cap="rnd">
            <a:solidFill>
              <a:schemeClr val="tx1"/>
            </a:solidFill>
            <a:round/>
            <a:headEnd type="none" w="sm" len="sm"/>
            <a:tailEnd type="none" w="sm" len="sm"/>
          </a:ln>
        </p:spPr>
        <p:txBody>
          <a:bodyPr/>
          <a:lstStyle/>
          <a:p>
            <a:endParaRPr lang="en-GB"/>
          </a:p>
        </p:txBody>
      </p:sp>
      <p:sp>
        <p:nvSpPr>
          <p:cNvPr id="89119" name="AutoShape 52"/>
          <p:cNvSpPr>
            <a:spLocks noChangeArrowheads="1"/>
          </p:cNvSpPr>
          <p:nvPr/>
        </p:nvSpPr>
        <p:spPr bwMode="auto">
          <a:xfrm>
            <a:off x="1524000" y="3587750"/>
            <a:ext cx="490538" cy="42863"/>
          </a:xfrm>
          <a:prstGeom prst="roundRect">
            <a:avLst>
              <a:gd name="adj" fmla="val 50000"/>
            </a:avLst>
          </a:prstGeom>
          <a:solidFill>
            <a:schemeClr val="tx1"/>
          </a:solidFill>
          <a:ln w="12699">
            <a:solidFill>
              <a:schemeClr val="tx1"/>
            </a:solidFill>
            <a:round/>
            <a:headEnd/>
            <a:tailEnd/>
          </a:ln>
        </p:spPr>
        <p:txBody>
          <a:bodyPr wrap="none" anchor="ctr"/>
          <a:lstStyle/>
          <a:p>
            <a:endParaRPr lang="en-GB"/>
          </a:p>
        </p:txBody>
      </p:sp>
      <p:sp>
        <p:nvSpPr>
          <p:cNvPr id="89120" name="Line 53"/>
          <p:cNvSpPr>
            <a:spLocks noChangeShapeType="1"/>
          </p:cNvSpPr>
          <p:nvPr/>
        </p:nvSpPr>
        <p:spPr bwMode="auto">
          <a:xfrm>
            <a:off x="6197600" y="5116513"/>
            <a:ext cx="1727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21" name="Line 54"/>
          <p:cNvSpPr>
            <a:spLocks noChangeShapeType="1"/>
          </p:cNvSpPr>
          <p:nvPr/>
        </p:nvSpPr>
        <p:spPr bwMode="auto">
          <a:xfrm>
            <a:off x="6197600" y="5430838"/>
            <a:ext cx="1727200" cy="0"/>
          </a:xfrm>
          <a:prstGeom prst="line">
            <a:avLst/>
          </a:prstGeom>
          <a:noFill/>
          <a:ln w="25399">
            <a:solidFill>
              <a:schemeClr val="tx1"/>
            </a:solidFill>
            <a:round/>
            <a:headEnd type="none" w="sm" len="sm"/>
            <a:tailEnd type="none" w="sm" len="sm"/>
          </a:ln>
        </p:spPr>
        <p:txBody>
          <a:bodyPr wrap="none" anchor="ctr"/>
          <a:lstStyle/>
          <a:p>
            <a:endParaRPr lang="en-GB"/>
          </a:p>
        </p:txBody>
      </p:sp>
      <p:graphicFrame>
        <p:nvGraphicFramePr>
          <p:cNvPr id="89091" name="Object 3"/>
          <p:cNvGraphicFramePr>
            <a:graphicFrameLocks noChangeAspect="1"/>
          </p:cNvGraphicFramePr>
          <p:nvPr/>
        </p:nvGraphicFramePr>
        <p:xfrm>
          <a:off x="5267325" y="1203325"/>
          <a:ext cx="1082675" cy="1420813"/>
        </p:xfrm>
        <a:graphic>
          <a:graphicData uri="http://schemas.openxmlformats.org/presentationml/2006/ole">
            <mc:AlternateContent xmlns:mc="http://schemas.openxmlformats.org/markup-compatibility/2006">
              <mc:Choice xmlns:v="urn:schemas-microsoft-com:vml" Requires="v">
                <p:oleObj spid="_x0000_s4155" name="Visio" r:id="rId6" imgW="733120" imgH="961954" progId="Visio.Drawing.11">
                  <p:embed/>
                </p:oleObj>
              </mc:Choice>
              <mc:Fallback>
                <p:oleObj name="Visio" r:id="rId6" imgW="733120" imgH="961954"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67325" y="1203325"/>
                        <a:ext cx="1082675"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1016000" y="1212850"/>
            <a:ext cx="7399338" cy="4478338"/>
          </a:xfrm>
          <a:prstGeom prst="rect">
            <a:avLst/>
          </a:prstGeom>
          <a:noFill/>
          <a:ln w="12699">
            <a:solidFill>
              <a:schemeClr val="tx1"/>
            </a:solidFill>
            <a:miter lim="800000"/>
            <a:headEnd/>
            <a:tailEnd/>
          </a:ln>
        </p:spPr>
        <p:txBody>
          <a:bodyPr wrap="none" anchor="ctr"/>
          <a:lstStyle/>
          <a:p>
            <a:endParaRPr lang="en-GB"/>
          </a:p>
        </p:txBody>
      </p:sp>
      <p:sp>
        <p:nvSpPr>
          <p:cNvPr id="19459" name="AutoShape 3"/>
          <p:cNvSpPr>
            <a:spLocks noChangeArrowheads="1"/>
          </p:cNvSpPr>
          <p:nvPr/>
        </p:nvSpPr>
        <p:spPr bwMode="auto">
          <a:xfrm>
            <a:off x="4572000" y="1793875"/>
            <a:ext cx="3436938" cy="1573213"/>
          </a:xfrm>
          <a:prstGeom prst="roundRect">
            <a:avLst>
              <a:gd name="adj" fmla="val 12495"/>
            </a:avLst>
          </a:prstGeom>
          <a:solidFill>
            <a:schemeClr val="accent4"/>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1140" name="Rectangle 4"/>
          <p:cNvSpPr>
            <a:spLocks noGrp="1" noChangeArrowheads="1"/>
          </p:cNvSpPr>
          <p:nvPr>
            <p:ph type="title"/>
          </p:nvPr>
        </p:nvSpPr>
        <p:spPr>
          <a:noFill/>
        </p:spPr>
        <p:txBody>
          <a:bodyPr/>
          <a:lstStyle/>
          <a:p>
            <a:pPr eaLnBrk="1" hangingPunct="1"/>
            <a:r>
              <a:rPr lang="en-US" smtClean="0"/>
              <a:t>Trivial DAQ with a real trigger</a:t>
            </a:r>
          </a:p>
        </p:txBody>
      </p:sp>
      <p:sp>
        <p:nvSpPr>
          <p:cNvPr id="91141" name="Rectangle 5"/>
          <p:cNvSpPr>
            <a:spLocks noChangeArrowheads="1"/>
          </p:cNvSpPr>
          <p:nvPr/>
        </p:nvSpPr>
        <p:spPr bwMode="auto">
          <a:xfrm>
            <a:off x="1643063" y="3068638"/>
            <a:ext cx="879475" cy="193675"/>
          </a:xfrm>
          <a:prstGeom prst="rect">
            <a:avLst/>
          </a:prstGeom>
          <a:solidFill>
            <a:srgbClr val="3497AE"/>
          </a:solidFill>
          <a:ln w="25399">
            <a:solidFill>
              <a:schemeClr val="tx1"/>
            </a:solidFill>
            <a:miter lim="800000"/>
            <a:headEnd/>
            <a:tailEnd/>
          </a:ln>
        </p:spPr>
        <p:txBody>
          <a:bodyPr wrap="none" anchor="ctr"/>
          <a:lstStyle/>
          <a:p>
            <a:endParaRPr lang="en-GB"/>
          </a:p>
        </p:txBody>
      </p:sp>
      <p:sp>
        <p:nvSpPr>
          <p:cNvPr id="91142" name="Rectangle 6"/>
          <p:cNvSpPr>
            <a:spLocks noChangeArrowheads="1"/>
          </p:cNvSpPr>
          <p:nvPr/>
        </p:nvSpPr>
        <p:spPr bwMode="auto">
          <a:xfrm>
            <a:off x="1662113" y="2970213"/>
            <a:ext cx="960437" cy="369887"/>
          </a:xfrm>
          <a:prstGeom prst="rect">
            <a:avLst/>
          </a:prstGeom>
          <a:noFill/>
          <a:ln w="9525">
            <a:noFill/>
            <a:miter lim="800000"/>
            <a:headEnd/>
            <a:tailEnd/>
          </a:ln>
        </p:spPr>
        <p:txBody>
          <a:bodyPr lIns="92075" tIns="46038" rIns="92075" bIns="46038">
            <a:spAutoFit/>
          </a:bodyPr>
          <a:lstStyle/>
          <a:p>
            <a:r>
              <a:rPr lang="en-US"/>
              <a:t>ADC</a:t>
            </a:r>
          </a:p>
        </p:txBody>
      </p:sp>
      <p:sp>
        <p:nvSpPr>
          <p:cNvPr id="91143" name="Line 7"/>
          <p:cNvSpPr>
            <a:spLocks noChangeShapeType="1"/>
          </p:cNvSpPr>
          <p:nvPr/>
        </p:nvSpPr>
        <p:spPr bwMode="auto">
          <a:xfrm>
            <a:off x="2133600" y="2057400"/>
            <a:ext cx="33528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1144" name="Rectangle 8"/>
          <p:cNvSpPr>
            <a:spLocks noChangeArrowheads="1"/>
          </p:cNvSpPr>
          <p:nvPr/>
        </p:nvSpPr>
        <p:spPr bwMode="auto">
          <a:xfrm>
            <a:off x="1422400" y="1319213"/>
            <a:ext cx="981075" cy="400050"/>
          </a:xfrm>
          <a:prstGeom prst="rect">
            <a:avLst/>
          </a:prstGeom>
          <a:noFill/>
          <a:ln w="9525">
            <a:noFill/>
            <a:miter lim="800000"/>
            <a:headEnd/>
            <a:tailEnd/>
          </a:ln>
        </p:spPr>
        <p:txBody>
          <a:bodyPr wrap="none" lIns="92075" tIns="46038" rIns="92075" bIns="46038">
            <a:spAutoFit/>
          </a:bodyPr>
          <a:lstStyle/>
          <a:p>
            <a:r>
              <a:rPr lang="en-US" sz="2000"/>
              <a:t>Sensor</a:t>
            </a:r>
          </a:p>
        </p:txBody>
      </p:sp>
      <p:sp>
        <p:nvSpPr>
          <p:cNvPr id="91145" name="Line 9"/>
          <p:cNvSpPr>
            <a:spLocks noChangeShapeType="1"/>
          </p:cNvSpPr>
          <p:nvPr/>
        </p:nvSpPr>
        <p:spPr bwMode="auto">
          <a:xfrm>
            <a:off x="2133600" y="1581150"/>
            <a:ext cx="0" cy="79216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46" name="Rectangle 10"/>
          <p:cNvSpPr>
            <a:spLocks noChangeArrowheads="1"/>
          </p:cNvSpPr>
          <p:nvPr/>
        </p:nvSpPr>
        <p:spPr bwMode="auto">
          <a:xfrm>
            <a:off x="1947863" y="2382838"/>
            <a:ext cx="371475" cy="350837"/>
          </a:xfrm>
          <a:prstGeom prst="rect">
            <a:avLst/>
          </a:prstGeom>
          <a:solidFill>
            <a:srgbClr val="868686"/>
          </a:solidFill>
          <a:ln w="25399">
            <a:solidFill>
              <a:schemeClr val="tx1"/>
            </a:solidFill>
            <a:miter lim="800000"/>
            <a:headEnd/>
            <a:tailEnd/>
          </a:ln>
        </p:spPr>
        <p:txBody>
          <a:bodyPr wrap="none" anchor="ctr"/>
          <a:lstStyle/>
          <a:p>
            <a:endParaRPr lang="en-GB"/>
          </a:p>
        </p:txBody>
      </p:sp>
      <p:sp>
        <p:nvSpPr>
          <p:cNvPr id="91147" name="Rectangle 11"/>
          <p:cNvSpPr>
            <a:spLocks noChangeArrowheads="1"/>
          </p:cNvSpPr>
          <p:nvPr/>
        </p:nvSpPr>
        <p:spPr bwMode="auto">
          <a:xfrm>
            <a:off x="2360613" y="2401888"/>
            <a:ext cx="906462" cy="400050"/>
          </a:xfrm>
          <a:prstGeom prst="rect">
            <a:avLst/>
          </a:prstGeom>
          <a:noFill/>
          <a:ln w="9525">
            <a:noFill/>
            <a:miter lim="800000"/>
            <a:headEnd/>
            <a:tailEnd/>
          </a:ln>
        </p:spPr>
        <p:txBody>
          <a:bodyPr wrap="none" lIns="92075" tIns="46038" rIns="92075" bIns="46038">
            <a:spAutoFit/>
          </a:bodyPr>
          <a:lstStyle/>
          <a:p>
            <a:r>
              <a:rPr lang="en-US" sz="2000"/>
              <a:t>Delay</a:t>
            </a:r>
          </a:p>
        </p:txBody>
      </p:sp>
      <p:sp>
        <p:nvSpPr>
          <p:cNvPr id="91148" name="Line 12"/>
          <p:cNvSpPr>
            <a:spLocks noChangeShapeType="1"/>
          </p:cNvSpPr>
          <p:nvPr/>
        </p:nvSpPr>
        <p:spPr bwMode="auto">
          <a:xfrm>
            <a:off x="2133600" y="2743200"/>
            <a:ext cx="0" cy="31591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49" name="AutoShape 13"/>
          <p:cNvSpPr>
            <a:spLocks noChangeArrowheads="1"/>
          </p:cNvSpPr>
          <p:nvPr/>
        </p:nvSpPr>
        <p:spPr bwMode="auto">
          <a:xfrm rot="10800000" flipH="1">
            <a:off x="5097463" y="2435225"/>
            <a:ext cx="777875" cy="404813"/>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GB"/>
          </a:p>
        </p:txBody>
      </p:sp>
      <p:sp>
        <p:nvSpPr>
          <p:cNvPr id="91150" name="Line 14"/>
          <p:cNvSpPr>
            <a:spLocks noChangeShapeType="1"/>
          </p:cNvSpPr>
          <p:nvPr/>
        </p:nvSpPr>
        <p:spPr bwMode="auto">
          <a:xfrm>
            <a:off x="5486400" y="2057400"/>
            <a:ext cx="0" cy="36988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51" name="Oval 15"/>
          <p:cNvSpPr>
            <a:spLocks noChangeArrowheads="1"/>
          </p:cNvSpPr>
          <p:nvPr/>
        </p:nvSpPr>
        <p:spPr bwMode="auto">
          <a:xfrm>
            <a:off x="1439863" y="3702050"/>
            <a:ext cx="1404937" cy="728663"/>
          </a:xfrm>
          <a:prstGeom prst="ellipse">
            <a:avLst/>
          </a:prstGeom>
          <a:solidFill>
            <a:schemeClr val="accent2"/>
          </a:solidFill>
          <a:ln w="25399">
            <a:solidFill>
              <a:schemeClr val="tx1"/>
            </a:solidFill>
            <a:round/>
            <a:headEnd/>
            <a:tailEnd/>
          </a:ln>
        </p:spPr>
        <p:txBody>
          <a:bodyPr wrap="none" anchor="ctr"/>
          <a:lstStyle/>
          <a:p>
            <a:pPr algn="ctr"/>
            <a:r>
              <a:rPr lang="en-US" sz="2000" dirty="0" err="1"/>
              <a:t>Proces</a:t>
            </a:r>
            <a:r>
              <a:rPr lang="en-US" sz="2000" dirty="0"/>
              <a:t>-</a:t>
            </a:r>
          </a:p>
          <a:p>
            <a:pPr algn="ctr"/>
            <a:r>
              <a:rPr lang="en-US" sz="2000" dirty="0"/>
              <a:t>sing</a:t>
            </a:r>
            <a:endParaRPr lang="en-US" sz="1400" dirty="0"/>
          </a:p>
        </p:txBody>
      </p:sp>
      <p:sp>
        <p:nvSpPr>
          <p:cNvPr id="91152" name="Rectangle 16"/>
          <p:cNvSpPr>
            <a:spLocks noChangeArrowheads="1"/>
          </p:cNvSpPr>
          <p:nvPr/>
        </p:nvSpPr>
        <p:spPr bwMode="auto">
          <a:xfrm>
            <a:off x="4146550" y="4537075"/>
            <a:ext cx="185738" cy="400050"/>
          </a:xfrm>
          <a:prstGeom prst="rect">
            <a:avLst/>
          </a:prstGeom>
          <a:noFill/>
          <a:ln w="9525">
            <a:noFill/>
            <a:miter lim="800000"/>
            <a:headEnd/>
            <a:tailEnd/>
          </a:ln>
        </p:spPr>
        <p:txBody>
          <a:bodyPr wrap="none" lIns="92075" tIns="46038" rIns="92075" bIns="46038">
            <a:spAutoFit/>
          </a:bodyPr>
          <a:lstStyle/>
          <a:p>
            <a:pPr algn="ctr"/>
            <a:endParaRPr lang="en-GB" sz="2000"/>
          </a:p>
        </p:txBody>
      </p:sp>
      <p:sp>
        <p:nvSpPr>
          <p:cNvPr id="91153" name="Line 17"/>
          <p:cNvSpPr>
            <a:spLocks noChangeShapeType="1"/>
          </p:cNvSpPr>
          <p:nvPr/>
        </p:nvSpPr>
        <p:spPr bwMode="auto">
          <a:xfrm>
            <a:off x="2133600" y="3270250"/>
            <a:ext cx="0" cy="422275"/>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54" name="Line 18"/>
          <p:cNvSpPr>
            <a:spLocks noChangeShapeType="1"/>
          </p:cNvSpPr>
          <p:nvPr/>
        </p:nvSpPr>
        <p:spPr bwMode="auto">
          <a:xfrm>
            <a:off x="5486400" y="2847975"/>
            <a:ext cx="0" cy="1266825"/>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1155" name="Line 19"/>
          <p:cNvSpPr>
            <a:spLocks noChangeShapeType="1"/>
          </p:cNvSpPr>
          <p:nvPr/>
        </p:nvSpPr>
        <p:spPr bwMode="auto">
          <a:xfrm flipH="1">
            <a:off x="2844800" y="4114800"/>
            <a:ext cx="26416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1156" name="Line 20"/>
          <p:cNvSpPr>
            <a:spLocks noChangeShapeType="1"/>
          </p:cNvSpPr>
          <p:nvPr/>
        </p:nvSpPr>
        <p:spPr bwMode="auto">
          <a:xfrm flipH="1">
            <a:off x="2540000" y="3165475"/>
            <a:ext cx="29464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1157" name="Rectangle 21"/>
          <p:cNvSpPr>
            <a:spLocks noChangeArrowheads="1"/>
          </p:cNvSpPr>
          <p:nvPr/>
        </p:nvSpPr>
        <p:spPr bwMode="auto">
          <a:xfrm>
            <a:off x="3149600" y="3798888"/>
            <a:ext cx="1225550" cy="400050"/>
          </a:xfrm>
          <a:prstGeom prst="rect">
            <a:avLst/>
          </a:prstGeom>
          <a:noFill/>
          <a:ln w="9525">
            <a:noFill/>
            <a:miter lim="800000"/>
            <a:headEnd/>
            <a:tailEnd/>
          </a:ln>
        </p:spPr>
        <p:txBody>
          <a:bodyPr wrap="none" lIns="92075" tIns="46038" rIns="92075" bIns="46038">
            <a:spAutoFit/>
          </a:bodyPr>
          <a:lstStyle/>
          <a:p>
            <a:r>
              <a:rPr lang="en-US" sz="2000"/>
              <a:t>Interrupt</a:t>
            </a:r>
          </a:p>
        </p:txBody>
      </p:sp>
      <p:sp>
        <p:nvSpPr>
          <p:cNvPr id="91158" name="Line 22"/>
          <p:cNvSpPr>
            <a:spLocks noChangeShapeType="1"/>
          </p:cNvSpPr>
          <p:nvPr/>
        </p:nvSpPr>
        <p:spPr bwMode="auto">
          <a:xfrm flipH="1">
            <a:off x="5588000" y="2479675"/>
            <a:ext cx="1016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1159" name="Line 23"/>
          <p:cNvSpPr>
            <a:spLocks noChangeShapeType="1"/>
          </p:cNvSpPr>
          <p:nvPr/>
        </p:nvSpPr>
        <p:spPr bwMode="auto">
          <a:xfrm flipH="1">
            <a:off x="5486400" y="2479675"/>
            <a:ext cx="101600" cy="15875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1160" name="Line 24"/>
          <p:cNvSpPr>
            <a:spLocks noChangeShapeType="1"/>
          </p:cNvSpPr>
          <p:nvPr/>
        </p:nvSpPr>
        <p:spPr bwMode="auto">
          <a:xfrm flipH="1">
            <a:off x="5384800" y="2638425"/>
            <a:ext cx="1016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1161" name="Rectangle 25"/>
          <p:cNvSpPr>
            <a:spLocks noChangeArrowheads="1"/>
          </p:cNvSpPr>
          <p:nvPr/>
        </p:nvSpPr>
        <p:spPr bwMode="auto">
          <a:xfrm>
            <a:off x="5689600" y="2532063"/>
            <a:ext cx="1809750" cy="401637"/>
          </a:xfrm>
          <a:prstGeom prst="rect">
            <a:avLst/>
          </a:prstGeom>
          <a:noFill/>
          <a:ln w="9525">
            <a:noFill/>
            <a:miter lim="800000"/>
            <a:headEnd/>
            <a:tailEnd/>
          </a:ln>
        </p:spPr>
        <p:txBody>
          <a:bodyPr wrap="none" lIns="92075" tIns="46038" rIns="92075" bIns="46038">
            <a:spAutoFit/>
          </a:bodyPr>
          <a:lstStyle/>
          <a:p>
            <a:r>
              <a:rPr lang="en-US" sz="2000"/>
              <a:t>Discriminator</a:t>
            </a:r>
          </a:p>
        </p:txBody>
      </p:sp>
      <p:sp>
        <p:nvSpPr>
          <p:cNvPr id="91162" name="Rectangle 26"/>
          <p:cNvSpPr>
            <a:spLocks noChangeArrowheads="1"/>
          </p:cNvSpPr>
          <p:nvPr/>
        </p:nvSpPr>
        <p:spPr bwMode="auto">
          <a:xfrm>
            <a:off x="6481763" y="1814513"/>
            <a:ext cx="1031875" cy="400050"/>
          </a:xfrm>
          <a:prstGeom prst="rect">
            <a:avLst/>
          </a:prstGeom>
          <a:noFill/>
          <a:ln w="9525">
            <a:noFill/>
            <a:miter lim="800000"/>
            <a:headEnd/>
            <a:tailEnd/>
          </a:ln>
        </p:spPr>
        <p:txBody>
          <a:bodyPr wrap="none" lIns="92075" tIns="46038" rIns="92075" bIns="46038">
            <a:spAutoFit/>
          </a:bodyPr>
          <a:lstStyle/>
          <a:p>
            <a:r>
              <a:rPr lang="en-US" sz="2000" b="1"/>
              <a:t>Trigger</a:t>
            </a:r>
          </a:p>
        </p:txBody>
      </p:sp>
      <p:sp>
        <p:nvSpPr>
          <p:cNvPr id="91163" name="Rectangle 27"/>
          <p:cNvSpPr>
            <a:spLocks noChangeArrowheads="1"/>
          </p:cNvSpPr>
          <p:nvPr/>
        </p:nvSpPr>
        <p:spPr bwMode="auto">
          <a:xfrm>
            <a:off x="3262313" y="2844800"/>
            <a:ext cx="739775" cy="400050"/>
          </a:xfrm>
          <a:prstGeom prst="rect">
            <a:avLst/>
          </a:prstGeom>
          <a:noFill/>
          <a:ln w="9525">
            <a:noFill/>
            <a:miter lim="800000"/>
            <a:headEnd/>
            <a:tailEnd/>
          </a:ln>
        </p:spPr>
        <p:txBody>
          <a:bodyPr wrap="none" lIns="92075" tIns="46038" rIns="92075" bIns="46038">
            <a:spAutoFit/>
          </a:bodyPr>
          <a:lstStyle/>
          <a:p>
            <a:r>
              <a:rPr lang="en-US" sz="2000"/>
              <a:t>Start</a:t>
            </a:r>
          </a:p>
        </p:txBody>
      </p:sp>
      <p:grpSp>
        <p:nvGrpSpPr>
          <p:cNvPr id="91164" name="Group 35"/>
          <p:cNvGrpSpPr>
            <a:grpSpLocks/>
          </p:cNvGrpSpPr>
          <p:nvPr/>
        </p:nvGrpSpPr>
        <p:grpSpPr bwMode="auto">
          <a:xfrm>
            <a:off x="1450975" y="4905375"/>
            <a:ext cx="1344613" cy="461963"/>
            <a:chOff x="721" y="4472"/>
            <a:chExt cx="527" cy="420"/>
          </a:xfrm>
        </p:grpSpPr>
        <p:grpSp>
          <p:nvGrpSpPr>
            <p:cNvPr id="91169" name="Group 33"/>
            <p:cNvGrpSpPr>
              <a:grpSpLocks/>
            </p:cNvGrpSpPr>
            <p:nvPr/>
          </p:nvGrpSpPr>
          <p:grpSpPr bwMode="auto">
            <a:xfrm>
              <a:off x="721" y="4472"/>
              <a:ext cx="527" cy="369"/>
              <a:chOff x="721" y="4472"/>
              <a:chExt cx="527" cy="369"/>
            </a:xfrm>
          </p:grpSpPr>
          <p:sp>
            <p:nvSpPr>
              <p:cNvPr id="91171" name="Oval 28"/>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GB"/>
              </a:p>
            </p:txBody>
          </p:sp>
          <p:sp>
            <p:nvSpPr>
              <p:cNvPr id="91172" name="Rectangle 29"/>
              <p:cNvSpPr>
                <a:spLocks noChangeArrowheads="1"/>
              </p:cNvSpPr>
              <p:nvPr/>
            </p:nvSpPr>
            <p:spPr bwMode="auto">
              <a:xfrm>
                <a:off x="721" y="4563"/>
                <a:ext cx="527" cy="196"/>
              </a:xfrm>
              <a:prstGeom prst="rect">
                <a:avLst/>
              </a:prstGeom>
              <a:solidFill>
                <a:srgbClr val="9999FF"/>
              </a:solidFill>
              <a:ln w="9525">
                <a:noFill/>
                <a:miter lim="800000"/>
                <a:headEnd/>
                <a:tailEnd/>
              </a:ln>
            </p:spPr>
            <p:txBody>
              <a:bodyPr wrap="none" anchor="ctr"/>
              <a:lstStyle/>
              <a:p>
                <a:endParaRPr lang="en-GB"/>
              </a:p>
            </p:txBody>
          </p:sp>
          <p:sp>
            <p:nvSpPr>
              <p:cNvPr id="91173" name="Oval 30"/>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GB"/>
              </a:p>
            </p:txBody>
          </p:sp>
          <p:sp>
            <p:nvSpPr>
              <p:cNvPr id="91174" name="Line 31"/>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1175" name="Line 32"/>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1170" name="Rectangle 34"/>
            <p:cNvSpPr>
              <a:spLocks noChangeArrowheads="1"/>
            </p:cNvSpPr>
            <p:nvPr/>
          </p:nvSpPr>
          <p:spPr bwMode="auto">
            <a:xfrm>
              <a:off x="746" y="4527"/>
              <a:ext cx="443" cy="365"/>
            </a:xfrm>
            <a:prstGeom prst="rect">
              <a:avLst/>
            </a:prstGeom>
            <a:noFill/>
            <a:ln w="9525">
              <a:noFill/>
              <a:miter lim="800000"/>
              <a:headEnd/>
              <a:tailEnd/>
            </a:ln>
          </p:spPr>
          <p:txBody>
            <a:bodyPr wrap="none" lIns="92075" tIns="46038" rIns="92075" bIns="46038">
              <a:spAutoFit/>
            </a:bodyPr>
            <a:lstStyle/>
            <a:p>
              <a:r>
                <a:rPr lang="en-US" sz="2000"/>
                <a:t>storage</a:t>
              </a:r>
            </a:p>
          </p:txBody>
        </p:sp>
      </p:grpSp>
      <p:sp>
        <p:nvSpPr>
          <p:cNvPr id="91165" name="Line 36"/>
          <p:cNvSpPr>
            <a:spLocks noChangeShapeType="1"/>
          </p:cNvSpPr>
          <p:nvPr/>
        </p:nvSpPr>
        <p:spPr bwMode="auto">
          <a:xfrm>
            <a:off x="2133600" y="4430713"/>
            <a:ext cx="0" cy="474662"/>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66" name="Rectangle 37"/>
          <p:cNvSpPr>
            <a:spLocks noChangeArrowheads="1"/>
          </p:cNvSpPr>
          <p:nvPr/>
        </p:nvSpPr>
        <p:spPr bwMode="auto">
          <a:xfrm>
            <a:off x="1503363" y="5772150"/>
            <a:ext cx="5954712" cy="708025"/>
          </a:xfrm>
          <a:prstGeom prst="rect">
            <a:avLst/>
          </a:prstGeom>
          <a:noFill/>
          <a:ln w="9525">
            <a:noFill/>
            <a:miter lim="800000"/>
            <a:headEnd/>
            <a:tailEnd/>
          </a:ln>
        </p:spPr>
        <p:txBody>
          <a:bodyPr wrap="none" lIns="92075" tIns="46038" rIns="92075" bIns="46038">
            <a:spAutoFit/>
          </a:bodyPr>
          <a:lstStyle/>
          <a:p>
            <a:r>
              <a:rPr lang="en-US" sz="2000"/>
              <a:t>What if a trigger is produced when the </a:t>
            </a:r>
            <a:r>
              <a:rPr lang="en-US" sz="2000" i="1"/>
              <a:t>ADC</a:t>
            </a:r>
            <a:r>
              <a:rPr lang="en-US" sz="2000"/>
              <a:t> or</a:t>
            </a:r>
          </a:p>
          <a:p>
            <a:r>
              <a:rPr lang="en-US" sz="2000" i="1"/>
              <a:t>processing</a:t>
            </a:r>
            <a:r>
              <a:rPr lang="en-US" sz="2000"/>
              <a:t> is busy?	</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2"/>
          <p:cNvSpPr>
            <a:spLocks noGrp="1" noChangeArrowheads="1"/>
          </p:cNvSpPr>
          <p:nvPr>
            <p:ph type="title"/>
          </p:nvPr>
        </p:nvSpPr>
        <p:spPr>
          <a:xfrm>
            <a:off x="381000" y="230188"/>
            <a:ext cx="8382000" cy="677108"/>
          </a:xfrm>
        </p:spPr>
        <p:txBody>
          <a:bodyPr/>
          <a:lstStyle/>
          <a:p>
            <a:pPr eaLnBrk="1" hangingPunct="1"/>
            <a:r>
              <a:rPr lang="en-US" dirty="0" smtClean="0"/>
              <a:t>Distributing the Trigger</a:t>
            </a:r>
          </a:p>
        </p:txBody>
      </p:sp>
      <p:sp>
        <p:nvSpPr>
          <p:cNvPr id="109572" name="Rectangle 3"/>
          <p:cNvSpPr>
            <a:spLocks noGrp="1" noChangeArrowheads="1"/>
          </p:cNvSpPr>
          <p:nvPr>
            <p:ph type="body" idx="1"/>
          </p:nvPr>
        </p:nvSpPr>
        <p:spPr>
          <a:xfrm>
            <a:off x="0" y="1274763"/>
            <a:ext cx="3692525" cy="5100637"/>
          </a:xfrm>
        </p:spPr>
        <p:txBody>
          <a:bodyPr>
            <a:normAutofit/>
          </a:bodyPr>
          <a:lstStyle/>
          <a:p>
            <a:pPr eaLnBrk="1" hangingPunct="1">
              <a:lnSpc>
                <a:spcPct val="90000"/>
              </a:lnSpc>
            </a:pPr>
            <a:r>
              <a:rPr lang="en-US" sz="2400" dirty="0" smtClean="0"/>
              <a:t>Assuming now that a magic box tells for each bunch crossing (clock-tick) yes or no</a:t>
            </a:r>
          </a:p>
          <a:p>
            <a:pPr eaLnBrk="1" hangingPunct="1">
              <a:lnSpc>
                <a:spcPct val="90000"/>
              </a:lnSpc>
            </a:pPr>
            <a:r>
              <a:rPr lang="en-US" sz="2400" dirty="0" smtClean="0"/>
              <a:t>This decision has to be brought for each crossing to all the detector </a:t>
            </a:r>
            <a:r>
              <a:rPr lang="en-US" sz="2400" dirty="0" smtClean="0">
                <a:solidFill>
                  <a:srgbClr val="FF0000"/>
                </a:solidFill>
              </a:rPr>
              <a:t>front-end electronics</a:t>
            </a:r>
            <a:r>
              <a:rPr lang="en-US" sz="2400" dirty="0" smtClean="0"/>
              <a:t> elements so that they can send of their data or discard it</a:t>
            </a:r>
          </a:p>
          <a:p>
            <a:pPr eaLnBrk="1" hangingPunct="1">
              <a:lnSpc>
                <a:spcPct val="90000"/>
              </a:lnSpc>
            </a:pPr>
            <a:r>
              <a:rPr lang="en-US" sz="2400" dirty="0" smtClean="0"/>
              <a:t>Use the same Timing and Trigger Control (TTC) system as for the clock distribution</a:t>
            </a:r>
          </a:p>
        </p:txBody>
      </p:sp>
      <p:sp>
        <p:nvSpPr>
          <p:cNvPr id="109573" name="Line 4"/>
          <p:cNvSpPr>
            <a:spLocks noChangeShapeType="1"/>
          </p:cNvSpPr>
          <p:nvPr/>
        </p:nvSpPr>
        <p:spPr bwMode="auto">
          <a:xfrm>
            <a:off x="7053263" y="4416425"/>
            <a:ext cx="115887" cy="1588"/>
          </a:xfrm>
          <a:prstGeom prst="line">
            <a:avLst/>
          </a:prstGeom>
          <a:noFill/>
          <a:ln w="23813">
            <a:solidFill>
              <a:srgbClr val="FF000C"/>
            </a:solidFill>
            <a:round/>
            <a:headEnd/>
            <a:tailEnd/>
          </a:ln>
        </p:spPr>
        <p:txBody>
          <a:bodyPr/>
          <a:lstStyle/>
          <a:p>
            <a:endParaRPr lang="en-GB"/>
          </a:p>
        </p:txBody>
      </p:sp>
      <p:sp>
        <p:nvSpPr>
          <p:cNvPr id="109574" name="Freeform 5"/>
          <p:cNvSpPr>
            <a:spLocks/>
          </p:cNvSpPr>
          <p:nvPr/>
        </p:nvSpPr>
        <p:spPr bwMode="auto">
          <a:xfrm>
            <a:off x="7181850" y="4330700"/>
            <a:ext cx="201613" cy="195263"/>
          </a:xfrm>
          <a:custGeom>
            <a:avLst/>
            <a:gdLst>
              <a:gd name="T0" fmla="*/ 0 w 138"/>
              <a:gd name="T1" fmla="*/ 62 h 123"/>
              <a:gd name="T2" fmla="*/ 0 w 138"/>
              <a:gd name="T3" fmla="*/ 123 h 123"/>
              <a:gd name="T4" fmla="*/ 138 w 138"/>
              <a:gd name="T5" fmla="*/ 62 h 123"/>
              <a:gd name="T6" fmla="*/ 0 w 138"/>
              <a:gd name="T7" fmla="*/ 0 h 123"/>
              <a:gd name="T8" fmla="*/ 0 w 138"/>
              <a:gd name="T9" fmla="*/ 62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0" y="62"/>
                </a:moveTo>
                <a:lnTo>
                  <a:pt x="0" y="123"/>
                </a:lnTo>
                <a:lnTo>
                  <a:pt x="138" y="62"/>
                </a:lnTo>
                <a:lnTo>
                  <a:pt x="0" y="0"/>
                </a:lnTo>
                <a:lnTo>
                  <a:pt x="0" y="62"/>
                </a:lnTo>
                <a:close/>
              </a:path>
            </a:pathLst>
          </a:custGeom>
          <a:solidFill>
            <a:srgbClr val="FF000C"/>
          </a:solidFill>
          <a:ln w="9525">
            <a:noFill/>
            <a:round/>
            <a:headEnd/>
            <a:tailEnd/>
          </a:ln>
        </p:spPr>
        <p:txBody>
          <a:bodyPr/>
          <a:lstStyle/>
          <a:p>
            <a:endParaRPr lang="en-GB"/>
          </a:p>
        </p:txBody>
      </p:sp>
      <p:pic>
        <p:nvPicPr>
          <p:cNvPr id="109575" name="Picture 6"/>
          <p:cNvPicPr>
            <a:picLocks noChangeAspect="1" noChangeArrowheads="1"/>
          </p:cNvPicPr>
          <p:nvPr/>
        </p:nvPicPr>
        <p:blipFill>
          <a:blip r:embed="rId3"/>
          <a:srcRect/>
          <a:stretch>
            <a:fillRect/>
          </a:stretch>
        </p:blipFill>
        <p:spPr bwMode="auto">
          <a:xfrm>
            <a:off x="4379913" y="2471738"/>
            <a:ext cx="3086100" cy="1663700"/>
          </a:xfrm>
          <a:prstGeom prst="rect">
            <a:avLst/>
          </a:prstGeom>
          <a:noFill/>
          <a:ln w="9525">
            <a:noFill/>
            <a:miter lim="800000"/>
            <a:headEnd/>
            <a:tailEnd/>
          </a:ln>
        </p:spPr>
      </p:pic>
      <p:sp>
        <p:nvSpPr>
          <p:cNvPr id="109576" name="Line 7"/>
          <p:cNvSpPr>
            <a:spLocks noChangeShapeType="1"/>
          </p:cNvSpPr>
          <p:nvPr/>
        </p:nvSpPr>
        <p:spPr bwMode="auto">
          <a:xfrm flipH="1">
            <a:off x="4783138" y="2039938"/>
            <a:ext cx="114300" cy="1587"/>
          </a:xfrm>
          <a:prstGeom prst="line">
            <a:avLst/>
          </a:prstGeom>
          <a:noFill/>
          <a:ln w="23813">
            <a:solidFill>
              <a:srgbClr val="FF000C"/>
            </a:solidFill>
            <a:round/>
            <a:headEnd/>
            <a:tailEnd/>
          </a:ln>
        </p:spPr>
        <p:txBody>
          <a:bodyPr/>
          <a:lstStyle/>
          <a:p>
            <a:endParaRPr lang="en-GB"/>
          </a:p>
        </p:txBody>
      </p:sp>
      <p:sp>
        <p:nvSpPr>
          <p:cNvPr id="109577" name="Freeform 8"/>
          <p:cNvSpPr>
            <a:spLocks/>
          </p:cNvSpPr>
          <p:nvPr/>
        </p:nvSpPr>
        <p:spPr bwMode="auto">
          <a:xfrm>
            <a:off x="4591050" y="1954213"/>
            <a:ext cx="201613" cy="195262"/>
          </a:xfrm>
          <a:custGeom>
            <a:avLst/>
            <a:gdLst>
              <a:gd name="T0" fmla="*/ 138 w 138"/>
              <a:gd name="T1" fmla="*/ 61 h 123"/>
              <a:gd name="T2" fmla="*/ 138 w 138"/>
              <a:gd name="T3" fmla="*/ 0 h 123"/>
              <a:gd name="T4" fmla="*/ 0 w 138"/>
              <a:gd name="T5" fmla="*/ 61 h 123"/>
              <a:gd name="T6" fmla="*/ 138 w 138"/>
              <a:gd name="T7" fmla="*/ 123 h 123"/>
              <a:gd name="T8" fmla="*/ 138 w 138"/>
              <a:gd name="T9" fmla="*/ 61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138" y="61"/>
                </a:moveTo>
                <a:lnTo>
                  <a:pt x="138" y="0"/>
                </a:lnTo>
                <a:lnTo>
                  <a:pt x="0" y="61"/>
                </a:lnTo>
                <a:lnTo>
                  <a:pt x="138" y="123"/>
                </a:lnTo>
                <a:lnTo>
                  <a:pt x="138" y="61"/>
                </a:lnTo>
                <a:close/>
              </a:path>
            </a:pathLst>
          </a:custGeom>
          <a:solidFill>
            <a:srgbClr val="FF000C"/>
          </a:solidFill>
          <a:ln w="9525">
            <a:noFill/>
            <a:round/>
            <a:headEnd/>
            <a:tailEnd/>
          </a:ln>
        </p:spPr>
        <p:txBody>
          <a:bodyPr/>
          <a:lstStyle/>
          <a:p>
            <a:endParaRPr lang="en-GB"/>
          </a:p>
        </p:txBody>
      </p:sp>
      <p:sp>
        <p:nvSpPr>
          <p:cNvPr id="109578" name="Freeform 9"/>
          <p:cNvSpPr>
            <a:spLocks/>
          </p:cNvSpPr>
          <p:nvPr/>
        </p:nvSpPr>
        <p:spPr bwMode="auto">
          <a:xfrm>
            <a:off x="4591050" y="2182813"/>
            <a:ext cx="201613" cy="195262"/>
          </a:xfrm>
          <a:custGeom>
            <a:avLst/>
            <a:gdLst>
              <a:gd name="T0" fmla="*/ 138 w 138"/>
              <a:gd name="T1" fmla="*/ 61 h 123"/>
              <a:gd name="T2" fmla="*/ 138 w 138"/>
              <a:gd name="T3" fmla="*/ 0 h 123"/>
              <a:gd name="T4" fmla="*/ 0 w 138"/>
              <a:gd name="T5" fmla="*/ 61 h 123"/>
              <a:gd name="T6" fmla="*/ 138 w 138"/>
              <a:gd name="T7" fmla="*/ 123 h 123"/>
              <a:gd name="T8" fmla="*/ 138 w 138"/>
              <a:gd name="T9" fmla="*/ 61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138" y="61"/>
                </a:moveTo>
                <a:lnTo>
                  <a:pt x="138" y="0"/>
                </a:lnTo>
                <a:lnTo>
                  <a:pt x="0" y="61"/>
                </a:lnTo>
                <a:lnTo>
                  <a:pt x="138" y="123"/>
                </a:lnTo>
                <a:lnTo>
                  <a:pt x="138" y="61"/>
                </a:lnTo>
                <a:close/>
              </a:path>
            </a:pathLst>
          </a:custGeom>
          <a:solidFill>
            <a:srgbClr val="FF000C"/>
          </a:solidFill>
          <a:ln w="9525">
            <a:noFill/>
            <a:round/>
            <a:headEnd/>
            <a:tailEnd/>
          </a:ln>
        </p:spPr>
        <p:txBody>
          <a:bodyPr/>
          <a:lstStyle/>
          <a:p>
            <a:endParaRPr lang="en-GB"/>
          </a:p>
        </p:txBody>
      </p:sp>
      <p:sp>
        <p:nvSpPr>
          <p:cNvPr id="109579" name="Line 10"/>
          <p:cNvSpPr>
            <a:spLocks noChangeShapeType="1"/>
          </p:cNvSpPr>
          <p:nvPr/>
        </p:nvSpPr>
        <p:spPr bwMode="auto">
          <a:xfrm flipH="1">
            <a:off x="4783138" y="2268538"/>
            <a:ext cx="114300" cy="1587"/>
          </a:xfrm>
          <a:prstGeom prst="line">
            <a:avLst/>
          </a:prstGeom>
          <a:noFill/>
          <a:ln w="23813">
            <a:solidFill>
              <a:srgbClr val="FF000C"/>
            </a:solidFill>
            <a:round/>
            <a:headEnd/>
            <a:tailEnd/>
          </a:ln>
        </p:spPr>
        <p:txBody>
          <a:bodyPr/>
          <a:lstStyle/>
          <a:p>
            <a:endParaRPr lang="en-GB"/>
          </a:p>
        </p:txBody>
      </p:sp>
      <p:sp>
        <p:nvSpPr>
          <p:cNvPr id="109580" name="Line 11"/>
          <p:cNvSpPr>
            <a:spLocks noChangeShapeType="1"/>
          </p:cNvSpPr>
          <p:nvPr/>
        </p:nvSpPr>
        <p:spPr bwMode="auto">
          <a:xfrm flipH="1">
            <a:off x="4783138" y="2155825"/>
            <a:ext cx="114300" cy="1588"/>
          </a:xfrm>
          <a:prstGeom prst="line">
            <a:avLst/>
          </a:prstGeom>
          <a:noFill/>
          <a:ln w="23813">
            <a:solidFill>
              <a:srgbClr val="FF000C"/>
            </a:solidFill>
            <a:round/>
            <a:headEnd/>
            <a:tailEnd/>
          </a:ln>
        </p:spPr>
        <p:txBody>
          <a:bodyPr/>
          <a:lstStyle/>
          <a:p>
            <a:endParaRPr lang="en-GB"/>
          </a:p>
        </p:txBody>
      </p:sp>
      <p:sp>
        <p:nvSpPr>
          <p:cNvPr id="109581" name="Freeform 12"/>
          <p:cNvSpPr>
            <a:spLocks/>
          </p:cNvSpPr>
          <p:nvPr/>
        </p:nvSpPr>
        <p:spPr bwMode="auto">
          <a:xfrm>
            <a:off x="4591050" y="2070100"/>
            <a:ext cx="201613" cy="195263"/>
          </a:xfrm>
          <a:custGeom>
            <a:avLst/>
            <a:gdLst>
              <a:gd name="T0" fmla="*/ 138 w 138"/>
              <a:gd name="T1" fmla="*/ 61 h 123"/>
              <a:gd name="T2" fmla="*/ 138 w 138"/>
              <a:gd name="T3" fmla="*/ 0 h 123"/>
              <a:gd name="T4" fmla="*/ 0 w 138"/>
              <a:gd name="T5" fmla="*/ 61 h 123"/>
              <a:gd name="T6" fmla="*/ 138 w 138"/>
              <a:gd name="T7" fmla="*/ 123 h 123"/>
              <a:gd name="T8" fmla="*/ 138 w 138"/>
              <a:gd name="T9" fmla="*/ 61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138" y="61"/>
                </a:moveTo>
                <a:lnTo>
                  <a:pt x="138" y="0"/>
                </a:lnTo>
                <a:lnTo>
                  <a:pt x="0" y="61"/>
                </a:lnTo>
                <a:lnTo>
                  <a:pt x="138" y="123"/>
                </a:lnTo>
                <a:lnTo>
                  <a:pt x="138" y="61"/>
                </a:lnTo>
                <a:close/>
              </a:path>
            </a:pathLst>
          </a:custGeom>
          <a:solidFill>
            <a:srgbClr val="FF000C"/>
          </a:solidFill>
          <a:ln w="9525">
            <a:noFill/>
            <a:round/>
            <a:headEnd/>
            <a:tailEnd/>
          </a:ln>
        </p:spPr>
        <p:txBody>
          <a:bodyPr/>
          <a:lstStyle/>
          <a:p>
            <a:endParaRPr lang="en-GB"/>
          </a:p>
        </p:txBody>
      </p:sp>
      <p:sp>
        <p:nvSpPr>
          <p:cNvPr id="109582" name="Freeform 13"/>
          <p:cNvSpPr>
            <a:spLocks/>
          </p:cNvSpPr>
          <p:nvPr/>
        </p:nvSpPr>
        <p:spPr bwMode="auto">
          <a:xfrm>
            <a:off x="4649788" y="2155825"/>
            <a:ext cx="2897187" cy="2260600"/>
          </a:xfrm>
          <a:custGeom>
            <a:avLst/>
            <a:gdLst>
              <a:gd name="T0" fmla="*/ 0 w 1976"/>
              <a:gd name="T1" fmla="*/ 0 h 1424"/>
              <a:gd name="T2" fmla="*/ 1976 w 1976"/>
              <a:gd name="T3" fmla="*/ 0 h 1424"/>
              <a:gd name="T4" fmla="*/ 1976 w 1976"/>
              <a:gd name="T5" fmla="*/ 1424 h 1424"/>
              <a:gd name="T6" fmla="*/ 1193 w 1976"/>
              <a:gd name="T7" fmla="*/ 1424 h 1424"/>
              <a:gd name="T8" fmla="*/ 0 60000 65536"/>
              <a:gd name="T9" fmla="*/ 0 60000 65536"/>
              <a:gd name="T10" fmla="*/ 0 60000 65536"/>
              <a:gd name="T11" fmla="*/ 0 60000 65536"/>
              <a:gd name="T12" fmla="*/ 0 w 1976"/>
              <a:gd name="T13" fmla="*/ 0 h 1424"/>
              <a:gd name="T14" fmla="*/ 1976 w 1976"/>
              <a:gd name="T15" fmla="*/ 1424 h 1424"/>
            </a:gdLst>
            <a:ahLst/>
            <a:cxnLst>
              <a:cxn ang="T8">
                <a:pos x="T0" y="T1"/>
              </a:cxn>
              <a:cxn ang="T9">
                <a:pos x="T2" y="T3"/>
              </a:cxn>
              <a:cxn ang="T10">
                <a:pos x="T4" y="T5"/>
              </a:cxn>
              <a:cxn ang="T11">
                <a:pos x="T6" y="T7"/>
              </a:cxn>
            </a:cxnLst>
            <a:rect l="T12" t="T13" r="T14" b="T15"/>
            <a:pathLst>
              <a:path w="1976" h="1424">
                <a:moveTo>
                  <a:pt x="0" y="0"/>
                </a:moveTo>
                <a:lnTo>
                  <a:pt x="1976" y="0"/>
                </a:lnTo>
                <a:lnTo>
                  <a:pt x="1976" y="1424"/>
                </a:lnTo>
                <a:lnTo>
                  <a:pt x="1193" y="1424"/>
                </a:lnTo>
              </a:path>
            </a:pathLst>
          </a:custGeom>
          <a:noFill/>
          <a:ln w="23813">
            <a:solidFill>
              <a:srgbClr val="FF000C"/>
            </a:solidFill>
            <a:round/>
            <a:headEnd/>
            <a:tailEnd/>
          </a:ln>
        </p:spPr>
        <p:txBody>
          <a:bodyPr/>
          <a:lstStyle/>
          <a:p>
            <a:endParaRPr lang="en-GB"/>
          </a:p>
        </p:txBody>
      </p:sp>
      <p:sp>
        <p:nvSpPr>
          <p:cNvPr id="109583" name="Freeform 14"/>
          <p:cNvSpPr>
            <a:spLocks/>
          </p:cNvSpPr>
          <p:nvPr/>
        </p:nvSpPr>
        <p:spPr bwMode="auto">
          <a:xfrm>
            <a:off x="4006850" y="2130425"/>
            <a:ext cx="2297113" cy="3289300"/>
          </a:xfrm>
          <a:custGeom>
            <a:avLst/>
            <a:gdLst>
              <a:gd name="T0" fmla="*/ 1513 w 1513"/>
              <a:gd name="T1" fmla="*/ 1951 h 1951"/>
              <a:gd name="T2" fmla="*/ 176 w 1513"/>
              <a:gd name="T3" fmla="*/ 1951 h 1951"/>
              <a:gd name="T4" fmla="*/ 176 w 1513"/>
              <a:gd name="T5" fmla="*/ 96 h 1951"/>
              <a:gd name="T6" fmla="*/ 0 w 1513"/>
              <a:gd name="T7" fmla="*/ 0 h 1951"/>
              <a:gd name="T8" fmla="*/ 0 60000 65536"/>
              <a:gd name="T9" fmla="*/ 0 60000 65536"/>
              <a:gd name="T10" fmla="*/ 0 60000 65536"/>
              <a:gd name="T11" fmla="*/ 0 60000 65536"/>
              <a:gd name="T12" fmla="*/ 0 w 1513"/>
              <a:gd name="T13" fmla="*/ 0 h 1951"/>
              <a:gd name="T14" fmla="*/ 1513 w 1513"/>
              <a:gd name="T15" fmla="*/ 1951 h 1951"/>
            </a:gdLst>
            <a:ahLst/>
            <a:cxnLst>
              <a:cxn ang="T8">
                <a:pos x="T0" y="T1"/>
              </a:cxn>
              <a:cxn ang="T9">
                <a:pos x="T2" y="T3"/>
              </a:cxn>
              <a:cxn ang="T10">
                <a:pos x="T4" y="T5"/>
              </a:cxn>
              <a:cxn ang="T11">
                <a:pos x="T6" y="T7"/>
              </a:cxn>
            </a:cxnLst>
            <a:rect l="T12" t="T13" r="T14" b="T15"/>
            <a:pathLst>
              <a:path w="1513" h="1951">
                <a:moveTo>
                  <a:pt x="1513" y="1951"/>
                </a:moveTo>
                <a:lnTo>
                  <a:pt x="176" y="1951"/>
                </a:lnTo>
                <a:lnTo>
                  <a:pt x="176" y="96"/>
                </a:lnTo>
                <a:lnTo>
                  <a:pt x="0" y="0"/>
                </a:lnTo>
              </a:path>
            </a:pathLst>
          </a:custGeom>
          <a:noFill/>
          <a:ln w="23813">
            <a:solidFill>
              <a:srgbClr val="FF000C"/>
            </a:solidFill>
            <a:round/>
            <a:headEnd/>
            <a:tailEnd/>
          </a:ln>
        </p:spPr>
        <p:txBody>
          <a:bodyPr/>
          <a:lstStyle/>
          <a:p>
            <a:endParaRPr lang="en-GB"/>
          </a:p>
        </p:txBody>
      </p:sp>
      <p:sp>
        <p:nvSpPr>
          <p:cNvPr id="109584" name="AutoShape 15"/>
          <p:cNvSpPr>
            <a:spLocks noChangeArrowheads="1"/>
          </p:cNvSpPr>
          <p:nvPr/>
        </p:nvSpPr>
        <p:spPr bwMode="auto">
          <a:xfrm>
            <a:off x="3957638" y="1951038"/>
            <a:ext cx="655637" cy="417512"/>
          </a:xfrm>
          <a:prstGeom prst="roundRect">
            <a:avLst>
              <a:gd name="adj" fmla="val 15398"/>
            </a:avLst>
          </a:prstGeom>
          <a:solidFill>
            <a:srgbClr val="FFBA4C"/>
          </a:solidFill>
          <a:ln w="23813">
            <a:solidFill>
              <a:srgbClr val="2F12D5"/>
            </a:solidFill>
            <a:round/>
            <a:headEnd/>
            <a:tailEnd/>
          </a:ln>
        </p:spPr>
        <p:txBody>
          <a:bodyPr/>
          <a:lstStyle/>
          <a:p>
            <a:endParaRPr lang="en-GB"/>
          </a:p>
        </p:txBody>
      </p:sp>
      <p:sp>
        <p:nvSpPr>
          <p:cNvPr id="109585" name="Line 16"/>
          <p:cNvSpPr>
            <a:spLocks noChangeShapeType="1"/>
          </p:cNvSpPr>
          <p:nvPr/>
        </p:nvSpPr>
        <p:spPr bwMode="auto">
          <a:xfrm flipV="1">
            <a:off x="6446838" y="4237038"/>
            <a:ext cx="0" cy="1401762"/>
          </a:xfrm>
          <a:prstGeom prst="line">
            <a:avLst/>
          </a:prstGeom>
          <a:noFill/>
          <a:ln w="23813">
            <a:solidFill>
              <a:srgbClr val="000000"/>
            </a:solidFill>
            <a:round/>
            <a:headEnd/>
            <a:tailEnd/>
          </a:ln>
        </p:spPr>
        <p:txBody>
          <a:bodyPr/>
          <a:lstStyle/>
          <a:p>
            <a:endParaRPr lang="en-GB"/>
          </a:p>
        </p:txBody>
      </p:sp>
      <p:sp>
        <p:nvSpPr>
          <p:cNvPr id="109586" name="Rectangle 17"/>
          <p:cNvSpPr>
            <a:spLocks noChangeArrowheads="1"/>
          </p:cNvSpPr>
          <p:nvPr/>
        </p:nvSpPr>
        <p:spPr bwMode="auto">
          <a:xfrm>
            <a:off x="6350000" y="4352925"/>
            <a:ext cx="211138" cy="176213"/>
          </a:xfrm>
          <a:prstGeom prst="rect">
            <a:avLst/>
          </a:prstGeom>
          <a:blipFill dpi="0" rotWithShape="0">
            <a:blip/>
            <a:srcRect/>
            <a:tile tx="0" ty="0" sx="100000" sy="100000" flip="none" algn="tl"/>
          </a:blipFill>
          <a:ln w="23813">
            <a:solidFill>
              <a:srgbClr val="000000"/>
            </a:solidFill>
            <a:miter lim="800000"/>
            <a:headEnd/>
            <a:tailEnd/>
          </a:ln>
        </p:spPr>
        <p:txBody>
          <a:bodyPr/>
          <a:lstStyle/>
          <a:p>
            <a:endParaRPr lang="en-GB"/>
          </a:p>
        </p:txBody>
      </p:sp>
      <p:sp>
        <p:nvSpPr>
          <p:cNvPr id="109587" name="Rectangle 18"/>
          <p:cNvSpPr>
            <a:spLocks noChangeArrowheads="1"/>
          </p:cNvSpPr>
          <p:nvPr/>
        </p:nvSpPr>
        <p:spPr bwMode="auto">
          <a:xfrm>
            <a:off x="6350000" y="4605338"/>
            <a:ext cx="211138" cy="557212"/>
          </a:xfrm>
          <a:prstGeom prst="rect">
            <a:avLst/>
          </a:prstGeom>
          <a:blipFill dpi="0" rotWithShape="0">
            <a:blip/>
            <a:srcRect/>
            <a:tile tx="0" ty="0" sx="100000" sy="100000" flip="none" algn="tl"/>
          </a:blipFill>
          <a:ln w="23813">
            <a:solidFill>
              <a:srgbClr val="000000"/>
            </a:solidFill>
            <a:miter lim="800000"/>
            <a:headEnd/>
            <a:tailEnd/>
          </a:ln>
        </p:spPr>
        <p:txBody>
          <a:bodyPr/>
          <a:lstStyle/>
          <a:p>
            <a:endParaRPr lang="en-GB"/>
          </a:p>
        </p:txBody>
      </p:sp>
      <p:sp>
        <p:nvSpPr>
          <p:cNvPr id="109588" name="AutoShape 19"/>
          <p:cNvSpPr>
            <a:spLocks noChangeArrowheads="1"/>
          </p:cNvSpPr>
          <p:nvPr/>
        </p:nvSpPr>
        <p:spPr bwMode="auto">
          <a:xfrm>
            <a:off x="6380163" y="5373688"/>
            <a:ext cx="128587" cy="112712"/>
          </a:xfrm>
          <a:prstGeom prst="roundRect">
            <a:avLst>
              <a:gd name="adj" fmla="val 50000"/>
            </a:avLst>
          </a:prstGeom>
          <a:blipFill dpi="0" rotWithShape="0">
            <a:blip/>
            <a:srcRect/>
            <a:tile tx="0" ty="0" sx="100000" sy="100000" flip="none" algn="tl"/>
          </a:blipFill>
          <a:ln w="23813">
            <a:solidFill>
              <a:srgbClr val="000000"/>
            </a:solidFill>
            <a:round/>
            <a:headEnd/>
            <a:tailEnd/>
          </a:ln>
        </p:spPr>
        <p:txBody>
          <a:bodyPr/>
          <a:lstStyle/>
          <a:p>
            <a:endParaRPr lang="en-GB"/>
          </a:p>
        </p:txBody>
      </p:sp>
      <p:sp>
        <p:nvSpPr>
          <p:cNvPr id="109589" name="Oval 20"/>
          <p:cNvSpPr>
            <a:spLocks noChangeArrowheads="1"/>
          </p:cNvSpPr>
          <p:nvPr/>
        </p:nvSpPr>
        <p:spPr bwMode="auto">
          <a:xfrm>
            <a:off x="5741988" y="2014538"/>
            <a:ext cx="360362" cy="293687"/>
          </a:xfrm>
          <a:prstGeom prst="ellipse">
            <a:avLst/>
          </a:prstGeom>
          <a:solidFill>
            <a:srgbClr val="FFBA4C"/>
          </a:solidFill>
          <a:ln w="23813">
            <a:solidFill>
              <a:srgbClr val="2F12D5"/>
            </a:solidFill>
            <a:round/>
            <a:headEnd/>
            <a:tailEnd/>
          </a:ln>
        </p:spPr>
        <p:txBody>
          <a:bodyPr/>
          <a:lstStyle/>
          <a:p>
            <a:endParaRPr lang="en-GB"/>
          </a:p>
        </p:txBody>
      </p:sp>
      <p:sp>
        <p:nvSpPr>
          <p:cNvPr id="109590" name="Freeform 21"/>
          <p:cNvSpPr>
            <a:spLocks/>
          </p:cNvSpPr>
          <p:nvPr/>
        </p:nvSpPr>
        <p:spPr bwMode="auto">
          <a:xfrm>
            <a:off x="6246813" y="5346700"/>
            <a:ext cx="144462" cy="139700"/>
          </a:xfrm>
          <a:custGeom>
            <a:avLst/>
            <a:gdLst>
              <a:gd name="T0" fmla="*/ 0 w 98"/>
              <a:gd name="T1" fmla="*/ 44 h 88"/>
              <a:gd name="T2" fmla="*/ 0 w 98"/>
              <a:gd name="T3" fmla="*/ 88 h 88"/>
              <a:gd name="T4" fmla="*/ 98 w 98"/>
              <a:gd name="T5" fmla="*/ 44 h 88"/>
              <a:gd name="T6" fmla="*/ 0 w 98"/>
              <a:gd name="T7" fmla="*/ 0 h 88"/>
              <a:gd name="T8" fmla="*/ 0 w 98"/>
              <a:gd name="T9" fmla="*/ 44 h 88"/>
              <a:gd name="T10" fmla="*/ 0 60000 65536"/>
              <a:gd name="T11" fmla="*/ 0 60000 65536"/>
              <a:gd name="T12" fmla="*/ 0 60000 65536"/>
              <a:gd name="T13" fmla="*/ 0 60000 65536"/>
              <a:gd name="T14" fmla="*/ 0 60000 65536"/>
              <a:gd name="T15" fmla="*/ 0 w 98"/>
              <a:gd name="T16" fmla="*/ 0 h 88"/>
              <a:gd name="T17" fmla="*/ 98 w 98"/>
              <a:gd name="T18" fmla="*/ 88 h 88"/>
            </a:gdLst>
            <a:ahLst/>
            <a:cxnLst>
              <a:cxn ang="T10">
                <a:pos x="T0" y="T1"/>
              </a:cxn>
              <a:cxn ang="T11">
                <a:pos x="T2" y="T3"/>
              </a:cxn>
              <a:cxn ang="T12">
                <a:pos x="T4" y="T5"/>
              </a:cxn>
              <a:cxn ang="T13">
                <a:pos x="T6" y="T7"/>
              </a:cxn>
              <a:cxn ang="T14">
                <a:pos x="T8" y="T9"/>
              </a:cxn>
            </a:cxnLst>
            <a:rect l="T15" t="T16" r="T17" b="T18"/>
            <a:pathLst>
              <a:path w="98" h="88">
                <a:moveTo>
                  <a:pt x="0" y="44"/>
                </a:moveTo>
                <a:lnTo>
                  <a:pt x="0" y="88"/>
                </a:lnTo>
                <a:lnTo>
                  <a:pt x="98" y="44"/>
                </a:lnTo>
                <a:lnTo>
                  <a:pt x="0" y="0"/>
                </a:lnTo>
                <a:lnTo>
                  <a:pt x="0" y="44"/>
                </a:lnTo>
                <a:close/>
              </a:path>
            </a:pathLst>
          </a:custGeom>
          <a:solidFill>
            <a:srgbClr val="FF000C"/>
          </a:solidFill>
          <a:ln w="9525">
            <a:noFill/>
            <a:round/>
            <a:headEnd/>
            <a:tailEnd/>
          </a:ln>
        </p:spPr>
        <p:txBody>
          <a:bodyPr/>
          <a:lstStyle/>
          <a:p>
            <a:endParaRPr lang="en-GB"/>
          </a:p>
        </p:txBody>
      </p:sp>
      <p:sp>
        <p:nvSpPr>
          <p:cNvPr id="109591" name="Line 22"/>
          <p:cNvSpPr>
            <a:spLocks noChangeShapeType="1"/>
          </p:cNvSpPr>
          <p:nvPr/>
        </p:nvSpPr>
        <p:spPr bwMode="auto">
          <a:xfrm>
            <a:off x="5916613" y="3297238"/>
            <a:ext cx="528637" cy="903287"/>
          </a:xfrm>
          <a:prstGeom prst="line">
            <a:avLst/>
          </a:prstGeom>
          <a:noFill/>
          <a:ln w="12700">
            <a:solidFill>
              <a:srgbClr val="FF000C"/>
            </a:solidFill>
            <a:round/>
            <a:headEnd/>
            <a:tailEnd/>
          </a:ln>
        </p:spPr>
        <p:txBody>
          <a:bodyPr/>
          <a:lstStyle/>
          <a:p>
            <a:endParaRPr lang="en-GB"/>
          </a:p>
        </p:txBody>
      </p:sp>
      <p:sp>
        <p:nvSpPr>
          <p:cNvPr id="109592" name="Rectangle 23"/>
          <p:cNvSpPr>
            <a:spLocks noChangeArrowheads="1"/>
          </p:cNvSpPr>
          <p:nvPr/>
        </p:nvSpPr>
        <p:spPr bwMode="auto">
          <a:xfrm>
            <a:off x="3295650" y="1647825"/>
            <a:ext cx="1752600" cy="274638"/>
          </a:xfrm>
          <a:prstGeom prst="rect">
            <a:avLst/>
          </a:prstGeom>
          <a:noFill/>
          <a:ln w="9525">
            <a:noFill/>
            <a:miter lim="800000"/>
            <a:headEnd/>
            <a:tailEnd/>
          </a:ln>
        </p:spPr>
        <p:txBody>
          <a:bodyPr wrap="none" lIns="0" tIns="0" rIns="0" bIns="0">
            <a:spAutoFit/>
          </a:bodyPr>
          <a:lstStyle/>
          <a:p>
            <a:pPr eaLnBrk="0" hangingPunct="0"/>
            <a:r>
              <a:rPr lang="en-US" b="1">
                <a:solidFill>
                  <a:srgbClr val="2F12D5"/>
                </a:solidFill>
                <a:latin typeface="Helvetica" charset="0"/>
              </a:rPr>
              <a:t>Global Trigger 1</a:t>
            </a:r>
            <a:endParaRPr lang="en-US">
              <a:latin typeface="Times" charset="0"/>
            </a:endParaRPr>
          </a:p>
        </p:txBody>
      </p:sp>
      <p:sp>
        <p:nvSpPr>
          <p:cNvPr id="109593" name="Rectangle 24"/>
          <p:cNvSpPr>
            <a:spLocks noChangeArrowheads="1"/>
          </p:cNvSpPr>
          <p:nvPr/>
        </p:nvSpPr>
        <p:spPr bwMode="auto">
          <a:xfrm>
            <a:off x="4562475" y="5575300"/>
            <a:ext cx="1739900" cy="244475"/>
          </a:xfrm>
          <a:prstGeom prst="rect">
            <a:avLst/>
          </a:prstGeom>
          <a:noFill/>
          <a:ln w="9525">
            <a:noFill/>
            <a:miter lim="800000"/>
            <a:headEnd/>
            <a:tailEnd/>
          </a:ln>
        </p:spPr>
        <p:txBody>
          <a:bodyPr wrap="none" lIns="0" tIns="0" rIns="0" bIns="0">
            <a:spAutoFit/>
          </a:bodyPr>
          <a:lstStyle/>
          <a:p>
            <a:pPr eaLnBrk="0" hangingPunct="0"/>
            <a:r>
              <a:rPr lang="en-US" sz="1600">
                <a:solidFill>
                  <a:srgbClr val="2F12D5"/>
                </a:solidFill>
                <a:latin typeface="Helvetica" charset="0"/>
              </a:rPr>
              <a:t>Accept/Reject LV-1</a:t>
            </a:r>
            <a:endParaRPr lang="en-US" sz="1600">
              <a:latin typeface="Times" charset="0"/>
            </a:endParaRPr>
          </a:p>
        </p:txBody>
      </p:sp>
      <p:sp>
        <p:nvSpPr>
          <p:cNvPr id="109594" name="Rectangle 25"/>
          <p:cNvSpPr>
            <a:spLocks noChangeArrowheads="1"/>
          </p:cNvSpPr>
          <p:nvPr/>
        </p:nvSpPr>
        <p:spPr bwMode="auto">
          <a:xfrm>
            <a:off x="8535988" y="4378325"/>
            <a:ext cx="49212"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2F12D5"/>
                </a:solidFill>
                <a:latin typeface="Helvetica" charset="0"/>
              </a:rPr>
              <a:t> </a:t>
            </a:r>
            <a:endParaRPr lang="en-US" sz="2400">
              <a:latin typeface="Times" charset="0"/>
            </a:endParaRPr>
          </a:p>
        </p:txBody>
      </p:sp>
      <p:sp>
        <p:nvSpPr>
          <p:cNvPr id="109595" name="Rectangle 26"/>
          <p:cNvSpPr>
            <a:spLocks noChangeArrowheads="1"/>
          </p:cNvSpPr>
          <p:nvPr/>
        </p:nvSpPr>
        <p:spPr bwMode="auto">
          <a:xfrm>
            <a:off x="4632325" y="4341813"/>
            <a:ext cx="1600200"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2F12D5"/>
                </a:solidFill>
                <a:latin typeface="Helvetica" charset="0"/>
              </a:rPr>
              <a:t>Front-End Digitizer</a:t>
            </a:r>
            <a:endParaRPr lang="en-US" sz="2400">
              <a:latin typeface="Times" charset="0"/>
            </a:endParaRPr>
          </a:p>
        </p:txBody>
      </p:sp>
      <p:sp>
        <p:nvSpPr>
          <p:cNvPr id="109596" name="Rectangle 27"/>
          <p:cNvSpPr>
            <a:spLocks noChangeArrowheads="1"/>
          </p:cNvSpPr>
          <p:nvPr/>
        </p:nvSpPr>
        <p:spPr bwMode="auto">
          <a:xfrm>
            <a:off x="5476875" y="1447800"/>
            <a:ext cx="2159000" cy="274638"/>
          </a:xfrm>
          <a:prstGeom prst="rect">
            <a:avLst/>
          </a:prstGeom>
          <a:noFill/>
          <a:ln w="9525">
            <a:noFill/>
            <a:miter lim="800000"/>
            <a:headEnd/>
            <a:tailEnd/>
          </a:ln>
        </p:spPr>
        <p:txBody>
          <a:bodyPr wrap="none" lIns="0" tIns="0" rIns="0" bIns="0">
            <a:spAutoFit/>
          </a:bodyPr>
          <a:lstStyle/>
          <a:p>
            <a:pPr eaLnBrk="0" hangingPunct="0"/>
            <a:r>
              <a:rPr lang="en-US" b="1">
                <a:solidFill>
                  <a:srgbClr val="2F12D5"/>
                </a:solidFill>
                <a:latin typeface="Helvetica" charset="0"/>
              </a:rPr>
              <a:t>Local level-1 trigger</a:t>
            </a:r>
            <a:endParaRPr lang="en-US">
              <a:latin typeface="Times" charset="0"/>
            </a:endParaRPr>
          </a:p>
        </p:txBody>
      </p:sp>
      <p:sp>
        <p:nvSpPr>
          <p:cNvPr id="109597" name="Rectangle 28"/>
          <p:cNvSpPr>
            <a:spLocks noChangeArrowheads="1"/>
          </p:cNvSpPr>
          <p:nvPr/>
        </p:nvSpPr>
        <p:spPr bwMode="auto">
          <a:xfrm>
            <a:off x="5473700" y="1752600"/>
            <a:ext cx="1803400" cy="244475"/>
          </a:xfrm>
          <a:prstGeom prst="rect">
            <a:avLst/>
          </a:prstGeom>
          <a:noFill/>
          <a:ln w="9525">
            <a:noFill/>
            <a:miter lim="800000"/>
            <a:headEnd/>
            <a:tailEnd/>
          </a:ln>
        </p:spPr>
        <p:txBody>
          <a:bodyPr wrap="none" lIns="0" tIns="0" rIns="0" bIns="0">
            <a:spAutoFit/>
          </a:bodyPr>
          <a:lstStyle/>
          <a:p>
            <a:pPr eaLnBrk="0" hangingPunct="0"/>
            <a:r>
              <a:rPr lang="en-US" sz="1600">
                <a:solidFill>
                  <a:srgbClr val="2F12D5"/>
                </a:solidFill>
                <a:latin typeface="Helvetica" charset="0"/>
              </a:rPr>
              <a:t>Primitive e, </a:t>
            </a:r>
            <a:r>
              <a:rPr lang="en-US" sz="1600">
                <a:solidFill>
                  <a:srgbClr val="2F12D5"/>
                </a:solidFill>
                <a:latin typeface="Symbol" charset="2"/>
              </a:rPr>
              <a:t>g</a:t>
            </a:r>
            <a:r>
              <a:rPr lang="en-US" sz="1600">
                <a:solidFill>
                  <a:srgbClr val="2F12D5"/>
                </a:solidFill>
                <a:latin typeface="Helvetica" charset="0"/>
              </a:rPr>
              <a:t>, jets, µ</a:t>
            </a:r>
            <a:endParaRPr lang="en-US" sz="1600">
              <a:latin typeface="Times" charset="0"/>
            </a:endParaRPr>
          </a:p>
        </p:txBody>
      </p:sp>
      <p:sp>
        <p:nvSpPr>
          <p:cNvPr id="109598" name="Rectangle 29"/>
          <p:cNvSpPr>
            <a:spLocks noChangeArrowheads="1"/>
          </p:cNvSpPr>
          <p:nvPr/>
        </p:nvSpPr>
        <p:spPr bwMode="auto">
          <a:xfrm>
            <a:off x="5054600" y="4648200"/>
            <a:ext cx="1322388" cy="488950"/>
          </a:xfrm>
          <a:prstGeom prst="rect">
            <a:avLst/>
          </a:prstGeom>
          <a:noFill/>
          <a:ln w="9525">
            <a:noFill/>
            <a:miter lim="800000"/>
            <a:headEnd/>
            <a:tailEnd/>
          </a:ln>
        </p:spPr>
        <p:txBody>
          <a:bodyPr wrap="none" lIns="0" tIns="0" rIns="0" bIns="0">
            <a:spAutoFit/>
          </a:bodyPr>
          <a:lstStyle/>
          <a:p>
            <a:pPr eaLnBrk="0" hangingPunct="0"/>
            <a:r>
              <a:rPr lang="en-US" sz="1600">
                <a:solidFill>
                  <a:srgbClr val="2F12D5"/>
                </a:solidFill>
                <a:latin typeface="Helvetica" charset="0"/>
              </a:rPr>
              <a:t>Pipeline delay </a:t>
            </a:r>
          </a:p>
          <a:p>
            <a:pPr eaLnBrk="0" hangingPunct="0"/>
            <a:r>
              <a:rPr lang="en-US" sz="1600">
                <a:solidFill>
                  <a:srgbClr val="2F12D5"/>
                </a:solidFill>
                <a:latin typeface="Helvetica" charset="0"/>
              </a:rPr>
              <a:t>( ≈ 3 µs)</a:t>
            </a:r>
            <a:endParaRPr lang="en-US" sz="1600">
              <a:latin typeface="Times" charset="0"/>
            </a:endParaRPr>
          </a:p>
        </p:txBody>
      </p:sp>
      <p:sp>
        <p:nvSpPr>
          <p:cNvPr id="109599" name="AutoShape 30"/>
          <p:cNvSpPr>
            <a:spLocks noChangeArrowheads="1"/>
          </p:cNvSpPr>
          <p:nvPr/>
        </p:nvSpPr>
        <p:spPr bwMode="auto">
          <a:xfrm>
            <a:off x="8150225" y="1966913"/>
            <a:ext cx="174625" cy="228600"/>
          </a:xfrm>
          <a:prstGeom prst="roundRect">
            <a:avLst>
              <a:gd name="adj" fmla="val 34032"/>
            </a:avLst>
          </a:prstGeom>
          <a:solidFill>
            <a:srgbClr val="FFFFFF"/>
          </a:solidFill>
          <a:ln w="9525">
            <a:noFill/>
            <a:round/>
            <a:headEnd/>
            <a:tailEnd/>
          </a:ln>
        </p:spPr>
        <p:txBody>
          <a:bodyPr/>
          <a:lstStyle/>
          <a:p>
            <a:endParaRPr lang="en-GB"/>
          </a:p>
        </p:txBody>
      </p:sp>
      <p:sp>
        <p:nvSpPr>
          <p:cNvPr id="109600" name="Rectangle 31"/>
          <p:cNvSpPr>
            <a:spLocks noChangeArrowheads="1"/>
          </p:cNvSpPr>
          <p:nvPr/>
        </p:nvSpPr>
        <p:spPr bwMode="auto">
          <a:xfrm>
            <a:off x="7927975" y="2260600"/>
            <a:ext cx="714375" cy="638175"/>
          </a:xfrm>
          <a:prstGeom prst="rect">
            <a:avLst/>
          </a:prstGeom>
          <a:noFill/>
          <a:ln w="9525">
            <a:noFill/>
            <a:miter lim="800000"/>
            <a:headEnd/>
            <a:tailEnd/>
          </a:ln>
        </p:spPr>
        <p:txBody>
          <a:bodyPr lIns="0" tIns="0" rIns="0" bIns="0">
            <a:spAutoFit/>
          </a:bodyPr>
          <a:lstStyle/>
          <a:p>
            <a:pPr algn="ctr" eaLnBrk="0" hangingPunct="0"/>
            <a:r>
              <a:rPr lang="en-US" sz="1400" b="1">
                <a:solidFill>
                  <a:srgbClr val="2F12D5"/>
                </a:solidFill>
                <a:latin typeface="Helvetica" charset="0"/>
              </a:rPr>
              <a:t>≈ 2-3 µs latency loop</a:t>
            </a:r>
            <a:endParaRPr lang="en-US" sz="2400">
              <a:latin typeface="Times" charset="0"/>
            </a:endParaRPr>
          </a:p>
        </p:txBody>
      </p:sp>
      <p:sp>
        <p:nvSpPr>
          <p:cNvPr id="109601" name="Line 32"/>
          <p:cNvSpPr>
            <a:spLocks noChangeShapeType="1"/>
          </p:cNvSpPr>
          <p:nvPr/>
        </p:nvSpPr>
        <p:spPr bwMode="auto">
          <a:xfrm flipV="1">
            <a:off x="7546975" y="4214813"/>
            <a:ext cx="0" cy="112712"/>
          </a:xfrm>
          <a:prstGeom prst="line">
            <a:avLst/>
          </a:prstGeom>
          <a:noFill/>
          <a:ln w="23813">
            <a:solidFill>
              <a:srgbClr val="FF000C"/>
            </a:solidFill>
            <a:round/>
            <a:headEnd/>
            <a:tailEnd/>
          </a:ln>
        </p:spPr>
        <p:txBody>
          <a:bodyPr/>
          <a:lstStyle/>
          <a:p>
            <a:endParaRPr lang="en-GB"/>
          </a:p>
        </p:txBody>
      </p:sp>
      <p:sp>
        <p:nvSpPr>
          <p:cNvPr id="109602" name="Freeform 33"/>
          <p:cNvSpPr>
            <a:spLocks/>
          </p:cNvSpPr>
          <p:nvPr/>
        </p:nvSpPr>
        <p:spPr bwMode="auto">
          <a:xfrm>
            <a:off x="7467600" y="4008438"/>
            <a:ext cx="179388" cy="219075"/>
          </a:xfrm>
          <a:custGeom>
            <a:avLst/>
            <a:gdLst>
              <a:gd name="T0" fmla="*/ 62 w 123"/>
              <a:gd name="T1" fmla="*/ 138 h 138"/>
              <a:gd name="T2" fmla="*/ 123 w 123"/>
              <a:gd name="T3" fmla="*/ 138 h 138"/>
              <a:gd name="T4" fmla="*/ 62 w 123"/>
              <a:gd name="T5" fmla="*/ 0 h 138"/>
              <a:gd name="T6" fmla="*/ 0 w 123"/>
              <a:gd name="T7" fmla="*/ 138 h 138"/>
              <a:gd name="T8" fmla="*/ 62 w 123"/>
              <a:gd name="T9" fmla="*/ 138 h 138"/>
              <a:gd name="T10" fmla="*/ 0 60000 65536"/>
              <a:gd name="T11" fmla="*/ 0 60000 65536"/>
              <a:gd name="T12" fmla="*/ 0 60000 65536"/>
              <a:gd name="T13" fmla="*/ 0 60000 65536"/>
              <a:gd name="T14" fmla="*/ 0 60000 65536"/>
              <a:gd name="T15" fmla="*/ 0 w 123"/>
              <a:gd name="T16" fmla="*/ 0 h 138"/>
              <a:gd name="T17" fmla="*/ 123 w 123"/>
              <a:gd name="T18" fmla="*/ 138 h 138"/>
            </a:gdLst>
            <a:ahLst/>
            <a:cxnLst>
              <a:cxn ang="T10">
                <a:pos x="T0" y="T1"/>
              </a:cxn>
              <a:cxn ang="T11">
                <a:pos x="T2" y="T3"/>
              </a:cxn>
              <a:cxn ang="T12">
                <a:pos x="T4" y="T5"/>
              </a:cxn>
              <a:cxn ang="T13">
                <a:pos x="T6" y="T7"/>
              </a:cxn>
              <a:cxn ang="T14">
                <a:pos x="T8" y="T9"/>
              </a:cxn>
            </a:cxnLst>
            <a:rect l="T15" t="T16" r="T17" b="T18"/>
            <a:pathLst>
              <a:path w="123" h="138">
                <a:moveTo>
                  <a:pt x="62" y="138"/>
                </a:moveTo>
                <a:lnTo>
                  <a:pt x="123" y="138"/>
                </a:lnTo>
                <a:lnTo>
                  <a:pt x="62" y="0"/>
                </a:lnTo>
                <a:lnTo>
                  <a:pt x="0" y="138"/>
                </a:lnTo>
                <a:lnTo>
                  <a:pt x="62" y="138"/>
                </a:lnTo>
                <a:close/>
              </a:path>
            </a:pathLst>
          </a:custGeom>
          <a:solidFill>
            <a:srgbClr val="FF000C"/>
          </a:solidFill>
          <a:ln w="9525">
            <a:noFill/>
            <a:round/>
            <a:headEnd/>
            <a:tailEnd/>
          </a:ln>
        </p:spPr>
        <p:txBody>
          <a:bodyPr/>
          <a:lstStyle/>
          <a:p>
            <a:endParaRPr lang="en-GB"/>
          </a:p>
        </p:txBody>
      </p:sp>
      <p:sp>
        <p:nvSpPr>
          <p:cNvPr id="109603" name="AutoShape 34"/>
          <p:cNvSpPr>
            <a:spLocks noChangeArrowheads="1"/>
          </p:cNvSpPr>
          <p:nvPr/>
        </p:nvSpPr>
        <p:spPr bwMode="auto">
          <a:xfrm>
            <a:off x="7383463" y="4352925"/>
            <a:ext cx="352425" cy="200025"/>
          </a:xfrm>
          <a:prstGeom prst="roundRect">
            <a:avLst>
              <a:gd name="adj" fmla="val 25000"/>
            </a:avLst>
          </a:prstGeom>
          <a:solidFill>
            <a:srgbClr val="FFBA4C"/>
          </a:solidFill>
          <a:ln w="23813">
            <a:solidFill>
              <a:srgbClr val="2F12D5"/>
            </a:solidFill>
            <a:round/>
            <a:headEnd/>
            <a:tailEnd/>
          </a:ln>
        </p:spPr>
        <p:txBody>
          <a:bodyPr/>
          <a:lstStyle/>
          <a:p>
            <a:endParaRPr lang="en-GB"/>
          </a:p>
        </p:txBody>
      </p:sp>
      <p:sp>
        <p:nvSpPr>
          <p:cNvPr id="109604" name="Text Box 35"/>
          <p:cNvSpPr txBox="1">
            <a:spLocks noChangeArrowheads="1"/>
          </p:cNvSpPr>
          <p:nvPr/>
        </p:nvSpPr>
        <p:spPr bwMode="auto">
          <a:xfrm>
            <a:off x="7235825" y="4295775"/>
            <a:ext cx="1487488" cy="825500"/>
          </a:xfrm>
          <a:prstGeom prst="rect">
            <a:avLst/>
          </a:prstGeom>
          <a:noFill/>
          <a:ln w="9525">
            <a:noFill/>
            <a:miter lim="800000"/>
            <a:headEnd/>
            <a:tailEnd/>
          </a:ln>
        </p:spPr>
        <p:txBody>
          <a:bodyPr>
            <a:spAutoFit/>
          </a:bodyPr>
          <a:lstStyle/>
          <a:p>
            <a:pPr algn="r" eaLnBrk="0" hangingPunct="0"/>
            <a:r>
              <a:rPr lang="en-US" sz="1600" b="1">
                <a:solidFill>
                  <a:srgbClr val="2F12D5"/>
                </a:solidFill>
                <a:latin typeface="Helvetica" charset="0"/>
              </a:rPr>
              <a:t>Trigger</a:t>
            </a:r>
          </a:p>
          <a:p>
            <a:pPr algn="r" eaLnBrk="0" hangingPunct="0"/>
            <a:r>
              <a:rPr lang="en-US" sz="1600" b="1">
                <a:solidFill>
                  <a:srgbClr val="2F12D5"/>
                </a:solidFill>
                <a:latin typeface="Helvetica" charset="0"/>
              </a:rPr>
              <a:t>Primitive Generator</a:t>
            </a:r>
            <a:endParaRPr lang="en-US" sz="1400" b="1">
              <a:solidFill>
                <a:srgbClr val="2F12D5"/>
              </a:solidFill>
              <a:latin typeface="Helvetica"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7" name="Rectangle 5"/>
          <p:cNvSpPr>
            <a:spLocks noGrp="1" noChangeArrowheads="1"/>
          </p:cNvSpPr>
          <p:nvPr>
            <p:ph type="title"/>
          </p:nvPr>
        </p:nvSpPr>
        <p:spPr/>
        <p:txBody>
          <a:bodyPr/>
          <a:lstStyle/>
          <a:p>
            <a:r>
              <a:rPr lang="en-US" dirty="0"/>
              <a:t>Trigger rate control</a:t>
            </a:r>
          </a:p>
        </p:txBody>
      </p:sp>
      <p:sp>
        <p:nvSpPr>
          <p:cNvPr id="515075" name="Rectangle 3"/>
          <p:cNvSpPr>
            <a:spLocks noGrp="1" noChangeArrowheads="1"/>
          </p:cNvSpPr>
          <p:nvPr>
            <p:ph type="body" sz="half" idx="4294967295"/>
          </p:nvPr>
        </p:nvSpPr>
        <p:spPr>
          <a:xfrm>
            <a:off x="0" y="989013"/>
            <a:ext cx="5181600" cy="5183187"/>
          </a:xfrm>
        </p:spPr>
        <p:txBody>
          <a:bodyPr/>
          <a:lstStyle/>
          <a:p>
            <a:pPr>
              <a:lnSpc>
                <a:spcPct val="90000"/>
              </a:lnSpc>
            </a:pPr>
            <a:r>
              <a:rPr lang="en-US" sz="2000" dirty="0"/>
              <a:t>Trigger rate determined by physics parameters used in trigger system</a:t>
            </a:r>
            <a:r>
              <a:rPr lang="en-US" sz="2000" dirty="0" smtClean="0"/>
              <a:t>:</a:t>
            </a:r>
            <a:br>
              <a:rPr lang="en-US" sz="2000" dirty="0" smtClean="0"/>
            </a:br>
            <a:r>
              <a:rPr lang="en-US" sz="2000" dirty="0" smtClean="0"/>
              <a:t> </a:t>
            </a:r>
            <a:r>
              <a:rPr lang="en-US" sz="2000" dirty="0"/>
              <a:t>1 kHz – </a:t>
            </a:r>
            <a:r>
              <a:rPr lang="en-US" sz="2000" dirty="0" smtClean="0"/>
              <a:t>1MHz for LHC experiments</a:t>
            </a:r>
            <a:endParaRPr lang="en-US" sz="2000" dirty="0"/>
          </a:p>
          <a:p>
            <a:pPr lvl="1">
              <a:lnSpc>
                <a:spcPct val="90000"/>
              </a:lnSpc>
            </a:pPr>
            <a:r>
              <a:rPr lang="en-US" sz="1600" dirty="0"/>
              <a:t>The lower rate after the trigger allows sharing resources across channels (e.g. ADC and readout links)</a:t>
            </a:r>
          </a:p>
          <a:p>
            <a:pPr>
              <a:lnSpc>
                <a:spcPct val="90000"/>
              </a:lnSpc>
            </a:pPr>
            <a:r>
              <a:rPr lang="en-US" sz="2000" dirty="0"/>
              <a:t>Triggers will be of random </a:t>
            </a:r>
            <a:r>
              <a:rPr lang="en-US" sz="2000" dirty="0" smtClean="0"/>
              <a:t>nature i.e. follow a Poisson distribution </a:t>
            </a:r>
            <a:r>
              <a:rPr lang="en-US" sz="2000" dirty="0" smtClean="0">
                <a:sym typeface="Wingdings" pitchFamily="2" charset="2"/>
              </a:rPr>
              <a:t> </a:t>
            </a:r>
            <a:r>
              <a:rPr lang="en-US" sz="2000" dirty="0" smtClean="0"/>
              <a:t>a </a:t>
            </a:r>
            <a:r>
              <a:rPr lang="en-US" sz="2000" dirty="0"/>
              <a:t>burst of triggers can occur within a short time window so some kind of rate control/spacing is needed</a:t>
            </a:r>
          </a:p>
          <a:p>
            <a:pPr lvl="1">
              <a:lnSpc>
                <a:spcPct val="90000"/>
              </a:lnSpc>
            </a:pPr>
            <a:r>
              <a:rPr lang="en-US" sz="1600" dirty="0"/>
              <a:t>Minimum spacing between trigger </a:t>
            </a:r>
            <a:r>
              <a:rPr lang="en-US" sz="1600" dirty="0" smtClean="0"/>
              <a:t>accepts </a:t>
            </a:r>
            <a:r>
              <a:rPr lang="en-US" sz="1600" dirty="0" smtClean="0">
                <a:sym typeface="Wingdings" pitchFamily="2" charset="2"/>
              </a:rPr>
              <a:t> dead-time</a:t>
            </a:r>
            <a:endParaRPr lang="en-US" sz="1600" dirty="0"/>
          </a:p>
          <a:p>
            <a:pPr lvl="1">
              <a:lnSpc>
                <a:spcPct val="90000"/>
              </a:lnSpc>
            </a:pPr>
            <a:r>
              <a:rPr lang="en-US" sz="1600" dirty="0"/>
              <a:t>Maximum number of triggers within a </a:t>
            </a:r>
            <a:r>
              <a:rPr lang="en-US" sz="1600" dirty="0" smtClean="0"/>
              <a:t>given </a:t>
            </a:r>
            <a:r>
              <a:rPr lang="en-US" sz="1600" dirty="0"/>
              <a:t>time window</a:t>
            </a:r>
          </a:p>
          <a:p>
            <a:pPr>
              <a:lnSpc>
                <a:spcPct val="90000"/>
              </a:lnSpc>
            </a:pPr>
            <a:r>
              <a:rPr lang="en-US" sz="2000" dirty="0" err="1"/>
              <a:t>Derandomizer</a:t>
            </a:r>
            <a:r>
              <a:rPr lang="en-US" sz="2000" dirty="0"/>
              <a:t> buffers needed in front-ends to handle this</a:t>
            </a:r>
          </a:p>
          <a:p>
            <a:pPr lvl="1">
              <a:lnSpc>
                <a:spcPct val="90000"/>
              </a:lnSpc>
            </a:pPr>
            <a:r>
              <a:rPr lang="en-US" sz="1600" dirty="0"/>
              <a:t>Size and readout speed of this determines effective trigger </a:t>
            </a:r>
            <a:r>
              <a:rPr lang="en-US" sz="1600" dirty="0" smtClean="0"/>
              <a:t>rate</a:t>
            </a:r>
            <a:endParaRPr lang="en-US" sz="1600" dirty="0"/>
          </a:p>
        </p:txBody>
      </p:sp>
      <p:pic>
        <p:nvPicPr>
          <p:cNvPr id="515081" name="Picture 9"/>
          <p:cNvPicPr>
            <a:picLocks noChangeAspect="1" noChangeArrowheads="1"/>
          </p:cNvPicPr>
          <p:nvPr/>
        </p:nvPicPr>
        <p:blipFill>
          <a:blip r:embed="rId2"/>
          <a:srcRect/>
          <a:stretch>
            <a:fillRect/>
          </a:stretch>
        </p:blipFill>
        <p:spPr bwMode="auto">
          <a:xfrm>
            <a:off x="5263268" y="1187098"/>
            <a:ext cx="3759794" cy="3944198"/>
          </a:xfrm>
          <a:prstGeom prst="rect">
            <a:avLst/>
          </a:prstGeom>
          <a:noFill/>
          <a:ln w="9525" algn="ctr">
            <a:noFill/>
            <a:miter lim="800000"/>
            <a:headEnd/>
            <a:tailEnd/>
          </a:ln>
          <a:effec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2"/>
          <p:cNvSpPr>
            <a:spLocks noGrp="1" noChangeArrowheads="1"/>
          </p:cNvSpPr>
          <p:nvPr>
            <p:ph type="title"/>
          </p:nvPr>
        </p:nvSpPr>
        <p:spPr>
          <a:xfrm>
            <a:off x="457200" y="139700"/>
            <a:ext cx="8229600" cy="1143000"/>
          </a:xfrm>
        </p:spPr>
        <p:txBody>
          <a:bodyPr/>
          <a:lstStyle/>
          <a:p>
            <a:pPr eaLnBrk="1" hangingPunct="1"/>
            <a:r>
              <a:rPr lang="en-US" smtClean="0"/>
              <a:t>Trigger for LHC</a:t>
            </a:r>
          </a:p>
        </p:txBody>
      </p:sp>
      <p:sp>
        <p:nvSpPr>
          <p:cNvPr id="97284" name="Rectangle 3"/>
          <p:cNvSpPr>
            <a:spLocks noGrp="1" noChangeArrowheads="1"/>
          </p:cNvSpPr>
          <p:nvPr>
            <p:ph type="body" idx="1"/>
          </p:nvPr>
        </p:nvSpPr>
        <p:spPr>
          <a:xfrm>
            <a:off x="685800" y="1117599"/>
            <a:ext cx="4648200" cy="5264151"/>
          </a:xfrm>
        </p:spPr>
        <p:txBody>
          <a:bodyPr/>
          <a:lstStyle/>
          <a:p>
            <a:pPr eaLnBrk="1" hangingPunct="1">
              <a:lnSpc>
                <a:spcPct val="80000"/>
              </a:lnSpc>
            </a:pPr>
            <a:r>
              <a:rPr lang="en-US" sz="2400" dirty="0" smtClean="0"/>
              <a:t>No (affordable) DAQ system could read out O(10</a:t>
            </a:r>
            <a:r>
              <a:rPr lang="en-US" sz="2400" baseline="30000" dirty="0" smtClean="0"/>
              <a:t>7</a:t>
            </a:r>
            <a:r>
              <a:rPr lang="en-US" sz="2400" dirty="0" smtClean="0"/>
              <a:t>) channels at 40 MHz </a:t>
            </a:r>
            <a:r>
              <a:rPr lang="en-US" sz="2400" dirty="0" smtClean="0">
                <a:sym typeface="Wingdings" charset="2"/>
              </a:rPr>
              <a:t> 400 </a:t>
            </a:r>
            <a:r>
              <a:rPr lang="en-US" sz="2400" dirty="0" err="1" smtClean="0">
                <a:sym typeface="Wingdings" charset="2"/>
              </a:rPr>
              <a:t>TBit</a:t>
            </a:r>
            <a:r>
              <a:rPr lang="en-US" sz="2400" dirty="0" smtClean="0">
                <a:sym typeface="Wingdings" charset="2"/>
              </a:rPr>
              <a:t>/s to read out – even assuming binary channels!</a:t>
            </a:r>
          </a:p>
          <a:p>
            <a:pPr eaLnBrk="1" hangingPunct="1">
              <a:lnSpc>
                <a:spcPct val="80000"/>
              </a:lnSpc>
            </a:pPr>
            <a:r>
              <a:rPr lang="en-US" sz="2400" dirty="0" smtClean="0">
                <a:sym typeface="Wingdings" charset="2"/>
              </a:rPr>
              <a:t> </a:t>
            </a:r>
            <a:r>
              <a:rPr lang="en-US" sz="2400" dirty="0" smtClean="0"/>
              <a:t>What’s worse: most of these millions of events per second are totally uninteresting: one Higgs event every 0.02 seconds</a:t>
            </a:r>
          </a:p>
          <a:p>
            <a:pPr eaLnBrk="1" hangingPunct="1">
              <a:lnSpc>
                <a:spcPct val="80000"/>
              </a:lnSpc>
            </a:pPr>
            <a:r>
              <a:rPr lang="en-US" sz="2400" dirty="0" smtClean="0"/>
              <a:t>A </a:t>
            </a:r>
            <a:r>
              <a:rPr lang="en-US" sz="2400" i="1" dirty="0" smtClean="0">
                <a:solidFill>
                  <a:srgbClr val="FF0000"/>
                </a:solidFill>
              </a:rPr>
              <a:t>first level</a:t>
            </a:r>
            <a:r>
              <a:rPr lang="en-US" sz="2400" dirty="0" smtClean="0"/>
              <a:t> </a:t>
            </a:r>
            <a:r>
              <a:rPr lang="en-US" sz="2400" i="1" dirty="0" smtClean="0">
                <a:solidFill>
                  <a:srgbClr val="FF0000"/>
                </a:solidFill>
              </a:rPr>
              <a:t>trigger (Level-1, L1)</a:t>
            </a:r>
            <a:r>
              <a:rPr lang="en-US" sz="2400" dirty="0" smtClean="0"/>
              <a:t> must somehow</a:t>
            </a:r>
            <a:r>
              <a:rPr lang="en-US" sz="2400" baseline="30000" dirty="0" smtClean="0"/>
              <a:t>*</a:t>
            </a:r>
            <a:r>
              <a:rPr lang="en-US" sz="2400" dirty="0" smtClean="0"/>
              <a:t> select the more interesting events and tell us which ones to deal with any further</a:t>
            </a:r>
          </a:p>
        </p:txBody>
      </p:sp>
      <p:pic>
        <p:nvPicPr>
          <p:cNvPr id="97285" name="Picture 4" descr="trigger-simple-paris"/>
          <p:cNvPicPr>
            <a:picLocks noChangeAspect="1" noChangeArrowheads="1"/>
          </p:cNvPicPr>
          <p:nvPr/>
        </p:nvPicPr>
        <p:blipFill>
          <a:blip r:embed="rId3"/>
          <a:srcRect/>
          <a:stretch>
            <a:fillRect/>
          </a:stretch>
        </p:blipFill>
        <p:spPr bwMode="auto">
          <a:xfrm>
            <a:off x="5576888" y="1624013"/>
            <a:ext cx="3124200" cy="3948112"/>
          </a:xfrm>
          <a:prstGeom prst="rect">
            <a:avLst/>
          </a:prstGeom>
          <a:noFill/>
          <a:ln w="9525">
            <a:noFill/>
            <a:miter lim="800000"/>
            <a:headEnd/>
            <a:tailEnd/>
          </a:ln>
        </p:spPr>
      </p:pic>
      <p:sp>
        <p:nvSpPr>
          <p:cNvPr id="97286" name="Text Box 5"/>
          <p:cNvSpPr txBox="1">
            <a:spLocks noChangeArrowheads="1"/>
          </p:cNvSpPr>
          <p:nvPr/>
        </p:nvSpPr>
        <p:spPr bwMode="auto">
          <a:xfrm>
            <a:off x="5565775" y="1112838"/>
            <a:ext cx="1709738" cy="517525"/>
          </a:xfrm>
          <a:prstGeom prst="rect">
            <a:avLst/>
          </a:prstGeom>
          <a:noFill/>
          <a:ln w="9525">
            <a:noFill/>
            <a:miter lim="800000"/>
            <a:headEnd/>
            <a:tailEnd/>
          </a:ln>
        </p:spPr>
        <p:txBody>
          <a:bodyPr>
            <a:spAutoFit/>
          </a:bodyPr>
          <a:lstStyle/>
          <a:p>
            <a:pPr eaLnBrk="0" hangingPunct="0"/>
            <a:r>
              <a:rPr lang="en-US" sz="1400" b="1"/>
              <a:t>Black magic happening here</a:t>
            </a:r>
          </a:p>
        </p:txBody>
      </p:sp>
      <p:sp>
        <p:nvSpPr>
          <p:cNvPr id="97287" name="Line 8"/>
          <p:cNvSpPr>
            <a:spLocks noChangeShapeType="1"/>
          </p:cNvSpPr>
          <p:nvPr/>
        </p:nvSpPr>
        <p:spPr bwMode="auto">
          <a:xfrm flipH="1">
            <a:off x="5884863" y="1597025"/>
            <a:ext cx="314325" cy="620713"/>
          </a:xfrm>
          <a:prstGeom prst="line">
            <a:avLst/>
          </a:prstGeom>
          <a:noFill/>
          <a:ln w="19050">
            <a:solidFill>
              <a:schemeClr val="tx1"/>
            </a:solidFill>
            <a:round/>
            <a:headEnd/>
            <a:tailEnd type="triangle" w="med" len="med"/>
          </a:ln>
        </p:spPr>
        <p:txBody>
          <a:bodyPr wrap="none" anchor="ctr"/>
          <a:lstStyle/>
          <a:p>
            <a:endParaRPr lang="en-GB"/>
          </a:p>
        </p:txBody>
      </p:sp>
      <p:sp>
        <p:nvSpPr>
          <p:cNvPr id="2" name="TextBox 1"/>
          <p:cNvSpPr txBox="1"/>
          <p:nvPr/>
        </p:nvSpPr>
        <p:spPr>
          <a:xfrm>
            <a:off x="2159000" y="5943600"/>
            <a:ext cx="5048250" cy="914400"/>
          </a:xfrm>
          <a:prstGeom prst="rect">
            <a:avLst/>
          </a:prstGeom>
          <a:noFill/>
        </p:spPr>
        <p:txBody>
          <a:bodyPr wrap="none" rtlCol="0">
            <a:normAutofit/>
          </a:bodyPr>
          <a:lstStyle/>
          <a:p>
            <a:r>
              <a:rPr lang="en-US" sz="1600" dirty="0" smtClean="0"/>
              <a:t>(*)  See </a:t>
            </a:r>
            <a:r>
              <a:rPr lang="en-US" sz="1600" dirty="0" smtClean="0"/>
              <a:t>any lecture on LHC trigger systems</a:t>
            </a:r>
            <a:r>
              <a:rPr lang="en-US" sz="1600" dirty="0" smtClean="0"/>
              <a:t> </a:t>
            </a:r>
            <a:endParaRPr lang="en-US" sz="1600"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p:txBody>
          <a:bodyPr/>
          <a:lstStyle/>
          <a:p>
            <a:r>
              <a:rPr lang="en-US"/>
              <a:t>Multilevel triggering</a:t>
            </a:r>
          </a:p>
        </p:txBody>
      </p:sp>
      <p:sp>
        <p:nvSpPr>
          <p:cNvPr id="517123" name="Rectangle 3"/>
          <p:cNvSpPr>
            <a:spLocks noGrp="1" noChangeArrowheads="1"/>
          </p:cNvSpPr>
          <p:nvPr>
            <p:ph type="body" idx="1"/>
          </p:nvPr>
        </p:nvSpPr>
        <p:spPr>
          <a:xfrm>
            <a:off x="215900" y="981075"/>
            <a:ext cx="5880100" cy="3667125"/>
          </a:xfrm>
        </p:spPr>
        <p:txBody>
          <a:bodyPr/>
          <a:lstStyle/>
          <a:p>
            <a:pPr>
              <a:lnSpc>
                <a:spcPct val="100000"/>
              </a:lnSpc>
            </a:pPr>
            <a:r>
              <a:rPr lang="en-US" sz="1800" dirty="0"/>
              <a:t>First level triggering.</a:t>
            </a:r>
          </a:p>
          <a:p>
            <a:pPr lvl="1">
              <a:lnSpc>
                <a:spcPct val="100000"/>
              </a:lnSpc>
            </a:pPr>
            <a:r>
              <a:rPr lang="en-US" sz="1400" dirty="0"/>
              <a:t>Hardwired trigger system to make trigger decision with short latency.</a:t>
            </a:r>
          </a:p>
          <a:p>
            <a:pPr lvl="1">
              <a:lnSpc>
                <a:spcPct val="100000"/>
              </a:lnSpc>
            </a:pPr>
            <a:r>
              <a:rPr lang="en-US" sz="1400" dirty="0"/>
              <a:t>Constant latency buffers in the front-ends</a:t>
            </a:r>
          </a:p>
          <a:p>
            <a:pPr>
              <a:lnSpc>
                <a:spcPct val="100000"/>
              </a:lnSpc>
            </a:pPr>
            <a:r>
              <a:rPr lang="en-US" sz="1800" dirty="0"/>
              <a:t>Second level triggering in DAQ interface</a:t>
            </a:r>
          </a:p>
          <a:p>
            <a:pPr lvl="1">
              <a:lnSpc>
                <a:spcPct val="100000"/>
              </a:lnSpc>
            </a:pPr>
            <a:r>
              <a:rPr lang="en-US" sz="1400" dirty="0"/>
              <a:t>Processor based (standard CPU’s or dedicated custom/DSP/FPGA processing)</a:t>
            </a:r>
          </a:p>
          <a:p>
            <a:pPr lvl="1">
              <a:lnSpc>
                <a:spcPct val="100000"/>
              </a:lnSpc>
            </a:pPr>
            <a:r>
              <a:rPr lang="en-US" sz="1400" dirty="0"/>
              <a:t>FIFO buffers with each event getting accept/reject in sequential order</a:t>
            </a:r>
          </a:p>
          <a:p>
            <a:pPr lvl="1">
              <a:lnSpc>
                <a:spcPct val="100000"/>
              </a:lnSpc>
            </a:pPr>
            <a:r>
              <a:rPr lang="en-US" sz="1400" dirty="0"/>
              <a:t>Circular buffer using event ID to extracted accepted events</a:t>
            </a:r>
          </a:p>
          <a:p>
            <a:pPr lvl="2">
              <a:lnSpc>
                <a:spcPct val="100000"/>
              </a:lnSpc>
            </a:pPr>
            <a:r>
              <a:rPr lang="en-US" sz="1000" dirty="0"/>
              <a:t>Non accepted events stays and gets overwritten by new events</a:t>
            </a:r>
          </a:p>
          <a:p>
            <a:pPr>
              <a:lnSpc>
                <a:spcPct val="100000"/>
              </a:lnSpc>
            </a:pPr>
            <a:r>
              <a:rPr lang="en-US" sz="1800" dirty="0"/>
              <a:t>High level triggering in the DAQ systems made with farms of CPU’s: hundreds – thousands.</a:t>
            </a:r>
            <a:br>
              <a:rPr lang="en-US" sz="1800" dirty="0"/>
            </a:br>
            <a:r>
              <a:rPr lang="en-US" sz="1800" dirty="0"/>
              <a:t>(separate lectures on this)</a:t>
            </a:r>
          </a:p>
        </p:txBody>
      </p:sp>
      <p:pic>
        <p:nvPicPr>
          <p:cNvPr id="517161" name="Picture 41"/>
          <p:cNvPicPr>
            <a:picLocks noChangeAspect="1" noChangeArrowheads="1"/>
          </p:cNvPicPr>
          <p:nvPr/>
        </p:nvPicPr>
        <p:blipFill>
          <a:blip r:embed="rId2"/>
          <a:srcRect/>
          <a:stretch>
            <a:fillRect/>
          </a:stretch>
        </p:blipFill>
        <p:spPr bwMode="auto">
          <a:xfrm>
            <a:off x="5976938" y="1052513"/>
            <a:ext cx="2987675" cy="2339975"/>
          </a:xfrm>
          <a:prstGeom prst="rect">
            <a:avLst/>
          </a:prstGeom>
          <a:noFill/>
          <a:ln w="9525">
            <a:noFill/>
            <a:miter lim="800000"/>
            <a:headEnd/>
            <a:tailEnd/>
          </a:ln>
          <a:effectLst/>
        </p:spPr>
      </p:pic>
      <p:sp>
        <p:nvSpPr>
          <p:cNvPr id="517162" name="Rectangle 42"/>
          <p:cNvSpPr>
            <a:spLocks noChangeArrowheads="1"/>
          </p:cNvSpPr>
          <p:nvPr/>
        </p:nvSpPr>
        <p:spPr bwMode="auto">
          <a:xfrm>
            <a:off x="1619250" y="4868863"/>
            <a:ext cx="3581400" cy="1447800"/>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517163" name="Rectangle 43"/>
          <p:cNvSpPr>
            <a:spLocks noChangeArrowheads="1"/>
          </p:cNvSpPr>
          <p:nvPr/>
        </p:nvSpPr>
        <p:spPr bwMode="auto">
          <a:xfrm>
            <a:off x="5657850" y="4868863"/>
            <a:ext cx="2438400" cy="1447800"/>
          </a:xfrm>
          <a:prstGeom prst="rect">
            <a:avLst/>
          </a:prstGeom>
          <a:solidFill>
            <a:srgbClr val="FFCC66"/>
          </a:solidFill>
          <a:ln w="9525">
            <a:solidFill>
              <a:schemeClr val="tx1"/>
            </a:solidFill>
            <a:miter lim="800000"/>
            <a:headEnd/>
            <a:tailEnd/>
          </a:ln>
          <a:effectLst/>
        </p:spPr>
        <p:txBody>
          <a:bodyPr wrap="none" anchor="ctr"/>
          <a:lstStyle/>
          <a:p>
            <a:endParaRPr lang="en-US"/>
          </a:p>
        </p:txBody>
      </p:sp>
      <p:grpSp>
        <p:nvGrpSpPr>
          <p:cNvPr id="2" name="Group 44"/>
          <p:cNvGrpSpPr>
            <a:grpSpLocks/>
          </p:cNvGrpSpPr>
          <p:nvPr/>
        </p:nvGrpSpPr>
        <p:grpSpPr bwMode="auto">
          <a:xfrm>
            <a:off x="6953250" y="5478463"/>
            <a:ext cx="685800" cy="457200"/>
            <a:chOff x="4128" y="2304"/>
            <a:chExt cx="432" cy="240"/>
          </a:xfrm>
        </p:grpSpPr>
        <p:sp>
          <p:nvSpPr>
            <p:cNvPr id="517165" name="Rectangle 45"/>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517166" name="Line 46"/>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517167" name="Line 47"/>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517168" name="Line 48"/>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517169" name="Line 49"/>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517170" name="Line 50"/>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517171" name="Line 51"/>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517172" name="Line 52"/>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517173" name="Line 53"/>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517174" name="Oval 54"/>
          <p:cNvSpPr>
            <a:spLocks noChangeArrowheads="1"/>
          </p:cNvSpPr>
          <p:nvPr/>
        </p:nvSpPr>
        <p:spPr bwMode="auto">
          <a:xfrm>
            <a:off x="6648450" y="5630863"/>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17175" name="Line 55"/>
          <p:cNvSpPr>
            <a:spLocks noChangeShapeType="1"/>
          </p:cNvSpPr>
          <p:nvPr/>
        </p:nvSpPr>
        <p:spPr bwMode="auto">
          <a:xfrm flipH="1">
            <a:off x="6800850" y="5707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76" name="Line 56"/>
          <p:cNvSpPr>
            <a:spLocks noChangeShapeType="1"/>
          </p:cNvSpPr>
          <p:nvPr/>
        </p:nvSpPr>
        <p:spPr bwMode="auto">
          <a:xfrm flipH="1">
            <a:off x="6496050" y="5707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77" name="Line 57"/>
          <p:cNvSpPr>
            <a:spLocks noChangeShapeType="1"/>
          </p:cNvSpPr>
          <p:nvPr/>
        </p:nvSpPr>
        <p:spPr bwMode="auto">
          <a:xfrm flipV="1">
            <a:off x="6724650" y="5783263"/>
            <a:ext cx="0" cy="228600"/>
          </a:xfrm>
          <a:prstGeom prst="line">
            <a:avLst/>
          </a:prstGeom>
          <a:noFill/>
          <a:ln w="9525">
            <a:solidFill>
              <a:schemeClr val="tx1"/>
            </a:solidFill>
            <a:round/>
            <a:headEnd/>
            <a:tailEnd type="triangle" w="med" len="med"/>
          </a:ln>
          <a:effectLst/>
        </p:spPr>
        <p:txBody>
          <a:bodyPr/>
          <a:lstStyle/>
          <a:p>
            <a:endParaRPr lang="en-US"/>
          </a:p>
        </p:txBody>
      </p:sp>
      <p:sp>
        <p:nvSpPr>
          <p:cNvPr id="517178" name="AutoShape 58"/>
          <p:cNvSpPr>
            <a:spLocks noChangeArrowheads="1"/>
          </p:cNvSpPr>
          <p:nvPr/>
        </p:nvSpPr>
        <p:spPr bwMode="auto">
          <a:xfrm rot="-5400000">
            <a:off x="7753350" y="5592763"/>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517179" name="Line 59"/>
          <p:cNvSpPr>
            <a:spLocks noChangeShapeType="1"/>
          </p:cNvSpPr>
          <p:nvPr/>
        </p:nvSpPr>
        <p:spPr bwMode="auto">
          <a:xfrm flipH="1">
            <a:off x="7639050" y="5707063"/>
            <a:ext cx="152400" cy="0"/>
          </a:xfrm>
          <a:prstGeom prst="line">
            <a:avLst/>
          </a:prstGeom>
          <a:noFill/>
          <a:ln w="9525">
            <a:solidFill>
              <a:schemeClr val="tx1"/>
            </a:solidFill>
            <a:round/>
            <a:headEnd/>
            <a:tailEnd/>
          </a:ln>
          <a:effectLst/>
        </p:spPr>
        <p:txBody>
          <a:bodyPr/>
          <a:lstStyle/>
          <a:p>
            <a:endParaRPr lang="en-US"/>
          </a:p>
        </p:txBody>
      </p:sp>
      <p:sp>
        <p:nvSpPr>
          <p:cNvPr id="517180" name="Line 60"/>
          <p:cNvSpPr>
            <a:spLocks noChangeShapeType="1"/>
          </p:cNvSpPr>
          <p:nvPr/>
        </p:nvSpPr>
        <p:spPr bwMode="auto">
          <a:xfrm>
            <a:off x="8020050" y="5707063"/>
            <a:ext cx="228600" cy="0"/>
          </a:xfrm>
          <a:prstGeom prst="line">
            <a:avLst/>
          </a:prstGeom>
          <a:noFill/>
          <a:ln w="9525">
            <a:solidFill>
              <a:schemeClr val="tx1"/>
            </a:solidFill>
            <a:round/>
            <a:headEnd/>
            <a:tailEnd/>
          </a:ln>
          <a:effectLst/>
        </p:spPr>
        <p:txBody>
          <a:bodyPr/>
          <a:lstStyle/>
          <a:p>
            <a:endParaRPr lang="en-US"/>
          </a:p>
        </p:txBody>
      </p:sp>
      <p:sp>
        <p:nvSpPr>
          <p:cNvPr id="517181" name="Text Box 61"/>
          <p:cNvSpPr txBox="1">
            <a:spLocks noChangeArrowheads="1"/>
          </p:cNvSpPr>
          <p:nvPr/>
        </p:nvSpPr>
        <p:spPr bwMode="auto">
          <a:xfrm>
            <a:off x="6343650" y="6011863"/>
            <a:ext cx="876300" cy="274637"/>
          </a:xfrm>
          <a:prstGeom prst="rect">
            <a:avLst/>
          </a:prstGeom>
          <a:noFill/>
          <a:ln w="9525">
            <a:noFill/>
            <a:miter lim="800000"/>
            <a:headEnd/>
            <a:tailEnd/>
          </a:ln>
          <a:effectLst/>
        </p:spPr>
        <p:txBody>
          <a:bodyPr wrap="none">
            <a:spAutoFit/>
          </a:bodyPr>
          <a:lstStyle/>
          <a:p>
            <a:pPr algn="l"/>
            <a:r>
              <a:rPr lang="en-US"/>
              <a:t>Trigger L1</a:t>
            </a:r>
          </a:p>
        </p:txBody>
      </p:sp>
      <p:grpSp>
        <p:nvGrpSpPr>
          <p:cNvPr id="3" name="Group 62"/>
          <p:cNvGrpSpPr>
            <a:grpSpLocks/>
          </p:cNvGrpSpPr>
          <p:nvPr/>
        </p:nvGrpSpPr>
        <p:grpSpPr bwMode="auto">
          <a:xfrm>
            <a:off x="4438650" y="5249863"/>
            <a:ext cx="685800" cy="457200"/>
            <a:chOff x="4128" y="2304"/>
            <a:chExt cx="432" cy="240"/>
          </a:xfrm>
        </p:grpSpPr>
        <p:sp>
          <p:nvSpPr>
            <p:cNvPr id="517183" name="Rectangle 63"/>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517184" name="Line 64"/>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517185" name="Line 65"/>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517186" name="Line 66"/>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517187" name="Line 67"/>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517188" name="Line 68"/>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517189" name="Line 69"/>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517190" name="Line 70"/>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517191" name="Line 71"/>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517192" name="Oval 72"/>
          <p:cNvSpPr>
            <a:spLocks noChangeArrowheads="1"/>
          </p:cNvSpPr>
          <p:nvPr/>
        </p:nvSpPr>
        <p:spPr bwMode="auto">
          <a:xfrm>
            <a:off x="4133850" y="5402263"/>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17193" name="Line 73"/>
          <p:cNvSpPr>
            <a:spLocks noChangeShapeType="1"/>
          </p:cNvSpPr>
          <p:nvPr/>
        </p:nvSpPr>
        <p:spPr bwMode="auto">
          <a:xfrm flipH="1">
            <a:off x="42862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94" name="Line 74"/>
          <p:cNvSpPr>
            <a:spLocks noChangeShapeType="1"/>
          </p:cNvSpPr>
          <p:nvPr/>
        </p:nvSpPr>
        <p:spPr bwMode="auto">
          <a:xfrm flipH="1">
            <a:off x="39814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95" name="Line 75"/>
          <p:cNvSpPr>
            <a:spLocks noChangeShapeType="1"/>
          </p:cNvSpPr>
          <p:nvPr/>
        </p:nvSpPr>
        <p:spPr bwMode="auto">
          <a:xfrm flipV="1">
            <a:off x="4210050" y="5554663"/>
            <a:ext cx="0" cy="228600"/>
          </a:xfrm>
          <a:prstGeom prst="line">
            <a:avLst/>
          </a:prstGeom>
          <a:noFill/>
          <a:ln w="9525">
            <a:solidFill>
              <a:schemeClr val="tx1"/>
            </a:solidFill>
            <a:round/>
            <a:headEnd/>
            <a:tailEnd type="triangle" w="med" len="med"/>
          </a:ln>
          <a:effectLst/>
        </p:spPr>
        <p:txBody>
          <a:bodyPr/>
          <a:lstStyle/>
          <a:p>
            <a:endParaRPr lang="en-US"/>
          </a:p>
        </p:txBody>
      </p:sp>
      <p:sp>
        <p:nvSpPr>
          <p:cNvPr id="517196" name="Text Box 76"/>
          <p:cNvSpPr txBox="1">
            <a:spLocks noChangeArrowheads="1"/>
          </p:cNvSpPr>
          <p:nvPr/>
        </p:nvSpPr>
        <p:spPr bwMode="auto">
          <a:xfrm>
            <a:off x="3829050" y="5783263"/>
            <a:ext cx="876300" cy="274637"/>
          </a:xfrm>
          <a:prstGeom prst="rect">
            <a:avLst/>
          </a:prstGeom>
          <a:noFill/>
          <a:ln w="9525">
            <a:noFill/>
            <a:miter lim="800000"/>
            <a:headEnd/>
            <a:tailEnd/>
          </a:ln>
          <a:effectLst/>
        </p:spPr>
        <p:txBody>
          <a:bodyPr wrap="none">
            <a:spAutoFit/>
          </a:bodyPr>
          <a:lstStyle/>
          <a:p>
            <a:pPr algn="l"/>
            <a:r>
              <a:rPr lang="en-US"/>
              <a:t>Trigger L2</a:t>
            </a:r>
          </a:p>
        </p:txBody>
      </p:sp>
      <p:sp>
        <p:nvSpPr>
          <p:cNvPr id="517197" name="Rectangle 77"/>
          <p:cNvSpPr>
            <a:spLocks noChangeArrowheads="1"/>
          </p:cNvSpPr>
          <p:nvPr/>
        </p:nvSpPr>
        <p:spPr bwMode="auto">
          <a:xfrm>
            <a:off x="3676650" y="5249863"/>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7198" name="Line 78"/>
          <p:cNvSpPr>
            <a:spLocks noChangeShapeType="1"/>
          </p:cNvSpPr>
          <p:nvPr/>
        </p:nvSpPr>
        <p:spPr bwMode="auto">
          <a:xfrm>
            <a:off x="3752850" y="5249863"/>
            <a:ext cx="0" cy="457200"/>
          </a:xfrm>
          <a:prstGeom prst="line">
            <a:avLst/>
          </a:prstGeom>
          <a:noFill/>
          <a:ln w="9525">
            <a:solidFill>
              <a:schemeClr val="tx1"/>
            </a:solidFill>
            <a:round/>
            <a:headEnd/>
            <a:tailEnd/>
          </a:ln>
          <a:effectLst/>
        </p:spPr>
        <p:txBody>
          <a:bodyPr/>
          <a:lstStyle/>
          <a:p>
            <a:endParaRPr lang="en-US"/>
          </a:p>
        </p:txBody>
      </p:sp>
      <p:sp>
        <p:nvSpPr>
          <p:cNvPr id="517199" name="Line 79"/>
          <p:cNvSpPr>
            <a:spLocks noChangeShapeType="1"/>
          </p:cNvSpPr>
          <p:nvPr/>
        </p:nvSpPr>
        <p:spPr bwMode="auto">
          <a:xfrm>
            <a:off x="3829050" y="5249863"/>
            <a:ext cx="0" cy="457200"/>
          </a:xfrm>
          <a:prstGeom prst="line">
            <a:avLst/>
          </a:prstGeom>
          <a:noFill/>
          <a:ln w="9525">
            <a:solidFill>
              <a:schemeClr val="tx1"/>
            </a:solidFill>
            <a:round/>
            <a:headEnd/>
            <a:tailEnd/>
          </a:ln>
          <a:effectLst/>
        </p:spPr>
        <p:txBody>
          <a:bodyPr/>
          <a:lstStyle/>
          <a:p>
            <a:endParaRPr lang="en-US"/>
          </a:p>
        </p:txBody>
      </p:sp>
      <p:sp>
        <p:nvSpPr>
          <p:cNvPr id="517200" name="Line 80"/>
          <p:cNvSpPr>
            <a:spLocks noChangeShapeType="1"/>
          </p:cNvSpPr>
          <p:nvPr/>
        </p:nvSpPr>
        <p:spPr bwMode="auto">
          <a:xfrm>
            <a:off x="3905250" y="5249863"/>
            <a:ext cx="0" cy="457200"/>
          </a:xfrm>
          <a:prstGeom prst="line">
            <a:avLst/>
          </a:prstGeom>
          <a:noFill/>
          <a:ln w="9525">
            <a:solidFill>
              <a:schemeClr val="tx1"/>
            </a:solidFill>
            <a:round/>
            <a:headEnd/>
            <a:tailEnd/>
          </a:ln>
          <a:effectLst/>
        </p:spPr>
        <p:txBody>
          <a:bodyPr/>
          <a:lstStyle/>
          <a:p>
            <a:endParaRPr lang="en-US"/>
          </a:p>
        </p:txBody>
      </p:sp>
      <p:sp>
        <p:nvSpPr>
          <p:cNvPr id="517201" name="Rectangle 81"/>
          <p:cNvSpPr>
            <a:spLocks noChangeArrowheads="1"/>
          </p:cNvSpPr>
          <p:nvPr/>
        </p:nvSpPr>
        <p:spPr bwMode="auto">
          <a:xfrm>
            <a:off x="2609850" y="5249863"/>
            <a:ext cx="914400" cy="457200"/>
          </a:xfrm>
          <a:prstGeom prst="rect">
            <a:avLst/>
          </a:prstGeom>
          <a:solidFill>
            <a:srgbClr val="CCCCFF"/>
          </a:solidFill>
          <a:ln w="9525">
            <a:solidFill>
              <a:schemeClr val="tx1"/>
            </a:solidFill>
            <a:miter lim="800000"/>
            <a:headEnd/>
            <a:tailEnd/>
          </a:ln>
          <a:effectLst/>
        </p:spPr>
        <p:txBody>
          <a:bodyPr wrap="none" anchor="ctr"/>
          <a:lstStyle/>
          <a:p>
            <a:r>
              <a:rPr lang="en-US"/>
              <a:t>Zero-</a:t>
            </a:r>
          </a:p>
          <a:p>
            <a:r>
              <a:rPr lang="en-US"/>
              <a:t>suppression</a:t>
            </a:r>
          </a:p>
        </p:txBody>
      </p:sp>
      <p:sp>
        <p:nvSpPr>
          <p:cNvPr id="517202" name="Rectangle 82"/>
          <p:cNvSpPr>
            <a:spLocks noChangeArrowheads="1"/>
          </p:cNvSpPr>
          <p:nvPr/>
        </p:nvSpPr>
        <p:spPr bwMode="auto">
          <a:xfrm>
            <a:off x="1771650" y="5249863"/>
            <a:ext cx="685800" cy="457200"/>
          </a:xfrm>
          <a:prstGeom prst="rect">
            <a:avLst/>
          </a:prstGeom>
          <a:solidFill>
            <a:srgbClr val="66CCFF"/>
          </a:solidFill>
          <a:ln w="9525">
            <a:solidFill>
              <a:schemeClr val="tx1"/>
            </a:solidFill>
            <a:miter lim="800000"/>
            <a:headEnd/>
            <a:tailEnd/>
          </a:ln>
          <a:effectLst/>
        </p:spPr>
        <p:txBody>
          <a:bodyPr wrap="none" anchor="ctr"/>
          <a:lstStyle/>
          <a:p>
            <a:r>
              <a:rPr lang="en-US"/>
              <a:t>Data </a:t>
            </a:r>
          </a:p>
          <a:p>
            <a:r>
              <a:rPr lang="en-US"/>
              <a:t>formatting</a:t>
            </a:r>
          </a:p>
        </p:txBody>
      </p:sp>
      <p:sp>
        <p:nvSpPr>
          <p:cNvPr id="517203" name="Line 83"/>
          <p:cNvSpPr>
            <a:spLocks noChangeShapeType="1"/>
          </p:cNvSpPr>
          <p:nvPr/>
        </p:nvSpPr>
        <p:spPr bwMode="auto">
          <a:xfrm flipH="1">
            <a:off x="35242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04" name="Rectangle 84"/>
          <p:cNvSpPr>
            <a:spLocks noChangeArrowheads="1"/>
          </p:cNvSpPr>
          <p:nvPr/>
        </p:nvSpPr>
        <p:spPr bwMode="auto">
          <a:xfrm>
            <a:off x="6191250" y="5478463"/>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7205" name="Line 85"/>
          <p:cNvSpPr>
            <a:spLocks noChangeShapeType="1"/>
          </p:cNvSpPr>
          <p:nvPr/>
        </p:nvSpPr>
        <p:spPr bwMode="auto">
          <a:xfrm>
            <a:off x="6267450" y="5478463"/>
            <a:ext cx="0" cy="457200"/>
          </a:xfrm>
          <a:prstGeom prst="line">
            <a:avLst/>
          </a:prstGeom>
          <a:noFill/>
          <a:ln w="9525">
            <a:solidFill>
              <a:schemeClr val="tx1"/>
            </a:solidFill>
            <a:round/>
            <a:headEnd/>
            <a:tailEnd/>
          </a:ln>
          <a:effectLst/>
        </p:spPr>
        <p:txBody>
          <a:bodyPr/>
          <a:lstStyle/>
          <a:p>
            <a:endParaRPr lang="en-US"/>
          </a:p>
        </p:txBody>
      </p:sp>
      <p:sp>
        <p:nvSpPr>
          <p:cNvPr id="517206" name="Line 86"/>
          <p:cNvSpPr>
            <a:spLocks noChangeShapeType="1"/>
          </p:cNvSpPr>
          <p:nvPr/>
        </p:nvSpPr>
        <p:spPr bwMode="auto">
          <a:xfrm>
            <a:off x="6343650" y="5478463"/>
            <a:ext cx="0" cy="457200"/>
          </a:xfrm>
          <a:prstGeom prst="line">
            <a:avLst/>
          </a:prstGeom>
          <a:noFill/>
          <a:ln w="9525">
            <a:solidFill>
              <a:schemeClr val="tx1"/>
            </a:solidFill>
            <a:round/>
            <a:headEnd/>
            <a:tailEnd/>
          </a:ln>
          <a:effectLst/>
        </p:spPr>
        <p:txBody>
          <a:bodyPr/>
          <a:lstStyle/>
          <a:p>
            <a:endParaRPr lang="en-US"/>
          </a:p>
        </p:txBody>
      </p:sp>
      <p:sp>
        <p:nvSpPr>
          <p:cNvPr id="517207" name="Line 87"/>
          <p:cNvSpPr>
            <a:spLocks noChangeShapeType="1"/>
          </p:cNvSpPr>
          <p:nvPr/>
        </p:nvSpPr>
        <p:spPr bwMode="auto">
          <a:xfrm>
            <a:off x="6419850" y="5478463"/>
            <a:ext cx="0" cy="457200"/>
          </a:xfrm>
          <a:prstGeom prst="line">
            <a:avLst/>
          </a:prstGeom>
          <a:noFill/>
          <a:ln w="9525">
            <a:solidFill>
              <a:schemeClr val="tx1"/>
            </a:solidFill>
            <a:round/>
            <a:headEnd/>
            <a:tailEnd/>
          </a:ln>
          <a:effectLst/>
        </p:spPr>
        <p:txBody>
          <a:bodyPr/>
          <a:lstStyle/>
          <a:p>
            <a:endParaRPr lang="en-US"/>
          </a:p>
        </p:txBody>
      </p:sp>
      <p:sp>
        <p:nvSpPr>
          <p:cNvPr id="517208" name="Line 88"/>
          <p:cNvSpPr>
            <a:spLocks noChangeShapeType="1"/>
          </p:cNvSpPr>
          <p:nvPr/>
        </p:nvSpPr>
        <p:spPr bwMode="auto">
          <a:xfrm flipH="1">
            <a:off x="5962650" y="5707063"/>
            <a:ext cx="228600" cy="0"/>
          </a:xfrm>
          <a:prstGeom prst="line">
            <a:avLst/>
          </a:prstGeom>
          <a:noFill/>
          <a:ln w="9525">
            <a:solidFill>
              <a:schemeClr val="tx1"/>
            </a:solidFill>
            <a:round/>
            <a:headEnd/>
            <a:tailEnd type="triangle" w="med" len="med"/>
          </a:ln>
          <a:effectLst/>
        </p:spPr>
        <p:txBody>
          <a:bodyPr/>
          <a:lstStyle/>
          <a:p>
            <a:endParaRPr lang="en-US"/>
          </a:p>
        </p:txBody>
      </p:sp>
      <p:sp>
        <p:nvSpPr>
          <p:cNvPr id="517209" name="Line 89"/>
          <p:cNvSpPr>
            <a:spLocks noChangeShapeType="1"/>
          </p:cNvSpPr>
          <p:nvPr/>
        </p:nvSpPr>
        <p:spPr bwMode="auto">
          <a:xfrm flipH="1">
            <a:off x="1466850" y="5478463"/>
            <a:ext cx="304800" cy="0"/>
          </a:xfrm>
          <a:prstGeom prst="line">
            <a:avLst/>
          </a:prstGeom>
          <a:noFill/>
          <a:ln w="9525">
            <a:solidFill>
              <a:schemeClr val="tx1"/>
            </a:solidFill>
            <a:round/>
            <a:headEnd/>
            <a:tailEnd type="triangle" w="med" len="med"/>
          </a:ln>
          <a:effectLst/>
        </p:spPr>
        <p:txBody>
          <a:bodyPr/>
          <a:lstStyle/>
          <a:p>
            <a:endParaRPr lang="en-US"/>
          </a:p>
        </p:txBody>
      </p:sp>
      <p:sp>
        <p:nvSpPr>
          <p:cNvPr id="517210" name="Text Box 90"/>
          <p:cNvSpPr txBox="1">
            <a:spLocks noChangeArrowheads="1"/>
          </p:cNvSpPr>
          <p:nvPr/>
        </p:nvSpPr>
        <p:spPr bwMode="auto">
          <a:xfrm>
            <a:off x="933450" y="5326063"/>
            <a:ext cx="514350" cy="274637"/>
          </a:xfrm>
          <a:prstGeom prst="rect">
            <a:avLst/>
          </a:prstGeom>
          <a:noFill/>
          <a:ln w="9525">
            <a:noFill/>
            <a:miter lim="800000"/>
            <a:headEnd/>
            <a:tailEnd/>
          </a:ln>
          <a:effectLst/>
        </p:spPr>
        <p:txBody>
          <a:bodyPr wrap="none">
            <a:spAutoFit/>
          </a:bodyPr>
          <a:lstStyle/>
          <a:p>
            <a:pPr algn="l"/>
            <a:r>
              <a:rPr lang="en-US"/>
              <a:t>DAQ</a:t>
            </a:r>
          </a:p>
        </p:txBody>
      </p:sp>
      <p:sp>
        <p:nvSpPr>
          <p:cNvPr id="517211" name="Rectangle 91"/>
          <p:cNvSpPr>
            <a:spLocks noChangeArrowheads="1"/>
          </p:cNvSpPr>
          <p:nvPr/>
        </p:nvSpPr>
        <p:spPr bwMode="auto">
          <a:xfrm>
            <a:off x="5734050" y="5021263"/>
            <a:ext cx="228600" cy="838200"/>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517212" name="Line 92"/>
          <p:cNvSpPr>
            <a:spLocks noChangeShapeType="1"/>
          </p:cNvSpPr>
          <p:nvPr/>
        </p:nvSpPr>
        <p:spPr bwMode="auto">
          <a:xfrm flipH="1">
            <a:off x="5962650" y="55546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13" name="Line 93"/>
          <p:cNvSpPr>
            <a:spLocks noChangeShapeType="1"/>
          </p:cNvSpPr>
          <p:nvPr/>
        </p:nvSpPr>
        <p:spPr bwMode="auto">
          <a:xfrm flipH="1">
            <a:off x="5962650" y="54022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14" name="Line 94"/>
          <p:cNvSpPr>
            <a:spLocks noChangeShapeType="1"/>
          </p:cNvSpPr>
          <p:nvPr/>
        </p:nvSpPr>
        <p:spPr bwMode="auto">
          <a:xfrm flipH="1">
            <a:off x="5962650" y="52498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15" name="Line 95"/>
          <p:cNvSpPr>
            <a:spLocks noChangeShapeType="1"/>
          </p:cNvSpPr>
          <p:nvPr/>
        </p:nvSpPr>
        <p:spPr bwMode="auto">
          <a:xfrm flipH="1">
            <a:off x="5200650" y="5478463"/>
            <a:ext cx="533400" cy="0"/>
          </a:xfrm>
          <a:prstGeom prst="line">
            <a:avLst/>
          </a:prstGeom>
          <a:noFill/>
          <a:ln w="9525">
            <a:solidFill>
              <a:schemeClr val="tx1"/>
            </a:solidFill>
            <a:round/>
            <a:headEnd/>
            <a:tailEnd type="triangle" w="med" len="med"/>
          </a:ln>
          <a:effectLst/>
        </p:spPr>
        <p:txBody>
          <a:bodyPr/>
          <a:lstStyle/>
          <a:p>
            <a:endParaRPr lang="en-US"/>
          </a:p>
        </p:txBody>
      </p:sp>
      <p:sp>
        <p:nvSpPr>
          <p:cNvPr id="517216" name="Oval 96"/>
          <p:cNvSpPr>
            <a:spLocks noChangeArrowheads="1"/>
          </p:cNvSpPr>
          <p:nvPr/>
        </p:nvSpPr>
        <p:spPr bwMode="auto">
          <a:xfrm>
            <a:off x="5505450" y="5478463"/>
            <a:ext cx="76200" cy="152400"/>
          </a:xfrm>
          <a:prstGeom prst="ellipse">
            <a:avLst/>
          </a:prstGeom>
          <a:noFill/>
          <a:ln w="9525">
            <a:solidFill>
              <a:schemeClr val="tx1"/>
            </a:solidFill>
            <a:round/>
            <a:headEnd/>
            <a:tailEnd/>
          </a:ln>
          <a:effectLst/>
        </p:spPr>
        <p:txBody>
          <a:bodyPr wrap="none" anchor="ctr"/>
          <a:lstStyle/>
          <a:p>
            <a:endParaRPr lang="en-US"/>
          </a:p>
        </p:txBody>
      </p:sp>
      <p:sp>
        <p:nvSpPr>
          <p:cNvPr id="517217" name="Text Box 97"/>
          <p:cNvSpPr txBox="1">
            <a:spLocks noChangeArrowheads="1"/>
          </p:cNvSpPr>
          <p:nvPr/>
        </p:nvSpPr>
        <p:spPr bwMode="auto">
          <a:xfrm>
            <a:off x="6175375" y="4597400"/>
            <a:ext cx="842963" cy="274638"/>
          </a:xfrm>
          <a:prstGeom prst="rect">
            <a:avLst/>
          </a:prstGeom>
          <a:noFill/>
          <a:ln w="9525">
            <a:noFill/>
            <a:miter lim="800000"/>
            <a:headEnd/>
            <a:tailEnd/>
          </a:ln>
          <a:effectLst/>
        </p:spPr>
        <p:txBody>
          <a:bodyPr wrap="none">
            <a:spAutoFit/>
          </a:bodyPr>
          <a:lstStyle/>
          <a:p>
            <a:pPr algn="l"/>
            <a:r>
              <a:rPr lang="en-US"/>
              <a:t>Front-end</a:t>
            </a:r>
          </a:p>
        </p:txBody>
      </p:sp>
      <p:sp>
        <p:nvSpPr>
          <p:cNvPr id="517218" name="Text Box 98"/>
          <p:cNvSpPr txBox="1">
            <a:spLocks noChangeArrowheads="1"/>
          </p:cNvSpPr>
          <p:nvPr/>
        </p:nvSpPr>
        <p:spPr bwMode="auto">
          <a:xfrm>
            <a:off x="2593975" y="4597400"/>
            <a:ext cx="1139825" cy="274638"/>
          </a:xfrm>
          <a:prstGeom prst="rect">
            <a:avLst/>
          </a:prstGeom>
          <a:noFill/>
          <a:ln w="9525">
            <a:noFill/>
            <a:miter lim="800000"/>
            <a:headEnd/>
            <a:tailEnd/>
          </a:ln>
          <a:effectLst/>
        </p:spPr>
        <p:txBody>
          <a:bodyPr wrap="none">
            <a:spAutoFit/>
          </a:bodyPr>
          <a:lstStyle/>
          <a:p>
            <a:pPr algn="l"/>
            <a:r>
              <a:rPr lang="en-US"/>
              <a:t>DAQ interface</a:t>
            </a:r>
          </a:p>
        </p:txBody>
      </p:sp>
      <p:sp>
        <p:nvSpPr>
          <p:cNvPr id="517219" name="Line 99"/>
          <p:cNvSpPr>
            <a:spLocks noChangeShapeType="1"/>
          </p:cNvSpPr>
          <p:nvPr/>
        </p:nvSpPr>
        <p:spPr bwMode="auto">
          <a:xfrm flipH="1">
            <a:off x="5200650" y="5326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0" name="Line 100"/>
          <p:cNvSpPr>
            <a:spLocks noChangeShapeType="1"/>
          </p:cNvSpPr>
          <p:nvPr/>
        </p:nvSpPr>
        <p:spPr bwMode="auto">
          <a:xfrm flipH="1">
            <a:off x="5200650" y="56308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1" name="Line 101"/>
          <p:cNvSpPr>
            <a:spLocks noChangeShapeType="1"/>
          </p:cNvSpPr>
          <p:nvPr/>
        </p:nvSpPr>
        <p:spPr bwMode="auto">
          <a:xfrm flipH="1">
            <a:off x="5200650" y="57832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2" name="Line 102"/>
          <p:cNvSpPr>
            <a:spLocks noChangeShapeType="1"/>
          </p:cNvSpPr>
          <p:nvPr/>
        </p:nvSpPr>
        <p:spPr bwMode="auto">
          <a:xfrm flipH="1">
            <a:off x="5200650" y="51736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3" name="Line 103"/>
          <p:cNvSpPr>
            <a:spLocks noChangeShapeType="1"/>
          </p:cNvSpPr>
          <p:nvPr/>
        </p:nvSpPr>
        <p:spPr bwMode="auto">
          <a:xfrm flipH="1">
            <a:off x="2457450" y="5478463"/>
            <a:ext cx="152400" cy="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2"/>
          <p:cNvSpPr>
            <a:spLocks noGrp="1" noChangeArrowheads="1"/>
          </p:cNvSpPr>
          <p:nvPr>
            <p:ph type="title"/>
          </p:nvPr>
        </p:nvSpPr>
        <p:spPr>
          <a:xfrm>
            <a:off x="381000" y="230188"/>
            <a:ext cx="8382000" cy="677108"/>
          </a:xfrm>
        </p:spPr>
        <p:txBody>
          <a:bodyPr/>
          <a:lstStyle/>
          <a:p>
            <a:r>
              <a:rPr lang="en-US" dirty="0"/>
              <a:t>Asynchronous </a:t>
            </a:r>
            <a:r>
              <a:rPr lang="en-US" dirty="0"/>
              <a:t>R</a:t>
            </a:r>
            <a:r>
              <a:rPr lang="en-US" dirty="0" smtClean="0"/>
              <a:t>eadout</a:t>
            </a:r>
            <a:endParaRPr lang="en-US" dirty="0"/>
          </a:p>
        </p:txBody>
      </p:sp>
      <p:sp>
        <p:nvSpPr>
          <p:cNvPr id="518147" name="Rectangle 3"/>
          <p:cNvSpPr>
            <a:spLocks noGrp="1" noChangeArrowheads="1"/>
          </p:cNvSpPr>
          <p:nvPr>
            <p:ph idx="4294967295"/>
          </p:nvPr>
        </p:nvSpPr>
        <p:spPr>
          <a:xfrm>
            <a:off x="457200" y="1036638"/>
            <a:ext cx="8229600" cy="4525962"/>
          </a:xfrm>
        </p:spPr>
        <p:txBody>
          <a:bodyPr>
            <a:normAutofit/>
          </a:bodyPr>
          <a:lstStyle/>
          <a:p>
            <a:pPr>
              <a:lnSpc>
                <a:spcPct val="100000"/>
              </a:lnSpc>
            </a:pPr>
            <a:r>
              <a:rPr lang="en-US" sz="2400" dirty="0" smtClean="0"/>
              <a:t>Remove zeros on the detector itself</a:t>
            </a:r>
            <a:endParaRPr lang="en-US" sz="2400" dirty="0"/>
          </a:p>
          <a:p>
            <a:pPr lvl="1">
              <a:lnSpc>
                <a:spcPct val="100000"/>
              </a:lnSpc>
            </a:pPr>
            <a:r>
              <a:rPr lang="en-US" sz="1800" dirty="0"/>
              <a:t>Lower average bandwidth needed for readout </a:t>
            </a:r>
            <a:r>
              <a:rPr lang="en-US" sz="1800" dirty="0" smtClean="0"/>
              <a:t>links Especially </a:t>
            </a:r>
            <a:r>
              <a:rPr lang="en-US" sz="1800" dirty="0"/>
              <a:t>interesting for low occupancy detectors</a:t>
            </a:r>
          </a:p>
          <a:p>
            <a:pPr>
              <a:lnSpc>
                <a:spcPct val="100000"/>
              </a:lnSpc>
            </a:pPr>
            <a:r>
              <a:rPr lang="en-US" sz="2400" dirty="0"/>
              <a:t>Each channel “lives a life of its own” with unpredictable buffer </a:t>
            </a:r>
            <a:r>
              <a:rPr lang="en-US" sz="2400" dirty="0" smtClean="0"/>
              <a:t>occupancies and data are sent whenever ready (</a:t>
            </a:r>
            <a:r>
              <a:rPr lang="en-US" sz="2400" dirty="0" smtClean="0">
                <a:solidFill>
                  <a:srgbClr val="FF0000"/>
                </a:solidFill>
              </a:rPr>
              <a:t>asynchronous</a:t>
            </a:r>
            <a:r>
              <a:rPr lang="en-US" sz="2400" dirty="0" smtClean="0"/>
              <a:t>)</a:t>
            </a:r>
          </a:p>
          <a:p>
            <a:pPr>
              <a:lnSpc>
                <a:spcPct val="100000"/>
              </a:lnSpc>
            </a:pPr>
            <a:r>
              <a:rPr lang="en-US" sz="2400" dirty="0" smtClean="0"/>
              <a:t>In case of buffer-overflow a truncation policy is needed </a:t>
            </a:r>
            <a:r>
              <a:rPr lang="en-US" sz="2400" dirty="0" smtClean="0">
                <a:sym typeface="Wingdings" pitchFamily="2" charset="2"/>
              </a:rPr>
              <a:t> </a:t>
            </a:r>
            <a:r>
              <a:rPr lang="en-US" sz="2400" dirty="0" smtClean="0">
                <a:solidFill>
                  <a:srgbClr val="FF0000"/>
                </a:solidFill>
                <a:sym typeface="Wingdings" pitchFamily="2" charset="2"/>
              </a:rPr>
              <a:t>BIAS!!</a:t>
            </a:r>
            <a:r>
              <a:rPr lang="en-US" sz="2400" dirty="0" smtClean="0">
                <a:solidFill>
                  <a:srgbClr val="FF0000"/>
                </a:solidFill>
              </a:rPr>
              <a:t> </a:t>
            </a:r>
            <a:endParaRPr lang="en-US" sz="1400" dirty="0">
              <a:solidFill>
                <a:srgbClr val="FF0000"/>
              </a:solidFill>
            </a:endParaRPr>
          </a:p>
          <a:p>
            <a:pPr lvl="1">
              <a:lnSpc>
                <a:spcPct val="100000"/>
              </a:lnSpc>
            </a:pPr>
            <a:r>
              <a:rPr lang="en-US" sz="2000" dirty="0"/>
              <a:t>Detectors themselves do not have 100% detection efficiency </a:t>
            </a:r>
            <a:r>
              <a:rPr lang="en-US" sz="2000" dirty="0" smtClean="0"/>
              <a:t>either.</a:t>
            </a:r>
          </a:p>
          <a:p>
            <a:pPr lvl="1">
              <a:lnSpc>
                <a:spcPct val="100000"/>
              </a:lnSpc>
            </a:pPr>
            <a:r>
              <a:rPr lang="en-US" sz="2400" dirty="0" smtClean="0"/>
              <a:t>Requires </a:t>
            </a:r>
            <a:r>
              <a:rPr lang="en-US" sz="2400" dirty="0"/>
              <a:t>sufficiently large local buffers to assure that data is not lost too </a:t>
            </a:r>
            <a:r>
              <a:rPr lang="en-US" sz="2400" dirty="0" smtClean="0"/>
              <a:t>often (</a:t>
            </a:r>
            <a:r>
              <a:rPr lang="en-US" sz="1400" dirty="0" smtClean="0"/>
              <a:t>Channel </a:t>
            </a:r>
            <a:r>
              <a:rPr lang="en-US" sz="1400" dirty="0"/>
              <a:t>occupancies can be quite non uniform across a detector with same front-end </a:t>
            </a:r>
            <a:r>
              <a:rPr lang="en-US" sz="1400" dirty="0" smtClean="0"/>
              <a:t>electronics</a:t>
            </a:r>
            <a:r>
              <a:rPr lang="en-US" sz="1400" dirty="0" smtClean="0"/>
              <a:t>)</a:t>
            </a:r>
            <a:endParaRPr lang="en-US" sz="1400" dirty="0"/>
          </a:p>
        </p:txBody>
      </p:sp>
      <p:sp>
        <p:nvSpPr>
          <p:cNvPr id="111" name="Slide Number Placeholder 110"/>
          <p:cNvSpPr>
            <a:spLocks noGrp="1"/>
          </p:cNvSpPr>
          <p:nvPr>
            <p:ph type="sldNum" sz="quarter" idx="4294967295"/>
          </p:nvPr>
        </p:nvSpPr>
        <p:spPr>
          <a:xfrm>
            <a:off x="7010400" y="5954713"/>
            <a:ext cx="2133600" cy="319087"/>
          </a:xfrm>
          <a:prstGeom prst="rect">
            <a:avLst/>
          </a:prstGeom>
        </p:spPr>
        <p:txBody>
          <a:bodyPr/>
          <a:lstStyle/>
          <a:p>
            <a:fld id="{9ECC0FC1-A78D-46C6-BB12-B0D98A81EE04}" type="slidenum">
              <a:rPr lang="en-US" smtClean="0"/>
              <a:pPr/>
              <a:t>38</a:t>
            </a:fld>
            <a:endParaRPr lang="en-US"/>
          </a:p>
        </p:txBody>
      </p:sp>
      <p:sp>
        <p:nvSpPr>
          <p:cNvPr id="518245" name="Rectangle 101"/>
          <p:cNvSpPr>
            <a:spLocks noChangeArrowheads="1"/>
          </p:cNvSpPr>
          <p:nvPr/>
        </p:nvSpPr>
        <p:spPr bwMode="auto">
          <a:xfrm>
            <a:off x="3381375" y="5029200"/>
            <a:ext cx="3459163"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518246" name="Rectangle 102"/>
          <p:cNvSpPr>
            <a:spLocks noChangeArrowheads="1"/>
          </p:cNvSpPr>
          <p:nvPr/>
        </p:nvSpPr>
        <p:spPr bwMode="auto">
          <a:xfrm>
            <a:off x="3346450" y="5100638"/>
            <a:ext cx="3457575"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518247" name="Rectangle 103"/>
          <p:cNvSpPr>
            <a:spLocks noChangeArrowheads="1"/>
          </p:cNvSpPr>
          <p:nvPr/>
        </p:nvSpPr>
        <p:spPr bwMode="auto">
          <a:xfrm>
            <a:off x="1366838" y="5172075"/>
            <a:ext cx="1423987" cy="792163"/>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518248" name="Rectangle 104"/>
          <p:cNvSpPr>
            <a:spLocks noChangeArrowheads="1"/>
          </p:cNvSpPr>
          <p:nvPr/>
        </p:nvSpPr>
        <p:spPr bwMode="auto">
          <a:xfrm>
            <a:off x="3311525" y="5172075"/>
            <a:ext cx="3455988"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518263" name="AutoShape 119"/>
          <p:cNvSpPr>
            <a:spLocks noChangeArrowheads="1"/>
          </p:cNvSpPr>
          <p:nvPr/>
        </p:nvSpPr>
        <p:spPr bwMode="auto">
          <a:xfrm rot="-5400000">
            <a:off x="6369050" y="5584825"/>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518265" name="Line 121"/>
          <p:cNvSpPr>
            <a:spLocks noChangeShapeType="1"/>
          </p:cNvSpPr>
          <p:nvPr/>
        </p:nvSpPr>
        <p:spPr bwMode="auto">
          <a:xfrm>
            <a:off x="6635750" y="5699125"/>
            <a:ext cx="228600" cy="0"/>
          </a:xfrm>
          <a:prstGeom prst="line">
            <a:avLst/>
          </a:prstGeom>
          <a:noFill/>
          <a:ln w="9525">
            <a:solidFill>
              <a:schemeClr val="tx1"/>
            </a:solidFill>
            <a:round/>
            <a:headEnd/>
            <a:tailEnd/>
          </a:ln>
          <a:effectLst/>
        </p:spPr>
        <p:txBody>
          <a:bodyPr/>
          <a:lstStyle/>
          <a:p>
            <a:endParaRPr lang="en-US"/>
          </a:p>
        </p:txBody>
      </p:sp>
      <p:sp>
        <p:nvSpPr>
          <p:cNvPr id="518267" name="Rectangle 123"/>
          <p:cNvSpPr>
            <a:spLocks noChangeArrowheads="1"/>
          </p:cNvSpPr>
          <p:nvPr/>
        </p:nvSpPr>
        <p:spPr bwMode="auto">
          <a:xfrm>
            <a:off x="2349500" y="5351463"/>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8268" name="Line 124"/>
          <p:cNvSpPr>
            <a:spLocks noChangeShapeType="1"/>
          </p:cNvSpPr>
          <p:nvPr/>
        </p:nvSpPr>
        <p:spPr bwMode="auto">
          <a:xfrm>
            <a:off x="2425700" y="5351463"/>
            <a:ext cx="0" cy="457200"/>
          </a:xfrm>
          <a:prstGeom prst="line">
            <a:avLst/>
          </a:prstGeom>
          <a:noFill/>
          <a:ln w="9525">
            <a:solidFill>
              <a:schemeClr val="tx1"/>
            </a:solidFill>
            <a:round/>
            <a:headEnd/>
            <a:tailEnd/>
          </a:ln>
          <a:effectLst/>
        </p:spPr>
        <p:txBody>
          <a:bodyPr/>
          <a:lstStyle/>
          <a:p>
            <a:endParaRPr lang="en-US"/>
          </a:p>
        </p:txBody>
      </p:sp>
      <p:sp>
        <p:nvSpPr>
          <p:cNvPr id="518269" name="Line 125"/>
          <p:cNvSpPr>
            <a:spLocks noChangeShapeType="1"/>
          </p:cNvSpPr>
          <p:nvPr/>
        </p:nvSpPr>
        <p:spPr bwMode="auto">
          <a:xfrm>
            <a:off x="2501900" y="5351463"/>
            <a:ext cx="0" cy="457200"/>
          </a:xfrm>
          <a:prstGeom prst="line">
            <a:avLst/>
          </a:prstGeom>
          <a:noFill/>
          <a:ln w="9525">
            <a:solidFill>
              <a:schemeClr val="tx1"/>
            </a:solidFill>
            <a:round/>
            <a:headEnd/>
            <a:tailEnd/>
          </a:ln>
          <a:effectLst/>
        </p:spPr>
        <p:txBody>
          <a:bodyPr/>
          <a:lstStyle/>
          <a:p>
            <a:endParaRPr lang="en-US"/>
          </a:p>
        </p:txBody>
      </p:sp>
      <p:sp>
        <p:nvSpPr>
          <p:cNvPr id="518270" name="Line 126"/>
          <p:cNvSpPr>
            <a:spLocks noChangeShapeType="1"/>
          </p:cNvSpPr>
          <p:nvPr/>
        </p:nvSpPr>
        <p:spPr bwMode="auto">
          <a:xfrm>
            <a:off x="2578100" y="5351463"/>
            <a:ext cx="0" cy="457200"/>
          </a:xfrm>
          <a:prstGeom prst="line">
            <a:avLst/>
          </a:prstGeom>
          <a:noFill/>
          <a:ln w="9525">
            <a:solidFill>
              <a:schemeClr val="tx1"/>
            </a:solidFill>
            <a:round/>
            <a:headEnd/>
            <a:tailEnd/>
          </a:ln>
          <a:effectLst/>
        </p:spPr>
        <p:txBody>
          <a:bodyPr/>
          <a:lstStyle/>
          <a:p>
            <a:endParaRPr lang="en-US"/>
          </a:p>
        </p:txBody>
      </p:sp>
      <p:sp>
        <p:nvSpPr>
          <p:cNvPr id="518271" name="Rectangle 127"/>
          <p:cNvSpPr>
            <a:spLocks noChangeArrowheads="1"/>
          </p:cNvSpPr>
          <p:nvPr/>
        </p:nvSpPr>
        <p:spPr bwMode="auto">
          <a:xfrm>
            <a:off x="1519238" y="5337175"/>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400"/>
              <a:t>Data </a:t>
            </a:r>
          </a:p>
          <a:p>
            <a:r>
              <a:rPr lang="en-US" sz="1400"/>
              <a:t>formatting</a:t>
            </a:r>
          </a:p>
        </p:txBody>
      </p:sp>
      <p:sp>
        <p:nvSpPr>
          <p:cNvPr id="518272" name="Line 128"/>
          <p:cNvSpPr>
            <a:spLocks noChangeShapeType="1"/>
          </p:cNvSpPr>
          <p:nvPr/>
        </p:nvSpPr>
        <p:spPr bwMode="auto">
          <a:xfrm flipH="1">
            <a:off x="2197100" y="5580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77" name="Line 133"/>
          <p:cNvSpPr>
            <a:spLocks noChangeShapeType="1"/>
          </p:cNvSpPr>
          <p:nvPr/>
        </p:nvSpPr>
        <p:spPr bwMode="auto">
          <a:xfrm flipH="1">
            <a:off x="6172200" y="5686425"/>
            <a:ext cx="228600" cy="0"/>
          </a:xfrm>
          <a:prstGeom prst="line">
            <a:avLst/>
          </a:prstGeom>
          <a:noFill/>
          <a:ln w="9525">
            <a:solidFill>
              <a:schemeClr val="tx1"/>
            </a:solidFill>
            <a:round/>
            <a:headEnd/>
            <a:tailEnd type="triangle" w="med" len="med"/>
          </a:ln>
          <a:effectLst/>
        </p:spPr>
        <p:txBody>
          <a:bodyPr/>
          <a:lstStyle/>
          <a:p>
            <a:endParaRPr lang="en-US"/>
          </a:p>
        </p:txBody>
      </p:sp>
      <p:sp>
        <p:nvSpPr>
          <p:cNvPr id="518278" name="Rectangle 134"/>
          <p:cNvSpPr>
            <a:spLocks noChangeArrowheads="1"/>
          </p:cNvSpPr>
          <p:nvPr/>
        </p:nvSpPr>
        <p:spPr bwMode="auto">
          <a:xfrm>
            <a:off x="3490913" y="5280025"/>
            <a:ext cx="252412" cy="585788"/>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518279" name="Line 135"/>
          <p:cNvSpPr>
            <a:spLocks noChangeShapeType="1"/>
          </p:cNvSpPr>
          <p:nvPr/>
        </p:nvSpPr>
        <p:spPr bwMode="auto">
          <a:xfrm flipH="1">
            <a:off x="3743325" y="5424488"/>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0" name="Line 136"/>
          <p:cNvSpPr>
            <a:spLocks noChangeShapeType="1"/>
          </p:cNvSpPr>
          <p:nvPr/>
        </p:nvSpPr>
        <p:spPr bwMode="auto">
          <a:xfrm flipH="1">
            <a:off x="2806700" y="5567363"/>
            <a:ext cx="684213" cy="0"/>
          </a:xfrm>
          <a:prstGeom prst="line">
            <a:avLst/>
          </a:prstGeom>
          <a:noFill/>
          <a:ln w="9525">
            <a:solidFill>
              <a:schemeClr val="tx1"/>
            </a:solidFill>
            <a:round/>
            <a:headEnd/>
            <a:tailEnd type="triangle" w="med" len="med"/>
          </a:ln>
          <a:effectLst/>
        </p:spPr>
        <p:txBody>
          <a:bodyPr/>
          <a:lstStyle/>
          <a:p>
            <a:endParaRPr lang="en-US"/>
          </a:p>
        </p:txBody>
      </p:sp>
      <p:sp>
        <p:nvSpPr>
          <p:cNvPr id="518281" name="Oval 137"/>
          <p:cNvSpPr>
            <a:spLocks noChangeArrowheads="1"/>
          </p:cNvSpPr>
          <p:nvPr/>
        </p:nvSpPr>
        <p:spPr bwMode="auto">
          <a:xfrm>
            <a:off x="3151188" y="5567363"/>
            <a:ext cx="76200" cy="152400"/>
          </a:xfrm>
          <a:prstGeom prst="ellipse">
            <a:avLst/>
          </a:prstGeom>
          <a:noFill/>
          <a:ln w="9525">
            <a:solidFill>
              <a:schemeClr val="tx1"/>
            </a:solidFill>
            <a:round/>
            <a:headEnd/>
            <a:tailEnd/>
          </a:ln>
          <a:effectLst/>
        </p:spPr>
        <p:txBody>
          <a:bodyPr wrap="none" anchor="ctr"/>
          <a:lstStyle/>
          <a:p>
            <a:endParaRPr lang="en-US"/>
          </a:p>
        </p:txBody>
      </p:sp>
      <p:sp>
        <p:nvSpPr>
          <p:cNvPr id="518282" name="Line 138"/>
          <p:cNvSpPr>
            <a:spLocks noChangeShapeType="1"/>
          </p:cNvSpPr>
          <p:nvPr/>
        </p:nvSpPr>
        <p:spPr bwMode="auto">
          <a:xfrm flipH="1">
            <a:off x="2806700" y="54276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3" name="Line 139"/>
          <p:cNvSpPr>
            <a:spLocks noChangeShapeType="1"/>
          </p:cNvSpPr>
          <p:nvPr/>
        </p:nvSpPr>
        <p:spPr bwMode="auto">
          <a:xfrm flipH="1">
            <a:off x="2806700" y="5732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4" name="Line 140"/>
          <p:cNvSpPr>
            <a:spLocks noChangeShapeType="1"/>
          </p:cNvSpPr>
          <p:nvPr/>
        </p:nvSpPr>
        <p:spPr bwMode="auto">
          <a:xfrm flipH="1">
            <a:off x="2806700" y="58848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5" name="Line 141"/>
          <p:cNvSpPr>
            <a:spLocks noChangeShapeType="1"/>
          </p:cNvSpPr>
          <p:nvPr/>
        </p:nvSpPr>
        <p:spPr bwMode="auto">
          <a:xfrm flipH="1">
            <a:off x="2806700" y="52752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6" name="Line 142"/>
          <p:cNvSpPr>
            <a:spLocks noChangeShapeType="1"/>
          </p:cNvSpPr>
          <p:nvPr/>
        </p:nvSpPr>
        <p:spPr bwMode="auto">
          <a:xfrm flipH="1">
            <a:off x="1214438" y="5565775"/>
            <a:ext cx="304800" cy="0"/>
          </a:xfrm>
          <a:prstGeom prst="line">
            <a:avLst/>
          </a:prstGeom>
          <a:noFill/>
          <a:ln w="9525">
            <a:solidFill>
              <a:schemeClr val="tx1"/>
            </a:solidFill>
            <a:round/>
            <a:headEnd/>
            <a:tailEnd type="triangle" w="med" len="med"/>
          </a:ln>
          <a:effectLst/>
        </p:spPr>
        <p:txBody>
          <a:bodyPr/>
          <a:lstStyle/>
          <a:p>
            <a:endParaRPr lang="en-US"/>
          </a:p>
        </p:txBody>
      </p:sp>
      <p:sp>
        <p:nvSpPr>
          <p:cNvPr id="518287" name="Text Box 143"/>
          <p:cNvSpPr txBox="1">
            <a:spLocks noChangeArrowheads="1"/>
          </p:cNvSpPr>
          <p:nvPr/>
        </p:nvSpPr>
        <p:spPr bwMode="auto">
          <a:xfrm>
            <a:off x="646113" y="5459413"/>
            <a:ext cx="514350" cy="274637"/>
          </a:xfrm>
          <a:prstGeom prst="rect">
            <a:avLst/>
          </a:prstGeom>
          <a:noFill/>
          <a:ln w="9525">
            <a:noFill/>
            <a:miter lim="800000"/>
            <a:headEnd/>
            <a:tailEnd/>
          </a:ln>
          <a:effectLst/>
        </p:spPr>
        <p:txBody>
          <a:bodyPr wrap="none">
            <a:spAutoFit/>
          </a:bodyPr>
          <a:lstStyle/>
          <a:p>
            <a:pPr algn="l"/>
            <a:r>
              <a:rPr lang="en-US"/>
              <a:t>DAQ</a:t>
            </a:r>
          </a:p>
        </p:txBody>
      </p:sp>
      <p:sp>
        <p:nvSpPr>
          <p:cNvPr id="518288" name="Line 144"/>
          <p:cNvSpPr>
            <a:spLocks noChangeShapeType="1"/>
          </p:cNvSpPr>
          <p:nvPr/>
        </p:nvSpPr>
        <p:spPr bwMode="auto">
          <a:xfrm>
            <a:off x="3059113" y="5064125"/>
            <a:ext cx="0" cy="1116013"/>
          </a:xfrm>
          <a:prstGeom prst="line">
            <a:avLst/>
          </a:prstGeom>
          <a:noFill/>
          <a:ln w="9525">
            <a:solidFill>
              <a:schemeClr val="tx1"/>
            </a:solidFill>
            <a:prstDash val="dash"/>
            <a:round/>
            <a:headEnd/>
            <a:tailEnd/>
          </a:ln>
          <a:effectLst/>
        </p:spPr>
        <p:txBody>
          <a:bodyPr wrap="none" anchor="ctr"/>
          <a:lstStyle/>
          <a:p>
            <a:endParaRPr lang="en-US"/>
          </a:p>
        </p:txBody>
      </p:sp>
      <p:sp>
        <p:nvSpPr>
          <p:cNvPr id="518295" name="Rectangle 151"/>
          <p:cNvSpPr>
            <a:spLocks noChangeArrowheads="1"/>
          </p:cNvSpPr>
          <p:nvPr/>
        </p:nvSpPr>
        <p:spPr bwMode="auto">
          <a:xfrm>
            <a:off x="5254625" y="5459413"/>
            <a:ext cx="914400" cy="457200"/>
          </a:xfrm>
          <a:prstGeom prst="rect">
            <a:avLst/>
          </a:prstGeom>
          <a:solidFill>
            <a:srgbClr val="CCCCFF"/>
          </a:solidFill>
          <a:ln w="9525">
            <a:solidFill>
              <a:schemeClr val="tx1"/>
            </a:solidFill>
            <a:miter lim="800000"/>
            <a:headEnd/>
            <a:tailEnd/>
          </a:ln>
          <a:effectLst/>
        </p:spPr>
        <p:txBody>
          <a:bodyPr wrap="none" anchor="ctr"/>
          <a:lstStyle/>
          <a:p>
            <a:r>
              <a:rPr lang="en-US" sz="1200">
                <a:solidFill>
                  <a:srgbClr val="050595"/>
                </a:solidFill>
              </a:rPr>
              <a:t>Zero-</a:t>
            </a:r>
          </a:p>
          <a:p>
            <a:r>
              <a:rPr lang="en-US" sz="1200">
                <a:solidFill>
                  <a:srgbClr val="050595"/>
                </a:solidFill>
              </a:rPr>
              <a:t>suppression</a:t>
            </a:r>
          </a:p>
        </p:txBody>
      </p:sp>
      <p:sp>
        <p:nvSpPr>
          <p:cNvPr id="518296" name="Rectangle 152"/>
          <p:cNvSpPr>
            <a:spLocks noChangeArrowheads="1"/>
          </p:cNvSpPr>
          <p:nvPr/>
        </p:nvSpPr>
        <p:spPr bwMode="auto">
          <a:xfrm>
            <a:off x="4416425" y="5459413"/>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200">
                <a:solidFill>
                  <a:srgbClr val="050595"/>
                </a:solidFill>
              </a:rPr>
              <a:t>Data </a:t>
            </a:r>
          </a:p>
          <a:p>
            <a:r>
              <a:rPr lang="en-US" sz="1200">
                <a:solidFill>
                  <a:srgbClr val="050595"/>
                </a:solidFill>
              </a:rPr>
              <a:t>formatting</a:t>
            </a:r>
          </a:p>
        </p:txBody>
      </p:sp>
      <p:sp>
        <p:nvSpPr>
          <p:cNvPr id="518297" name="Line 153"/>
          <p:cNvSpPr>
            <a:spLocks noChangeShapeType="1"/>
          </p:cNvSpPr>
          <p:nvPr/>
        </p:nvSpPr>
        <p:spPr bwMode="auto">
          <a:xfrm flipH="1">
            <a:off x="5102225" y="568801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98" name="Line 154"/>
          <p:cNvSpPr>
            <a:spLocks noChangeShapeType="1"/>
          </p:cNvSpPr>
          <p:nvPr/>
        </p:nvSpPr>
        <p:spPr bwMode="auto">
          <a:xfrm flipH="1">
            <a:off x="3743325" y="5676900"/>
            <a:ext cx="2159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8299" name="Rectangle 155"/>
          <p:cNvSpPr>
            <a:spLocks noChangeArrowheads="1"/>
          </p:cNvSpPr>
          <p:nvPr/>
        </p:nvSpPr>
        <p:spPr bwMode="auto">
          <a:xfrm>
            <a:off x="3959225" y="5459413"/>
            <a:ext cx="304800" cy="457200"/>
          </a:xfrm>
          <a:prstGeom prst="rect">
            <a:avLst/>
          </a:prstGeom>
          <a:solidFill>
            <a:srgbClr val="FFCCCC"/>
          </a:solidFill>
          <a:ln w="28575">
            <a:solidFill>
              <a:schemeClr val="tx1"/>
            </a:solidFill>
            <a:miter lim="800000"/>
            <a:headEnd/>
            <a:tailEnd/>
          </a:ln>
          <a:effectLst/>
        </p:spPr>
        <p:txBody>
          <a:bodyPr wrap="none" anchor="ctr"/>
          <a:lstStyle/>
          <a:p>
            <a:endParaRPr lang="en-US"/>
          </a:p>
        </p:txBody>
      </p:sp>
      <p:sp>
        <p:nvSpPr>
          <p:cNvPr id="518300" name="Line 156"/>
          <p:cNvSpPr>
            <a:spLocks noChangeShapeType="1"/>
          </p:cNvSpPr>
          <p:nvPr/>
        </p:nvSpPr>
        <p:spPr bwMode="auto">
          <a:xfrm>
            <a:off x="4035425" y="5459413"/>
            <a:ext cx="0" cy="457200"/>
          </a:xfrm>
          <a:prstGeom prst="line">
            <a:avLst/>
          </a:prstGeom>
          <a:noFill/>
          <a:ln w="9525">
            <a:solidFill>
              <a:schemeClr val="tx1"/>
            </a:solidFill>
            <a:round/>
            <a:headEnd/>
            <a:tailEnd/>
          </a:ln>
          <a:effectLst/>
        </p:spPr>
        <p:txBody>
          <a:bodyPr/>
          <a:lstStyle/>
          <a:p>
            <a:endParaRPr lang="en-US"/>
          </a:p>
        </p:txBody>
      </p:sp>
      <p:sp>
        <p:nvSpPr>
          <p:cNvPr id="518301" name="Line 157"/>
          <p:cNvSpPr>
            <a:spLocks noChangeShapeType="1"/>
          </p:cNvSpPr>
          <p:nvPr/>
        </p:nvSpPr>
        <p:spPr bwMode="auto">
          <a:xfrm>
            <a:off x="4111625" y="5459413"/>
            <a:ext cx="0" cy="457200"/>
          </a:xfrm>
          <a:prstGeom prst="line">
            <a:avLst/>
          </a:prstGeom>
          <a:noFill/>
          <a:ln w="9525">
            <a:solidFill>
              <a:schemeClr val="tx1"/>
            </a:solidFill>
            <a:round/>
            <a:headEnd/>
            <a:tailEnd/>
          </a:ln>
          <a:effectLst/>
        </p:spPr>
        <p:txBody>
          <a:bodyPr/>
          <a:lstStyle/>
          <a:p>
            <a:endParaRPr lang="en-US"/>
          </a:p>
        </p:txBody>
      </p:sp>
      <p:sp>
        <p:nvSpPr>
          <p:cNvPr id="518302" name="Line 158"/>
          <p:cNvSpPr>
            <a:spLocks noChangeShapeType="1"/>
          </p:cNvSpPr>
          <p:nvPr/>
        </p:nvSpPr>
        <p:spPr bwMode="auto">
          <a:xfrm>
            <a:off x="4187825" y="5459413"/>
            <a:ext cx="0" cy="457200"/>
          </a:xfrm>
          <a:prstGeom prst="line">
            <a:avLst/>
          </a:prstGeom>
          <a:noFill/>
          <a:ln w="9525">
            <a:solidFill>
              <a:schemeClr val="tx1"/>
            </a:solidFill>
            <a:round/>
            <a:headEnd/>
            <a:tailEnd/>
          </a:ln>
          <a:effectLst/>
        </p:spPr>
        <p:txBody>
          <a:bodyPr/>
          <a:lstStyle/>
          <a:p>
            <a:endParaRPr lang="en-US"/>
          </a:p>
        </p:txBody>
      </p:sp>
      <p:sp>
        <p:nvSpPr>
          <p:cNvPr id="518303" name="Line 159"/>
          <p:cNvSpPr>
            <a:spLocks noChangeShapeType="1"/>
          </p:cNvSpPr>
          <p:nvPr/>
        </p:nvSpPr>
        <p:spPr bwMode="auto">
          <a:xfrm flipH="1">
            <a:off x="4246563" y="5676900"/>
            <a:ext cx="180975" cy="0"/>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4" name="Group 170"/>
          <p:cNvGrpSpPr>
            <a:grpSpLocks/>
          </p:cNvGrpSpPr>
          <p:nvPr/>
        </p:nvGrpSpPr>
        <p:grpSpPr bwMode="auto">
          <a:xfrm>
            <a:off x="6990194" y="5553075"/>
            <a:ext cx="152400" cy="304800"/>
            <a:chOff x="624" y="3168"/>
            <a:chExt cx="192" cy="288"/>
          </a:xfrm>
        </p:grpSpPr>
        <p:sp>
          <p:nvSpPr>
            <p:cNvPr id="518315" name="Rectangle 171"/>
            <p:cNvSpPr>
              <a:spLocks noChangeArrowheads="1"/>
            </p:cNvSpPr>
            <p:nvPr/>
          </p:nvSpPr>
          <p:spPr bwMode="auto">
            <a:xfrm>
              <a:off x="624" y="3168"/>
              <a:ext cx="192" cy="288"/>
            </a:xfrm>
            <a:prstGeom prst="rect">
              <a:avLst/>
            </a:prstGeom>
            <a:solidFill>
              <a:srgbClr val="FFCCCC"/>
            </a:solidFill>
            <a:ln w="9525">
              <a:solidFill>
                <a:schemeClr val="tx1"/>
              </a:solidFill>
              <a:miter lim="800000"/>
              <a:headEnd/>
              <a:tailEnd/>
            </a:ln>
            <a:effectLst/>
          </p:spPr>
          <p:txBody>
            <a:bodyPr wrap="none" anchor="ctr"/>
            <a:lstStyle/>
            <a:p>
              <a:endParaRPr lang="en-US" sz="1600"/>
            </a:p>
          </p:txBody>
        </p:sp>
        <p:sp>
          <p:nvSpPr>
            <p:cNvPr id="518316" name="Line 172"/>
            <p:cNvSpPr>
              <a:spLocks noChangeShapeType="1"/>
            </p:cNvSpPr>
            <p:nvPr/>
          </p:nvSpPr>
          <p:spPr bwMode="auto">
            <a:xfrm>
              <a:off x="672" y="3168"/>
              <a:ext cx="1" cy="288"/>
            </a:xfrm>
            <a:prstGeom prst="line">
              <a:avLst/>
            </a:prstGeom>
            <a:noFill/>
            <a:ln w="9525">
              <a:solidFill>
                <a:schemeClr val="tx1"/>
              </a:solidFill>
              <a:round/>
              <a:headEnd/>
              <a:tailEnd/>
            </a:ln>
            <a:effectLst/>
          </p:spPr>
          <p:txBody>
            <a:bodyPr/>
            <a:lstStyle/>
            <a:p>
              <a:endParaRPr lang="en-US" sz="1600"/>
            </a:p>
          </p:txBody>
        </p:sp>
        <p:sp>
          <p:nvSpPr>
            <p:cNvPr id="518317" name="Line 173"/>
            <p:cNvSpPr>
              <a:spLocks noChangeShapeType="1"/>
            </p:cNvSpPr>
            <p:nvPr/>
          </p:nvSpPr>
          <p:spPr bwMode="auto">
            <a:xfrm>
              <a:off x="720" y="3168"/>
              <a:ext cx="1" cy="288"/>
            </a:xfrm>
            <a:prstGeom prst="line">
              <a:avLst/>
            </a:prstGeom>
            <a:noFill/>
            <a:ln w="9525">
              <a:solidFill>
                <a:schemeClr val="tx1"/>
              </a:solidFill>
              <a:round/>
              <a:headEnd/>
              <a:tailEnd/>
            </a:ln>
            <a:effectLst/>
          </p:spPr>
          <p:txBody>
            <a:bodyPr/>
            <a:lstStyle/>
            <a:p>
              <a:endParaRPr lang="en-US" sz="1600"/>
            </a:p>
          </p:txBody>
        </p:sp>
        <p:sp>
          <p:nvSpPr>
            <p:cNvPr id="518318" name="Line 174"/>
            <p:cNvSpPr>
              <a:spLocks noChangeShapeType="1"/>
            </p:cNvSpPr>
            <p:nvPr/>
          </p:nvSpPr>
          <p:spPr bwMode="auto">
            <a:xfrm>
              <a:off x="768" y="3168"/>
              <a:ext cx="1" cy="288"/>
            </a:xfrm>
            <a:prstGeom prst="line">
              <a:avLst/>
            </a:prstGeom>
            <a:noFill/>
            <a:ln w="9525">
              <a:solidFill>
                <a:schemeClr val="tx1"/>
              </a:solidFill>
              <a:round/>
              <a:headEnd/>
              <a:tailEnd/>
            </a:ln>
            <a:effectLst/>
          </p:spPr>
          <p:txBody>
            <a:bodyPr/>
            <a:lstStyle/>
            <a:p>
              <a:endParaRPr lang="en-US" sz="1600"/>
            </a:p>
          </p:txBody>
        </p:sp>
      </p:grpSp>
      <p:sp>
        <p:nvSpPr>
          <p:cNvPr id="518320" name="Text Box 176"/>
          <p:cNvSpPr txBox="1">
            <a:spLocks noChangeArrowheads="1"/>
          </p:cNvSpPr>
          <p:nvPr/>
        </p:nvSpPr>
        <p:spPr bwMode="auto">
          <a:xfrm>
            <a:off x="7126719" y="5586413"/>
            <a:ext cx="2233304" cy="338554"/>
          </a:xfrm>
          <a:prstGeom prst="rect">
            <a:avLst/>
          </a:prstGeom>
          <a:noFill/>
          <a:ln w="9525">
            <a:noFill/>
            <a:miter lim="800000"/>
            <a:headEnd/>
            <a:tailEnd/>
          </a:ln>
          <a:effectLst/>
        </p:spPr>
        <p:txBody>
          <a:bodyPr wrap="none">
            <a:spAutoFit/>
          </a:bodyPr>
          <a:lstStyle/>
          <a:p>
            <a:pPr algn="l"/>
            <a:r>
              <a:rPr lang="en-US" sz="1600" err="1"/>
              <a:t>Derandomizer</a:t>
            </a:r>
            <a:r>
              <a:rPr lang="en-US" sz="1600"/>
              <a:t> buffer</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30188"/>
            <a:ext cx="8382000" cy="677108"/>
          </a:xfrm>
        </p:spPr>
        <p:txBody>
          <a:bodyPr/>
          <a:lstStyle/>
          <a:p>
            <a:r>
              <a:rPr lang="en-US" dirty="0" smtClean="0"/>
              <a:t>Asynchronous Readout - continued</a:t>
            </a:r>
            <a:endParaRPr lang="en-US" dirty="0"/>
          </a:p>
        </p:txBody>
      </p:sp>
      <p:sp>
        <p:nvSpPr>
          <p:cNvPr id="4" name="Text Placeholder 3"/>
          <p:cNvSpPr>
            <a:spLocks noGrp="1"/>
          </p:cNvSpPr>
          <p:nvPr>
            <p:ph type="body" sz="quarter" idx="10"/>
          </p:nvPr>
        </p:nvSpPr>
        <p:spPr>
          <a:xfrm>
            <a:off x="381000" y="1411552"/>
            <a:ext cx="8382000" cy="2831544"/>
          </a:xfrm>
        </p:spPr>
        <p:txBody>
          <a:bodyPr/>
          <a:lstStyle/>
          <a:p>
            <a:pPr>
              <a:lnSpc>
                <a:spcPct val="100000"/>
              </a:lnSpc>
            </a:pPr>
            <a:r>
              <a:rPr lang="en-US" sz="2800" dirty="0"/>
              <a:t>DAQ must be able to handle this (buffering!)</a:t>
            </a:r>
          </a:p>
          <a:p>
            <a:pPr>
              <a:lnSpc>
                <a:spcPct val="100000"/>
              </a:lnSpc>
            </a:pPr>
            <a:r>
              <a:rPr lang="en-US" sz="2800" dirty="0" err="1"/>
              <a:t>Async</a:t>
            </a:r>
            <a:r>
              <a:rPr lang="en-US" sz="2800" dirty="0"/>
              <a:t>. readout of detectors in LHC: ATLAS and CMS </a:t>
            </a:r>
            <a:r>
              <a:rPr lang="en-US" sz="2800" dirty="0" err="1"/>
              <a:t>muon</a:t>
            </a:r>
            <a:r>
              <a:rPr lang="en-US" sz="2800" dirty="0"/>
              <a:t> drift tube detectors, ATLAS and CMS pixel detectors, ATLAS SCT,  several ALICE detectors </a:t>
            </a:r>
            <a:r>
              <a:rPr lang="en-US" sz="2800" dirty="0" smtClean="0"/>
              <a:t>with a </a:t>
            </a:r>
            <a:r>
              <a:rPr lang="en-US" sz="2800" dirty="0"/>
              <a:t>relatively low trigger rate (few kHz).</a:t>
            </a:r>
          </a:p>
          <a:p>
            <a:pPr>
              <a:lnSpc>
                <a:spcPct val="100000"/>
              </a:lnSpc>
            </a:pPr>
            <a:endParaRPr lang="en-US" sz="2800" dirty="0"/>
          </a:p>
        </p:txBody>
      </p:sp>
      <p:grpSp>
        <p:nvGrpSpPr>
          <p:cNvPr id="59" name="Group 58"/>
          <p:cNvGrpSpPr/>
          <p:nvPr/>
        </p:nvGrpSpPr>
        <p:grpSpPr>
          <a:xfrm>
            <a:off x="457201" y="4191000"/>
            <a:ext cx="8229600" cy="1981200"/>
            <a:chOff x="646113" y="4503738"/>
            <a:chExt cx="7812087" cy="1439862"/>
          </a:xfrm>
        </p:grpSpPr>
        <p:sp>
          <p:nvSpPr>
            <p:cNvPr id="5" name="Rectangle 100"/>
            <p:cNvSpPr>
              <a:spLocks noChangeArrowheads="1"/>
            </p:cNvSpPr>
            <p:nvPr/>
          </p:nvSpPr>
          <p:spPr bwMode="auto">
            <a:xfrm>
              <a:off x="3381375" y="4792663"/>
              <a:ext cx="4994275"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6" name="Rectangle 99"/>
            <p:cNvSpPr>
              <a:spLocks noChangeArrowheads="1"/>
            </p:cNvSpPr>
            <p:nvPr/>
          </p:nvSpPr>
          <p:spPr bwMode="auto">
            <a:xfrm>
              <a:off x="3346450" y="4864100"/>
              <a:ext cx="4994275"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7" name="Rectangle 6"/>
            <p:cNvSpPr>
              <a:spLocks noChangeArrowheads="1"/>
            </p:cNvSpPr>
            <p:nvPr/>
          </p:nvSpPr>
          <p:spPr bwMode="auto">
            <a:xfrm>
              <a:off x="1366838" y="4935538"/>
              <a:ext cx="1423987" cy="792162"/>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8" name="Rectangle 7"/>
            <p:cNvSpPr>
              <a:spLocks noChangeArrowheads="1"/>
            </p:cNvSpPr>
            <p:nvPr/>
          </p:nvSpPr>
          <p:spPr bwMode="auto">
            <a:xfrm>
              <a:off x="3311525" y="4935538"/>
              <a:ext cx="4994275"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grpSp>
          <p:nvGrpSpPr>
            <p:cNvPr id="9" name="Group 8"/>
            <p:cNvGrpSpPr>
              <a:grpSpLocks/>
            </p:cNvGrpSpPr>
            <p:nvPr/>
          </p:nvGrpSpPr>
          <p:grpSpPr bwMode="auto">
            <a:xfrm>
              <a:off x="7162800" y="5221288"/>
              <a:ext cx="685800" cy="457200"/>
              <a:chOff x="4128" y="2304"/>
              <a:chExt cx="432" cy="240"/>
            </a:xfrm>
          </p:grpSpPr>
          <p:sp>
            <p:nvSpPr>
              <p:cNvPr id="10" name="Rectangle 9"/>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11" name="Line 10"/>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12" name="Line 11"/>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13" name="Line 12"/>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14" name="Line 13"/>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15" name="Line 14"/>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16" name="Line 15"/>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17" name="Line 16"/>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18" name="Line 17"/>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19" name="Oval 18"/>
            <p:cNvSpPr>
              <a:spLocks noChangeArrowheads="1"/>
            </p:cNvSpPr>
            <p:nvPr/>
          </p:nvSpPr>
          <p:spPr bwMode="auto">
            <a:xfrm>
              <a:off x="6858000" y="5373688"/>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20" name="Line 19"/>
            <p:cNvSpPr>
              <a:spLocks noChangeShapeType="1"/>
            </p:cNvSpPr>
            <p:nvPr/>
          </p:nvSpPr>
          <p:spPr bwMode="auto">
            <a:xfrm flipH="1">
              <a:off x="7010400" y="5449888"/>
              <a:ext cx="152400" cy="0"/>
            </a:xfrm>
            <a:prstGeom prst="line">
              <a:avLst/>
            </a:prstGeom>
            <a:noFill/>
            <a:ln w="9525">
              <a:solidFill>
                <a:schemeClr val="tx1"/>
              </a:solidFill>
              <a:round/>
              <a:headEnd/>
              <a:tailEnd type="triangle" w="med" len="med"/>
            </a:ln>
            <a:effectLst/>
          </p:spPr>
          <p:txBody>
            <a:bodyPr/>
            <a:lstStyle/>
            <a:p>
              <a:endParaRPr lang="en-US"/>
            </a:p>
          </p:txBody>
        </p:sp>
        <p:sp>
          <p:nvSpPr>
            <p:cNvPr id="21" name="Line 20"/>
            <p:cNvSpPr>
              <a:spLocks noChangeShapeType="1"/>
            </p:cNvSpPr>
            <p:nvPr/>
          </p:nvSpPr>
          <p:spPr bwMode="auto">
            <a:xfrm flipH="1">
              <a:off x="6705600" y="5449888"/>
              <a:ext cx="152400" cy="0"/>
            </a:xfrm>
            <a:prstGeom prst="line">
              <a:avLst/>
            </a:prstGeom>
            <a:noFill/>
            <a:ln w="9525">
              <a:solidFill>
                <a:schemeClr val="tx1"/>
              </a:solidFill>
              <a:round/>
              <a:headEnd/>
              <a:tailEnd type="triangle" w="med" len="med"/>
            </a:ln>
            <a:effectLst/>
          </p:spPr>
          <p:txBody>
            <a:bodyPr/>
            <a:lstStyle/>
            <a:p>
              <a:endParaRPr lang="en-US"/>
            </a:p>
          </p:txBody>
        </p:sp>
        <p:sp>
          <p:nvSpPr>
            <p:cNvPr id="22" name="Line 21"/>
            <p:cNvSpPr>
              <a:spLocks noChangeShapeType="1"/>
            </p:cNvSpPr>
            <p:nvPr/>
          </p:nvSpPr>
          <p:spPr bwMode="auto">
            <a:xfrm flipH="1" flipV="1">
              <a:off x="6934200" y="5526088"/>
              <a:ext cx="14288" cy="381000"/>
            </a:xfrm>
            <a:prstGeom prst="line">
              <a:avLst/>
            </a:prstGeom>
            <a:noFill/>
            <a:ln w="9525">
              <a:solidFill>
                <a:schemeClr val="tx1"/>
              </a:solidFill>
              <a:round/>
              <a:headEnd/>
              <a:tailEnd type="triangle" w="med" len="med"/>
            </a:ln>
            <a:effectLst/>
          </p:spPr>
          <p:txBody>
            <a:bodyPr/>
            <a:lstStyle/>
            <a:p>
              <a:endParaRPr lang="en-US"/>
            </a:p>
          </p:txBody>
        </p:sp>
        <p:sp>
          <p:nvSpPr>
            <p:cNvPr id="23" name="AutoShape 22"/>
            <p:cNvSpPr>
              <a:spLocks noChangeArrowheads="1"/>
            </p:cNvSpPr>
            <p:nvPr/>
          </p:nvSpPr>
          <p:spPr bwMode="auto">
            <a:xfrm rot="16200000">
              <a:off x="7962900" y="5335588"/>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24" name="Line 23"/>
            <p:cNvSpPr>
              <a:spLocks noChangeShapeType="1"/>
            </p:cNvSpPr>
            <p:nvPr/>
          </p:nvSpPr>
          <p:spPr bwMode="auto">
            <a:xfrm flipH="1">
              <a:off x="7848600" y="5449888"/>
              <a:ext cx="152400" cy="0"/>
            </a:xfrm>
            <a:prstGeom prst="line">
              <a:avLst/>
            </a:prstGeom>
            <a:noFill/>
            <a:ln w="9525">
              <a:solidFill>
                <a:schemeClr val="tx1"/>
              </a:solidFill>
              <a:round/>
              <a:headEnd/>
              <a:tailEnd/>
            </a:ln>
            <a:effectLst/>
          </p:spPr>
          <p:txBody>
            <a:bodyPr/>
            <a:lstStyle/>
            <a:p>
              <a:endParaRPr lang="en-US"/>
            </a:p>
          </p:txBody>
        </p:sp>
        <p:sp>
          <p:nvSpPr>
            <p:cNvPr id="25" name="Line 24"/>
            <p:cNvSpPr>
              <a:spLocks noChangeShapeType="1"/>
            </p:cNvSpPr>
            <p:nvPr/>
          </p:nvSpPr>
          <p:spPr bwMode="auto">
            <a:xfrm>
              <a:off x="8229600" y="5449888"/>
              <a:ext cx="228600" cy="0"/>
            </a:xfrm>
            <a:prstGeom prst="line">
              <a:avLst/>
            </a:prstGeom>
            <a:noFill/>
            <a:ln w="9525">
              <a:solidFill>
                <a:schemeClr val="tx1"/>
              </a:solidFill>
              <a:round/>
              <a:headEnd/>
              <a:tailEnd/>
            </a:ln>
            <a:effectLst/>
          </p:spPr>
          <p:txBody>
            <a:bodyPr/>
            <a:lstStyle/>
            <a:p>
              <a:endParaRPr lang="en-US"/>
            </a:p>
          </p:txBody>
        </p:sp>
        <p:sp>
          <p:nvSpPr>
            <p:cNvPr id="26" name="Rectangle 26"/>
            <p:cNvSpPr>
              <a:spLocks noChangeArrowheads="1"/>
            </p:cNvSpPr>
            <p:nvPr/>
          </p:nvSpPr>
          <p:spPr bwMode="auto">
            <a:xfrm>
              <a:off x="2349500" y="5114925"/>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27" name="Line 27"/>
            <p:cNvSpPr>
              <a:spLocks noChangeShapeType="1"/>
            </p:cNvSpPr>
            <p:nvPr/>
          </p:nvSpPr>
          <p:spPr bwMode="auto">
            <a:xfrm>
              <a:off x="2425700" y="5114925"/>
              <a:ext cx="0" cy="457200"/>
            </a:xfrm>
            <a:prstGeom prst="line">
              <a:avLst/>
            </a:prstGeom>
            <a:noFill/>
            <a:ln w="9525">
              <a:solidFill>
                <a:schemeClr val="tx1"/>
              </a:solidFill>
              <a:round/>
              <a:headEnd/>
              <a:tailEnd/>
            </a:ln>
            <a:effectLst/>
          </p:spPr>
          <p:txBody>
            <a:bodyPr/>
            <a:lstStyle/>
            <a:p>
              <a:endParaRPr lang="en-US"/>
            </a:p>
          </p:txBody>
        </p:sp>
        <p:sp>
          <p:nvSpPr>
            <p:cNvPr id="28" name="Line 28"/>
            <p:cNvSpPr>
              <a:spLocks noChangeShapeType="1"/>
            </p:cNvSpPr>
            <p:nvPr/>
          </p:nvSpPr>
          <p:spPr bwMode="auto">
            <a:xfrm>
              <a:off x="2501900" y="5114925"/>
              <a:ext cx="0" cy="457200"/>
            </a:xfrm>
            <a:prstGeom prst="line">
              <a:avLst/>
            </a:prstGeom>
            <a:noFill/>
            <a:ln w="9525">
              <a:solidFill>
                <a:schemeClr val="tx1"/>
              </a:solidFill>
              <a:round/>
              <a:headEnd/>
              <a:tailEnd/>
            </a:ln>
            <a:effectLst/>
          </p:spPr>
          <p:txBody>
            <a:bodyPr/>
            <a:lstStyle/>
            <a:p>
              <a:endParaRPr lang="en-US"/>
            </a:p>
          </p:txBody>
        </p:sp>
        <p:sp>
          <p:nvSpPr>
            <p:cNvPr id="29" name="Line 29"/>
            <p:cNvSpPr>
              <a:spLocks noChangeShapeType="1"/>
            </p:cNvSpPr>
            <p:nvPr/>
          </p:nvSpPr>
          <p:spPr bwMode="auto">
            <a:xfrm>
              <a:off x="2578100" y="5114925"/>
              <a:ext cx="0" cy="457200"/>
            </a:xfrm>
            <a:prstGeom prst="line">
              <a:avLst/>
            </a:prstGeom>
            <a:noFill/>
            <a:ln w="9525">
              <a:solidFill>
                <a:schemeClr val="tx1"/>
              </a:solidFill>
              <a:round/>
              <a:headEnd/>
              <a:tailEnd/>
            </a:ln>
            <a:effectLst/>
          </p:spPr>
          <p:txBody>
            <a:bodyPr/>
            <a:lstStyle/>
            <a:p>
              <a:endParaRPr lang="en-US"/>
            </a:p>
          </p:txBody>
        </p:sp>
        <p:sp>
          <p:nvSpPr>
            <p:cNvPr id="30" name="Rectangle 31"/>
            <p:cNvSpPr>
              <a:spLocks noChangeArrowheads="1"/>
            </p:cNvSpPr>
            <p:nvPr/>
          </p:nvSpPr>
          <p:spPr bwMode="auto">
            <a:xfrm>
              <a:off x="1519238" y="5100638"/>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400" dirty="0">
                  <a:solidFill>
                    <a:srgbClr val="050595"/>
                  </a:solidFill>
                </a:rPr>
                <a:t>Data </a:t>
              </a:r>
            </a:p>
            <a:p>
              <a:r>
                <a:rPr lang="en-US" sz="1400" dirty="0">
                  <a:solidFill>
                    <a:srgbClr val="050595"/>
                  </a:solidFill>
                </a:rPr>
                <a:t>formatting</a:t>
              </a:r>
            </a:p>
          </p:txBody>
        </p:sp>
        <p:sp>
          <p:nvSpPr>
            <p:cNvPr id="31" name="Line 32"/>
            <p:cNvSpPr>
              <a:spLocks noChangeShapeType="1"/>
            </p:cNvSpPr>
            <p:nvPr/>
          </p:nvSpPr>
          <p:spPr bwMode="auto">
            <a:xfrm flipH="1">
              <a:off x="2197100" y="5343525"/>
              <a:ext cx="152400" cy="0"/>
            </a:xfrm>
            <a:prstGeom prst="line">
              <a:avLst/>
            </a:prstGeom>
            <a:noFill/>
            <a:ln w="9525">
              <a:solidFill>
                <a:schemeClr val="tx1"/>
              </a:solidFill>
              <a:round/>
              <a:headEnd/>
              <a:tailEnd type="triangle" w="med" len="med"/>
            </a:ln>
            <a:effectLst/>
          </p:spPr>
          <p:txBody>
            <a:bodyPr/>
            <a:lstStyle/>
            <a:p>
              <a:endParaRPr lang="en-US"/>
            </a:p>
          </p:txBody>
        </p:sp>
        <p:sp>
          <p:nvSpPr>
            <p:cNvPr id="32" name="Rectangle 33"/>
            <p:cNvSpPr>
              <a:spLocks noChangeArrowheads="1"/>
            </p:cNvSpPr>
            <p:nvPr/>
          </p:nvSpPr>
          <p:spPr bwMode="auto">
            <a:xfrm>
              <a:off x="6400800" y="5221288"/>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33" name="Line 34"/>
            <p:cNvSpPr>
              <a:spLocks noChangeShapeType="1"/>
            </p:cNvSpPr>
            <p:nvPr/>
          </p:nvSpPr>
          <p:spPr bwMode="auto">
            <a:xfrm>
              <a:off x="6477000" y="5221288"/>
              <a:ext cx="0" cy="457200"/>
            </a:xfrm>
            <a:prstGeom prst="line">
              <a:avLst/>
            </a:prstGeom>
            <a:noFill/>
            <a:ln w="9525">
              <a:solidFill>
                <a:schemeClr val="tx1"/>
              </a:solidFill>
              <a:round/>
              <a:headEnd/>
              <a:tailEnd/>
            </a:ln>
            <a:effectLst/>
          </p:spPr>
          <p:txBody>
            <a:bodyPr/>
            <a:lstStyle/>
            <a:p>
              <a:endParaRPr lang="en-US"/>
            </a:p>
          </p:txBody>
        </p:sp>
        <p:sp>
          <p:nvSpPr>
            <p:cNvPr id="34" name="Line 35"/>
            <p:cNvSpPr>
              <a:spLocks noChangeShapeType="1"/>
            </p:cNvSpPr>
            <p:nvPr/>
          </p:nvSpPr>
          <p:spPr bwMode="auto">
            <a:xfrm>
              <a:off x="6553200" y="5221288"/>
              <a:ext cx="0" cy="457200"/>
            </a:xfrm>
            <a:prstGeom prst="line">
              <a:avLst/>
            </a:prstGeom>
            <a:noFill/>
            <a:ln w="9525">
              <a:solidFill>
                <a:schemeClr val="tx1"/>
              </a:solidFill>
              <a:round/>
              <a:headEnd/>
              <a:tailEnd/>
            </a:ln>
            <a:effectLst/>
          </p:spPr>
          <p:txBody>
            <a:bodyPr/>
            <a:lstStyle/>
            <a:p>
              <a:endParaRPr lang="en-US"/>
            </a:p>
          </p:txBody>
        </p:sp>
        <p:sp>
          <p:nvSpPr>
            <p:cNvPr id="35" name="Line 36"/>
            <p:cNvSpPr>
              <a:spLocks noChangeShapeType="1"/>
            </p:cNvSpPr>
            <p:nvPr/>
          </p:nvSpPr>
          <p:spPr bwMode="auto">
            <a:xfrm>
              <a:off x="6629400" y="5221288"/>
              <a:ext cx="0" cy="457200"/>
            </a:xfrm>
            <a:prstGeom prst="line">
              <a:avLst/>
            </a:prstGeom>
            <a:noFill/>
            <a:ln w="9525">
              <a:solidFill>
                <a:schemeClr val="tx1"/>
              </a:solidFill>
              <a:round/>
              <a:headEnd/>
              <a:tailEnd/>
            </a:ln>
            <a:effectLst/>
          </p:spPr>
          <p:txBody>
            <a:bodyPr/>
            <a:lstStyle/>
            <a:p>
              <a:endParaRPr lang="en-US"/>
            </a:p>
          </p:txBody>
        </p:sp>
        <p:sp>
          <p:nvSpPr>
            <p:cNvPr id="36" name="Line 37"/>
            <p:cNvSpPr>
              <a:spLocks noChangeShapeType="1"/>
            </p:cNvSpPr>
            <p:nvPr/>
          </p:nvSpPr>
          <p:spPr bwMode="auto">
            <a:xfrm flipH="1">
              <a:off x="6172200" y="5449888"/>
              <a:ext cx="228600" cy="0"/>
            </a:xfrm>
            <a:prstGeom prst="line">
              <a:avLst/>
            </a:prstGeom>
            <a:noFill/>
            <a:ln w="9525">
              <a:solidFill>
                <a:schemeClr val="tx1"/>
              </a:solidFill>
              <a:round/>
              <a:headEnd/>
              <a:tailEnd type="triangle" w="med" len="med"/>
            </a:ln>
            <a:effectLst/>
          </p:spPr>
          <p:txBody>
            <a:bodyPr/>
            <a:lstStyle/>
            <a:p>
              <a:endParaRPr lang="en-US"/>
            </a:p>
          </p:txBody>
        </p:sp>
        <p:sp>
          <p:nvSpPr>
            <p:cNvPr id="37" name="Rectangle 38"/>
            <p:cNvSpPr>
              <a:spLocks noChangeArrowheads="1"/>
            </p:cNvSpPr>
            <p:nvPr/>
          </p:nvSpPr>
          <p:spPr bwMode="auto">
            <a:xfrm>
              <a:off x="3490913" y="5043488"/>
              <a:ext cx="252412" cy="585787"/>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38" name="Line 39"/>
            <p:cNvSpPr>
              <a:spLocks noChangeShapeType="1"/>
            </p:cNvSpPr>
            <p:nvPr/>
          </p:nvSpPr>
          <p:spPr bwMode="auto">
            <a:xfrm flipH="1">
              <a:off x="3743325" y="5187950"/>
              <a:ext cx="152400" cy="0"/>
            </a:xfrm>
            <a:prstGeom prst="line">
              <a:avLst/>
            </a:prstGeom>
            <a:noFill/>
            <a:ln w="9525">
              <a:solidFill>
                <a:schemeClr val="tx1"/>
              </a:solidFill>
              <a:round/>
              <a:headEnd/>
              <a:tailEnd type="triangle" w="med" len="med"/>
            </a:ln>
            <a:effectLst/>
          </p:spPr>
          <p:txBody>
            <a:bodyPr/>
            <a:lstStyle/>
            <a:p>
              <a:endParaRPr lang="en-US"/>
            </a:p>
          </p:txBody>
        </p:sp>
        <p:sp>
          <p:nvSpPr>
            <p:cNvPr id="39" name="Line 42"/>
            <p:cNvSpPr>
              <a:spLocks noChangeShapeType="1"/>
            </p:cNvSpPr>
            <p:nvPr/>
          </p:nvSpPr>
          <p:spPr bwMode="auto">
            <a:xfrm flipH="1">
              <a:off x="2806700" y="5330825"/>
              <a:ext cx="684213" cy="0"/>
            </a:xfrm>
            <a:prstGeom prst="line">
              <a:avLst/>
            </a:prstGeom>
            <a:noFill/>
            <a:ln w="9525">
              <a:solidFill>
                <a:schemeClr val="tx1"/>
              </a:solidFill>
              <a:round/>
              <a:headEnd/>
              <a:tailEnd type="triangle" w="med" len="med"/>
            </a:ln>
            <a:effectLst/>
          </p:spPr>
          <p:txBody>
            <a:bodyPr/>
            <a:lstStyle/>
            <a:p>
              <a:endParaRPr lang="en-US"/>
            </a:p>
          </p:txBody>
        </p:sp>
        <p:sp>
          <p:nvSpPr>
            <p:cNvPr id="40" name="Oval 43"/>
            <p:cNvSpPr>
              <a:spLocks noChangeArrowheads="1"/>
            </p:cNvSpPr>
            <p:nvPr/>
          </p:nvSpPr>
          <p:spPr bwMode="auto">
            <a:xfrm>
              <a:off x="3151188" y="5330825"/>
              <a:ext cx="76200" cy="152400"/>
            </a:xfrm>
            <a:prstGeom prst="ellipse">
              <a:avLst/>
            </a:prstGeom>
            <a:noFill/>
            <a:ln w="9525">
              <a:solidFill>
                <a:schemeClr val="tx1"/>
              </a:solidFill>
              <a:round/>
              <a:headEnd/>
              <a:tailEnd/>
            </a:ln>
            <a:effectLst/>
          </p:spPr>
          <p:txBody>
            <a:bodyPr wrap="none" anchor="ctr"/>
            <a:lstStyle/>
            <a:p>
              <a:endParaRPr lang="en-US"/>
            </a:p>
          </p:txBody>
        </p:sp>
        <p:sp>
          <p:nvSpPr>
            <p:cNvPr id="41" name="Line 44"/>
            <p:cNvSpPr>
              <a:spLocks noChangeShapeType="1"/>
            </p:cNvSpPr>
            <p:nvPr/>
          </p:nvSpPr>
          <p:spPr bwMode="auto">
            <a:xfrm flipH="1">
              <a:off x="2806700" y="5191125"/>
              <a:ext cx="152400" cy="0"/>
            </a:xfrm>
            <a:prstGeom prst="line">
              <a:avLst/>
            </a:prstGeom>
            <a:noFill/>
            <a:ln w="9525">
              <a:solidFill>
                <a:schemeClr val="tx1"/>
              </a:solidFill>
              <a:round/>
              <a:headEnd/>
              <a:tailEnd type="triangle" w="med" len="med"/>
            </a:ln>
            <a:effectLst/>
          </p:spPr>
          <p:txBody>
            <a:bodyPr/>
            <a:lstStyle/>
            <a:p>
              <a:endParaRPr lang="en-US"/>
            </a:p>
          </p:txBody>
        </p:sp>
        <p:sp>
          <p:nvSpPr>
            <p:cNvPr id="42" name="Line 45"/>
            <p:cNvSpPr>
              <a:spLocks noChangeShapeType="1"/>
            </p:cNvSpPr>
            <p:nvPr/>
          </p:nvSpPr>
          <p:spPr bwMode="auto">
            <a:xfrm flipH="1">
              <a:off x="2806700" y="5495925"/>
              <a:ext cx="152400" cy="0"/>
            </a:xfrm>
            <a:prstGeom prst="line">
              <a:avLst/>
            </a:prstGeom>
            <a:noFill/>
            <a:ln w="9525">
              <a:solidFill>
                <a:schemeClr val="tx1"/>
              </a:solidFill>
              <a:round/>
              <a:headEnd/>
              <a:tailEnd type="triangle" w="med" len="med"/>
            </a:ln>
            <a:effectLst/>
          </p:spPr>
          <p:txBody>
            <a:bodyPr/>
            <a:lstStyle/>
            <a:p>
              <a:endParaRPr lang="en-US"/>
            </a:p>
          </p:txBody>
        </p:sp>
        <p:sp>
          <p:nvSpPr>
            <p:cNvPr id="43" name="Line 46"/>
            <p:cNvSpPr>
              <a:spLocks noChangeShapeType="1"/>
            </p:cNvSpPr>
            <p:nvPr/>
          </p:nvSpPr>
          <p:spPr bwMode="auto">
            <a:xfrm flipH="1">
              <a:off x="2806700" y="5648325"/>
              <a:ext cx="152400" cy="0"/>
            </a:xfrm>
            <a:prstGeom prst="line">
              <a:avLst/>
            </a:prstGeom>
            <a:noFill/>
            <a:ln w="9525">
              <a:solidFill>
                <a:schemeClr val="tx1"/>
              </a:solidFill>
              <a:round/>
              <a:headEnd/>
              <a:tailEnd type="triangle" w="med" len="med"/>
            </a:ln>
            <a:effectLst/>
          </p:spPr>
          <p:txBody>
            <a:bodyPr/>
            <a:lstStyle/>
            <a:p>
              <a:endParaRPr lang="en-US"/>
            </a:p>
          </p:txBody>
        </p:sp>
        <p:sp>
          <p:nvSpPr>
            <p:cNvPr id="44" name="Line 47"/>
            <p:cNvSpPr>
              <a:spLocks noChangeShapeType="1"/>
            </p:cNvSpPr>
            <p:nvPr/>
          </p:nvSpPr>
          <p:spPr bwMode="auto">
            <a:xfrm flipH="1">
              <a:off x="2806700" y="5038725"/>
              <a:ext cx="152400" cy="0"/>
            </a:xfrm>
            <a:prstGeom prst="line">
              <a:avLst/>
            </a:prstGeom>
            <a:noFill/>
            <a:ln w="9525">
              <a:solidFill>
                <a:schemeClr val="tx1"/>
              </a:solidFill>
              <a:round/>
              <a:headEnd/>
              <a:tailEnd type="triangle" w="med" len="med"/>
            </a:ln>
            <a:effectLst/>
          </p:spPr>
          <p:txBody>
            <a:bodyPr/>
            <a:lstStyle/>
            <a:p>
              <a:endParaRPr lang="en-US"/>
            </a:p>
          </p:txBody>
        </p:sp>
        <p:sp>
          <p:nvSpPr>
            <p:cNvPr id="45" name="Line 49"/>
            <p:cNvSpPr>
              <a:spLocks noChangeShapeType="1"/>
            </p:cNvSpPr>
            <p:nvPr/>
          </p:nvSpPr>
          <p:spPr bwMode="auto">
            <a:xfrm flipH="1">
              <a:off x="1214438" y="5329238"/>
              <a:ext cx="304800" cy="0"/>
            </a:xfrm>
            <a:prstGeom prst="line">
              <a:avLst/>
            </a:prstGeom>
            <a:noFill/>
            <a:ln w="9525">
              <a:solidFill>
                <a:schemeClr val="tx1"/>
              </a:solidFill>
              <a:round/>
              <a:headEnd/>
              <a:tailEnd type="triangle" w="med" len="med"/>
            </a:ln>
            <a:effectLst/>
          </p:spPr>
          <p:txBody>
            <a:bodyPr/>
            <a:lstStyle/>
            <a:p>
              <a:endParaRPr lang="en-US"/>
            </a:p>
          </p:txBody>
        </p:sp>
        <p:sp>
          <p:nvSpPr>
            <p:cNvPr id="46" name="Text Box 50"/>
            <p:cNvSpPr txBox="1">
              <a:spLocks noChangeArrowheads="1"/>
            </p:cNvSpPr>
            <p:nvPr/>
          </p:nvSpPr>
          <p:spPr bwMode="auto">
            <a:xfrm>
              <a:off x="646113" y="5222875"/>
              <a:ext cx="514350" cy="274638"/>
            </a:xfrm>
            <a:prstGeom prst="rect">
              <a:avLst/>
            </a:prstGeom>
            <a:noFill/>
            <a:ln w="9525">
              <a:noFill/>
              <a:miter lim="800000"/>
              <a:headEnd/>
              <a:tailEnd/>
            </a:ln>
            <a:effectLst/>
          </p:spPr>
          <p:txBody>
            <a:bodyPr wrap="none">
              <a:spAutoFit/>
            </a:bodyPr>
            <a:lstStyle/>
            <a:p>
              <a:pPr algn="l"/>
              <a:r>
                <a:rPr lang="en-US"/>
                <a:t>DAQ</a:t>
              </a:r>
            </a:p>
          </p:txBody>
        </p:sp>
        <p:sp>
          <p:nvSpPr>
            <p:cNvPr id="47" name="Line 51"/>
            <p:cNvSpPr>
              <a:spLocks noChangeShapeType="1"/>
            </p:cNvSpPr>
            <p:nvPr/>
          </p:nvSpPr>
          <p:spPr bwMode="auto">
            <a:xfrm>
              <a:off x="3059113" y="4827588"/>
              <a:ext cx="0" cy="1116012"/>
            </a:xfrm>
            <a:prstGeom prst="line">
              <a:avLst/>
            </a:prstGeom>
            <a:noFill/>
            <a:ln w="9525">
              <a:solidFill>
                <a:schemeClr val="tx1"/>
              </a:solidFill>
              <a:prstDash val="dash"/>
              <a:round/>
              <a:headEnd/>
              <a:tailEnd/>
            </a:ln>
            <a:effectLst/>
          </p:spPr>
          <p:txBody>
            <a:bodyPr wrap="none" anchor="ctr"/>
            <a:lstStyle/>
            <a:p>
              <a:endParaRPr lang="en-US"/>
            </a:p>
          </p:txBody>
        </p:sp>
        <p:sp>
          <p:nvSpPr>
            <p:cNvPr id="48" name="Text Box 52"/>
            <p:cNvSpPr txBox="1">
              <a:spLocks noChangeArrowheads="1"/>
            </p:cNvSpPr>
            <p:nvPr/>
          </p:nvSpPr>
          <p:spPr bwMode="auto">
            <a:xfrm>
              <a:off x="4570413" y="4503738"/>
              <a:ext cx="987425" cy="274637"/>
            </a:xfrm>
            <a:prstGeom prst="rect">
              <a:avLst/>
            </a:prstGeom>
            <a:noFill/>
            <a:ln w="9525" algn="ctr">
              <a:noFill/>
              <a:miter lim="800000"/>
              <a:headEnd/>
              <a:tailEnd/>
            </a:ln>
            <a:effectLst/>
          </p:spPr>
          <p:txBody>
            <a:bodyPr wrap="none">
              <a:spAutoFit/>
            </a:bodyPr>
            <a:lstStyle/>
            <a:p>
              <a:r>
                <a:rPr lang="en-US"/>
                <a:t>On-detector</a:t>
              </a:r>
            </a:p>
          </p:txBody>
        </p:sp>
        <p:sp>
          <p:nvSpPr>
            <p:cNvPr id="49" name="Text Box 53"/>
            <p:cNvSpPr txBox="1">
              <a:spLocks noChangeArrowheads="1"/>
            </p:cNvSpPr>
            <p:nvPr/>
          </p:nvSpPr>
          <p:spPr bwMode="auto">
            <a:xfrm>
              <a:off x="1511300" y="4611688"/>
              <a:ext cx="989013" cy="274637"/>
            </a:xfrm>
            <a:prstGeom prst="rect">
              <a:avLst/>
            </a:prstGeom>
            <a:noFill/>
            <a:ln w="9525" algn="ctr">
              <a:noFill/>
              <a:miter lim="800000"/>
              <a:headEnd/>
              <a:tailEnd/>
            </a:ln>
            <a:effectLst/>
          </p:spPr>
          <p:txBody>
            <a:bodyPr wrap="none">
              <a:spAutoFit/>
            </a:bodyPr>
            <a:lstStyle/>
            <a:p>
              <a:r>
                <a:rPr lang="en-US"/>
                <a:t>Off-detector</a:t>
              </a:r>
            </a:p>
          </p:txBody>
        </p:sp>
        <p:sp>
          <p:nvSpPr>
            <p:cNvPr id="50" name="Rectangle 58"/>
            <p:cNvSpPr>
              <a:spLocks noChangeArrowheads="1"/>
            </p:cNvSpPr>
            <p:nvPr/>
          </p:nvSpPr>
          <p:spPr bwMode="auto">
            <a:xfrm>
              <a:off x="5254625" y="5222875"/>
              <a:ext cx="914400" cy="457200"/>
            </a:xfrm>
            <a:prstGeom prst="rect">
              <a:avLst/>
            </a:prstGeom>
            <a:solidFill>
              <a:srgbClr val="CCCCFF"/>
            </a:solidFill>
            <a:ln w="9525">
              <a:solidFill>
                <a:schemeClr val="tx1"/>
              </a:solidFill>
              <a:miter lim="800000"/>
              <a:headEnd/>
              <a:tailEnd/>
            </a:ln>
            <a:effectLst/>
          </p:spPr>
          <p:txBody>
            <a:bodyPr wrap="none" anchor="ctr"/>
            <a:lstStyle/>
            <a:p>
              <a:r>
                <a:rPr lang="en-US" sz="1200">
                  <a:solidFill>
                    <a:srgbClr val="050595"/>
                  </a:solidFill>
                </a:rPr>
                <a:t>Zero-</a:t>
              </a:r>
            </a:p>
            <a:p>
              <a:r>
                <a:rPr lang="en-US" sz="1200">
                  <a:solidFill>
                    <a:srgbClr val="050595"/>
                  </a:solidFill>
                </a:rPr>
                <a:t>suppression</a:t>
              </a:r>
            </a:p>
          </p:txBody>
        </p:sp>
        <p:sp>
          <p:nvSpPr>
            <p:cNvPr id="51" name="Rectangle 59"/>
            <p:cNvSpPr>
              <a:spLocks noChangeArrowheads="1"/>
            </p:cNvSpPr>
            <p:nvPr/>
          </p:nvSpPr>
          <p:spPr bwMode="auto">
            <a:xfrm>
              <a:off x="4416425" y="5222875"/>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200">
                  <a:solidFill>
                    <a:srgbClr val="050595"/>
                  </a:solidFill>
                </a:rPr>
                <a:t>Data </a:t>
              </a:r>
            </a:p>
            <a:p>
              <a:r>
                <a:rPr lang="en-US" sz="1200">
                  <a:solidFill>
                    <a:srgbClr val="050595"/>
                  </a:solidFill>
                </a:rPr>
                <a:t>formatting</a:t>
              </a:r>
            </a:p>
          </p:txBody>
        </p:sp>
        <p:sp>
          <p:nvSpPr>
            <p:cNvPr id="52" name="Line 60"/>
            <p:cNvSpPr>
              <a:spLocks noChangeShapeType="1"/>
            </p:cNvSpPr>
            <p:nvPr/>
          </p:nvSpPr>
          <p:spPr bwMode="auto">
            <a:xfrm flipH="1">
              <a:off x="5102225" y="5451475"/>
              <a:ext cx="152400" cy="0"/>
            </a:xfrm>
            <a:prstGeom prst="line">
              <a:avLst/>
            </a:prstGeom>
            <a:noFill/>
            <a:ln w="9525">
              <a:solidFill>
                <a:schemeClr val="tx1"/>
              </a:solidFill>
              <a:round/>
              <a:headEnd/>
              <a:tailEnd type="triangle" w="med" len="med"/>
            </a:ln>
            <a:effectLst/>
          </p:spPr>
          <p:txBody>
            <a:bodyPr/>
            <a:lstStyle/>
            <a:p>
              <a:endParaRPr lang="en-US"/>
            </a:p>
          </p:txBody>
        </p:sp>
        <p:sp>
          <p:nvSpPr>
            <p:cNvPr id="53" name="Line 62"/>
            <p:cNvSpPr>
              <a:spLocks noChangeShapeType="1"/>
            </p:cNvSpPr>
            <p:nvPr/>
          </p:nvSpPr>
          <p:spPr bwMode="auto">
            <a:xfrm flipH="1">
              <a:off x="3743325" y="5440363"/>
              <a:ext cx="2159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54" name="Rectangle 63"/>
            <p:cNvSpPr>
              <a:spLocks noChangeArrowheads="1"/>
            </p:cNvSpPr>
            <p:nvPr/>
          </p:nvSpPr>
          <p:spPr bwMode="auto">
            <a:xfrm>
              <a:off x="3959225" y="5222875"/>
              <a:ext cx="304800" cy="457200"/>
            </a:xfrm>
            <a:prstGeom prst="rect">
              <a:avLst/>
            </a:prstGeom>
            <a:solidFill>
              <a:srgbClr val="FFCCCC"/>
            </a:solidFill>
            <a:ln w="28575">
              <a:solidFill>
                <a:schemeClr val="tx1"/>
              </a:solidFill>
              <a:miter lim="800000"/>
              <a:headEnd/>
              <a:tailEnd/>
            </a:ln>
            <a:effectLst/>
          </p:spPr>
          <p:txBody>
            <a:bodyPr wrap="none" anchor="ctr"/>
            <a:lstStyle/>
            <a:p>
              <a:endParaRPr lang="en-US"/>
            </a:p>
          </p:txBody>
        </p:sp>
        <p:sp>
          <p:nvSpPr>
            <p:cNvPr id="55" name="Line 64"/>
            <p:cNvSpPr>
              <a:spLocks noChangeShapeType="1"/>
            </p:cNvSpPr>
            <p:nvPr/>
          </p:nvSpPr>
          <p:spPr bwMode="auto">
            <a:xfrm>
              <a:off x="4035425" y="5222875"/>
              <a:ext cx="0" cy="457200"/>
            </a:xfrm>
            <a:prstGeom prst="line">
              <a:avLst/>
            </a:prstGeom>
            <a:noFill/>
            <a:ln w="9525">
              <a:solidFill>
                <a:schemeClr val="tx1"/>
              </a:solidFill>
              <a:round/>
              <a:headEnd/>
              <a:tailEnd/>
            </a:ln>
            <a:effectLst/>
          </p:spPr>
          <p:txBody>
            <a:bodyPr/>
            <a:lstStyle/>
            <a:p>
              <a:endParaRPr lang="en-US"/>
            </a:p>
          </p:txBody>
        </p:sp>
        <p:sp>
          <p:nvSpPr>
            <p:cNvPr id="56" name="Line 65"/>
            <p:cNvSpPr>
              <a:spLocks noChangeShapeType="1"/>
            </p:cNvSpPr>
            <p:nvPr/>
          </p:nvSpPr>
          <p:spPr bwMode="auto">
            <a:xfrm>
              <a:off x="4111625" y="5222875"/>
              <a:ext cx="0" cy="457200"/>
            </a:xfrm>
            <a:prstGeom prst="line">
              <a:avLst/>
            </a:prstGeom>
            <a:noFill/>
            <a:ln w="9525">
              <a:solidFill>
                <a:schemeClr val="tx1"/>
              </a:solidFill>
              <a:round/>
              <a:headEnd/>
              <a:tailEnd/>
            </a:ln>
            <a:effectLst/>
          </p:spPr>
          <p:txBody>
            <a:bodyPr/>
            <a:lstStyle/>
            <a:p>
              <a:endParaRPr lang="en-US"/>
            </a:p>
          </p:txBody>
        </p:sp>
        <p:sp>
          <p:nvSpPr>
            <p:cNvPr id="57" name="Line 66"/>
            <p:cNvSpPr>
              <a:spLocks noChangeShapeType="1"/>
            </p:cNvSpPr>
            <p:nvPr/>
          </p:nvSpPr>
          <p:spPr bwMode="auto">
            <a:xfrm>
              <a:off x="4187825" y="5222875"/>
              <a:ext cx="0" cy="457200"/>
            </a:xfrm>
            <a:prstGeom prst="line">
              <a:avLst/>
            </a:prstGeom>
            <a:noFill/>
            <a:ln w="9525">
              <a:solidFill>
                <a:schemeClr val="tx1"/>
              </a:solidFill>
              <a:round/>
              <a:headEnd/>
              <a:tailEnd/>
            </a:ln>
            <a:effectLst/>
          </p:spPr>
          <p:txBody>
            <a:bodyPr/>
            <a:lstStyle/>
            <a:p>
              <a:endParaRPr lang="en-US"/>
            </a:p>
          </p:txBody>
        </p:sp>
        <p:sp>
          <p:nvSpPr>
            <p:cNvPr id="58" name="Line 67"/>
            <p:cNvSpPr>
              <a:spLocks noChangeShapeType="1"/>
            </p:cNvSpPr>
            <p:nvPr/>
          </p:nvSpPr>
          <p:spPr bwMode="auto">
            <a:xfrm flipH="1">
              <a:off x="4246563" y="5440363"/>
              <a:ext cx="180975" cy="0"/>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60" name="Text Box 25"/>
          <p:cNvSpPr txBox="1">
            <a:spLocks noChangeArrowheads="1"/>
          </p:cNvSpPr>
          <p:nvPr/>
        </p:nvSpPr>
        <p:spPr bwMode="auto">
          <a:xfrm>
            <a:off x="6650037" y="6126163"/>
            <a:ext cx="665163" cy="274637"/>
          </a:xfrm>
          <a:prstGeom prst="rect">
            <a:avLst/>
          </a:prstGeom>
          <a:noFill/>
          <a:ln w="9525">
            <a:noFill/>
            <a:miter lim="800000"/>
            <a:headEnd/>
            <a:tailEnd/>
          </a:ln>
          <a:effectLst/>
        </p:spPr>
        <p:txBody>
          <a:bodyPr wrap="none">
            <a:spAutoFit/>
          </a:bodyPr>
          <a:lstStyle/>
          <a:p>
            <a:pPr algn="l"/>
            <a:r>
              <a:rPr lang="en-US" dirty="0"/>
              <a:t>Trigger</a:t>
            </a:r>
          </a:p>
        </p:txBody>
      </p:sp>
      <p:grpSp>
        <p:nvGrpSpPr>
          <p:cNvPr id="61" name="Group 160"/>
          <p:cNvGrpSpPr>
            <a:grpSpLocks/>
          </p:cNvGrpSpPr>
          <p:nvPr/>
        </p:nvGrpSpPr>
        <p:grpSpPr bwMode="auto">
          <a:xfrm>
            <a:off x="6781800" y="3944811"/>
            <a:ext cx="304800" cy="304800"/>
            <a:chOff x="528" y="3120"/>
            <a:chExt cx="432" cy="288"/>
          </a:xfrm>
        </p:grpSpPr>
        <p:sp>
          <p:nvSpPr>
            <p:cNvPr id="62" name="Rectangle 161"/>
            <p:cNvSpPr>
              <a:spLocks noChangeArrowheads="1"/>
            </p:cNvSpPr>
            <p:nvPr/>
          </p:nvSpPr>
          <p:spPr bwMode="auto">
            <a:xfrm>
              <a:off x="528" y="3120"/>
              <a:ext cx="432" cy="288"/>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63" name="Line 162"/>
            <p:cNvSpPr>
              <a:spLocks noChangeShapeType="1"/>
            </p:cNvSpPr>
            <p:nvPr/>
          </p:nvSpPr>
          <p:spPr bwMode="auto">
            <a:xfrm>
              <a:off x="576" y="3120"/>
              <a:ext cx="0" cy="288"/>
            </a:xfrm>
            <a:prstGeom prst="line">
              <a:avLst/>
            </a:prstGeom>
            <a:noFill/>
            <a:ln w="9525">
              <a:solidFill>
                <a:schemeClr val="tx1"/>
              </a:solidFill>
              <a:round/>
              <a:headEnd/>
              <a:tailEnd/>
            </a:ln>
            <a:effectLst/>
          </p:spPr>
          <p:txBody>
            <a:bodyPr/>
            <a:lstStyle/>
            <a:p>
              <a:endParaRPr lang="en-US"/>
            </a:p>
          </p:txBody>
        </p:sp>
        <p:sp>
          <p:nvSpPr>
            <p:cNvPr id="64" name="Line 163"/>
            <p:cNvSpPr>
              <a:spLocks noChangeShapeType="1"/>
            </p:cNvSpPr>
            <p:nvPr/>
          </p:nvSpPr>
          <p:spPr bwMode="auto">
            <a:xfrm>
              <a:off x="624" y="3120"/>
              <a:ext cx="0" cy="288"/>
            </a:xfrm>
            <a:prstGeom prst="line">
              <a:avLst/>
            </a:prstGeom>
            <a:noFill/>
            <a:ln w="9525">
              <a:solidFill>
                <a:schemeClr val="tx1"/>
              </a:solidFill>
              <a:round/>
              <a:headEnd/>
              <a:tailEnd/>
            </a:ln>
            <a:effectLst/>
          </p:spPr>
          <p:txBody>
            <a:bodyPr/>
            <a:lstStyle/>
            <a:p>
              <a:endParaRPr lang="en-US"/>
            </a:p>
          </p:txBody>
        </p:sp>
        <p:sp>
          <p:nvSpPr>
            <p:cNvPr id="65" name="Line 164"/>
            <p:cNvSpPr>
              <a:spLocks noChangeShapeType="1"/>
            </p:cNvSpPr>
            <p:nvPr/>
          </p:nvSpPr>
          <p:spPr bwMode="auto">
            <a:xfrm>
              <a:off x="672" y="3120"/>
              <a:ext cx="0" cy="288"/>
            </a:xfrm>
            <a:prstGeom prst="line">
              <a:avLst/>
            </a:prstGeom>
            <a:noFill/>
            <a:ln w="9525">
              <a:solidFill>
                <a:schemeClr val="tx1"/>
              </a:solidFill>
              <a:round/>
              <a:headEnd/>
              <a:tailEnd/>
            </a:ln>
            <a:effectLst/>
          </p:spPr>
          <p:txBody>
            <a:bodyPr/>
            <a:lstStyle/>
            <a:p>
              <a:endParaRPr lang="en-US"/>
            </a:p>
          </p:txBody>
        </p:sp>
        <p:sp>
          <p:nvSpPr>
            <p:cNvPr id="66" name="Line 165"/>
            <p:cNvSpPr>
              <a:spLocks noChangeShapeType="1"/>
            </p:cNvSpPr>
            <p:nvPr/>
          </p:nvSpPr>
          <p:spPr bwMode="auto">
            <a:xfrm>
              <a:off x="720" y="3120"/>
              <a:ext cx="0" cy="288"/>
            </a:xfrm>
            <a:prstGeom prst="line">
              <a:avLst/>
            </a:prstGeom>
            <a:noFill/>
            <a:ln w="9525">
              <a:solidFill>
                <a:schemeClr val="tx1"/>
              </a:solidFill>
              <a:round/>
              <a:headEnd/>
              <a:tailEnd/>
            </a:ln>
            <a:effectLst/>
          </p:spPr>
          <p:txBody>
            <a:bodyPr/>
            <a:lstStyle/>
            <a:p>
              <a:endParaRPr lang="en-US"/>
            </a:p>
          </p:txBody>
        </p:sp>
        <p:sp>
          <p:nvSpPr>
            <p:cNvPr id="67" name="Line 166"/>
            <p:cNvSpPr>
              <a:spLocks noChangeShapeType="1"/>
            </p:cNvSpPr>
            <p:nvPr/>
          </p:nvSpPr>
          <p:spPr bwMode="auto">
            <a:xfrm>
              <a:off x="768" y="3120"/>
              <a:ext cx="0" cy="288"/>
            </a:xfrm>
            <a:prstGeom prst="line">
              <a:avLst/>
            </a:prstGeom>
            <a:noFill/>
            <a:ln w="9525">
              <a:solidFill>
                <a:schemeClr val="tx1"/>
              </a:solidFill>
              <a:round/>
              <a:headEnd/>
              <a:tailEnd/>
            </a:ln>
            <a:effectLst/>
          </p:spPr>
          <p:txBody>
            <a:bodyPr/>
            <a:lstStyle/>
            <a:p>
              <a:endParaRPr lang="en-US"/>
            </a:p>
          </p:txBody>
        </p:sp>
        <p:sp>
          <p:nvSpPr>
            <p:cNvPr id="68" name="Line 167"/>
            <p:cNvSpPr>
              <a:spLocks noChangeShapeType="1"/>
            </p:cNvSpPr>
            <p:nvPr/>
          </p:nvSpPr>
          <p:spPr bwMode="auto">
            <a:xfrm>
              <a:off x="816" y="3120"/>
              <a:ext cx="0" cy="288"/>
            </a:xfrm>
            <a:prstGeom prst="line">
              <a:avLst/>
            </a:prstGeom>
            <a:noFill/>
            <a:ln w="9525">
              <a:solidFill>
                <a:schemeClr val="tx1"/>
              </a:solidFill>
              <a:round/>
              <a:headEnd/>
              <a:tailEnd/>
            </a:ln>
            <a:effectLst/>
          </p:spPr>
          <p:txBody>
            <a:bodyPr/>
            <a:lstStyle/>
            <a:p>
              <a:endParaRPr lang="en-US"/>
            </a:p>
          </p:txBody>
        </p:sp>
        <p:sp>
          <p:nvSpPr>
            <p:cNvPr id="69" name="Line 168"/>
            <p:cNvSpPr>
              <a:spLocks noChangeShapeType="1"/>
            </p:cNvSpPr>
            <p:nvPr/>
          </p:nvSpPr>
          <p:spPr bwMode="auto">
            <a:xfrm>
              <a:off x="864" y="3120"/>
              <a:ext cx="0" cy="288"/>
            </a:xfrm>
            <a:prstGeom prst="line">
              <a:avLst/>
            </a:prstGeom>
            <a:noFill/>
            <a:ln w="9525">
              <a:solidFill>
                <a:schemeClr val="tx1"/>
              </a:solidFill>
              <a:round/>
              <a:headEnd/>
              <a:tailEnd/>
            </a:ln>
            <a:effectLst/>
          </p:spPr>
          <p:txBody>
            <a:bodyPr/>
            <a:lstStyle/>
            <a:p>
              <a:endParaRPr lang="en-US"/>
            </a:p>
          </p:txBody>
        </p:sp>
        <p:sp>
          <p:nvSpPr>
            <p:cNvPr id="70" name="Line 169"/>
            <p:cNvSpPr>
              <a:spLocks noChangeShapeType="1"/>
            </p:cNvSpPr>
            <p:nvPr/>
          </p:nvSpPr>
          <p:spPr bwMode="auto">
            <a:xfrm>
              <a:off x="912" y="3120"/>
              <a:ext cx="0" cy="288"/>
            </a:xfrm>
            <a:prstGeom prst="line">
              <a:avLst/>
            </a:prstGeom>
            <a:noFill/>
            <a:ln w="9525">
              <a:solidFill>
                <a:schemeClr val="tx1"/>
              </a:solidFill>
              <a:round/>
              <a:headEnd/>
              <a:tailEnd/>
            </a:ln>
            <a:effectLst/>
          </p:spPr>
          <p:txBody>
            <a:bodyPr/>
            <a:lstStyle/>
            <a:p>
              <a:endParaRPr lang="en-US"/>
            </a:p>
          </p:txBody>
        </p:sp>
      </p:grpSp>
      <p:sp>
        <p:nvSpPr>
          <p:cNvPr id="71" name="Text Box 175"/>
          <p:cNvSpPr txBox="1">
            <a:spLocks noChangeArrowheads="1"/>
          </p:cNvSpPr>
          <p:nvPr/>
        </p:nvSpPr>
        <p:spPr bwMode="auto">
          <a:xfrm>
            <a:off x="7150603" y="3810000"/>
            <a:ext cx="1783501" cy="584776"/>
          </a:xfrm>
          <a:prstGeom prst="rect">
            <a:avLst/>
          </a:prstGeom>
          <a:noFill/>
          <a:ln w="9525">
            <a:noFill/>
            <a:miter lim="800000"/>
            <a:headEnd/>
            <a:tailEnd/>
          </a:ln>
          <a:effectLst/>
        </p:spPr>
        <p:txBody>
          <a:bodyPr wrap="square">
            <a:spAutoFit/>
          </a:bodyPr>
          <a:lstStyle/>
          <a:p>
            <a:pPr algn="l"/>
            <a:r>
              <a:rPr lang="en-US" sz="1600" dirty="0">
                <a:solidFill>
                  <a:schemeClr val="accent1"/>
                </a:solidFill>
              </a:rPr>
              <a:t>Data buffering </a:t>
            </a:r>
          </a:p>
          <a:p>
            <a:pPr algn="l"/>
            <a:r>
              <a:rPr lang="en-US" sz="1600" dirty="0">
                <a:solidFill>
                  <a:schemeClr val="accent1"/>
                </a:solidFill>
              </a:rPr>
              <a:t>during trigger</a:t>
            </a:r>
          </a:p>
        </p:txBody>
      </p:sp>
    </p:spTree>
    <p:extLst>
      <p:ext uri="{BB962C8B-B14F-4D97-AF65-F5344CB8AC3E}">
        <p14:creationId xmlns:p14="http://schemas.microsoft.com/office/powerpoint/2010/main" val="807788918"/>
      </p:ext>
    </p:extLst>
  </p:cSld>
  <p:clrMapOvr>
    <a:masterClrMapping/>
  </p:clrMapOvr>
  <p:transition xmlns:p14="http://schemas.microsoft.com/office/powerpoint/2010/mai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68240"/>
            <a:ext cx="8229600" cy="900753"/>
          </a:xfrm>
        </p:spPr>
        <p:txBody>
          <a:bodyPr/>
          <a:lstStyle/>
          <a:p>
            <a:r>
              <a:rPr lang="en-US" dirty="0" smtClean="0"/>
              <a:t>Once upon a time…</a:t>
            </a:r>
            <a:endParaRPr lang="en-GB" dirty="0"/>
          </a:p>
        </p:txBody>
      </p:sp>
      <p:grpSp>
        <p:nvGrpSpPr>
          <p:cNvPr id="10" name="Group 9"/>
          <p:cNvGrpSpPr/>
          <p:nvPr/>
        </p:nvGrpSpPr>
        <p:grpSpPr>
          <a:xfrm>
            <a:off x="0" y="681835"/>
            <a:ext cx="9135500" cy="6000397"/>
            <a:chOff x="0" y="681835"/>
            <a:chExt cx="9135500" cy="6000397"/>
          </a:xfrm>
        </p:grpSpPr>
        <p:pic>
          <p:nvPicPr>
            <p:cNvPr id="5" name="Picture 4" descr="VCVol8No18_pic3.jpg"/>
            <p:cNvPicPr>
              <a:picLocks noChangeAspect="1"/>
            </p:cNvPicPr>
            <p:nvPr/>
          </p:nvPicPr>
          <p:blipFill>
            <a:blip r:embed="rId3"/>
            <a:stretch>
              <a:fillRect/>
            </a:stretch>
          </p:blipFill>
          <p:spPr>
            <a:xfrm>
              <a:off x="3420500" y="1433512"/>
              <a:ext cx="5715000" cy="3990975"/>
            </a:xfrm>
            <a:prstGeom prst="rect">
              <a:avLst/>
            </a:prstGeom>
          </p:spPr>
        </p:pic>
        <p:grpSp>
          <p:nvGrpSpPr>
            <p:cNvPr id="9" name="Group 8"/>
            <p:cNvGrpSpPr/>
            <p:nvPr/>
          </p:nvGrpSpPr>
          <p:grpSpPr>
            <a:xfrm>
              <a:off x="0" y="681835"/>
              <a:ext cx="4517409" cy="6000397"/>
              <a:chOff x="0" y="681835"/>
              <a:chExt cx="4517409" cy="6000397"/>
            </a:xfrm>
          </p:grpSpPr>
          <p:pic>
            <p:nvPicPr>
              <p:cNvPr id="6" name="Picture 5" descr="Bubble-chamber.png"/>
              <p:cNvPicPr>
                <a:picLocks noChangeAspect="1"/>
              </p:cNvPicPr>
              <p:nvPr/>
            </p:nvPicPr>
            <p:blipFill>
              <a:blip r:embed="rId4">
                <a:clrChange>
                  <a:clrFrom>
                    <a:srgbClr val="FFFFFF"/>
                  </a:clrFrom>
                  <a:clrTo>
                    <a:srgbClr val="FFFFFF">
                      <a:alpha val="0"/>
                    </a:srgbClr>
                  </a:clrTo>
                </a:clrChange>
              </a:blip>
              <a:stretch>
                <a:fillRect/>
              </a:stretch>
            </p:blipFill>
            <p:spPr>
              <a:xfrm>
                <a:off x="0" y="681835"/>
                <a:ext cx="4517409" cy="6000397"/>
              </a:xfrm>
              <a:prstGeom prst="rect">
                <a:avLst/>
              </a:prstGeom>
            </p:spPr>
          </p:pic>
          <p:sp>
            <p:nvSpPr>
              <p:cNvPr id="7" name="TextBox 6"/>
              <p:cNvSpPr txBox="1"/>
              <p:nvPr/>
            </p:nvSpPr>
            <p:spPr>
              <a:xfrm>
                <a:off x="354842" y="5854890"/>
                <a:ext cx="1828800" cy="464023"/>
              </a:xfrm>
              <a:prstGeom prst="rect">
                <a:avLst/>
              </a:prstGeom>
              <a:noFill/>
            </p:spPr>
            <p:txBody>
              <a:bodyPr wrap="none" rtlCol="0">
                <a:normAutofit/>
              </a:bodyPr>
              <a:lstStyle/>
              <a:p>
                <a:r>
                  <a:rPr lang="en-US" sz="1600" dirty="0" smtClean="0"/>
                  <a:t>from Wikipedia</a:t>
                </a:r>
                <a:endParaRPr lang="en-GB" sz="1600" dirty="0" smtClean="0"/>
              </a:p>
            </p:txBody>
          </p:sp>
        </p:grpSp>
      </p:grpSp>
      <p:pic>
        <p:nvPicPr>
          <p:cNvPr id="8" name="Picture 7" descr="Dark–matter.jpg"/>
          <p:cNvPicPr>
            <a:picLocks noChangeAspect="1"/>
          </p:cNvPicPr>
          <p:nvPr/>
        </p:nvPicPr>
        <p:blipFill>
          <a:blip r:embed="rId5"/>
          <a:stretch>
            <a:fillRect/>
          </a:stretch>
        </p:blipFill>
        <p:spPr>
          <a:xfrm>
            <a:off x="1841032" y="818123"/>
            <a:ext cx="5284177" cy="5204915"/>
          </a:xfrm>
          <a:prstGeom prst="rect">
            <a:avLst/>
          </a:prstGeo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9" presetClass="exit" presetSubtype="0" fill="hold" nodeType="withEffect">
                                  <p:stCondLst>
                                    <p:cond delay="0"/>
                                  </p:stCondLst>
                                  <p:childTnLst>
                                    <p:animEffect transition="out" filter="dissolve">
                                      <p:cBhvr>
                                        <p:cTn id="8" dur="1000"/>
                                        <p:tgtEl>
                                          <p:spTgt spid="10"/>
                                        </p:tgtEl>
                                      </p:cBhvr>
                                    </p:animEffect>
                                    <p:set>
                                      <p:cBhvr>
                                        <p:cTn id="9" dur="1" fill="hold">
                                          <p:stCondLst>
                                            <p:cond delay="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ChangeArrowheads="1"/>
          </p:cNvSpPr>
          <p:nvPr>
            <p:ph type="title"/>
          </p:nvPr>
        </p:nvSpPr>
        <p:spPr>
          <a:xfrm>
            <a:off x="381000" y="124901"/>
            <a:ext cx="8382000" cy="770084"/>
          </a:xfrm>
          <a:noFill/>
        </p:spPr>
        <p:txBody>
          <a:bodyPr lIns="92075" tIns="46038" rIns="92075" bIns="46038" anchor="b"/>
          <a:lstStyle/>
          <a:p>
            <a:pPr eaLnBrk="1" hangingPunct="1"/>
            <a:r>
              <a:rPr lang="en-US" dirty="0" smtClean="0"/>
              <a:t>The </a:t>
            </a:r>
            <a:r>
              <a:rPr lang="en-US" dirty="0" smtClean="0"/>
              <a:t>Read Out </a:t>
            </a:r>
            <a:r>
              <a:rPr lang="en-US" dirty="0"/>
              <a:t>C</a:t>
            </a:r>
            <a:r>
              <a:rPr lang="en-US" dirty="0" smtClean="0"/>
              <a:t>hain</a:t>
            </a:r>
            <a:endParaRPr lang="en-US" dirty="0" smtClean="0"/>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7DCC2E"/>
          </a:solidFill>
          <a:ln w="25399">
            <a:solidFill>
              <a:schemeClr val="tx1"/>
            </a:solidFill>
            <a:miter lim="800000"/>
            <a:headEnd/>
            <a:tailEnd/>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dirty="0"/>
              <a:t>Filter</a:t>
            </a:r>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900" name="Rectangle 27"/>
          <p:cNvSpPr>
            <a:spLocks noChangeArrowheads="1"/>
          </p:cNvSpPr>
          <p:nvPr/>
        </p:nvSpPr>
        <p:spPr bwMode="auto">
          <a:xfrm>
            <a:off x="3573463" y="2984500"/>
            <a:ext cx="574675" cy="300038"/>
          </a:xfrm>
          <a:prstGeom prst="rect">
            <a:avLst/>
          </a:prstGeom>
          <a:solidFill>
            <a:srgbClr val="050595"/>
          </a:solidFill>
          <a:ln w="25399">
            <a:solidFill>
              <a:schemeClr val="tx1"/>
            </a:solidFill>
            <a:miter lim="800000"/>
            <a:headEnd/>
            <a:tailEnd/>
          </a:ln>
        </p:spPr>
        <p:txBody>
          <a:bodyPr wrap="none" anchor="ctr"/>
          <a:lstStyle/>
          <a:p>
            <a:endParaRPr lang="en-GB"/>
          </a:p>
        </p:txBody>
      </p:sp>
      <p:grpSp>
        <p:nvGrpSpPr>
          <p:cNvPr id="4" name="Group 3"/>
          <p:cNvGrpSpPr/>
          <p:nvPr/>
        </p:nvGrpSpPr>
        <p:grpSpPr>
          <a:xfrm>
            <a:off x="3167063" y="1446213"/>
            <a:ext cx="1387475" cy="1635125"/>
            <a:chOff x="3167063" y="1446213"/>
            <a:chExt cx="1387475" cy="1635125"/>
          </a:xfrm>
        </p:grpSpPr>
        <p:sp>
          <p:nvSpPr>
            <p:cNvPr id="79879" name="Rectangle 6"/>
            <p:cNvSpPr>
              <a:spLocks noChangeArrowheads="1"/>
            </p:cNvSpPr>
            <p:nvPr/>
          </p:nvSpPr>
          <p:spPr bwMode="auto">
            <a:xfrm>
              <a:off x="3167063" y="1560513"/>
              <a:ext cx="1387475" cy="352425"/>
            </a:xfrm>
            <a:prstGeom prst="rect">
              <a:avLst/>
            </a:prstGeom>
            <a:solidFill>
              <a:schemeClr val="bg2"/>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grpSp>
        <p:nvGrpSpPr>
          <p:cNvPr id="2" name="Group 1"/>
          <p:cNvGrpSpPr/>
          <p:nvPr/>
        </p:nvGrpSpPr>
        <p:grpSpPr>
          <a:xfrm>
            <a:off x="2306135" y="2819400"/>
            <a:ext cx="1046665" cy="400752"/>
            <a:chOff x="2306135" y="2819400"/>
            <a:chExt cx="1046665" cy="400752"/>
          </a:xfrm>
        </p:grpSpPr>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2306135" y="2819400"/>
              <a:ext cx="713562" cy="400752"/>
            </a:xfrm>
            <a:prstGeom prst="rect">
              <a:avLst/>
            </a:prstGeom>
            <a:noFill/>
            <a:ln w="9525">
              <a:noFill/>
              <a:miter lim="800000"/>
              <a:headEnd/>
              <a:tailEnd/>
            </a:ln>
          </p:spPr>
          <p:txBody>
            <a:bodyPr wrap="none" lIns="92075" tIns="46038" rIns="92075" bIns="46038">
              <a:spAutoFit/>
            </a:bodyPr>
            <a:lstStyle/>
            <a:p>
              <a:pPr eaLnBrk="0" hangingPunct="0"/>
              <a:r>
                <a:rPr lang="en-US" sz="2000" dirty="0"/>
                <a:t>c</a:t>
              </a:r>
              <a:r>
                <a:rPr lang="en-US" sz="2000" dirty="0" smtClean="0"/>
                <a:t>lock </a:t>
              </a:r>
              <a:endParaRPr lang="en-US" sz="2000" dirty="0"/>
            </a:p>
          </p:txBody>
        </p:sp>
      </p:gr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chemeClr val="accent4"/>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rgbClr val="050595"/>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3" name="Oval 2"/>
          <p:cNvSpPr/>
          <p:nvPr/>
        </p:nvSpPr>
        <p:spPr bwMode="auto">
          <a:xfrm>
            <a:off x="2590800" y="4038600"/>
            <a:ext cx="3886200" cy="2590800"/>
          </a:xfrm>
          <a:prstGeom prst="ellipse">
            <a:avLst/>
          </a:prstGeom>
          <a:noFill/>
          <a:ln w="28575" cmpd="sng">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3957049210"/>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381000" y="230188"/>
            <a:ext cx="8382000" cy="677108"/>
          </a:xfrm>
        </p:spPr>
        <p:txBody>
          <a:bodyPr/>
          <a:lstStyle/>
          <a:p>
            <a:r>
              <a:rPr lang="en-US" dirty="0" smtClean="0"/>
              <a:t>To the DAQ: The Readout Link </a:t>
            </a:r>
            <a:endParaRPr lang="en-US" dirty="0"/>
          </a:p>
        </p:txBody>
      </p:sp>
      <p:sp>
        <p:nvSpPr>
          <p:cNvPr id="204803" name="Rectangle 3"/>
          <p:cNvSpPr>
            <a:spLocks noGrp="1" noChangeArrowheads="1"/>
          </p:cNvSpPr>
          <p:nvPr>
            <p:ph idx="1"/>
          </p:nvPr>
        </p:nvSpPr>
        <p:spPr>
          <a:xfrm>
            <a:off x="381000" y="1219200"/>
            <a:ext cx="8458200" cy="3997325"/>
          </a:xfrm>
        </p:spPr>
        <p:txBody>
          <a:bodyPr>
            <a:noAutofit/>
          </a:bodyPr>
          <a:lstStyle/>
          <a:p>
            <a:pPr>
              <a:lnSpc>
                <a:spcPct val="100000"/>
              </a:lnSpc>
            </a:pPr>
            <a:r>
              <a:rPr lang="en-US" sz="2400" dirty="0"/>
              <a:t>Large amount of data to bring out of detector</a:t>
            </a:r>
          </a:p>
          <a:p>
            <a:pPr lvl="1">
              <a:lnSpc>
                <a:spcPct val="100000"/>
              </a:lnSpc>
            </a:pPr>
            <a:r>
              <a:rPr lang="en-US" sz="1800" dirty="0"/>
              <a:t>Large quantity: </a:t>
            </a:r>
            <a:r>
              <a:rPr lang="en-US" sz="1800" dirty="0" smtClean="0"/>
              <a:t>~ 100k links  </a:t>
            </a:r>
            <a:r>
              <a:rPr lang="en-US" sz="1800" dirty="0"/>
              <a:t>in large </a:t>
            </a:r>
            <a:r>
              <a:rPr lang="en-US" sz="1800" dirty="0" smtClean="0"/>
              <a:t>experiments (cost!)</a:t>
            </a:r>
            <a:endParaRPr lang="en-US" sz="1800" dirty="0"/>
          </a:p>
          <a:p>
            <a:pPr lvl="1">
              <a:lnSpc>
                <a:spcPct val="100000"/>
              </a:lnSpc>
            </a:pPr>
            <a:r>
              <a:rPr lang="en-US" sz="1800" dirty="0"/>
              <a:t>High speed: </a:t>
            </a:r>
            <a:r>
              <a:rPr lang="en-US" sz="1800" dirty="0" err="1"/>
              <a:t>Gbits</a:t>
            </a:r>
            <a:r>
              <a:rPr lang="en-US" sz="1800" dirty="0"/>
              <a:t>/s</a:t>
            </a:r>
          </a:p>
          <a:p>
            <a:pPr>
              <a:lnSpc>
                <a:spcPct val="100000"/>
              </a:lnSpc>
            </a:pPr>
            <a:r>
              <a:rPr lang="en-US" sz="2400" dirty="0"/>
              <a:t>Point to point unidirectional</a:t>
            </a:r>
          </a:p>
          <a:p>
            <a:pPr>
              <a:lnSpc>
                <a:spcPct val="100000"/>
              </a:lnSpc>
            </a:pPr>
            <a:r>
              <a:rPr lang="en-US" sz="2400" dirty="0"/>
              <a:t>Transmitter side has specific constraints</a:t>
            </a:r>
          </a:p>
          <a:p>
            <a:pPr lvl="1">
              <a:lnSpc>
                <a:spcPct val="100000"/>
              </a:lnSpc>
            </a:pPr>
            <a:r>
              <a:rPr lang="en-US" sz="1800" dirty="0"/>
              <a:t>Radiation</a:t>
            </a:r>
          </a:p>
          <a:p>
            <a:pPr lvl="1">
              <a:lnSpc>
                <a:spcPct val="100000"/>
              </a:lnSpc>
            </a:pPr>
            <a:r>
              <a:rPr lang="en-US" sz="1800" dirty="0"/>
              <a:t>Magnetic fields</a:t>
            </a:r>
          </a:p>
          <a:p>
            <a:pPr lvl="1">
              <a:lnSpc>
                <a:spcPct val="100000"/>
              </a:lnSpc>
            </a:pPr>
            <a:r>
              <a:rPr lang="en-US" sz="1800" dirty="0"/>
              <a:t>Power/cooling</a:t>
            </a:r>
          </a:p>
          <a:p>
            <a:pPr lvl="1">
              <a:lnSpc>
                <a:spcPct val="100000"/>
              </a:lnSpc>
            </a:pPr>
            <a:r>
              <a:rPr lang="en-US" sz="1800" dirty="0"/>
              <a:t>Minimum size and mass</a:t>
            </a:r>
          </a:p>
          <a:p>
            <a:pPr lvl="1">
              <a:lnSpc>
                <a:spcPct val="100000"/>
              </a:lnSpc>
            </a:pPr>
            <a:r>
              <a:rPr lang="en-US" sz="1800" dirty="0"/>
              <a:t>Must collect data from one or several front-end chips</a:t>
            </a:r>
          </a:p>
          <a:p>
            <a:pPr>
              <a:lnSpc>
                <a:spcPct val="100000"/>
              </a:lnSpc>
            </a:pPr>
            <a:r>
              <a:rPr lang="en-US" sz="2400" dirty="0"/>
              <a:t>Receiver side can be commercially available module/components (use of standard link protocols </a:t>
            </a:r>
            <a:r>
              <a:rPr lang="en-US" sz="2400" dirty="0" smtClean="0"/>
              <a:t>whenever possible, e.g. 64/66 bit encoding like in Ethernet)</a:t>
            </a:r>
            <a:endParaRPr lang="en-US" sz="24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p:txBody>
          <a:bodyPr/>
          <a:lstStyle/>
          <a:p>
            <a:r>
              <a:rPr lang="en-US"/>
              <a:t>Digital optical links</a:t>
            </a:r>
          </a:p>
        </p:txBody>
      </p:sp>
      <p:sp>
        <p:nvSpPr>
          <p:cNvPr id="381955" name="Rectangle 3"/>
          <p:cNvSpPr>
            <a:spLocks noGrp="1" noChangeArrowheads="1"/>
          </p:cNvSpPr>
          <p:nvPr>
            <p:ph idx="1"/>
          </p:nvPr>
        </p:nvSpPr>
        <p:spPr>
          <a:xfrm>
            <a:off x="285008" y="1199408"/>
            <a:ext cx="4940135" cy="5213267"/>
          </a:xfrm>
        </p:spPr>
        <p:txBody>
          <a:bodyPr>
            <a:normAutofit/>
          </a:bodyPr>
          <a:lstStyle/>
          <a:p>
            <a:r>
              <a:rPr lang="en-US" sz="2000" dirty="0"/>
              <a:t>High speed: </a:t>
            </a:r>
            <a:r>
              <a:rPr lang="en-US" sz="2000" dirty="0" smtClean="0"/>
              <a:t>1 </a:t>
            </a:r>
            <a:r>
              <a:rPr lang="en-US" sz="2000" dirty="0" err="1" smtClean="0"/>
              <a:t>Ghz</a:t>
            </a:r>
            <a:r>
              <a:rPr lang="en-US" sz="2000" dirty="0" smtClean="0"/>
              <a:t> – 10 GHz </a:t>
            </a:r>
            <a:r>
              <a:rPr lang="en-US" sz="2000" dirty="0"/>
              <a:t>– </a:t>
            </a:r>
            <a:r>
              <a:rPr lang="en-US" sz="2000" dirty="0" smtClean="0"/>
              <a:t>40 GHz </a:t>
            </a:r>
            <a:endParaRPr lang="en-US" sz="2000" dirty="0"/>
          </a:p>
          <a:p>
            <a:r>
              <a:rPr lang="en-US" sz="2000" dirty="0"/>
              <a:t>Extensively used in telecommunications (expensive) and in computing (“cheap”)</a:t>
            </a:r>
          </a:p>
          <a:p>
            <a:r>
              <a:rPr lang="en-US" sz="2000" dirty="0"/>
              <a:t>Encoding</a:t>
            </a:r>
          </a:p>
          <a:p>
            <a:pPr lvl="1"/>
            <a:r>
              <a:rPr lang="en-US" sz="1600" dirty="0"/>
              <a:t>Inclusion of clock for receiver PLL’s</a:t>
            </a:r>
          </a:p>
          <a:p>
            <a:pPr lvl="1"/>
            <a:r>
              <a:rPr lang="en-US" sz="1600" dirty="0"/>
              <a:t>DC balanced</a:t>
            </a:r>
          </a:p>
          <a:p>
            <a:pPr lvl="1"/>
            <a:r>
              <a:rPr lang="en-US" sz="1600" dirty="0"/>
              <a:t>Special synchronization characters</a:t>
            </a:r>
          </a:p>
          <a:p>
            <a:pPr lvl="1"/>
            <a:r>
              <a:rPr lang="en-US" sz="1600" dirty="0"/>
              <a:t>Error detection and or correction</a:t>
            </a:r>
          </a:p>
          <a:p>
            <a:r>
              <a:rPr lang="en-US" sz="2000" dirty="0"/>
              <a:t>Reliability and error rates strongly depending on received optical power and timing jitter</a:t>
            </a:r>
          </a:p>
          <a:p>
            <a:r>
              <a:rPr lang="en-US" sz="2000" dirty="0" smtClean="0"/>
              <a:t>Multiple </a:t>
            </a:r>
            <a:r>
              <a:rPr lang="en-US" sz="2000" dirty="0" err="1"/>
              <a:t>serializers</a:t>
            </a:r>
            <a:r>
              <a:rPr lang="en-US" sz="2000" dirty="0"/>
              <a:t> and </a:t>
            </a:r>
            <a:r>
              <a:rPr lang="en-US" sz="2000" dirty="0" err="1"/>
              <a:t>deserializers</a:t>
            </a:r>
            <a:r>
              <a:rPr lang="en-US" sz="2000" dirty="0"/>
              <a:t> directly available in modern high end FPGA’s</a:t>
            </a:r>
            <a:r>
              <a:rPr lang="en-US" sz="2000" dirty="0" smtClean="0"/>
              <a:t>.</a:t>
            </a:r>
          </a:p>
          <a:p>
            <a:r>
              <a:rPr lang="en-US" sz="2000" dirty="0" smtClean="0"/>
              <a:t>Used everywhere in the LHC experiments, will be sole standard for future upgrades (Versatile Link / GBT)</a:t>
            </a:r>
            <a:endParaRPr lang="en-US" sz="2000" dirty="0"/>
          </a:p>
        </p:txBody>
      </p:sp>
      <p:sp>
        <p:nvSpPr>
          <p:cNvPr id="10" name="Slide Number Placeholder 9"/>
          <p:cNvSpPr>
            <a:spLocks noGrp="1"/>
          </p:cNvSpPr>
          <p:nvPr>
            <p:ph type="sldNum" sz="quarter" idx="4294967295"/>
          </p:nvPr>
        </p:nvSpPr>
        <p:spPr>
          <a:xfrm>
            <a:off x="6994525" y="6443663"/>
            <a:ext cx="2133600" cy="319087"/>
          </a:xfrm>
          <a:prstGeom prst="rect">
            <a:avLst/>
          </a:prstGeom>
        </p:spPr>
        <p:txBody>
          <a:bodyPr/>
          <a:lstStyle/>
          <a:p>
            <a:fld id="{9ECC0FC1-A78D-46C6-BB12-B0D98A81EE04}" type="slidenum">
              <a:rPr lang="en-US" smtClean="0"/>
              <a:pPr/>
              <a:t>42</a:t>
            </a:fld>
            <a:endParaRPr lang="en-US"/>
          </a:p>
        </p:txBody>
      </p:sp>
      <p:pic>
        <p:nvPicPr>
          <p:cNvPr id="381956" name="Picture 4"/>
          <p:cNvPicPr>
            <a:picLocks noChangeAspect="1" noChangeArrowheads="1"/>
          </p:cNvPicPr>
          <p:nvPr/>
        </p:nvPicPr>
        <p:blipFill>
          <a:blip r:embed="rId2"/>
          <a:srcRect/>
          <a:stretch>
            <a:fillRect/>
          </a:stretch>
        </p:blipFill>
        <p:spPr bwMode="auto">
          <a:xfrm>
            <a:off x="5580063" y="873125"/>
            <a:ext cx="3275012" cy="1260475"/>
          </a:xfrm>
          <a:prstGeom prst="rect">
            <a:avLst/>
          </a:prstGeom>
          <a:noFill/>
          <a:ln w="6350">
            <a:noFill/>
            <a:miter lim="800000"/>
            <a:headEnd/>
            <a:tailEnd/>
          </a:ln>
          <a:effectLst/>
        </p:spPr>
      </p:pic>
      <p:pic>
        <p:nvPicPr>
          <p:cNvPr id="381957" name="Picture 5"/>
          <p:cNvPicPr>
            <a:picLocks noChangeAspect="1" noChangeArrowheads="1"/>
          </p:cNvPicPr>
          <p:nvPr/>
        </p:nvPicPr>
        <p:blipFill>
          <a:blip r:embed="rId3"/>
          <a:srcRect/>
          <a:stretch>
            <a:fillRect/>
          </a:stretch>
        </p:blipFill>
        <p:spPr bwMode="auto">
          <a:xfrm>
            <a:off x="7235825" y="2168525"/>
            <a:ext cx="1882840" cy="1405948"/>
          </a:xfrm>
          <a:prstGeom prst="rect">
            <a:avLst/>
          </a:prstGeom>
          <a:noFill/>
          <a:ln w="9525" algn="ctr">
            <a:noFill/>
            <a:miter lim="800000"/>
            <a:headEnd/>
            <a:tailEnd/>
          </a:ln>
          <a:effectLst/>
        </p:spPr>
      </p:pic>
      <p:pic>
        <p:nvPicPr>
          <p:cNvPr id="381960" name="Picture 8" descr="taiwan_pkg"/>
          <p:cNvPicPr>
            <a:picLocks noChangeAspect="1" noChangeArrowheads="1"/>
          </p:cNvPicPr>
          <p:nvPr/>
        </p:nvPicPr>
        <p:blipFill>
          <a:blip r:embed="rId4"/>
          <a:srcRect l="-1004" b="8029"/>
          <a:stretch>
            <a:fillRect/>
          </a:stretch>
        </p:blipFill>
        <p:spPr bwMode="auto">
          <a:xfrm>
            <a:off x="5677722" y="3716338"/>
            <a:ext cx="3253553" cy="2221324"/>
          </a:xfrm>
          <a:prstGeom prst="rect">
            <a:avLst/>
          </a:prstGeom>
          <a:noFill/>
          <a:ln w="9525">
            <a:noFill/>
            <a:miter lim="800000"/>
            <a:headEnd/>
            <a:tailEnd/>
          </a:ln>
        </p:spPr>
      </p:pic>
      <p:pic>
        <p:nvPicPr>
          <p:cNvPr id="381961" name="Picture 9"/>
          <p:cNvPicPr>
            <a:picLocks noChangeAspect="1" noChangeArrowheads="1"/>
          </p:cNvPicPr>
          <p:nvPr/>
        </p:nvPicPr>
        <p:blipFill>
          <a:blip r:embed="rId5"/>
          <a:srcRect/>
          <a:stretch>
            <a:fillRect/>
          </a:stretch>
        </p:blipFill>
        <p:spPr bwMode="auto">
          <a:xfrm>
            <a:off x="5201392" y="2060575"/>
            <a:ext cx="2066183" cy="1639148"/>
          </a:xfrm>
          <a:prstGeom prst="rect">
            <a:avLst/>
          </a:prstGeom>
          <a:noFill/>
          <a:ln w="9525" algn="ctr">
            <a:noFill/>
            <a:miter lim="800000"/>
            <a:headEnd/>
            <a:tailEnd/>
          </a:ln>
          <a:effec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7507" name="Group 51"/>
          <p:cNvGraphicFramePr>
            <a:graphicFrameLocks noGrp="1"/>
          </p:cNvGraphicFramePr>
          <p:nvPr>
            <p:extLst>
              <p:ext uri="{D42A27DB-BD31-4B8C-83A1-F6EECF244321}">
                <p14:modId xmlns:p14="http://schemas.microsoft.com/office/powerpoint/2010/main" val="3631657702"/>
              </p:ext>
            </p:extLst>
          </p:nvPr>
        </p:nvGraphicFramePr>
        <p:xfrm>
          <a:off x="281309" y="838200"/>
          <a:ext cx="8579917" cy="5703888"/>
        </p:xfrm>
        <a:graphic>
          <a:graphicData uri="http://schemas.openxmlformats.org/drawingml/2006/table">
            <a:tbl>
              <a:tblPr/>
              <a:tblGrid>
                <a:gridCol w="1828507"/>
                <a:gridCol w="1547198"/>
                <a:gridCol w="4489219"/>
                <a:gridCol w="714993"/>
              </a:tblGrid>
              <a:tr h="1419225">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endParaRPr kumimoji="0" lang="en-US" sz="2000" b="0" i="0" u="none" strike="noStrike" cap="none" normalizeH="0" baseline="0" dirty="0" smtClean="0">
                        <a:ln>
                          <a:noFill/>
                        </a:ln>
                        <a:solidFill>
                          <a:schemeClr val="accent2"/>
                        </a:solidFill>
                        <a:effectLst/>
                        <a:latin typeface="Helvetica" pitchFamily="-65" charset="0"/>
                        <a:ea typeface="HG Mincho Light J" charset="0"/>
                        <a:cs typeface="HG Mincho Light J" charset="0"/>
                      </a:endParaRPr>
                    </a:p>
                  </a:txBody>
                  <a:tcPr marL="0" marR="0" marT="0" marB="0"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2000" b="0" i="0" u="none" strike="noStrike" cap="none" normalizeH="0" baseline="0" dirty="0" smtClean="0">
                          <a:ln>
                            <a:noFill/>
                          </a:ln>
                          <a:solidFill>
                            <a:schemeClr val="accent2"/>
                          </a:solidFill>
                          <a:effectLst/>
                          <a:latin typeface="Helvetica" pitchFamily="-65" charset="0"/>
                          <a:ea typeface="HG Mincho Light J" charset="0"/>
                          <a:cs typeface="HG Mincho Light J" charset="0"/>
                        </a:rPr>
                        <a:t>DDL</a:t>
                      </a:r>
                    </a:p>
                  </a:txBody>
                  <a:tcPr marL="0" marR="0" marT="0" marB="0"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Optical 200 MB/s                       ≈ 400 links </a:t>
                      </a:r>
                      <a:b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b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Full duplex: Controls FE (commands, Pedestals, Calibration data)</a:t>
                      </a:r>
                    </a:p>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Receiver card interfaces to PC</a:t>
                      </a:r>
                    </a:p>
                  </a:txBody>
                  <a:tcPr marL="84393" marR="84393" marT="0" marB="0"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yes</a:t>
                      </a:r>
                    </a:p>
                  </a:txBody>
                  <a:tcPr marL="84393" marR="84393" marT="0" marB="0"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1419225">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endParaRPr kumimoji="0" lang="en-US" sz="2000" b="0" i="0" u="none" strike="noStrike" cap="none" normalizeH="0" baseline="0" dirty="0" smtClean="0">
                        <a:ln>
                          <a:noFill/>
                        </a:ln>
                        <a:solidFill>
                          <a:schemeClr val="accent2"/>
                        </a:solidFill>
                        <a:effectLst/>
                        <a:latin typeface="Helvetica" pitchFamily="-65" charset="0"/>
                        <a:ea typeface="HG Mincho Light J" charset="0"/>
                        <a:cs typeface="HG Mincho Light J"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2000" b="0" i="0" u="none" strike="noStrike" cap="none" normalizeH="0" baseline="0" dirty="0" smtClean="0">
                          <a:ln>
                            <a:noFill/>
                          </a:ln>
                          <a:solidFill>
                            <a:schemeClr val="accent2"/>
                          </a:solidFill>
                          <a:effectLst/>
                          <a:latin typeface="Helvetica" pitchFamily="-65" charset="0"/>
                          <a:ea typeface="HG Mincho Light J" charset="0"/>
                          <a:cs typeface="HG Mincho Light J" charset="0"/>
                        </a:rPr>
                        <a:t>SLINK</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Optical: 160 MB/s                     ≈ 1600 Links</a:t>
                      </a:r>
                    </a:p>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Receiver card interfaces to PC.</a:t>
                      </a:r>
                    </a:p>
                  </a:txBody>
                  <a:tcPr marL="84393" marR="84393"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yes</a:t>
                      </a:r>
                    </a:p>
                  </a:txBody>
                  <a:tcPr marL="84393" marR="84393"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89075">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endParaRPr kumimoji="0" lang="en-US" sz="2000" b="0" i="0" u="none" strike="noStrike" cap="none" normalizeH="0" baseline="0" dirty="0" smtClean="0">
                        <a:ln>
                          <a:noFill/>
                        </a:ln>
                        <a:solidFill>
                          <a:schemeClr val="accent2"/>
                        </a:solidFill>
                        <a:effectLst/>
                        <a:latin typeface="Helvetica" pitchFamily="-65" charset="0"/>
                        <a:ea typeface="HG Mincho Light J" charset="0"/>
                        <a:cs typeface="HG Mincho Light J"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2000" b="0" i="0" u="none" strike="noStrike" cap="none" normalizeH="0" baseline="0" dirty="0" smtClean="0">
                          <a:ln>
                            <a:noFill/>
                          </a:ln>
                          <a:solidFill>
                            <a:schemeClr val="accent2"/>
                          </a:solidFill>
                          <a:effectLst/>
                          <a:latin typeface="Helvetica" pitchFamily="-65" charset="0"/>
                          <a:ea typeface="HG Mincho Light J" charset="0"/>
                          <a:cs typeface="HG Mincho Light J" charset="0"/>
                        </a:rPr>
                        <a:t>SLINK 64</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smtClean="0">
                          <a:ln>
                            <a:noFill/>
                          </a:ln>
                          <a:solidFill>
                            <a:schemeClr val="tx1"/>
                          </a:solidFill>
                          <a:effectLst/>
                          <a:latin typeface="Helvetica" pitchFamily="-65" charset="0"/>
                          <a:ea typeface="HG Mincho Light J" charset="0"/>
                          <a:cs typeface="HG Mincho Light J" charset="0"/>
                        </a:rPr>
                        <a:t>LVDS: 200 MB/s (max. 15m)    ≈ 500 links</a:t>
                      </a:r>
                    </a:p>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smtClean="0">
                          <a:ln>
                            <a:noFill/>
                          </a:ln>
                          <a:solidFill>
                            <a:schemeClr val="tx1"/>
                          </a:solidFill>
                          <a:effectLst/>
                          <a:latin typeface="Helvetica" pitchFamily="-65" charset="0"/>
                          <a:ea typeface="HG Mincho Light J" charset="0"/>
                          <a:cs typeface="HG Mincho Light J" charset="0"/>
                        </a:rPr>
                        <a:t>Peak throughput 400 MB/s to absorb fluctuations</a:t>
                      </a:r>
                    </a:p>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smtClean="0">
                          <a:ln>
                            <a:noFill/>
                          </a:ln>
                          <a:solidFill>
                            <a:schemeClr val="tx1"/>
                          </a:solidFill>
                          <a:effectLst/>
                          <a:latin typeface="Helvetica" pitchFamily="-65" charset="0"/>
                          <a:ea typeface="HG Mincho Light J" charset="0"/>
                          <a:cs typeface="HG Mincho Light J" charset="0"/>
                        </a:rPr>
                        <a:t>Receiver card interfaces to commercial NIC (Myrinet)</a:t>
                      </a:r>
                    </a:p>
                  </a:txBody>
                  <a:tcPr marL="84393" marR="84393"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yes</a:t>
                      </a:r>
                    </a:p>
                  </a:txBody>
                  <a:tcPr marL="84393" marR="84393"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6363">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endParaRPr kumimoji="0" lang="en-US" sz="2000" b="0" i="0" u="none" strike="noStrike" cap="none" normalizeH="0" baseline="0" dirty="0" smtClean="0">
                        <a:ln>
                          <a:noFill/>
                        </a:ln>
                        <a:solidFill>
                          <a:schemeClr val="accent2"/>
                        </a:solidFill>
                        <a:effectLst/>
                        <a:latin typeface="Helvetica" pitchFamily="-65" charset="0"/>
                        <a:ea typeface="HG Mincho Light J" charset="0"/>
                        <a:cs typeface="HG Mincho Light J"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2000" b="0" i="0" u="none" strike="noStrike" cap="none" normalizeH="0" baseline="0" dirty="0" err="1" smtClean="0">
                          <a:ln>
                            <a:noFill/>
                          </a:ln>
                          <a:solidFill>
                            <a:schemeClr val="accent2"/>
                          </a:solidFill>
                          <a:effectLst/>
                          <a:latin typeface="Helvetica" pitchFamily="-65" charset="0"/>
                          <a:ea typeface="HG Mincho Light J" charset="0"/>
                          <a:cs typeface="HG Mincho Light J" charset="0"/>
                        </a:rPr>
                        <a:t>Glink</a:t>
                      </a:r>
                      <a:r>
                        <a:rPr kumimoji="0" lang="en-US" sz="2000" b="0" i="0" u="none" strike="noStrike" cap="none" normalizeH="0" baseline="0" dirty="0" smtClean="0">
                          <a:ln>
                            <a:noFill/>
                          </a:ln>
                          <a:solidFill>
                            <a:schemeClr val="accent2"/>
                          </a:solidFill>
                          <a:effectLst/>
                          <a:latin typeface="Helvetica" pitchFamily="-65" charset="0"/>
                          <a:ea typeface="HG Mincho Light J" charset="0"/>
                          <a:cs typeface="HG Mincho Light J" charset="0"/>
                        </a:rPr>
                        <a:t> (GOL)</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Optical  200 MB/s ≈ 4000 links</a:t>
                      </a:r>
                    </a:p>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Receiver card interfaces to custom-built Ethernet NIC (4 x 1 </a:t>
                      </a:r>
                      <a:r>
                        <a:rPr kumimoji="0" lang="en-US" sz="1600" b="0" i="0" u="none" strike="noStrike" cap="none" normalizeH="0" baseline="0" dirty="0" err="1" smtClean="0">
                          <a:ln>
                            <a:noFill/>
                          </a:ln>
                          <a:solidFill>
                            <a:schemeClr val="tx1"/>
                          </a:solidFill>
                          <a:effectLst/>
                          <a:latin typeface="Helvetica" pitchFamily="-65" charset="0"/>
                          <a:ea typeface="HG Mincho Light J" charset="0"/>
                          <a:cs typeface="HG Mincho Light J" charset="0"/>
                        </a:rPr>
                        <a:t>Gbit</a:t>
                      </a: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/s over copper)</a:t>
                      </a:r>
                    </a:p>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endPar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endParaRPr>
                    </a:p>
                  </a:txBody>
                  <a:tcPr marL="84393" marR="84393" marT="0" marB="0"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449263" rtl="0" eaLnBrk="0" fontAlgn="base" latinLnBrk="0" hangingPunct="0">
                        <a:lnSpc>
                          <a:spcPct val="100000"/>
                        </a:lnSpc>
                        <a:spcBef>
                          <a:spcPts val="413"/>
                        </a:spcBef>
                        <a:spcAft>
                          <a:spcPct val="0"/>
                        </a:spcAft>
                        <a:buClr>
                          <a:srgbClr val="000000"/>
                        </a:buClr>
                        <a:buSzPct val="100000"/>
                        <a:buFont typeface="Times" pitchFamily="18" charset="0"/>
                        <a:buNone/>
                        <a:tabLst/>
                      </a:pPr>
                      <a:r>
                        <a:rPr kumimoji="0" lang="en-US" sz="1600" b="0" i="0" u="none" strike="noStrike" cap="none" normalizeH="0" baseline="0" dirty="0" smtClean="0">
                          <a:ln>
                            <a:noFill/>
                          </a:ln>
                          <a:solidFill>
                            <a:schemeClr val="tx1"/>
                          </a:solidFill>
                          <a:effectLst/>
                          <a:latin typeface="Helvetica" pitchFamily="-65" charset="0"/>
                          <a:ea typeface="HG Mincho Light J" charset="0"/>
                          <a:cs typeface="HG Mincho Light J" charset="0"/>
                        </a:rPr>
                        <a:t>(no)</a:t>
                      </a:r>
                    </a:p>
                  </a:txBody>
                  <a:tcPr marL="84393" marR="84393" marT="0" marB="0"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bl>
          </a:graphicData>
        </a:graphic>
      </p:graphicFrame>
      <p:sp>
        <p:nvSpPr>
          <p:cNvPr id="147458" name="Rectangle 2"/>
          <p:cNvSpPr>
            <a:spLocks noGrp="1" noChangeArrowheads="1"/>
          </p:cNvSpPr>
          <p:nvPr>
            <p:ph type="title"/>
          </p:nvPr>
        </p:nvSpPr>
        <p:spPr>
          <a:xfrm>
            <a:off x="142844" y="-71462"/>
            <a:ext cx="8512206" cy="1143000"/>
          </a:xfrm>
        </p:spPr>
        <p:txBody>
          <a:bodyPr/>
          <a:lstStyle/>
          <a:p>
            <a:r>
              <a:rPr lang="en-US" sz="4000" dirty="0" smtClean="0">
                <a:effectLst>
                  <a:outerShdw blurRad="38100" dist="38100" dir="2700000" algn="tl">
                    <a:srgbClr val="C0C0C0"/>
                  </a:outerShdw>
                </a:effectLst>
              </a:rPr>
              <a:t>Readout Links of LHC Experiments</a:t>
            </a:r>
          </a:p>
        </p:txBody>
      </p:sp>
      <p:pic>
        <p:nvPicPr>
          <p:cNvPr id="208899" name="Picture 3"/>
          <p:cNvPicPr>
            <a:picLocks noChangeAspect="1" noChangeArrowheads="1"/>
          </p:cNvPicPr>
          <p:nvPr/>
        </p:nvPicPr>
        <p:blipFill>
          <a:blip r:embed="rId3" cstate="print">
            <a:clrChange>
              <a:clrFrom>
                <a:srgbClr val="F7F7F7"/>
              </a:clrFrom>
              <a:clrTo>
                <a:srgbClr val="F7F7F7">
                  <a:alpha val="0"/>
                </a:srgbClr>
              </a:clrTo>
            </a:clrChange>
          </a:blip>
          <a:srcRect/>
          <a:stretch>
            <a:fillRect/>
          </a:stretch>
        </p:blipFill>
        <p:spPr bwMode="auto">
          <a:xfrm>
            <a:off x="214282" y="2285992"/>
            <a:ext cx="1888578" cy="1341438"/>
          </a:xfrm>
          <a:prstGeom prst="rect">
            <a:avLst/>
          </a:prstGeom>
          <a:noFill/>
          <a:ln w="9525">
            <a:noFill/>
            <a:miter lim="800000"/>
            <a:headEnd/>
            <a:tailEnd/>
          </a:ln>
        </p:spPr>
      </p:pic>
      <p:pic>
        <p:nvPicPr>
          <p:cNvPr id="208900"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85720" y="3929066"/>
            <a:ext cx="1547198" cy="1122363"/>
          </a:xfrm>
          <a:prstGeom prst="rect">
            <a:avLst/>
          </a:prstGeom>
          <a:noFill/>
          <a:ln w="9525">
            <a:noFill/>
            <a:miter lim="800000"/>
            <a:headEnd/>
            <a:tailEnd/>
          </a:ln>
        </p:spPr>
      </p:pic>
      <p:pic>
        <p:nvPicPr>
          <p:cNvPr id="208902" name="Picture 6"/>
          <p:cNvPicPr>
            <a:picLocks noChangeAspect="1" noChangeArrowheads="1"/>
          </p:cNvPicPr>
          <p:nvPr/>
        </p:nvPicPr>
        <p:blipFill>
          <a:blip r:embed="rId5" cstate="print"/>
          <a:srcRect/>
          <a:stretch>
            <a:fillRect/>
          </a:stretch>
        </p:blipFill>
        <p:spPr bwMode="auto">
          <a:xfrm>
            <a:off x="285720" y="1071546"/>
            <a:ext cx="1717155" cy="1046162"/>
          </a:xfrm>
          <a:prstGeom prst="rect">
            <a:avLst/>
          </a:prstGeom>
          <a:noFill/>
          <a:ln w="9525">
            <a:noFill/>
            <a:miter lim="800000"/>
            <a:headEnd/>
            <a:tailEnd/>
          </a:ln>
        </p:spPr>
      </p:pic>
      <p:sp>
        <p:nvSpPr>
          <p:cNvPr id="208923" name="Text Box 39"/>
          <p:cNvSpPr txBox="1">
            <a:spLocks noChangeArrowheads="1"/>
          </p:cNvSpPr>
          <p:nvPr/>
        </p:nvSpPr>
        <p:spPr bwMode="auto">
          <a:xfrm>
            <a:off x="7946972" y="838201"/>
            <a:ext cx="946413" cy="215444"/>
          </a:xfrm>
          <a:prstGeom prst="rect">
            <a:avLst/>
          </a:prstGeom>
          <a:noFill/>
          <a:ln w="9525">
            <a:noFill/>
            <a:miter lim="800000"/>
            <a:headEnd/>
            <a:tailEnd/>
          </a:ln>
        </p:spPr>
        <p:txBody>
          <a:bodyPr wrap="none" lIns="0" tIns="0" rIns="0" bIns="0">
            <a:spAutoFit/>
          </a:bodyPr>
          <a:lstStyle/>
          <a:p>
            <a:r>
              <a:rPr lang="en-US" sz="1400" b="1" dirty="0">
                <a:latin typeface="+mj-lt"/>
              </a:rPr>
              <a:t>Flow Control</a:t>
            </a:r>
          </a:p>
        </p:txBody>
      </p:sp>
      <p:pic>
        <p:nvPicPr>
          <p:cNvPr id="9" name="Picture 8" descr="lhcbicon.gif"/>
          <p:cNvPicPr>
            <a:picLocks noChangeAspect="1"/>
          </p:cNvPicPr>
          <p:nvPr/>
        </p:nvPicPr>
        <p:blipFill>
          <a:blip r:embed="rId6">
            <a:clrChange>
              <a:clrFrom>
                <a:srgbClr val="FFFFFF"/>
              </a:clrFrom>
              <a:clrTo>
                <a:srgbClr val="FFFFFF">
                  <a:alpha val="0"/>
                </a:srgbClr>
              </a:clrTo>
            </a:clrChange>
          </a:blip>
          <a:stretch>
            <a:fillRect/>
          </a:stretch>
        </p:blipFill>
        <p:spPr>
          <a:xfrm>
            <a:off x="214282" y="5286388"/>
            <a:ext cx="1785950" cy="1381321"/>
          </a:xfrm>
          <a:prstGeom prst="rect">
            <a:avLst/>
          </a:prstGeo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r>
              <a:rPr lang="en-US" dirty="0"/>
              <a:t>DAQ </a:t>
            </a:r>
            <a:r>
              <a:rPr lang="en-US" dirty="0" smtClean="0"/>
              <a:t>interfaces / Readout Boards</a:t>
            </a:r>
            <a:endParaRPr lang="en-US" dirty="0"/>
          </a:p>
        </p:txBody>
      </p:sp>
      <p:sp>
        <p:nvSpPr>
          <p:cNvPr id="188419" name="Rectangle 3"/>
          <p:cNvSpPr>
            <a:spLocks noGrp="1" noChangeArrowheads="1"/>
          </p:cNvSpPr>
          <p:nvPr>
            <p:ph idx="1"/>
          </p:nvPr>
        </p:nvSpPr>
        <p:spPr>
          <a:xfrm>
            <a:off x="457200" y="1419021"/>
            <a:ext cx="5349834" cy="4910527"/>
          </a:xfrm>
        </p:spPr>
        <p:txBody>
          <a:bodyPr>
            <a:normAutofit/>
          </a:bodyPr>
          <a:lstStyle/>
          <a:p>
            <a:pPr>
              <a:lnSpc>
                <a:spcPct val="80000"/>
              </a:lnSpc>
            </a:pPr>
            <a:r>
              <a:rPr lang="en-US" sz="2400" dirty="0"/>
              <a:t>Front-end data reception</a:t>
            </a:r>
          </a:p>
          <a:p>
            <a:pPr lvl="1">
              <a:lnSpc>
                <a:spcPct val="80000"/>
              </a:lnSpc>
            </a:pPr>
            <a:r>
              <a:rPr lang="en-US" sz="1800" dirty="0"/>
              <a:t>Receive optical links from multiple front-ends: 24 - 96</a:t>
            </a:r>
          </a:p>
          <a:p>
            <a:pPr lvl="1">
              <a:lnSpc>
                <a:spcPct val="80000"/>
              </a:lnSpc>
            </a:pPr>
            <a:r>
              <a:rPr lang="en-US" sz="1800" dirty="0"/>
              <a:t>Located outside radiation</a:t>
            </a:r>
          </a:p>
          <a:p>
            <a:pPr>
              <a:lnSpc>
                <a:spcPct val="80000"/>
              </a:lnSpc>
            </a:pPr>
            <a:r>
              <a:rPr lang="en-US" sz="2400" dirty="0"/>
              <a:t>Event checking</a:t>
            </a:r>
          </a:p>
          <a:p>
            <a:pPr lvl="1">
              <a:lnSpc>
                <a:spcPct val="80000"/>
              </a:lnSpc>
            </a:pPr>
            <a:r>
              <a:rPr lang="en-US" sz="1800" dirty="0"/>
              <a:t>Verify that data received is correct</a:t>
            </a:r>
          </a:p>
          <a:p>
            <a:pPr lvl="1">
              <a:lnSpc>
                <a:spcPct val="80000"/>
              </a:lnSpc>
            </a:pPr>
            <a:r>
              <a:rPr lang="en-US" sz="1800" dirty="0"/>
              <a:t>Verify correct synchronization of front-ends</a:t>
            </a:r>
          </a:p>
          <a:p>
            <a:pPr>
              <a:lnSpc>
                <a:spcPct val="80000"/>
              </a:lnSpc>
            </a:pPr>
            <a:r>
              <a:rPr lang="en-US" sz="2400" dirty="0"/>
              <a:t>Extended digital signal processing to extract information of interest and minimize data volume</a:t>
            </a:r>
          </a:p>
          <a:p>
            <a:pPr>
              <a:lnSpc>
                <a:spcPct val="80000"/>
              </a:lnSpc>
            </a:pPr>
            <a:r>
              <a:rPr lang="en-US" sz="2400" dirty="0"/>
              <a:t>Event merging/building</a:t>
            </a:r>
          </a:p>
          <a:p>
            <a:pPr lvl="1">
              <a:lnSpc>
                <a:spcPct val="80000"/>
              </a:lnSpc>
            </a:pPr>
            <a:r>
              <a:rPr lang="en-US" sz="1800" dirty="0"/>
              <a:t>Build consistent data structures from the individual data sources so it can be efficiently sent to DAQ CPU farm and processed efficiently without wasting time reformatting data on CPU.</a:t>
            </a:r>
          </a:p>
          <a:p>
            <a:pPr lvl="1">
              <a:lnSpc>
                <a:spcPct val="80000"/>
              </a:lnSpc>
            </a:pPr>
            <a:r>
              <a:rPr lang="en-US" sz="1800" dirty="0"/>
              <a:t>Requires significant data </a:t>
            </a:r>
            <a:r>
              <a:rPr lang="en-US" sz="1800" dirty="0" smtClean="0"/>
              <a:t>buffering</a:t>
            </a:r>
            <a:endParaRPr lang="en-US" sz="1800" dirty="0"/>
          </a:p>
        </p:txBody>
      </p:sp>
      <p:pic>
        <p:nvPicPr>
          <p:cNvPr id="188422" name="Picture 6"/>
          <p:cNvPicPr>
            <a:picLocks noChangeAspect="1" noChangeArrowheads="1"/>
          </p:cNvPicPr>
          <p:nvPr/>
        </p:nvPicPr>
        <p:blipFill>
          <a:blip r:embed="rId2"/>
          <a:srcRect/>
          <a:stretch>
            <a:fillRect/>
          </a:stretch>
        </p:blipFill>
        <p:spPr bwMode="auto">
          <a:xfrm>
            <a:off x="5712031" y="2180115"/>
            <a:ext cx="3431969" cy="2849085"/>
          </a:xfrm>
          <a:prstGeom prst="rect">
            <a:avLst/>
          </a:prstGeom>
          <a:noFill/>
          <a:ln w="9525">
            <a:noFill/>
            <a:miter lim="800000"/>
            <a:headEnd/>
            <a:tailEnd/>
          </a:ln>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4495800" cy="5343001"/>
          </a:xfrm>
        </p:spPr>
        <p:txBody>
          <a:bodyPr/>
          <a:lstStyle/>
          <a:p>
            <a:pPr>
              <a:lnSpc>
                <a:spcPct val="100000"/>
              </a:lnSpc>
            </a:pPr>
            <a:r>
              <a:rPr lang="en-US" sz="2000" dirty="0"/>
              <a:t>High level of programmability needed</a:t>
            </a:r>
          </a:p>
          <a:p>
            <a:pPr>
              <a:lnSpc>
                <a:spcPct val="100000"/>
              </a:lnSpc>
            </a:pPr>
            <a:r>
              <a:rPr lang="en-US" sz="2000" dirty="0"/>
              <a:t>Send data to CPU farm at a rate that can be correctly handled by farm</a:t>
            </a:r>
          </a:p>
          <a:p>
            <a:pPr lvl="1">
              <a:lnSpc>
                <a:spcPct val="100000"/>
              </a:lnSpc>
            </a:pPr>
            <a:r>
              <a:rPr lang="en-US" sz="1800" dirty="0"/>
              <a:t>1 </a:t>
            </a:r>
            <a:r>
              <a:rPr lang="en-US" sz="1800" dirty="0" err="1"/>
              <a:t>Gbits</a:t>
            </a:r>
            <a:r>
              <a:rPr lang="en-US" sz="1800" dirty="0"/>
              <a:t>/s Ethernet (next is 10Gbits/s)</a:t>
            </a:r>
          </a:p>
          <a:p>
            <a:pPr lvl="1">
              <a:lnSpc>
                <a:spcPct val="100000"/>
              </a:lnSpc>
            </a:pPr>
            <a:r>
              <a:rPr lang="en-US" sz="1800" dirty="0"/>
              <a:t>In house link with PCI interface: S-</a:t>
            </a:r>
            <a:r>
              <a:rPr lang="en-US" sz="1800" dirty="0" smtClean="0"/>
              <a:t>link</a:t>
            </a:r>
          </a:p>
          <a:p>
            <a:pPr>
              <a:lnSpc>
                <a:spcPct val="100000"/>
              </a:lnSpc>
            </a:pPr>
            <a:r>
              <a:rPr lang="en-US" sz="2000" dirty="0" smtClean="0"/>
              <a:t>Requires </a:t>
            </a:r>
            <a:r>
              <a:rPr lang="en-US" sz="2000" dirty="0"/>
              <a:t>a lot of fast digital processing and data buffering: </a:t>
            </a:r>
            <a:r>
              <a:rPr lang="en-US" sz="2000" b="1" dirty="0"/>
              <a:t>FPGA’s</a:t>
            </a:r>
            <a:r>
              <a:rPr lang="en-US" sz="2000" dirty="0"/>
              <a:t>, DSP’s, embedded </a:t>
            </a:r>
            <a:r>
              <a:rPr lang="en-US" sz="2000" dirty="0" smtClean="0"/>
              <a:t>CPU</a:t>
            </a:r>
          </a:p>
          <a:p>
            <a:pPr>
              <a:lnSpc>
                <a:spcPct val="100000"/>
              </a:lnSpc>
            </a:pPr>
            <a:r>
              <a:rPr lang="en-US" sz="2000" dirty="0" smtClean="0"/>
              <a:t>Use </a:t>
            </a:r>
            <a:r>
              <a:rPr lang="en-US" sz="2000" dirty="0"/>
              <a:t>of ASIC’s not </a:t>
            </a:r>
            <a:r>
              <a:rPr lang="en-US" sz="2000" dirty="0" smtClean="0"/>
              <a:t>justified</a:t>
            </a:r>
          </a:p>
          <a:p>
            <a:pPr>
              <a:lnSpc>
                <a:spcPct val="100000"/>
              </a:lnSpc>
            </a:pPr>
            <a:r>
              <a:rPr lang="en-US" sz="2000" dirty="0" smtClean="0"/>
              <a:t>Complicated </a:t>
            </a:r>
            <a:r>
              <a:rPr lang="en-US" sz="2000" dirty="0"/>
              <a:t>modules that are only half made when the hardware is there: FPGA firmware (from HDL), DSP code, on-board CPU software, etc</a:t>
            </a:r>
            <a:r>
              <a:rPr lang="en-US" sz="2000" dirty="0" smtClean="0"/>
              <a:t>.</a:t>
            </a:r>
          </a:p>
          <a:p>
            <a:pPr>
              <a:lnSpc>
                <a:spcPct val="100000"/>
              </a:lnSpc>
            </a:pPr>
            <a:r>
              <a:rPr lang="en-US" sz="2000" dirty="0" smtClean="0"/>
              <a:t>PC provides </a:t>
            </a:r>
            <a:r>
              <a:rPr lang="en-US" sz="2000" dirty="0" err="1" smtClean="0"/>
              <a:t>standardised</a:t>
            </a:r>
            <a:r>
              <a:rPr lang="en-US" sz="2000" dirty="0" smtClean="0"/>
              <a:t> interface and buffering!</a:t>
            </a:r>
            <a:endParaRPr lang="en-US" sz="2000" dirty="0"/>
          </a:p>
          <a:p>
            <a:pPr>
              <a:lnSpc>
                <a:spcPct val="100000"/>
              </a:lnSpc>
            </a:pPr>
            <a:endParaRPr lang="en-US" sz="2000" dirty="0"/>
          </a:p>
        </p:txBody>
      </p:sp>
      <p:sp>
        <p:nvSpPr>
          <p:cNvPr id="4" name="Rectangle 2"/>
          <p:cNvSpPr>
            <a:spLocks noGrp="1" noChangeArrowheads="1"/>
          </p:cNvSpPr>
          <p:nvPr>
            <p:ph type="title"/>
          </p:nvPr>
        </p:nvSpPr>
        <p:spPr>
          <a:xfrm>
            <a:off x="381000" y="230188"/>
            <a:ext cx="8382000" cy="677108"/>
          </a:xfrm>
        </p:spPr>
        <p:txBody>
          <a:bodyPr/>
          <a:lstStyle/>
          <a:p>
            <a:r>
              <a:rPr lang="en-US" dirty="0"/>
              <a:t>DAQ </a:t>
            </a:r>
            <a:r>
              <a:rPr lang="en-US" dirty="0" smtClean="0"/>
              <a:t>interfaces / Readout </a:t>
            </a:r>
            <a:r>
              <a:rPr lang="en-US" dirty="0" smtClean="0"/>
              <a:t>Boards 2</a:t>
            </a:r>
            <a:endParaRPr lang="en-US" dirty="0"/>
          </a:p>
        </p:txBody>
      </p:sp>
      <p:sp>
        <p:nvSpPr>
          <p:cNvPr id="5" name="Rectangle 4"/>
          <p:cNvSpPr/>
          <p:nvPr/>
        </p:nvSpPr>
        <p:spPr bwMode="auto">
          <a:xfrm>
            <a:off x="5867400" y="4343400"/>
            <a:ext cx="3048000" cy="1752600"/>
          </a:xfrm>
          <a:prstGeom prst="rect">
            <a:avLst/>
          </a:prstGeom>
          <a:solidFill>
            <a:schemeClr val="accent4"/>
          </a:solidFill>
          <a:ln>
            <a:solidFill>
              <a:schemeClr val="accent2"/>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
            </a:r>
            <a:br>
              <a:rPr lang="en-US" sz="2300" dirty="0" smtClean="0">
                <a:solidFill>
                  <a:srgbClr val="FFFFFF"/>
                </a:solidFill>
                <a:effectLst>
                  <a:outerShdw blurRad="38100" dist="38100" dir="2700000" algn="tl">
                    <a:srgbClr val="000000">
                      <a:alpha val="43137"/>
                    </a:srgbClr>
                  </a:outerShdw>
                </a:effectLst>
                <a:latin typeface="Segoe" pitchFamily="34" charset="0"/>
              </a:rPr>
            </a:br>
            <a:r>
              <a:rPr lang="en-US" sz="2300" dirty="0" smtClean="0">
                <a:solidFill>
                  <a:srgbClr val="FFFFFF"/>
                </a:solidFill>
                <a:effectLst>
                  <a:outerShdw blurRad="38100" dist="38100" dir="2700000" algn="tl">
                    <a:srgbClr val="000000">
                      <a:alpha val="43137"/>
                    </a:srgbClr>
                  </a:outerShdw>
                </a:effectLst>
                <a:latin typeface="Segoe" pitchFamily="34" charset="0"/>
              </a:rPr>
              <a:t>Readout PC</a:t>
            </a: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aphicFrame>
        <p:nvGraphicFramePr>
          <p:cNvPr id="6" name="Object 2"/>
          <p:cNvGraphicFramePr>
            <a:graphicFrameLocks noChangeAspect="1"/>
          </p:cNvGraphicFramePr>
          <p:nvPr>
            <p:extLst>
              <p:ext uri="{D42A27DB-BD31-4B8C-83A1-F6EECF244321}">
                <p14:modId xmlns:p14="http://schemas.microsoft.com/office/powerpoint/2010/main" val="3485795094"/>
              </p:ext>
            </p:extLst>
          </p:nvPr>
        </p:nvGraphicFramePr>
        <p:xfrm>
          <a:off x="5930900" y="1219200"/>
          <a:ext cx="2603500" cy="2703513"/>
        </p:xfrm>
        <a:graphic>
          <a:graphicData uri="http://schemas.openxmlformats.org/presentationml/2006/ole">
            <mc:AlternateContent xmlns:mc="http://schemas.openxmlformats.org/markup-compatibility/2006">
              <mc:Choice xmlns:v="urn:schemas-microsoft-com:vml" Requires="v">
                <p:oleObj spid="_x0000_s1029" name="Visio" r:id="rId3" imgW="2603373" imgH="2703512" progId="Visio.Drawing.11">
                  <p:embed/>
                </p:oleObj>
              </mc:Choice>
              <mc:Fallback>
                <p:oleObj name="Visio" r:id="rId3" imgW="2603373" imgH="2703512"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0900" y="1219200"/>
                        <a:ext cx="2603500" cy="270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7" name="Rectangle 6"/>
          <p:cNvSpPr/>
          <p:nvPr/>
        </p:nvSpPr>
        <p:spPr bwMode="auto">
          <a:xfrm>
            <a:off x="6096000" y="4419600"/>
            <a:ext cx="15240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PCI interface card</a:t>
            </a: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9" name="Straight Arrow Connector 8"/>
          <p:cNvCxnSpPr/>
          <p:nvPr/>
        </p:nvCxnSpPr>
        <p:spPr>
          <a:xfrm>
            <a:off x="6553200" y="2971800"/>
            <a:ext cx="152400" cy="1371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6019800" y="2743200"/>
            <a:ext cx="381000" cy="1676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800600" y="3733800"/>
            <a:ext cx="1544012" cy="400110"/>
          </a:xfrm>
          <a:prstGeom prst="rect">
            <a:avLst/>
          </a:prstGeom>
          <a:noFill/>
        </p:spPr>
        <p:txBody>
          <a:bodyPr wrap="none" rtlCol="0">
            <a:spAutoFit/>
          </a:bodyPr>
          <a:lstStyle/>
          <a:p>
            <a:r>
              <a:rPr lang="en-US" sz="2000" dirty="0" smtClean="0">
                <a:solidFill>
                  <a:srgbClr val="FFC000"/>
                </a:solidFill>
              </a:rPr>
              <a:t>Readout Link</a:t>
            </a:r>
            <a:endParaRPr lang="en-US" sz="2000" dirty="0">
              <a:solidFill>
                <a:srgbClr val="FFC000"/>
              </a:solidFill>
            </a:endParaRPr>
          </a:p>
        </p:txBody>
      </p:sp>
    </p:spTree>
    <p:extLst>
      <p:ext uri="{BB962C8B-B14F-4D97-AF65-F5344CB8AC3E}">
        <p14:creationId xmlns:p14="http://schemas.microsoft.com/office/powerpoint/2010/main" val="2278642646"/>
      </p:ext>
    </p:extLst>
  </p:cSld>
  <p:clrMapOvr>
    <a:masterClrMapping/>
  </p:clrMapOvr>
  <p:transition xmlns:p14="http://schemas.microsoft.com/office/powerpoint/2010/mai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(Large) Systems</a:t>
            </a:r>
            <a:endParaRPr lang="en-GB"/>
          </a:p>
        </p:txBody>
      </p:sp>
      <p:sp>
        <p:nvSpPr>
          <p:cNvPr id="3" name="Subtitle 2"/>
          <p:cNvSpPr>
            <a:spLocks noGrp="1"/>
          </p:cNvSpPr>
          <p:nvPr>
            <p:ph type="subTitle" idx="1"/>
          </p:nvPr>
        </p:nvSpPr>
        <p:spPr/>
        <p:txBody>
          <a:bodyPr/>
          <a:lstStyle/>
          <a:p>
            <a:endParaRPr lang="en-GB"/>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Challenge</a:t>
            </a:r>
            <a:endParaRPr lang="en-US" dirty="0"/>
          </a:p>
        </p:txBody>
      </p:sp>
      <p:sp>
        <p:nvSpPr>
          <p:cNvPr id="3" name="Content Placeholder 2"/>
          <p:cNvSpPr>
            <a:spLocks noGrp="1"/>
          </p:cNvSpPr>
          <p:nvPr>
            <p:ph idx="1"/>
          </p:nvPr>
        </p:nvSpPr>
        <p:spPr>
          <a:xfrm>
            <a:off x="457200" y="1371600"/>
            <a:ext cx="8229600" cy="4942036"/>
          </a:xfrm>
        </p:spPr>
        <p:txBody>
          <a:bodyPr>
            <a:normAutofit fontScale="77500" lnSpcReduction="20000"/>
          </a:bodyPr>
          <a:lstStyle/>
          <a:p>
            <a:r>
              <a:rPr lang="en-US" dirty="0" smtClean="0"/>
              <a:t>The goal of the LHC is clear: find the Higgs and (at least hints of) new physics </a:t>
            </a:r>
            <a:r>
              <a:rPr lang="en-US" dirty="0" smtClean="0">
                <a:sym typeface="Wingdings"/>
              </a:rPr>
              <a:t></a:t>
            </a:r>
          </a:p>
          <a:p>
            <a:pPr lvl="1"/>
            <a:r>
              <a:rPr lang="en-US" dirty="0" smtClean="0">
                <a:sym typeface="Wingdings"/>
              </a:rPr>
              <a:t>Lots of collisions (to find rare events)</a:t>
            </a:r>
          </a:p>
          <a:p>
            <a:pPr lvl="1"/>
            <a:r>
              <a:rPr lang="en-US" dirty="0" smtClean="0">
                <a:sym typeface="Wingdings"/>
              </a:rPr>
              <a:t>High energy (to find heavy particles)</a:t>
            </a:r>
          </a:p>
          <a:p>
            <a:pPr lvl="1"/>
            <a:endParaRPr lang="en-US" dirty="0">
              <a:sym typeface="Wingdings"/>
            </a:endParaRPr>
          </a:p>
          <a:p>
            <a:pPr lvl="1"/>
            <a:endParaRPr lang="en-US" dirty="0" smtClean="0">
              <a:sym typeface="Wingdings"/>
            </a:endParaRPr>
          </a:p>
          <a:p>
            <a:pPr lvl="1"/>
            <a:endParaRPr lang="en-US" dirty="0">
              <a:sym typeface="Wingdings"/>
            </a:endParaRPr>
          </a:p>
          <a:p>
            <a:endParaRPr lang="en-US" dirty="0" smtClean="0">
              <a:sym typeface="Wingdings"/>
            </a:endParaRPr>
          </a:p>
          <a:p>
            <a:endParaRPr lang="en-US" dirty="0" smtClean="0">
              <a:sym typeface="Wingdings"/>
            </a:endParaRPr>
          </a:p>
          <a:p>
            <a:endParaRPr lang="en-US" dirty="0">
              <a:sym typeface="Wingdings"/>
            </a:endParaRPr>
          </a:p>
          <a:p>
            <a:r>
              <a:rPr lang="en-US" dirty="0" smtClean="0">
                <a:sym typeface="Wingdings"/>
              </a:rPr>
              <a:t>It turns out that the best way to get the most collisions is to increase N and to decrease f</a:t>
            </a:r>
          </a:p>
          <a:p>
            <a:r>
              <a:rPr lang="en-US" dirty="0" smtClean="0">
                <a:sym typeface="Wingdings"/>
              </a:rPr>
              <a:t>In 2011 and 2012: f = 20 MHz, N = 1.5 10</a:t>
            </a:r>
            <a:r>
              <a:rPr lang="en-US" baseline="30000" dirty="0" smtClean="0">
                <a:sym typeface="Wingdings"/>
              </a:rPr>
              <a:t>11 </a:t>
            </a:r>
            <a:r>
              <a:rPr lang="en-US" dirty="0">
                <a:sym typeface="Wingdings"/>
              </a:rPr>
              <a:t> </a:t>
            </a:r>
            <a:r>
              <a:rPr lang="en-US" dirty="0" smtClean="0">
                <a:sym typeface="Wingdings"/>
              </a:rPr>
              <a:t>(and can go higher!)</a:t>
            </a:r>
          </a:p>
          <a:p>
            <a:r>
              <a:rPr lang="en-US" dirty="0" smtClean="0">
                <a:sym typeface="Wingdings"/>
              </a:rPr>
              <a:t>This has a price  high number of interactions per crossing (“pile-up”)  large occupancy in the detectors  </a:t>
            </a:r>
            <a:r>
              <a:rPr lang="en-US" i="1" dirty="0" smtClean="0">
                <a:solidFill>
                  <a:srgbClr val="FF0000"/>
                </a:solidFill>
                <a:sym typeface="Wingdings"/>
              </a:rPr>
              <a:t>big events</a:t>
            </a:r>
          </a:p>
          <a:p>
            <a:endParaRPr lang="en-US" dirty="0" smtClean="0">
              <a:sym typeface="Wingdings"/>
            </a:endParaRPr>
          </a:p>
          <a:p>
            <a:endParaRPr lang="en-US" dirty="0" smtClean="0">
              <a:sym typeface="Wingdings"/>
            </a:endParaRPr>
          </a:p>
          <a:p>
            <a:endParaRPr lang="en-US" dirty="0" smtClean="0"/>
          </a:p>
        </p:txBody>
      </p:sp>
      <p:graphicFrame>
        <p:nvGraphicFramePr>
          <p:cNvPr id="6" name="Object 2"/>
          <p:cNvGraphicFramePr>
            <a:graphicFrameLocks noChangeAspect="1"/>
          </p:cNvGraphicFramePr>
          <p:nvPr>
            <p:extLst>
              <p:ext uri="{D42A27DB-BD31-4B8C-83A1-F6EECF244321}">
                <p14:modId xmlns:p14="http://schemas.microsoft.com/office/powerpoint/2010/main" val="2216267035"/>
              </p:ext>
            </p:extLst>
          </p:nvPr>
        </p:nvGraphicFramePr>
        <p:xfrm>
          <a:off x="1995488" y="2743200"/>
          <a:ext cx="4968875" cy="1611312"/>
        </p:xfrm>
        <a:graphic>
          <a:graphicData uri="http://schemas.openxmlformats.org/presentationml/2006/ole">
            <mc:AlternateContent xmlns:mc="http://schemas.openxmlformats.org/markup-compatibility/2006">
              <mc:Choice xmlns:v="urn:schemas-microsoft-com:vml" Requires="v">
                <p:oleObj spid="_x0000_s7193" name="Equation" r:id="rId3" imgW="1409700" imgH="457200" progId="Equation.3">
                  <p:embed/>
                </p:oleObj>
              </mc:Choice>
              <mc:Fallback>
                <p:oleObj name="Equation" r:id="rId3" imgW="1409700" imgH="457200" progId="Equation.3">
                  <p:embed/>
                  <p:pic>
                    <p:nvPicPr>
                      <p:cNvPr id="0" name=""/>
                      <p:cNvPicPr>
                        <a:picLocks noChangeAspect="1" noChangeArrowheads="1"/>
                      </p:cNvPicPr>
                      <p:nvPr/>
                    </p:nvPicPr>
                    <p:blipFill>
                      <a:blip r:embed="rId4"/>
                      <a:srcRect/>
                      <a:stretch>
                        <a:fillRect/>
                      </a:stretch>
                    </p:blipFill>
                    <p:spPr bwMode="auto">
                      <a:xfrm>
                        <a:off x="1995488" y="2743200"/>
                        <a:ext cx="4968875" cy="1611312"/>
                      </a:xfrm>
                      <a:prstGeom prst="rect">
                        <a:avLst/>
                      </a:prstGeom>
                      <a:solidFill>
                        <a:srgbClr val="FFCC99"/>
                      </a:solidFill>
                      <a:ln w="9525">
                        <a:solidFill>
                          <a:schemeClr val="tx1"/>
                        </a:solidFill>
                        <a:miter lim="800000"/>
                        <a:headEnd/>
                        <a:tailEnd/>
                      </a:ln>
                    </p:spPr>
                  </p:pic>
                </p:oleObj>
              </mc:Fallback>
            </mc:AlternateContent>
          </a:graphicData>
        </a:graphic>
      </p:graphicFrame>
    </p:spTree>
    <p:extLst>
      <p:ext uri="{BB962C8B-B14F-4D97-AF65-F5344CB8AC3E}">
        <p14:creationId xmlns:p14="http://schemas.microsoft.com/office/powerpoint/2010/main" val="73733147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Physics, Detectors, Trigger &amp; DAQ</a:t>
            </a:r>
            <a:endParaRPr lang="en-GB" dirty="0"/>
          </a:p>
        </p:txBody>
      </p:sp>
      <p:sp>
        <p:nvSpPr>
          <p:cNvPr id="4" name="Slide Number Placeholder 3"/>
          <p:cNvSpPr>
            <a:spLocks noGrp="1"/>
          </p:cNvSpPr>
          <p:nvPr>
            <p:ph type="sldNum" sz="quarter" idx="4294967295"/>
          </p:nvPr>
        </p:nvSpPr>
        <p:spPr>
          <a:xfrm>
            <a:off x="6994525" y="6443663"/>
            <a:ext cx="2133600" cy="319087"/>
          </a:xfrm>
          <a:prstGeom prst="rect">
            <a:avLst/>
          </a:prstGeom>
        </p:spPr>
        <p:txBody>
          <a:bodyPr/>
          <a:lstStyle/>
          <a:p>
            <a:fld id="{ABA9A3DD-692D-4565-833F-9AB531AF0A92}" type="slidenum">
              <a:rPr lang="en-US" smtClean="0"/>
              <a:pPr/>
              <a:t>48</a:t>
            </a:fld>
            <a:endParaRPr lang="en-US" dirty="0"/>
          </a:p>
        </p:txBody>
      </p:sp>
      <p:pic>
        <p:nvPicPr>
          <p:cNvPr id="5" name="Picture 4" descr="500px-Gluon-top-higgs_svg.png"/>
          <p:cNvPicPr>
            <a:picLocks noChangeAspect="1"/>
          </p:cNvPicPr>
          <p:nvPr/>
        </p:nvPicPr>
        <p:blipFill>
          <a:blip r:embed="rId2"/>
          <a:stretch>
            <a:fillRect/>
          </a:stretch>
        </p:blipFill>
        <p:spPr>
          <a:xfrm>
            <a:off x="0" y="1384553"/>
            <a:ext cx="2457450" cy="2039684"/>
          </a:xfrm>
          <a:prstGeom prst="rect">
            <a:avLst/>
          </a:prstGeom>
        </p:spPr>
      </p:pic>
      <p:sp>
        <p:nvSpPr>
          <p:cNvPr id="6" name="TextBox 5"/>
          <p:cNvSpPr txBox="1"/>
          <p:nvPr/>
        </p:nvSpPr>
        <p:spPr>
          <a:xfrm>
            <a:off x="179512" y="3573016"/>
            <a:ext cx="2171700" cy="876300"/>
          </a:xfrm>
          <a:prstGeom prst="rect">
            <a:avLst/>
          </a:prstGeom>
          <a:noFill/>
        </p:spPr>
        <p:txBody>
          <a:bodyPr wrap="square" rtlCol="0">
            <a:normAutofit/>
          </a:bodyPr>
          <a:lstStyle/>
          <a:p>
            <a:r>
              <a:rPr lang="en-US" sz="2400" b="1" dirty="0" smtClean="0">
                <a:latin typeface="Calibri"/>
                <a:cs typeface="Calibri"/>
              </a:rPr>
              <a:t>rare, need many collisions</a:t>
            </a:r>
            <a:endParaRPr lang="en-GB" sz="2400" b="1" dirty="0" smtClean="0">
              <a:latin typeface="Calibri"/>
              <a:cs typeface="Calibri"/>
            </a:endParaRPr>
          </a:p>
        </p:txBody>
      </p:sp>
      <p:sp>
        <p:nvSpPr>
          <p:cNvPr id="7" name="Oval 6"/>
          <p:cNvSpPr/>
          <p:nvPr/>
        </p:nvSpPr>
        <p:spPr>
          <a:xfrm>
            <a:off x="3028950" y="1340768"/>
            <a:ext cx="1866900" cy="1295400"/>
          </a:xfrm>
          <a:prstGeom prst="ellipse">
            <a:avLst/>
          </a:prstGeom>
          <a:gradFill flip="none" rotWithShape="1">
            <a:gsLst>
              <a:gs pos="49000">
                <a:srgbClr val="3366FF"/>
              </a:gs>
              <a:gs pos="100000">
                <a:srgbClr val="FFFFFF"/>
              </a:gs>
            </a:gsLst>
            <a:lin ang="0" scaled="1"/>
            <a:tileRect/>
          </a:gradFill>
          <a:ln>
            <a:noFill/>
          </a:ln>
          <a:effectLst>
            <a:glow rad="101600">
              <a:srgbClr val="33CCFF">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High rate collider</a:t>
            </a:r>
            <a:endParaRPr lang="en-GB" dirty="0"/>
          </a:p>
        </p:txBody>
      </p:sp>
      <p:sp>
        <p:nvSpPr>
          <p:cNvPr id="8" name="Oval 7"/>
          <p:cNvSpPr/>
          <p:nvPr/>
        </p:nvSpPr>
        <p:spPr>
          <a:xfrm>
            <a:off x="6300192" y="1340768"/>
            <a:ext cx="2160612" cy="1295400"/>
          </a:xfrm>
          <a:prstGeom prst="ellipse">
            <a:avLst/>
          </a:prstGeom>
          <a:gradFill flip="none" rotWithShape="1">
            <a:gsLst>
              <a:gs pos="49000">
                <a:srgbClr val="3366FF"/>
              </a:gs>
              <a:gs pos="100000">
                <a:srgbClr val="FFFFFF"/>
              </a:gs>
            </a:gsLst>
            <a:lin ang="0" scaled="1"/>
            <a:tileRect/>
          </a:gradFill>
          <a:ln>
            <a:noFill/>
          </a:ln>
          <a:effectLst>
            <a:glow rad="101600">
              <a:srgbClr val="33CCFF">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Fast electronics</a:t>
            </a:r>
          </a:p>
        </p:txBody>
      </p:sp>
      <p:sp>
        <p:nvSpPr>
          <p:cNvPr id="9" name="Oval 8"/>
          <p:cNvSpPr/>
          <p:nvPr/>
        </p:nvSpPr>
        <p:spPr>
          <a:xfrm>
            <a:off x="6388174" y="3356992"/>
            <a:ext cx="2000250" cy="1314450"/>
          </a:xfrm>
          <a:prstGeom prst="ellipse">
            <a:avLst/>
          </a:prstGeom>
          <a:gradFill flip="none" rotWithShape="1">
            <a:gsLst>
              <a:gs pos="49000">
                <a:srgbClr val="3366FF"/>
              </a:gs>
              <a:gs pos="100000">
                <a:srgbClr val="FFFFFF"/>
              </a:gs>
            </a:gsLst>
            <a:lin ang="0" scaled="1"/>
            <a:tileRect/>
          </a:gradFill>
          <a:ln>
            <a:noFill/>
          </a:ln>
          <a:effectLst>
            <a:glow rad="101600">
              <a:srgbClr val="33CCFF">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Data acquisition</a:t>
            </a:r>
          </a:p>
        </p:txBody>
      </p:sp>
      <p:sp>
        <p:nvSpPr>
          <p:cNvPr id="10" name="Oval 9"/>
          <p:cNvSpPr/>
          <p:nvPr/>
        </p:nvSpPr>
        <p:spPr>
          <a:xfrm>
            <a:off x="3219450" y="3365748"/>
            <a:ext cx="1866900" cy="1295400"/>
          </a:xfrm>
          <a:prstGeom prst="ellipse">
            <a:avLst/>
          </a:prstGeom>
          <a:gradFill flip="none" rotWithShape="1">
            <a:gsLst>
              <a:gs pos="49000">
                <a:srgbClr val="3366FF"/>
              </a:gs>
              <a:gs pos="100000">
                <a:srgbClr val="FFFFFF"/>
              </a:gs>
            </a:gsLst>
            <a:lin ang="0" scaled="1"/>
            <a:tileRect/>
          </a:gradFill>
          <a:ln>
            <a:noFill/>
          </a:ln>
          <a:effectLst>
            <a:glow rad="101600">
              <a:srgbClr val="33CCFF">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a:t>T</a:t>
            </a:r>
            <a:r>
              <a:rPr lang="en-US" dirty="0" smtClean="0"/>
              <a:t>rigger</a:t>
            </a:r>
          </a:p>
        </p:txBody>
      </p:sp>
      <p:cxnSp>
        <p:nvCxnSpPr>
          <p:cNvPr id="12" name="Straight Arrow Connector 11"/>
          <p:cNvCxnSpPr>
            <a:stCxn id="10" idx="0"/>
            <a:endCxn id="8" idx="3"/>
          </p:cNvCxnSpPr>
          <p:nvPr/>
        </p:nvCxnSpPr>
        <p:spPr>
          <a:xfrm flipV="1">
            <a:off x="4152900" y="2446461"/>
            <a:ext cx="2463706" cy="919287"/>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5" idx="2"/>
            <a:endCxn id="7" idx="2"/>
          </p:cNvCxnSpPr>
          <p:nvPr/>
        </p:nvCxnSpPr>
        <p:spPr>
          <a:xfrm flipV="1">
            <a:off x="1228725" y="1988468"/>
            <a:ext cx="1800225" cy="143576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7" idx="6"/>
            <a:endCxn id="8" idx="2"/>
          </p:cNvCxnSpPr>
          <p:nvPr/>
        </p:nvCxnSpPr>
        <p:spPr>
          <a:xfrm>
            <a:off x="4895850" y="1988468"/>
            <a:ext cx="140434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8" idx="4"/>
            <a:endCxn id="9" idx="0"/>
          </p:cNvCxnSpPr>
          <p:nvPr/>
        </p:nvCxnSpPr>
        <p:spPr>
          <a:xfrm>
            <a:off x="7380498" y="2636168"/>
            <a:ext cx="7801" cy="720824"/>
          </a:xfrm>
          <a:prstGeom prst="straightConnector1">
            <a:avLst/>
          </a:prstGeom>
          <a:ln w="762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0" idx="6"/>
            <a:endCxn id="9" idx="2"/>
          </p:cNvCxnSpPr>
          <p:nvPr/>
        </p:nvCxnSpPr>
        <p:spPr>
          <a:xfrm>
            <a:off x="5086350" y="4013448"/>
            <a:ext cx="1301824" cy="76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rot="20296502">
            <a:off x="5309514" y="2744762"/>
            <a:ext cx="1047921" cy="369332"/>
          </a:xfrm>
          <a:prstGeom prst="rect">
            <a:avLst/>
          </a:prstGeom>
          <a:noFill/>
        </p:spPr>
        <p:txBody>
          <a:bodyPr wrap="none" rtlCol="0">
            <a:spAutoFit/>
          </a:bodyPr>
          <a:lstStyle/>
          <a:p>
            <a:r>
              <a:rPr lang="en-US" sz="1800" dirty="0" smtClean="0">
                <a:latin typeface="+mn-lt"/>
              </a:rPr>
              <a:t>decisions</a:t>
            </a:r>
          </a:p>
        </p:txBody>
      </p:sp>
      <p:sp>
        <p:nvSpPr>
          <p:cNvPr id="28" name="Oval 27"/>
          <p:cNvSpPr/>
          <p:nvPr/>
        </p:nvSpPr>
        <p:spPr>
          <a:xfrm>
            <a:off x="3203848" y="4941168"/>
            <a:ext cx="1866900" cy="1295400"/>
          </a:xfrm>
          <a:prstGeom prst="ellipse">
            <a:avLst/>
          </a:prstGeom>
          <a:gradFill flip="none" rotWithShape="1">
            <a:gsLst>
              <a:gs pos="49000">
                <a:srgbClr val="3366FF"/>
              </a:gs>
              <a:gs pos="100000">
                <a:srgbClr val="FFFFFF"/>
              </a:gs>
            </a:gsLst>
            <a:lin ang="0" scaled="1"/>
            <a:tileRect/>
          </a:gradFill>
          <a:ln>
            <a:noFill/>
          </a:ln>
          <a:effectLst>
            <a:glow rad="101600">
              <a:srgbClr val="33CCFF">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Event Filter</a:t>
            </a:r>
          </a:p>
        </p:txBody>
      </p:sp>
      <p:cxnSp>
        <p:nvCxnSpPr>
          <p:cNvPr id="29" name="Straight Arrow Connector 28"/>
          <p:cNvCxnSpPr>
            <a:stCxn id="9" idx="3"/>
            <a:endCxn id="28" idx="7"/>
          </p:cNvCxnSpPr>
          <p:nvPr/>
        </p:nvCxnSpPr>
        <p:spPr>
          <a:xfrm flipH="1">
            <a:off x="4797347" y="4478945"/>
            <a:ext cx="1883757" cy="65193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8" idx="6"/>
            <a:endCxn id="39" idx="2"/>
          </p:cNvCxnSpPr>
          <p:nvPr/>
        </p:nvCxnSpPr>
        <p:spPr>
          <a:xfrm>
            <a:off x="5070748" y="5588868"/>
            <a:ext cx="1317426" cy="952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9" name="Oval 38"/>
          <p:cNvSpPr/>
          <p:nvPr/>
        </p:nvSpPr>
        <p:spPr>
          <a:xfrm>
            <a:off x="6388174" y="4941168"/>
            <a:ext cx="2000250" cy="1314450"/>
          </a:xfrm>
          <a:prstGeom prst="ellipse">
            <a:avLst/>
          </a:prstGeom>
          <a:gradFill flip="none" rotWithShape="1">
            <a:gsLst>
              <a:gs pos="49000">
                <a:srgbClr val="3366FF"/>
              </a:gs>
              <a:gs pos="100000">
                <a:srgbClr val="FFFFFF"/>
              </a:gs>
            </a:gsLst>
            <a:lin ang="0" scaled="1"/>
            <a:tileRect/>
          </a:gradFill>
          <a:ln>
            <a:noFill/>
          </a:ln>
          <a:effectLst>
            <a:glow rad="101600">
              <a:srgbClr val="33CCFF">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Mass</a:t>
            </a:r>
          </a:p>
          <a:p>
            <a:pPr algn="ctr"/>
            <a:r>
              <a:rPr lang="en-US" dirty="0" smtClean="0"/>
              <a:t>Storage</a:t>
            </a:r>
          </a:p>
        </p:txBody>
      </p:sp>
      <p:sp>
        <p:nvSpPr>
          <p:cNvPr id="41" name="TextBox 40"/>
          <p:cNvSpPr txBox="1"/>
          <p:nvPr/>
        </p:nvSpPr>
        <p:spPr>
          <a:xfrm rot="5400000">
            <a:off x="7541517" y="2798888"/>
            <a:ext cx="604402" cy="369332"/>
          </a:xfrm>
          <a:prstGeom prst="rect">
            <a:avLst/>
          </a:prstGeom>
          <a:noFill/>
        </p:spPr>
        <p:txBody>
          <a:bodyPr wrap="none" rtlCol="0">
            <a:spAutoFit/>
          </a:bodyPr>
          <a:lstStyle/>
          <a:p>
            <a:r>
              <a:rPr lang="en-US" sz="1800" dirty="0" smtClean="0">
                <a:latin typeface="+mn-lt"/>
              </a:rPr>
              <a:t>data</a:t>
            </a:r>
          </a:p>
        </p:txBody>
      </p:sp>
      <p:sp>
        <p:nvSpPr>
          <p:cNvPr id="45" name="TextBox 44"/>
          <p:cNvSpPr txBox="1"/>
          <p:nvPr/>
        </p:nvSpPr>
        <p:spPr>
          <a:xfrm>
            <a:off x="5179202" y="3609829"/>
            <a:ext cx="1047921" cy="369332"/>
          </a:xfrm>
          <a:prstGeom prst="rect">
            <a:avLst/>
          </a:prstGeom>
          <a:noFill/>
        </p:spPr>
        <p:txBody>
          <a:bodyPr wrap="none" rtlCol="0">
            <a:spAutoFit/>
          </a:bodyPr>
          <a:lstStyle/>
          <a:p>
            <a:r>
              <a:rPr lang="en-US" sz="1800" dirty="0" smtClean="0">
                <a:latin typeface="+mn-lt"/>
              </a:rPr>
              <a:t>decisions</a:t>
            </a:r>
          </a:p>
        </p:txBody>
      </p:sp>
      <p:sp>
        <p:nvSpPr>
          <p:cNvPr id="53" name="TextBox 52"/>
          <p:cNvSpPr txBox="1"/>
          <p:nvPr/>
        </p:nvSpPr>
        <p:spPr>
          <a:xfrm rot="20374703">
            <a:off x="5318561" y="4410631"/>
            <a:ext cx="604402" cy="369332"/>
          </a:xfrm>
          <a:prstGeom prst="rect">
            <a:avLst/>
          </a:prstGeom>
          <a:noFill/>
        </p:spPr>
        <p:txBody>
          <a:bodyPr wrap="none" rtlCol="0">
            <a:spAutoFit/>
          </a:bodyPr>
          <a:lstStyle/>
          <a:p>
            <a:r>
              <a:rPr lang="en-US" sz="1800" dirty="0" smtClean="0">
                <a:latin typeface="+mn-lt"/>
              </a:rPr>
              <a:t>data</a:t>
            </a:r>
          </a:p>
        </p:txBody>
      </p:sp>
      <p:sp>
        <p:nvSpPr>
          <p:cNvPr id="54" name="TextBox 53"/>
          <p:cNvSpPr txBox="1"/>
          <p:nvPr/>
        </p:nvSpPr>
        <p:spPr>
          <a:xfrm>
            <a:off x="5199117" y="1556792"/>
            <a:ext cx="813043" cy="369332"/>
          </a:xfrm>
          <a:prstGeom prst="rect">
            <a:avLst/>
          </a:prstGeom>
          <a:noFill/>
        </p:spPr>
        <p:txBody>
          <a:bodyPr wrap="none" rtlCol="0">
            <a:spAutoFit/>
          </a:bodyPr>
          <a:lstStyle/>
          <a:p>
            <a:r>
              <a:rPr lang="en-US" sz="1800" dirty="0" smtClean="0">
                <a:latin typeface="+mn-lt"/>
              </a:rPr>
              <a:t>signals</a:t>
            </a:r>
          </a:p>
        </p:txBody>
      </p:sp>
    </p:spTree>
    <p:extLst>
      <p:ext uri="{BB962C8B-B14F-4D97-AF65-F5344CB8AC3E}">
        <p14:creationId xmlns:p14="http://schemas.microsoft.com/office/powerpoint/2010/main" val="92906963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4" name="Picture 3" descr="front-end_architecture_new"/>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382334" y="609600"/>
            <a:ext cx="4399768" cy="5867400"/>
          </a:xfrm>
          <a:prstGeom prst="rect">
            <a:avLst/>
          </a:prstGeom>
          <a:solidFill>
            <a:srgbClr val="FFFFFF"/>
          </a:solidFill>
          <a:ln w="9525">
            <a:noFill/>
            <a:miter lim="800000"/>
            <a:headEnd/>
            <a:tailEnd/>
          </a:ln>
        </p:spPr>
      </p:pic>
      <p:sp>
        <p:nvSpPr>
          <p:cNvPr id="81923" name="Rectangle 2"/>
          <p:cNvSpPr>
            <a:spLocks noGrp="1" noChangeArrowheads="1"/>
          </p:cNvSpPr>
          <p:nvPr>
            <p:ph type="title"/>
          </p:nvPr>
        </p:nvSpPr>
        <p:spPr/>
        <p:txBody>
          <a:bodyPr/>
          <a:lstStyle/>
          <a:p>
            <a:pPr eaLnBrk="1" hangingPunct="1"/>
            <a:r>
              <a:rPr lang="en-US" dirty="0" smtClean="0"/>
              <a:t>Readout Architecture (LHCb)</a:t>
            </a:r>
          </a:p>
        </p:txBody>
      </p:sp>
      <p:sp>
        <p:nvSpPr>
          <p:cNvPr id="2" name="Text Placeholder 1"/>
          <p:cNvSpPr>
            <a:spLocks noGrp="1"/>
          </p:cNvSpPr>
          <p:nvPr>
            <p:ph type="body" sz="quarter" idx="10"/>
          </p:nvPr>
        </p:nvSpPr>
        <p:spPr>
          <a:xfrm>
            <a:off x="381000" y="838200"/>
            <a:ext cx="3962400" cy="5194646"/>
          </a:xfrm>
        </p:spPr>
        <p:txBody>
          <a:bodyPr/>
          <a:lstStyle/>
          <a:p>
            <a:pPr marL="0" indent="0">
              <a:buNone/>
            </a:pPr>
            <a:endParaRPr lang="en-US" sz="2800" dirty="0" smtClean="0"/>
          </a:p>
          <a:p>
            <a:r>
              <a:rPr lang="en-US" sz="2800" dirty="0" smtClean="0"/>
              <a:t>Architecture imposed on all sub-systems</a:t>
            </a:r>
          </a:p>
          <a:p>
            <a:r>
              <a:rPr lang="en-US" sz="2800" dirty="0" smtClean="0"/>
              <a:t>Independent implementations from multiple designers and institutes must be checked for strict conformity (hardware!)</a:t>
            </a:r>
          </a:p>
          <a:p>
            <a:r>
              <a:rPr lang="en-US" sz="2800" dirty="0" smtClean="0"/>
              <a:t>Errors and misunderstandings will likely impact physics performance </a:t>
            </a:r>
            <a:endParaRPr lang="en-US" sz="28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...experiment-data were read</a:t>
            </a:r>
            <a:endParaRPr lang="en-GB" dirty="0"/>
          </a:p>
        </p:txBody>
      </p:sp>
      <p:pic>
        <p:nvPicPr>
          <p:cNvPr id="5" name="Picture 4" descr="71.jpg"/>
          <p:cNvPicPr>
            <a:picLocks noChangeAspect="1"/>
          </p:cNvPicPr>
          <p:nvPr/>
        </p:nvPicPr>
        <p:blipFill>
          <a:blip r:embed="rId2"/>
          <a:stretch>
            <a:fillRect/>
          </a:stretch>
        </p:blipFill>
        <p:spPr>
          <a:xfrm>
            <a:off x="354852" y="846161"/>
            <a:ext cx="8488907" cy="5655292"/>
          </a:xfrm>
          <a:prstGeom prst="rect">
            <a:avLst/>
          </a:prstGeo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81000" y="230188"/>
            <a:ext cx="8382000" cy="677108"/>
          </a:xfrm>
        </p:spPr>
        <p:txBody>
          <a:bodyPr/>
          <a:lstStyle/>
          <a:p>
            <a:r>
              <a:rPr lang="en-US" dirty="0" smtClean="0"/>
              <a:t>New </a:t>
            </a:r>
            <a:r>
              <a:rPr lang="en-US" dirty="0"/>
              <a:t>P</a:t>
            </a:r>
            <a:r>
              <a:rPr lang="en-US" dirty="0" smtClean="0"/>
              <a:t>roblems</a:t>
            </a:r>
            <a:endParaRPr lang="en-GB" dirty="0"/>
          </a:p>
        </p:txBody>
      </p:sp>
      <p:pic>
        <p:nvPicPr>
          <p:cNvPr id="11" name="Content Placeholder 10" descr="complexity-and-false-hope.jpg"/>
          <p:cNvPicPr>
            <a:picLocks noGrp="1" noChangeAspect="1"/>
          </p:cNvPicPr>
          <p:nvPr>
            <p:ph sz="half" idx="1"/>
          </p:nvPr>
        </p:nvPicPr>
        <p:blipFill>
          <a:blip r:embed="rId2">
            <a:clrChange>
              <a:clrFrom>
                <a:srgbClr val="FFFFFF"/>
              </a:clrFrom>
              <a:clrTo>
                <a:srgbClr val="FFFFFF">
                  <a:alpha val="0"/>
                </a:srgbClr>
              </a:clrTo>
            </a:clrChange>
          </a:blip>
          <a:stretch>
            <a:fillRect/>
          </a:stretch>
        </p:blipFill>
        <p:spPr>
          <a:xfrm>
            <a:off x="302478" y="914400"/>
            <a:ext cx="3891150" cy="5519362"/>
          </a:xfrm>
          <a:solidFill>
            <a:srgbClr val="FFFFFF"/>
          </a:solidFill>
        </p:spPr>
      </p:pic>
      <p:sp>
        <p:nvSpPr>
          <p:cNvPr id="13" name="Content Placeholder 12"/>
          <p:cNvSpPr>
            <a:spLocks noGrp="1"/>
          </p:cNvSpPr>
          <p:nvPr>
            <p:ph sz="half" idx="2"/>
          </p:nvPr>
        </p:nvSpPr>
        <p:spPr>
          <a:xfrm>
            <a:off x="4648200" y="914400"/>
            <a:ext cx="4114800" cy="5334000"/>
          </a:xfrm>
        </p:spPr>
        <p:txBody>
          <a:bodyPr>
            <a:normAutofit lnSpcReduction="10000"/>
          </a:bodyPr>
          <a:lstStyle/>
          <a:p>
            <a:pPr>
              <a:lnSpc>
                <a:spcPct val="120000"/>
              </a:lnSpc>
            </a:pPr>
            <a:r>
              <a:rPr lang="en-US" dirty="0" smtClean="0"/>
              <a:t>Going from single sensors to building detector read-out of the circuits we have seen, brings up a host of new problems:</a:t>
            </a:r>
          </a:p>
          <a:p>
            <a:pPr lvl="1">
              <a:lnSpc>
                <a:spcPct val="120000"/>
              </a:lnSpc>
            </a:pPr>
            <a:r>
              <a:rPr lang="en-US" dirty="0" smtClean="0"/>
              <a:t>Power, Cooling</a:t>
            </a:r>
          </a:p>
          <a:p>
            <a:pPr lvl="1">
              <a:lnSpc>
                <a:spcPct val="120000"/>
              </a:lnSpc>
            </a:pPr>
            <a:r>
              <a:rPr lang="en-US" dirty="0" smtClean="0"/>
              <a:t>Crosstalk</a:t>
            </a:r>
          </a:p>
          <a:p>
            <a:pPr lvl="1">
              <a:lnSpc>
                <a:spcPct val="120000"/>
              </a:lnSpc>
            </a:pPr>
            <a:r>
              <a:rPr lang="en-US" dirty="0" smtClean="0"/>
              <a:t>Radiation (LHC)</a:t>
            </a:r>
          </a:p>
          <a:p>
            <a:pPr>
              <a:lnSpc>
                <a:spcPct val="120000"/>
              </a:lnSpc>
            </a:pPr>
            <a:r>
              <a:rPr lang="en-US" dirty="0" smtClean="0"/>
              <a:t>Some can be tackled by (yet) more sophisticated technologies</a:t>
            </a:r>
            <a:endParaRPr lang="en-GB"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a:xfrm>
            <a:off x="381000" y="230188"/>
            <a:ext cx="8382000" cy="564257"/>
          </a:xfrm>
        </p:spPr>
        <p:txBody>
          <a:bodyPr/>
          <a:lstStyle/>
          <a:p>
            <a:r>
              <a:rPr lang="en-US" sz="4000" dirty="0" smtClean="0"/>
              <a:t>An example: the LHCb Vertex detector </a:t>
            </a:r>
            <a:endParaRPr lang="en-US" sz="4000" dirty="0"/>
          </a:p>
        </p:txBody>
      </p:sp>
      <p:sp>
        <p:nvSpPr>
          <p:cNvPr id="225294" name="Rectangle 14"/>
          <p:cNvSpPr>
            <a:spLocks noGrp="1" noChangeArrowheads="1"/>
          </p:cNvSpPr>
          <p:nvPr>
            <p:ph sz="half" idx="1"/>
          </p:nvPr>
        </p:nvSpPr>
        <p:spPr>
          <a:xfrm>
            <a:off x="381000" y="1219200"/>
            <a:ext cx="4114800" cy="1851789"/>
          </a:xfrm>
        </p:spPr>
        <p:txBody>
          <a:bodyPr/>
          <a:lstStyle/>
          <a:p>
            <a:r>
              <a:rPr lang="en-US" sz="2000" dirty="0"/>
              <a:t>172k </a:t>
            </a:r>
            <a:r>
              <a:rPr lang="en-US" sz="2000" dirty="0" smtClean="0"/>
              <a:t>channels</a:t>
            </a:r>
            <a:endParaRPr lang="en-US" sz="2000" dirty="0"/>
          </a:p>
          <a:p>
            <a:r>
              <a:rPr lang="en-US" sz="2000" dirty="0"/>
              <a:t>Strips in R and </a:t>
            </a:r>
            <a:r>
              <a:rPr lang="el-GR" sz="2000" dirty="0">
                <a:cs typeface="Arial" charset="0"/>
              </a:rPr>
              <a:t>φ</a:t>
            </a:r>
            <a:r>
              <a:rPr lang="en-US" sz="2000" dirty="0">
                <a:cs typeface="Arial" charset="0"/>
              </a:rPr>
              <a:t> projection</a:t>
            </a:r>
            <a:br>
              <a:rPr lang="en-US" sz="2000" dirty="0">
                <a:cs typeface="Arial" charset="0"/>
              </a:rPr>
            </a:br>
            <a:r>
              <a:rPr lang="en-US" sz="2000" dirty="0">
                <a:cs typeface="Arial" charset="0"/>
              </a:rPr>
              <a:t>(~</a:t>
            </a:r>
            <a:r>
              <a:rPr lang="en-US" sz="2000" dirty="0" smtClean="0"/>
              <a:t>10 um </a:t>
            </a:r>
            <a:r>
              <a:rPr lang="en-US" sz="2000" dirty="0"/>
              <a:t>vertex resolution)</a:t>
            </a:r>
          </a:p>
          <a:p>
            <a:r>
              <a:rPr lang="en-US" sz="2000" dirty="0"/>
              <a:t>Located </a:t>
            </a:r>
            <a:r>
              <a:rPr lang="en-US" sz="2000" dirty="0" smtClean="0"/>
              <a:t>1 cm </a:t>
            </a:r>
            <a:r>
              <a:rPr lang="en-US" sz="2000" dirty="0"/>
              <a:t>from beam</a:t>
            </a:r>
          </a:p>
          <a:p>
            <a:r>
              <a:rPr lang="en-US" sz="2000" dirty="0"/>
              <a:t>Analog readout (via twisted pair cables over </a:t>
            </a:r>
            <a:r>
              <a:rPr lang="en-US" sz="2000" dirty="0" smtClean="0"/>
              <a:t>60 m</a:t>
            </a:r>
            <a:r>
              <a:rPr lang="en-US" sz="2000" dirty="0"/>
              <a:t>)</a:t>
            </a:r>
          </a:p>
        </p:txBody>
      </p:sp>
      <p:grpSp>
        <p:nvGrpSpPr>
          <p:cNvPr id="2" name="Group 6"/>
          <p:cNvGrpSpPr>
            <a:grpSpLocks/>
          </p:cNvGrpSpPr>
          <p:nvPr/>
        </p:nvGrpSpPr>
        <p:grpSpPr bwMode="auto">
          <a:xfrm>
            <a:off x="4967288" y="4652963"/>
            <a:ext cx="3960812" cy="1916112"/>
            <a:chOff x="158" y="845"/>
            <a:chExt cx="2294" cy="2289"/>
          </a:xfrm>
        </p:grpSpPr>
        <p:pic>
          <p:nvPicPr>
            <p:cNvPr id="225287" name="Picture 7" descr="alt_sensors"/>
            <p:cNvPicPr>
              <a:picLocks noChangeAspect="1" noChangeArrowheads="1"/>
            </p:cNvPicPr>
            <p:nvPr/>
          </p:nvPicPr>
          <p:blipFill>
            <a:blip r:embed="rId2">
              <a:lum contrast="18000"/>
            </a:blip>
            <a:srcRect/>
            <a:stretch>
              <a:fillRect/>
            </a:stretch>
          </p:blipFill>
          <p:spPr bwMode="auto">
            <a:xfrm>
              <a:off x="340" y="845"/>
              <a:ext cx="2112" cy="2160"/>
            </a:xfrm>
            <a:prstGeom prst="rect">
              <a:avLst/>
            </a:prstGeom>
            <a:noFill/>
            <a:ln w="9525">
              <a:noFill/>
              <a:miter lim="800000"/>
              <a:headEnd/>
              <a:tailEnd/>
            </a:ln>
          </p:spPr>
        </p:pic>
        <p:sp>
          <p:nvSpPr>
            <p:cNvPr id="225288" name="Line 8"/>
            <p:cNvSpPr>
              <a:spLocks noChangeShapeType="1"/>
            </p:cNvSpPr>
            <p:nvPr/>
          </p:nvSpPr>
          <p:spPr bwMode="auto">
            <a:xfrm flipH="1">
              <a:off x="657" y="1208"/>
              <a:ext cx="1791" cy="1926"/>
            </a:xfrm>
            <a:prstGeom prst="line">
              <a:avLst/>
            </a:prstGeom>
            <a:noFill/>
            <a:ln w="19050">
              <a:solidFill>
                <a:srgbClr val="FF0000"/>
              </a:solidFill>
              <a:round/>
              <a:headEnd type="arrow" w="med" len="med"/>
              <a:tailEnd type="arrow" w="med" len="med"/>
            </a:ln>
            <a:effectLst/>
          </p:spPr>
          <p:txBody>
            <a:bodyPr/>
            <a:lstStyle/>
            <a:p>
              <a:endParaRPr lang="en-US"/>
            </a:p>
          </p:txBody>
        </p:sp>
        <p:sp>
          <p:nvSpPr>
            <p:cNvPr id="225289" name="Text Box 9"/>
            <p:cNvSpPr txBox="1">
              <a:spLocks noChangeArrowheads="1"/>
            </p:cNvSpPr>
            <p:nvPr/>
          </p:nvSpPr>
          <p:spPr bwMode="auto">
            <a:xfrm>
              <a:off x="1519" y="2159"/>
              <a:ext cx="347" cy="438"/>
            </a:xfrm>
            <a:prstGeom prst="rect">
              <a:avLst/>
            </a:prstGeom>
            <a:noFill/>
            <a:ln w="9525">
              <a:noFill/>
              <a:miter lim="800000"/>
              <a:headEnd/>
              <a:tailEnd/>
            </a:ln>
            <a:effectLst/>
          </p:spPr>
          <p:txBody>
            <a:bodyPr wrap="none">
              <a:spAutoFit/>
            </a:bodyPr>
            <a:lstStyle/>
            <a:p>
              <a:pPr algn="l" eaLnBrk="1" hangingPunct="1"/>
              <a:r>
                <a:rPr lang="en-US" sz="1800">
                  <a:solidFill>
                    <a:srgbClr val="FF0000"/>
                  </a:solidFill>
                  <a:latin typeface="Times New Roman" pitchFamily="18" charset="0"/>
                </a:rPr>
                <a:t>~1m</a:t>
              </a:r>
            </a:p>
          </p:txBody>
        </p:sp>
        <p:sp>
          <p:nvSpPr>
            <p:cNvPr id="225290" name="Line 10"/>
            <p:cNvSpPr>
              <a:spLocks noChangeShapeType="1"/>
            </p:cNvSpPr>
            <p:nvPr/>
          </p:nvSpPr>
          <p:spPr bwMode="auto">
            <a:xfrm>
              <a:off x="657" y="1525"/>
              <a:ext cx="140" cy="599"/>
            </a:xfrm>
            <a:prstGeom prst="line">
              <a:avLst/>
            </a:prstGeom>
            <a:noFill/>
            <a:ln w="19050">
              <a:solidFill>
                <a:srgbClr val="FF0000"/>
              </a:solidFill>
              <a:round/>
              <a:headEnd/>
              <a:tailEnd type="arrow" w="med" len="med"/>
            </a:ln>
            <a:effectLst/>
          </p:spPr>
          <p:txBody>
            <a:bodyPr/>
            <a:lstStyle/>
            <a:p>
              <a:endParaRPr lang="en-US"/>
            </a:p>
          </p:txBody>
        </p:sp>
        <p:sp>
          <p:nvSpPr>
            <p:cNvPr id="225291" name="Text Box 11"/>
            <p:cNvSpPr txBox="1">
              <a:spLocks noChangeArrowheads="1"/>
            </p:cNvSpPr>
            <p:nvPr/>
          </p:nvSpPr>
          <p:spPr bwMode="auto">
            <a:xfrm>
              <a:off x="158" y="1162"/>
              <a:ext cx="713" cy="766"/>
            </a:xfrm>
            <a:prstGeom prst="rect">
              <a:avLst/>
            </a:prstGeom>
            <a:noFill/>
            <a:ln w="9525">
              <a:noFill/>
              <a:miter lim="800000"/>
              <a:headEnd/>
              <a:tailEnd/>
            </a:ln>
            <a:effectLst/>
          </p:spPr>
          <p:txBody>
            <a:bodyPr wrap="none">
              <a:spAutoFit/>
            </a:bodyPr>
            <a:lstStyle/>
            <a:p>
              <a:pPr algn="l" eaLnBrk="1" hangingPunct="1"/>
              <a:r>
                <a:rPr lang="en-US" sz="1800">
                  <a:solidFill>
                    <a:srgbClr val="FF0000"/>
                  </a:solidFill>
                  <a:latin typeface="Times New Roman" pitchFamily="18" charset="0"/>
                </a:rPr>
                <a:t>Interaction </a:t>
              </a:r>
              <a:br>
                <a:rPr lang="en-US" sz="1800">
                  <a:solidFill>
                    <a:srgbClr val="FF0000"/>
                  </a:solidFill>
                  <a:latin typeface="Times New Roman" pitchFamily="18" charset="0"/>
                </a:rPr>
              </a:br>
              <a:r>
                <a:rPr lang="en-US" sz="1800">
                  <a:solidFill>
                    <a:srgbClr val="FF0000"/>
                  </a:solidFill>
                  <a:latin typeface="Times New Roman" pitchFamily="18" charset="0"/>
                </a:rPr>
                <a:t>region</a:t>
              </a:r>
            </a:p>
          </p:txBody>
        </p:sp>
      </p:grpSp>
      <p:pic>
        <p:nvPicPr>
          <p:cNvPr id="225292" name="Picture 12" descr="total_light1"/>
          <p:cNvPicPr>
            <a:picLocks noChangeAspect="1" noChangeArrowheads="1"/>
          </p:cNvPicPr>
          <p:nvPr/>
        </p:nvPicPr>
        <p:blipFill>
          <a:blip r:embed="rId3">
            <a:clrChange>
              <a:clrFrom>
                <a:srgbClr val="FCFEFC"/>
              </a:clrFrom>
              <a:clrTo>
                <a:srgbClr val="FCFEFC">
                  <a:alpha val="0"/>
                </a:srgbClr>
              </a:clrTo>
            </a:clrChange>
          </a:blip>
          <a:srcRect/>
          <a:stretch>
            <a:fillRect/>
          </a:stretch>
        </p:blipFill>
        <p:spPr bwMode="auto">
          <a:xfrm>
            <a:off x="4648200" y="908050"/>
            <a:ext cx="4429125" cy="3743325"/>
          </a:xfrm>
          <a:prstGeom prst="rect">
            <a:avLst/>
          </a:prstGeom>
          <a:noFill/>
          <a:ln w="9525">
            <a:noFill/>
            <a:miter lim="800000"/>
            <a:headEnd/>
            <a:tailEnd/>
          </a:ln>
        </p:spPr>
      </p:pic>
      <p:grpSp>
        <p:nvGrpSpPr>
          <p:cNvPr id="3" name="Group 15"/>
          <p:cNvGrpSpPr>
            <a:grpSpLocks/>
          </p:cNvGrpSpPr>
          <p:nvPr/>
        </p:nvGrpSpPr>
        <p:grpSpPr bwMode="auto">
          <a:xfrm>
            <a:off x="2951163" y="4760913"/>
            <a:ext cx="1944687" cy="1619250"/>
            <a:chOff x="228" y="1649"/>
            <a:chExt cx="2544" cy="2416"/>
          </a:xfrm>
        </p:grpSpPr>
        <p:pic>
          <p:nvPicPr>
            <p:cNvPr id="225296" name="Picture 16" descr="R_PR04_K04_16Chip_Oct04"/>
            <p:cNvPicPr>
              <a:picLocks noChangeAspect="1" noChangeArrowheads="1"/>
            </p:cNvPicPr>
            <p:nvPr/>
          </p:nvPicPr>
          <p:blipFill>
            <a:blip r:embed="rId4"/>
            <a:srcRect/>
            <a:stretch>
              <a:fillRect/>
            </a:stretch>
          </p:blipFill>
          <p:spPr bwMode="auto">
            <a:xfrm>
              <a:off x="228" y="1649"/>
              <a:ext cx="1346" cy="2404"/>
            </a:xfrm>
            <a:prstGeom prst="rect">
              <a:avLst/>
            </a:prstGeom>
            <a:noFill/>
          </p:spPr>
        </p:pic>
        <p:pic>
          <p:nvPicPr>
            <p:cNvPr id="225297" name="Picture 17" descr="R_PR04_K04_16Chip_Oct04"/>
            <p:cNvPicPr>
              <a:picLocks noChangeAspect="1" noChangeArrowheads="1"/>
            </p:cNvPicPr>
            <p:nvPr/>
          </p:nvPicPr>
          <p:blipFill>
            <a:blip r:embed="rId5"/>
            <a:srcRect/>
            <a:stretch>
              <a:fillRect/>
            </a:stretch>
          </p:blipFill>
          <p:spPr bwMode="auto">
            <a:xfrm>
              <a:off x="1474" y="1661"/>
              <a:ext cx="1298" cy="2404"/>
            </a:xfrm>
            <a:prstGeom prst="rect">
              <a:avLst/>
            </a:prstGeom>
            <a:noFill/>
          </p:spPr>
        </p:pic>
        <p:sp>
          <p:nvSpPr>
            <p:cNvPr id="225298" name="Oval 18"/>
            <p:cNvSpPr>
              <a:spLocks noChangeArrowheads="1"/>
            </p:cNvSpPr>
            <p:nvPr/>
          </p:nvSpPr>
          <p:spPr bwMode="auto">
            <a:xfrm rot="-149162">
              <a:off x="1450" y="2806"/>
              <a:ext cx="91" cy="91"/>
            </a:xfrm>
            <a:prstGeom prst="ellipse">
              <a:avLst/>
            </a:prstGeom>
            <a:solidFill>
              <a:srgbClr val="FF0000"/>
            </a:solidFill>
            <a:ln w="9525">
              <a:noFill/>
              <a:round/>
              <a:headEnd/>
              <a:tailEnd/>
            </a:ln>
            <a:effectLst/>
          </p:spPr>
          <p:txBody>
            <a:bodyPr wrap="none" anchor="ctr"/>
            <a:lstStyle/>
            <a:p>
              <a:endParaRPr lang="en-US"/>
            </a:p>
          </p:txBody>
        </p:sp>
        <p:sp>
          <p:nvSpPr>
            <p:cNvPr id="225299" name="Text Box 19"/>
            <p:cNvSpPr txBox="1">
              <a:spLocks noChangeArrowheads="1"/>
            </p:cNvSpPr>
            <p:nvPr/>
          </p:nvSpPr>
          <p:spPr bwMode="auto">
            <a:xfrm>
              <a:off x="1536" y="2627"/>
              <a:ext cx="939" cy="547"/>
            </a:xfrm>
            <a:prstGeom prst="rect">
              <a:avLst/>
            </a:prstGeom>
            <a:noFill/>
            <a:ln w="9525">
              <a:noFill/>
              <a:miter lim="800000"/>
              <a:headEnd/>
              <a:tailEnd/>
            </a:ln>
            <a:effectLst/>
          </p:spPr>
          <p:txBody>
            <a:bodyPr wrap="none">
              <a:spAutoFit/>
            </a:bodyPr>
            <a:lstStyle/>
            <a:p>
              <a:pPr algn="l" eaLnBrk="1" hangingPunct="1"/>
              <a:r>
                <a:rPr lang="en-GB" sz="1800">
                  <a:solidFill>
                    <a:srgbClr val="FF0000"/>
                  </a:solidFill>
                  <a:latin typeface="Times New Roman" pitchFamily="18" charset="0"/>
                </a:rPr>
                <a:t>Beam</a:t>
              </a:r>
            </a:p>
          </p:txBody>
        </p:sp>
      </p:grpSp>
      <p:pic>
        <p:nvPicPr>
          <p:cNvPr id="225300" name="Picture 20" descr="DSCF0001"/>
          <p:cNvPicPr>
            <a:picLocks noChangeAspect="1" noChangeArrowheads="1"/>
          </p:cNvPicPr>
          <p:nvPr/>
        </p:nvPicPr>
        <p:blipFill>
          <a:blip r:embed="rId6"/>
          <a:srcRect l="49232" t="27937" r="25789" b="15640"/>
          <a:stretch>
            <a:fillRect/>
          </a:stretch>
        </p:blipFill>
        <p:spPr bwMode="auto">
          <a:xfrm>
            <a:off x="801688" y="3357563"/>
            <a:ext cx="1925637" cy="3262312"/>
          </a:xfrm>
          <a:prstGeom prst="rect">
            <a:avLst/>
          </a:prstGeom>
          <a:noFill/>
        </p:spPr>
      </p:pic>
      <p:pic>
        <p:nvPicPr>
          <p:cNvPr id="225301" name="Picture 21" descr="TLMOM021"/>
          <p:cNvPicPr>
            <a:picLocks noChangeAspect="1" noChangeArrowheads="1"/>
          </p:cNvPicPr>
          <p:nvPr/>
        </p:nvPicPr>
        <p:blipFill>
          <a:blip r:embed="rId7"/>
          <a:srcRect/>
          <a:stretch>
            <a:fillRect/>
          </a:stretch>
        </p:blipFill>
        <p:spPr bwMode="auto">
          <a:xfrm>
            <a:off x="2843213" y="3321050"/>
            <a:ext cx="1800225" cy="1350963"/>
          </a:xfrm>
          <a:prstGeom prst="rect">
            <a:avLst/>
          </a:prstGeom>
          <a:noFill/>
          <a:ln w="9525">
            <a:noFill/>
            <a:miter lim="800000"/>
            <a:headEnd/>
            <a:tailEnd/>
          </a:ln>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The </a:t>
            </a:r>
            <a:r>
              <a:rPr lang="en-US" dirty="0"/>
              <a:t>U</a:t>
            </a:r>
            <a:r>
              <a:rPr lang="en-US" dirty="0" smtClean="0"/>
              <a:t>ndiscovered </a:t>
            </a:r>
            <a:r>
              <a:rPr lang="en-US" dirty="0"/>
              <a:t>C</a:t>
            </a:r>
            <a:r>
              <a:rPr lang="en-US" dirty="0" smtClean="0"/>
              <a:t>ountry</a:t>
            </a:r>
            <a:endParaRPr lang="en-US" dirty="0"/>
          </a:p>
        </p:txBody>
      </p:sp>
      <p:sp>
        <p:nvSpPr>
          <p:cNvPr id="6" name="Subtitle 5"/>
          <p:cNvSpPr>
            <a:spLocks noGrp="1"/>
          </p:cNvSpPr>
          <p:nvPr>
            <p:ph type="subTitle" idx="1"/>
          </p:nvPr>
        </p:nvSpPr>
        <p:spPr/>
        <p:txBody>
          <a:bodyPr/>
          <a:lstStyle/>
          <a:p>
            <a:r>
              <a:rPr lang="en-US" dirty="0" smtClean="0"/>
              <a:t>…(“the future of detector readout”)</a:t>
            </a:r>
            <a:endParaRPr lang="en-US" dirty="0"/>
          </a:p>
        </p:txBody>
      </p:sp>
    </p:spTree>
    <p:extLst>
      <p:ext uri="{BB962C8B-B14F-4D97-AF65-F5344CB8AC3E}">
        <p14:creationId xmlns:p14="http://schemas.microsoft.com/office/powerpoint/2010/main" val="614801556"/>
      </p:ext>
    </p:extLst>
  </p:cSld>
  <p:clrMapOvr>
    <a:masterClrMapping/>
  </p:clrMapOvr>
  <p:transition xmlns:p14="http://schemas.microsoft.com/office/powerpoint/2010/mai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normAutofit/>
          </a:bodyPr>
          <a:lstStyle/>
          <a:p>
            <a:r>
              <a:rPr lang="en-US"/>
              <a:t>Compressed Baryonic Matter (CBM)</a:t>
            </a:r>
          </a:p>
        </p:txBody>
      </p:sp>
      <p:sp>
        <p:nvSpPr>
          <p:cNvPr id="7" name="Slide Number Placeholder 3"/>
          <p:cNvSpPr>
            <a:spLocks noGrp="1"/>
          </p:cNvSpPr>
          <p:nvPr>
            <p:ph type="sldNum" sz="quarter" idx="4294967295"/>
          </p:nvPr>
        </p:nvSpPr>
        <p:spPr>
          <a:xfrm>
            <a:off x="6994525" y="6443663"/>
            <a:ext cx="2133600" cy="319087"/>
          </a:xfrm>
          <a:prstGeom prst="rect">
            <a:avLst/>
          </a:prstGeom>
        </p:spPr>
        <p:txBody>
          <a:bodyPr/>
          <a:lstStyle/>
          <a:p>
            <a:fld id="{80C52470-0936-44D4-8D24-2FCD372B26D1}" type="slidenum">
              <a:rPr lang="en-US"/>
              <a:pPr/>
              <a:t>53</a:t>
            </a:fld>
            <a:endParaRPr lang="en-US"/>
          </a:p>
        </p:txBody>
      </p:sp>
      <p:sp>
        <p:nvSpPr>
          <p:cNvPr id="76803" name="Rectangle 3"/>
          <p:cNvSpPr>
            <a:spLocks noGrp="1" noChangeArrowheads="1"/>
          </p:cNvSpPr>
          <p:nvPr>
            <p:ph type="body" idx="4294967295"/>
          </p:nvPr>
        </p:nvSpPr>
        <p:spPr>
          <a:xfrm>
            <a:off x="0" y="965200"/>
            <a:ext cx="7678738" cy="1168400"/>
          </a:xfrm>
        </p:spPr>
        <p:txBody>
          <a:bodyPr>
            <a:normAutofit fontScale="92500" lnSpcReduction="20000"/>
          </a:bodyPr>
          <a:lstStyle/>
          <a:p>
            <a:pPr>
              <a:lnSpc>
                <a:spcPct val="90000"/>
              </a:lnSpc>
            </a:pPr>
            <a:r>
              <a:rPr lang="en-US" dirty="0"/>
              <a:t>Heavy Ion experiment planned at future FAIR facility at GSI (Darmstadt)</a:t>
            </a:r>
          </a:p>
          <a:p>
            <a:pPr>
              <a:lnSpc>
                <a:spcPct val="90000"/>
              </a:lnSpc>
            </a:pPr>
            <a:r>
              <a:rPr lang="en-US" dirty="0"/>
              <a:t>Timescale: ~</a:t>
            </a:r>
            <a:r>
              <a:rPr lang="en-US" dirty="0" smtClean="0"/>
              <a:t>2018</a:t>
            </a:r>
            <a:endParaRPr lang="en-US" dirty="0"/>
          </a:p>
        </p:txBody>
      </p:sp>
      <p:sp>
        <p:nvSpPr>
          <p:cNvPr id="76804" name="Rectangle 4"/>
          <p:cNvSpPr>
            <a:spLocks noChangeArrowheads="1"/>
          </p:cNvSpPr>
          <p:nvPr/>
        </p:nvSpPr>
        <p:spPr bwMode="auto">
          <a:xfrm>
            <a:off x="5767388" y="1981200"/>
            <a:ext cx="3376612" cy="2031325"/>
          </a:xfrm>
          <a:prstGeom prst="rect">
            <a:avLst/>
          </a:prstGeom>
          <a:noFill/>
          <a:ln w="9525">
            <a:noFill/>
            <a:miter lim="800000"/>
            <a:headEnd/>
            <a:tailEnd/>
          </a:ln>
          <a:effectLst/>
        </p:spPr>
        <p:txBody>
          <a:bodyPr>
            <a:spAutoFit/>
          </a:bodyPr>
          <a:lstStyle/>
          <a:p>
            <a:pPr marL="109538" indent="-109538" eaLnBrk="1" hangingPunct="1"/>
            <a:r>
              <a:rPr lang="de-DE" b="1" dirty="0" err="1">
                <a:latin typeface="Calibri"/>
                <a:cs typeface="Calibri"/>
                <a:sym typeface="Comic Sans MS" pitchFamily="66" charset="0"/>
              </a:rPr>
              <a:t>Detector</a:t>
            </a:r>
            <a:r>
              <a:rPr lang="de-DE" b="1" dirty="0">
                <a:latin typeface="Calibri"/>
                <a:cs typeface="Calibri"/>
                <a:sym typeface="Comic Sans MS" pitchFamily="66" charset="0"/>
              </a:rPr>
              <a:t> Elements</a:t>
            </a:r>
          </a:p>
          <a:p>
            <a:pPr marL="109538" indent="-109538" eaLnBrk="1" hangingPunct="1">
              <a:buFontTx/>
              <a:buChar char="•"/>
            </a:pPr>
            <a:r>
              <a:rPr lang="de-DE" b="1" dirty="0">
                <a:solidFill>
                  <a:srgbClr val="FF3300"/>
                </a:solidFill>
                <a:latin typeface="Calibri"/>
                <a:cs typeface="Calibri"/>
                <a:sym typeface="Comic Sans MS" pitchFamily="66" charset="0"/>
              </a:rPr>
              <a:t>Si </a:t>
            </a:r>
            <a:r>
              <a:rPr lang="de-DE" b="1" dirty="0" err="1">
                <a:latin typeface="Calibri"/>
                <a:cs typeface="Calibri"/>
                <a:sym typeface="Comic Sans MS" pitchFamily="66" charset="0"/>
              </a:rPr>
              <a:t>for</a:t>
            </a:r>
            <a:r>
              <a:rPr lang="de-DE" b="1" dirty="0">
                <a:latin typeface="Calibri"/>
                <a:cs typeface="Calibri"/>
                <a:sym typeface="Comic Sans MS" pitchFamily="66" charset="0"/>
              </a:rPr>
              <a:t> Tracking</a:t>
            </a:r>
          </a:p>
          <a:p>
            <a:pPr marL="109538" indent="-109538" eaLnBrk="1" hangingPunct="1">
              <a:buFontTx/>
              <a:buChar char="•"/>
            </a:pPr>
            <a:r>
              <a:rPr lang="de-DE" b="1" dirty="0">
                <a:solidFill>
                  <a:srgbClr val="66CCFF"/>
                </a:solidFill>
                <a:latin typeface="Calibri"/>
                <a:cs typeface="Calibri"/>
                <a:sym typeface="Comic Sans MS" pitchFamily="66" charset="0"/>
              </a:rPr>
              <a:t>RICH</a:t>
            </a:r>
            <a:r>
              <a:rPr lang="de-DE" b="1" dirty="0">
                <a:solidFill>
                  <a:srgbClr val="008000"/>
                </a:solidFill>
                <a:latin typeface="Calibri"/>
                <a:cs typeface="Calibri"/>
                <a:sym typeface="Comic Sans MS" pitchFamily="66" charset="0"/>
              </a:rPr>
              <a:t> </a:t>
            </a:r>
            <a:r>
              <a:rPr lang="de-DE" b="1" dirty="0" err="1">
                <a:latin typeface="Calibri"/>
                <a:cs typeface="Calibri"/>
                <a:sym typeface="Comic Sans MS" pitchFamily="66" charset="0"/>
              </a:rPr>
              <a:t>and</a:t>
            </a:r>
            <a:r>
              <a:rPr lang="de-DE" b="1" dirty="0">
                <a:solidFill>
                  <a:srgbClr val="008000"/>
                </a:solidFill>
                <a:latin typeface="Calibri"/>
                <a:cs typeface="Calibri"/>
                <a:sym typeface="Comic Sans MS" pitchFamily="66" charset="0"/>
              </a:rPr>
              <a:t> </a:t>
            </a:r>
            <a:r>
              <a:rPr lang="de-DE" b="1" dirty="0">
                <a:solidFill>
                  <a:srgbClr val="990033"/>
                </a:solidFill>
                <a:latin typeface="Calibri"/>
                <a:cs typeface="Calibri"/>
                <a:sym typeface="Comic Sans MS" pitchFamily="66" charset="0"/>
              </a:rPr>
              <a:t>TRDs</a:t>
            </a:r>
            <a:r>
              <a:rPr lang="de-DE" b="1" dirty="0">
                <a:solidFill>
                  <a:srgbClr val="008000"/>
                </a:solidFill>
                <a:latin typeface="Calibri"/>
                <a:cs typeface="Calibri"/>
                <a:sym typeface="Comic Sans MS" pitchFamily="66" charset="0"/>
              </a:rPr>
              <a:t> </a:t>
            </a:r>
            <a:r>
              <a:rPr lang="de-DE" b="1" dirty="0" err="1">
                <a:latin typeface="Calibri"/>
                <a:cs typeface="Calibri"/>
                <a:sym typeface="Comic Sans MS" pitchFamily="66" charset="0"/>
              </a:rPr>
              <a:t>for</a:t>
            </a:r>
            <a:r>
              <a:rPr lang="de-DE" b="1" dirty="0">
                <a:latin typeface="Calibri"/>
                <a:cs typeface="Calibri"/>
                <a:sym typeface="Comic Sans MS" pitchFamily="66" charset="0"/>
              </a:rPr>
              <a:t> </a:t>
            </a:r>
            <a:r>
              <a:rPr lang="de-DE" b="1" dirty="0" err="1">
                <a:latin typeface="Calibri"/>
                <a:cs typeface="Calibri"/>
                <a:sym typeface="Comic Sans MS" pitchFamily="66" charset="0"/>
              </a:rPr>
              <a:t>Particle</a:t>
            </a:r>
            <a:r>
              <a:rPr lang="de-DE" b="1" dirty="0">
                <a:latin typeface="Calibri"/>
                <a:cs typeface="Calibri"/>
                <a:sym typeface="Comic Sans MS" pitchFamily="66" charset="0"/>
              </a:rPr>
              <a:t> </a:t>
            </a:r>
            <a:r>
              <a:rPr lang="de-DE" b="1" dirty="0" err="1">
                <a:latin typeface="Calibri"/>
                <a:cs typeface="Calibri"/>
                <a:sym typeface="Comic Sans MS" pitchFamily="66" charset="0"/>
              </a:rPr>
              <a:t>identification</a:t>
            </a:r>
            <a:endParaRPr lang="de-DE" b="1" dirty="0">
              <a:latin typeface="Calibri"/>
              <a:cs typeface="Calibri"/>
              <a:sym typeface="Comic Sans MS" pitchFamily="66" charset="0"/>
            </a:endParaRPr>
          </a:p>
          <a:p>
            <a:pPr marL="109538" indent="-109538" eaLnBrk="1" hangingPunct="1">
              <a:buFontTx/>
              <a:buChar char="•"/>
            </a:pPr>
            <a:r>
              <a:rPr lang="de-DE" b="1" dirty="0">
                <a:solidFill>
                  <a:srgbClr val="99FF33"/>
                </a:solidFill>
                <a:latin typeface="Calibri"/>
                <a:cs typeface="Calibri"/>
                <a:sym typeface="Comic Sans MS" pitchFamily="66" charset="0"/>
              </a:rPr>
              <a:t>RPCs</a:t>
            </a:r>
            <a:r>
              <a:rPr lang="de-DE" b="1" dirty="0">
                <a:solidFill>
                  <a:srgbClr val="008000"/>
                </a:solidFill>
                <a:latin typeface="Calibri"/>
                <a:cs typeface="Calibri"/>
                <a:sym typeface="Comic Sans MS" pitchFamily="66" charset="0"/>
              </a:rPr>
              <a:t> </a:t>
            </a:r>
            <a:r>
              <a:rPr lang="de-DE" b="1" dirty="0" err="1">
                <a:latin typeface="Calibri"/>
                <a:cs typeface="Calibri"/>
                <a:sym typeface="Comic Sans MS" pitchFamily="66" charset="0"/>
              </a:rPr>
              <a:t>for</a:t>
            </a:r>
            <a:r>
              <a:rPr lang="de-DE" b="1" dirty="0">
                <a:latin typeface="Calibri"/>
                <a:cs typeface="Calibri"/>
                <a:sym typeface="Comic Sans MS" pitchFamily="66" charset="0"/>
              </a:rPr>
              <a:t> </a:t>
            </a:r>
            <a:r>
              <a:rPr lang="de-DE" b="1" dirty="0" err="1">
                <a:latin typeface="Calibri"/>
                <a:cs typeface="Calibri"/>
                <a:sym typeface="Comic Sans MS" pitchFamily="66" charset="0"/>
              </a:rPr>
              <a:t>ToF</a:t>
            </a:r>
            <a:r>
              <a:rPr lang="de-DE" b="1" dirty="0">
                <a:latin typeface="Calibri"/>
                <a:cs typeface="Calibri"/>
                <a:sym typeface="Comic Sans MS" pitchFamily="66" charset="0"/>
              </a:rPr>
              <a:t> </a:t>
            </a:r>
            <a:r>
              <a:rPr lang="de-DE" b="1" dirty="0" err="1">
                <a:latin typeface="Calibri"/>
                <a:cs typeface="Calibri"/>
                <a:sym typeface="Comic Sans MS" pitchFamily="66" charset="0"/>
              </a:rPr>
              <a:t>measurement</a:t>
            </a:r>
            <a:endParaRPr lang="de-DE" b="1" dirty="0">
              <a:latin typeface="Calibri"/>
              <a:cs typeface="Calibri"/>
              <a:sym typeface="Comic Sans MS" pitchFamily="66" charset="0"/>
            </a:endParaRPr>
          </a:p>
          <a:p>
            <a:pPr marL="109538" indent="-109538" eaLnBrk="1" hangingPunct="1">
              <a:buFontTx/>
              <a:buChar char="•"/>
            </a:pPr>
            <a:r>
              <a:rPr lang="de-DE" b="1" dirty="0" err="1">
                <a:solidFill>
                  <a:srgbClr val="00CC99"/>
                </a:solidFill>
                <a:latin typeface="Calibri"/>
                <a:cs typeface="Calibri"/>
                <a:sym typeface="Comic Sans MS" pitchFamily="66" charset="0"/>
              </a:rPr>
              <a:t>ECal</a:t>
            </a:r>
            <a:r>
              <a:rPr lang="de-DE" b="1" dirty="0">
                <a:solidFill>
                  <a:srgbClr val="008000"/>
                </a:solidFill>
                <a:latin typeface="Calibri"/>
                <a:cs typeface="Calibri"/>
                <a:sym typeface="Comic Sans MS" pitchFamily="66" charset="0"/>
              </a:rPr>
              <a:t> </a:t>
            </a:r>
            <a:r>
              <a:rPr lang="de-DE" b="1" dirty="0" err="1">
                <a:latin typeface="Calibri"/>
                <a:cs typeface="Calibri"/>
                <a:sym typeface="Comic Sans MS" pitchFamily="66" charset="0"/>
              </a:rPr>
              <a:t>for</a:t>
            </a:r>
            <a:r>
              <a:rPr lang="de-DE" b="1" dirty="0">
                <a:latin typeface="Calibri"/>
                <a:cs typeface="Calibri"/>
                <a:sym typeface="Comic Sans MS" pitchFamily="66" charset="0"/>
              </a:rPr>
              <a:t> </a:t>
            </a:r>
            <a:r>
              <a:rPr lang="de-DE" b="1" dirty="0" err="1">
                <a:latin typeface="Calibri"/>
                <a:cs typeface="Calibri"/>
                <a:sym typeface="Comic Sans MS" pitchFamily="66" charset="0"/>
              </a:rPr>
              <a:t>Electromagnetic</a:t>
            </a:r>
            <a:r>
              <a:rPr lang="de-DE" b="1" dirty="0">
                <a:latin typeface="Calibri"/>
                <a:cs typeface="Calibri"/>
                <a:sym typeface="Comic Sans MS" pitchFamily="66" charset="0"/>
              </a:rPr>
              <a:t> </a:t>
            </a:r>
            <a:r>
              <a:rPr lang="de-DE" b="1" dirty="0" err="1">
                <a:latin typeface="Calibri"/>
                <a:cs typeface="Calibri"/>
                <a:sym typeface="Comic Sans MS" pitchFamily="66" charset="0"/>
              </a:rPr>
              <a:t>Calorimetry</a:t>
            </a:r>
            <a:endParaRPr lang="de-DE" b="1" dirty="0">
              <a:latin typeface="Calibri"/>
              <a:cs typeface="Calibri"/>
              <a:sym typeface="Comic Sans MS" pitchFamily="66" charset="0"/>
            </a:endParaRPr>
          </a:p>
        </p:txBody>
      </p:sp>
      <p:pic>
        <p:nvPicPr>
          <p:cNvPr id="76806" name="Picture 6" descr="CBM_Dec03"/>
          <p:cNvPicPr>
            <a:picLocks noChangeAspect="1" noChangeArrowheads="1"/>
          </p:cNvPicPr>
          <p:nvPr/>
        </p:nvPicPr>
        <p:blipFill>
          <a:blip r:embed="rId2"/>
          <a:srcRect l="977" t="620"/>
          <a:stretch>
            <a:fillRect/>
          </a:stretch>
        </p:blipFill>
        <p:spPr bwMode="auto">
          <a:xfrm>
            <a:off x="193675" y="2125663"/>
            <a:ext cx="5472113" cy="4325937"/>
          </a:xfrm>
          <a:prstGeom prst="rect">
            <a:avLst/>
          </a:prstGeom>
          <a:noFill/>
        </p:spPr>
      </p:pic>
      <p:sp>
        <p:nvSpPr>
          <p:cNvPr id="76807" name="Rectangle 7"/>
          <p:cNvSpPr>
            <a:spLocks noChangeArrowheads="1"/>
          </p:cNvSpPr>
          <p:nvPr/>
        </p:nvSpPr>
        <p:spPr bwMode="auto">
          <a:xfrm>
            <a:off x="5767388" y="4459288"/>
            <a:ext cx="3376612" cy="2062103"/>
          </a:xfrm>
          <a:prstGeom prst="rect">
            <a:avLst/>
          </a:prstGeom>
          <a:noFill/>
          <a:ln w="9525">
            <a:noFill/>
            <a:miter lim="800000"/>
            <a:headEnd/>
            <a:tailEnd/>
          </a:ln>
          <a:effectLst/>
        </p:spPr>
        <p:txBody>
          <a:bodyPr>
            <a:spAutoFit/>
          </a:bodyPr>
          <a:lstStyle/>
          <a:p>
            <a:pPr eaLnBrk="1" hangingPunct="1"/>
            <a:r>
              <a:rPr lang="de-DE" sz="1600" b="1" dirty="0"/>
              <a:t> </a:t>
            </a:r>
            <a:r>
              <a:rPr lang="de-DE" sz="1600" b="1" dirty="0" smtClean="0"/>
              <a:t>Average </a:t>
            </a:r>
            <a:r>
              <a:rPr lang="de-DE" sz="1600" b="1" dirty="0" err="1" smtClean="0"/>
              <a:t>Multiplicities</a:t>
            </a:r>
            <a:r>
              <a:rPr lang="de-DE" sz="1600" b="1" dirty="0"/>
              <a:t>:</a:t>
            </a:r>
          </a:p>
          <a:p>
            <a:pPr eaLnBrk="1" hangingPunct="1"/>
            <a:r>
              <a:rPr lang="de-DE" sz="1600" b="1" dirty="0">
                <a:solidFill>
                  <a:srgbClr val="15B906"/>
                </a:solidFill>
              </a:rPr>
              <a:t>             </a:t>
            </a:r>
            <a:r>
              <a:rPr lang="de-DE" sz="1600" b="1" dirty="0" smtClean="0">
                <a:solidFill>
                  <a:srgbClr val="15B906"/>
                </a:solidFill>
              </a:rPr>
              <a:t> </a:t>
            </a:r>
            <a:r>
              <a:rPr lang="en-US" sz="1600" b="1" dirty="0">
                <a:solidFill>
                  <a:srgbClr val="15B906"/>
                </a:solidFill>
              </a:rPr>
              <a:t>160 p</a:t>
            </a:r>
          </a:p>
          <a:p>
            <a:pPr eaLnBrk="1" hangingPunct="1"/>
            <a:r>
              <a:rPr lang="en-US" sz="1600" b="1" dirty="0">
                <a:solidFill>
                  <a:srgbClr val="15B906"/>
                </a:solidFill>
              </a:rPr>
              <a:t>             400 </a:t>
            </a:r>
            <a:r>
              <a:rPr lang="en-US" sz="1600" b="1" dirty="0">
                <a:solidFill>
                  <a:srgbClr val="15B906"/>
                </a:solidFill>
                <a:sym typeface="Comic Sans MS" pitchFamily="66" charset="0"/>
              </a:rPr>
              <a:t>π</a:t>
            </a:r>
            <a:r>
              <a:rPr lang="en-US" sz="1600" b="1" baseline="30000" dirty="0">
                <a:solidFill>
                  <a:srgbClr val="15B906"/>
                </a:solidFill>
                <a:sym typeface="Comic Sans MS" pitchFamily="66" charset="0"/>
              </a:rPr>
              <a:t>-</a:t>
            </a:r>
            <a:r>
              <a:rPr lang="en-US" sz="1600" b="1" dirty="0">
                <a:solidFill>
                  <a:srgbClr val="15B906"/>
                </a:solidFill>
              </a:rPr>
              <a:t> </a:t>
            </a:r>
          </a:p>
          <a:p>
            <a:pPr eaLnBrk="1" hangingPunct="1"/>
            <a:r>
              <a:rPr lang="en-US" sz="1600" b="1" dirty="0">
                <a:solidFill>
                  <a:srgbClr val="15B906"/>
                </a:solidFill>
              </a:rPr>
              <a:t>             400 </a:t>
            </a:r>
            <a:r>
              <a:rPr lang="en-US" sz="1600" b="1" dirty="0">
                <a:solidFill>
                  <a:srgbClr val="15B906"/>
                </a:solidFill>
                <a:sym typeface="Comic Sans MS" pitchFamily="66" charset="0"/>
              </a:rPr>
              <a:t>π</a:t>
            </a:r>
            <a:r>
              <a:rPr lang="en-US" sz="1600" b="1" baseline="30000" dirty="0">
                <a:solidFill>
                  <a:srgbClr val="15B906"/>
                </a:solidFill>
                <a:sym typeface="Comic Sans MS" pitchFamily="66" charset="0"/>
              </a:rPr>
              <a:t>+</a:t>
            </a:r>
            <a:r>
              <a:rPr lang="en-US" sz="1600" b="1" dirty="0">
                <a:solidFill>
                  <a:srgbClr val="15B906"/>
                </a:solidFill>
              </a:rPr>
              <a:t> 	        </a:t>
            </a:r>
          </a:p>
          <a:p>
            <a:pPr eaLnBrk="1" hangingPunct="1"/>
            <a:r>
              <a:rPr lang="en-US" sz="1600" b="1" dirty="0">
                <a:solidFill>
                  <a:srgbClr val="15B906"/>
                </a:solidFill>
              </a:rPr>
              <a:t>              44 K</a:t>
            </a:r>
            <a:r>
              <a:rPr lang="en-US" sz="1600" b="1" baseline="30000" dirty="0">
                <a:solidFill>
                  <a:srgbClr val="15B906"/>
                </a:solidFill>
              </a:rPr>
              <a:t>+</a:t>
            </a:r>
            <a:r>
              <a:rPr lang="en-US" sz="1600" b="1" dirty="0">
                <a:solidFill>
                  <a:srgbClr val="15B906"/>
                </a:solidFill>
              </a:rPr>
              <a:t> </a:t>
            </a:r>
          </a:p>
          <a:p>
            <a:pPr eaLnBrk="1" hangingPunct="1"/>
            <a:r>
              <a:rPr lang="en-US" sz="1600" b="1" dirty="0">
                <a:solidFill>
                  <a:srgbClr val="15B906"/>
                </a:solidFill>
              </a:rPr>
              <a:t>              13 K </a:t>
            </a:r>
          </a:p>
          <a:p>
            <a:pPr eaLnBrk="1" hangingPunct="1"/>
            <a:r>
              <a:rPr lang="en-US" sz="1600" b="1" dirty="0">
                <a:solidFill>
                  <a:srgbClr val="15B906"/>
                </a:solidFill>
              </a:rPr>
              <a:t>             800 </a:t>
            </a:r>
            <a:r>
              <a:rPr lang="en-US" sz="1600" b="1" dirty="0">
                <a:solidFill>
                  <a:srgbClr val="15B906"/>
                </a:solidFill>
                <a:sym typeface="Comic Sans MS" pitchFamily="66" charset="0"/>
              </a:rPr>
              <a:t>g    </a:t>
            </a:r>
          </a:p>
          <a:p>
            <a:pPr eaLnBrk="1" hangingPunct="1"/>
            <a:r>
              <a:rPr lang="en-US" sz="1600" b="1" dirty="0">
                <a:solidFill>
                  <a:srgbClr val="15B906"/>
                </a:solidFill>
                <a:sym typeface="Comic Sans MS" pitchFamily="66" charset="0"/>
              </a:rPr>
              <a:t>            </a:t>
            </a:r>
            <a:r>
              <a:rPr lang="en-US" sz="1600" b="1" dirty="0">
                <a:solidFill>
                  <a:srgbClr val="FA3F04"/>
                </a:solidFill>
                <a:sym typeface="Comic Sans MS" pitchFamily="66" charset="0"/>
              </a:rPr>
              <a:t>1817 total at 10 MHz</a:t>
            </a:r>
            <a:endParaRPr lang="de-DE" sz="1600" b="1" dirty="0">
              <a:solidFill>
                <a:srgbClr val="FA3F04"/>
              </a:solidFill>
              <a:sym typeface="Comic Sans MS" pitchFamily="66"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High Multiplicities</a:t>
            </a:r>
          </a:p>
        </p:txBody>
      </p:sp>
      <p:sp>
        <p:nvSpPr>
          <p:cNvPr id="77827" name="Rectangle 3"/>
          <p:cNvSpPr>
            <a:spLocks noGrp="1" noChangeArrowheads="1"/>
          </p:cNvSpPr>
          <p:nvPr>
            <p:ph sz="half" idx="1"/>
          </p:nvPr>
        </p:nvSpPr>
        <p:spPr>
          <a:xfrm>
            <a:off x="228600" y="994386"/>
            <a:ext cx="5257800" cy="758214"/>
          </a:xfrm>
        </p:spPr>
        <p:txBody>
          <a:bodyPr>
            <a:normAutofit/>
          </a:bodyPr>
          <a:lstStyle/>
          <a:p>
            <a:pPr>
              <a:buFont typeface="Arial Unicode MS" pitchFamily="34" charset="-128"/>
              <a:buNone/>
            </a:pPr>
            <a:r>
              <a:rPr lang="en-US" dirty="0"/>
              <a:t>Quite Messy Events… (cf. Alice)</a:t>
            </a:r>
          </a:p>
        </p:txBody>
      </p:sp>
      <p:sp>
        <p:nvSpPr>
          <p:cNvPr id="2" name="Content Placeholder 1"/>
          <p:cNvSpPr>
            <a:spLocks noGrp="1"/>
          </p:cNvSpPr>
          <p:nvPr>
            <p:ph sz="half" idx="2"/>
          </p:nvPr>
        </p:nvSpPr>
        <p:spPr>
          <a:xfrm>
            <a:off x="5334000" y="838200"/>
            <a:ext cx="4114800" cy="5411738"/>
          </a:xfrm>
        </p:spPr>
        <p:txBody>
          <a:bodyPr/>
          <a:lstStyle/>
          <a:p>
            <a:pPr marL="0" indent="0">
              <a:buNone/>
            </a:pPr>
            <a:endParaRPr lang="en-US" dirty="0"/>
          </a:p>
          <a:p>
            <a:r>
              <a:rPr lang="en-US" dirty="0"/>
              <a:t> Hardware triggering problematic</a:t>
            </a:r>
          </a:p>
          <a:p>
            <a:pPr lvl="1"/>
            <a:r>
              <a:rPr lang="en-US" dirty="0"/>
              <a:t>Complex Reconstruction</a:t>
            </a:r>
          </a:p>
          <a:p>
            <a:pPr lvl="1"/>
            <a:r>
              <a:rPr lang="en-US" dirty="0"/>
              <a:t>‘Continuous’ beam</a:t>
            </a:r>
          </a:p>
          <a:p>
            <a:r>
              <a:rPr lang="en-US" dirty="0"/>
              <a:t>Trigger-Free Readout</a:t>
            </a:r>
          </a:p>
          <a:p>
            <a:pPr lvl="1"/>
            <a:r>
              <a:rPr lang="en-US" dirty="0"/>
              <a:t>‘Continuous’ beam</a:t>
            </a:r>
          </a:p>
          <a:p>
            <a:pPr lvl="1"/>
            <a:r>
              <a:rPr lang="en-US" dirty="0"/>
              <a:t>Self-Triggered channels with precise time-stamps</a:t>
            </a:r>
          </a:p>
          <a:p>
            <a:r>
              <a:rPr lang="en-US" dirty="0"/>
              <a:t>Correlation and association later in CPU farm</a:t>
            </a:r>
          </a:p>
          <a:p>
            <a:endParaRPr lang="en-US" dirty="0"/>
          </a:p>
        </p:txBody>
      </p:sp>
      <p:sp>
        <p:nvSpPr>
          <p:cNvPr id="6" name="Slide Number Placeholder 3"/>
          <p:cNvSpPr>
            <a:spLocks noGrp="1"/>
          </p:cNvSpPr>
          <p:nvPr>
            <p:ph type="sldNum" sz="quarter" idx="4294967295"/>
          </p:nvPr>
        </p:nvSpPr>
        <p:spPr>
          <a:xfrm>
            <a:off x="7010400" y="6443663"/>
            <a:ext cx="2133600" cy="319087"/>
          </a:xfrm>
          <a:prstGeom prst="rect">
            <a:avLst/>
          </a:prstGeom>
        </p:spPr>
        <p:txBody>
          <a:bodyPr/>
          <a:lstStyle/>
          <a:p>
            <a:fld id="{C8523360-5600-499D-867E-FF7BF9D9E7D9}" type="slidenum">
              <a:rPr lang="en-US"/>
              <a:pPr/>
              <a:t>54</a:t>
            </a:fld>
            <a:endParaRPr lang="en-US"/>
          </a:p>
        </p:txBody>
      </p:sp>
      <p:pic>
        <p:nvPicPr>
          <p:cNvPr id="77828" name="Picture 4" descr="AuAu"/>
          <p:cNvPicPr>
            <a:picLocks noChangeAspect="1" noChangeArrowheads="1"/>
          </p:cNvPicPr>
          <p:nvPr/>
        </p:nvPicPr>
        <p:blipFill>
          <a:blip r:embed="rId2"/>
          <a:srcRect t="20815" b="22385"/>
          <a:stretch>
            <a:fillRect/>
          </a:stretch>
        </p:blipFill>
        <p:spPr bwMode="auto">
          <a:xfrm>
            <a:off x="0" y="1828800"/>
            <a:ext cx="5276850" cy="4322762"/>
          </a:xfrm>
          <a:prstGeom prst="rect">
            <a:avLst/>
          </a:prstGeom>
          <a:noFill/>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t>CBM Characteristics/Challenges</a:t>
            </a:r>
          </a:p>
        </p:txBody>
      </p:sp>
      <p:sp>
        <p:nvSpPr>
          <p:cNvPr id="80899" name="Rectangle 3"/>
          <p:cNvSpPr>
            <a:spLocks noGrp="1" noChangeArrowheads="1"/>
          </p:cNvSpPr>
          <p:nvPr>
            <p:ph idx="1"/>
          </p:nvPr>
        </p:nvSpPr>
        <p:spPr>
          <a:xfrm>
            <a:off x="381000" y="1143000"/>
            <a:ext cx="8382000" cy="4343400"/>
          </a:xfrm>
        </p:spPr>
        <p:txBody>
          <a:bodyPr>
            <a:noAutofit/>
          </a:bodyPr>
          <a:lstStyle/>
          <a:p>
            <a:pPr>
              <a:buFont typeface="Arial Unicode MS" pitchFamily="34" charset="-128"/>
              <a:buNone/>
            </a:pPr>
            <a:endParaRPr lang="en-US" dirty="0"/>
          </a:p>
          <a:p>
            <a:r>
              <a:rPr lang="en-US" dirty="0"/>
              <a:t>Very </a:t>
            </a:r>
            <a:r>
              <a:rPr lang="en-US" b="1" dirty="0">
                <a:solidFill>
                  <a:srgbClr val="FF3300"/>
                </a:solidFill>
              </a:rPr>
              <a:t>low-jitter (10 </a:t>
            </a:r>
            <a:r>
              <a:rPr lang="en-US" b="1" dirty="0" err="1">
                <a:solidFill>
                  <a:srgbClr val="FF3300"/>
                </a:solidFill>
              </a:rPr>
              <a:t>ps</a:t>
            </a:r>
            <a:r>
              <a:rPr lang="en-US" b="1" dirty="0">
                <a:solidFill>
                  <a:srgbClr val="FF3300"/>
                </a:solidFill>
              </a:rPr>
              <a:t>)</a:t>
            </a:r>
            <a:r>
              <a:rPr lang="en-US" dirty="0"/>
              <a:t> timing distribution network</a:t>
            </a:r>
          </a:p>
          <a:p>
            <a:r>
              <a:rPr lang="en-US" dirty="0"/>
              <a:t>Data collection network to link detector elements with front-end </a:t>
            </a:r>
            <a:r>
              <a:rPr lang="en-US" dirty="0" smtClean="0"/>
              <a:t>electronics</a:t>
            </a:r>
            <a:br>
              <a:rPr lang="en-US" dirty="0" smtClean="0"/>
            </a:br>
            <a:r>
              <a:rPr lang="en-US" dirty="0" smtClean="0"/>
              <a:t> </a:t>
            </a:r>
            <a:r>
              <a:rPr lang="en-US" dirty="0"/>
              <a:t>(</a:t>
            </a:r>
            <a:r>
              <a:rPr lang="en-US" b="1" dirty="0">
                <a:solidFill>
                  <a:srgbClr val="FF3300"/>
                </a:solidFill>
              </a:rPr>
              <a:t>link speed O(GB/s)</a:t>
            </a:r>
            <a:r>
              <a:rPr lang="en-US" dirty="0"/>
              <a:t>)</a:t>
            </a:r>
          </a:p>
          <a:p>
            <a:r>
              <a:rPr lang="en-US" dirty="0"/>
              <a:t> </a:t>
            </a:r>
            <a:r>
              <a:rPr lang="en-US" b="1" dirty="0">
                <a:solidFill>
                  <a:srgbClr val="FF3300"/>
                </a:solidFill>
              </a:rPr>
              <a:t>High-performance</a:t>
            </a:r>
            <a:r>
              <a:rPr lang="en-US" dirty="0"/>
              <a:t> (~</a:t>
            </a:r>
            <a:r>
              <a:rPr lang="en-US" b="1" dirty="0">
                <a:solidFill>
                  <a:srgbClr val="FF3300"/>
                </a:solidFill>
              </a:rPr>
              <a:t>O(TB/s)</a:t>
            </a:r>
            <a:r>
              <a:rPr lang="en-US" dirty="0"/>
              <a:t>) event building switching network connecting O(1000) Data Collectors to O(</a:t>
            </a:r>
            <a:r>
              <a:rPr lang="en-US" dirty="0" smtClean="0"/>
              <a:t>100</a:t>
            </a:r>
            <a:r>
              <a:rPr lang="en-US" dirty="0" smtClean="0"/>
              <a:t>0) Filter Nodes</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t>CBM DAQ Architecture</a:t>
            </a:r>
          </a:p>
        </p:txBody>
      </p:sp>
      <p:sp>
        <p:nvSpPr>
          <p:cNvPr id="5" name="Footer Placeholder 3"/>
          <p:cNvSpPr>
            <a:spLocks noGrp="1"/>
          </p:cNvSpPr>
          <p:nvPr>
            <p:ph type="ftr" sz="quarter" idx="4294967295"/>
          </p:nvPr>
        </p:nvSpPr>
        <p:spPr>
          <a:xfrm>
            <a:off x="1736725" y="6465888"/>
            <a:ext cx="4694238" cy="255587"/>
          </a:xfrm>
          <a:prstGeom prst="rect">
            <a:avLst/>
          </a:prstGeom>
        </p:spPr>
        <p:txBody>
          <a:bodyPr/>
          <a:lstStyle/>
          <a:p>
            <a:r>
              <a:rPr lang="en-US" smtClean="0"/>
              <a:t>High throughput DAQ, Niko Neufeld, CERN</a:t>
            </a:r>
            <a:endParaRPr lang="en-US"/>
          </a:p>
        </p:txBody>
      </p:sp>
      <p:sp>
        <p:nvSpPr>
          <p:cNvPr id="4" name="Slide Number Placeholder 2"/>
          <p:cNvSpPr>
            <a:spLocks noGrp="1"/>
          </p:cNvSpPr>
          <p:nvPr>
            <p:ph type="sldNum" sz="quarter" idx="4294967295"/>
          </p:nvPr>
        </p:nvSpPr>
        <p:spPr>
          <a:xfrm>
            <a:off x="6994525" y="6443663"/>
            <a:ext cx="2133600" cy="319087"/>
          </a:xfrm>
          <a:prstGeom prst="rect">
            <a:avLst/>
          </a:prstGeom>
        </p:spPr>
        <p:txBody>
          <a:bodyPr/>
          <a:lstStyle/>
          <a:p>
            <a:fld id="{0B740AA8-1A66-4D97-9EA7-251406B3CC8D}" type="slidenum">
              <a:rPr lang="en-US"/>
              <a:pPr/>
              <a:t>56</a:t>
            </a:fld>
            <a:endParaRPr lang="en-US"/>
          </a:p>
        </p:txBody>
      </p:sp>
      <p:pic>
        <p:nvPicPr>
          <p:cNvPr id="78852" name="Picture 4"/>
          <p:cNvPicPr>
            <a:picLocks noChangeAspect="1" noChangeArrowheads="1"/>
          </p:cNvPicPr>
          <p:nvPr/>
        </p:nvPicPr>
        <p:blipFill>
          <a:blip r:embed="rId2"/>
          <a:srcRect/>
          <a:stretch>
            <a:fillRect/>
          </a:stretch>
        </p:blipFill>
        <p:spPr bwMode="auto">
          <a:xfrm>
            <a:off x="219075" y="1020763"/>
            <a:ext cx="8705850" cy="5291137"/>
          </a:xfrm>
          <a:prstGeom prst="rect">
            <a:avLst/>
          </a:prstGeom>
          <a:noFill/>
          <a:ln w="9525">
            <a:noFill/>
            <a:miter lim="800000"/>
            <a:headEnd/>
            <a:tailEnd/>
          </a:ln>
          <a:effec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1143000" y="171450"/>
            <a:ext cx="7467600" cy="79216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4400" kern="0" dirty="0" smtClean="0">
                <a:solidFill>
                  <a:schemeClr val="tx2"/>
                </a:solidFill>
                <a:latin typeface="+mj-lt"/>
                <a:ea typeface="ＭＳ Ｐゴシック" pitchFamily="24" charset="-128"/>
                <a:cs typeface="ＭＳ Ｐゴシック" pitchFamily="24" charset="-128"/>
              </a:rPr>
              <a:t>LHCb </a:t>
            </a:r>
            <a:r>
              <a:rPr kumimoji="0" lang="en-GB" sz="4400" b="0" i="0" u="none" strike="noStrike" kern="0" cap="none" spc="0" normalizeH="0" baseline="0" noProof="0" dirty="0" smtClean="0">
                <a:ln>
                  <a:noFill/>
                </a:ln>
                <a:solidFill>
                  <a:schemeClr val="tx2"/>
                </a:solidFill>
                <a:effectLst/>
                <a:uLnTx/>
                <a:uFillTx/>
                <a:latin typeface="+mj-lt"/>
                <a:ea typeface="ＭＳ Ｐゴシック" pitchFamily="24" charset="-128"/>
                <a:cs typeface="ＭＳ Ｐゴシック" pitchFamily="24" charset="-128"/>
              </a:rPr>
              <a:t>DAQ Architecture from 2018</a:t>
            </a:r>
            <a:endParaRPr kumimoji="0" lang="en-US" sz="4400" b="0" i="0" u="none" strike="noStrike" kern="0" cap="none" spc="0" normalizeH="0" baseline="0" noProof="0" dirty="0" smtClean="0">
              <a:ln>
                <a:noFill/>
              </a:ln>
              <a:solidFill>
                <a:schemeClr val="tx2"/>
              </a:solidFill>
              <a:effectLst/>
              <a:uLnTx/>
              <a:uFillTx/>
              <a:latin typeface="+mj-lt"/>
              <a:ea typeface="ＭＳ Ｐゴシック" pitchFamily="24" charset="-128"/>
              <a:cs typeface="ＭＳ Ｐゴシック" pitchFamily="24" charset="-128"/>
            </a:endParaRPr>
          </a:p>
        </p:txBody>
      </p:sp>
      <p:grpSp>
        <p:nvGrpSpPr>
          <p:cNvPr id="12" name="Group 11"/>
          <p:cNvGrpSpPr>
            <a:grpSpLocks noChangeAspect="1"/>
          </p:cNvGrpSpPr>
          <p:nvPr/>
        </p:nvGrpSpPr>
        <p:grpSpPr bwMode="auto">
          <a:xfrm>
            <a:off x="1462339" y="836712"/>
            <a:ext cx="7336209" cy="1890012"/>
            <a:chOff x="76200" y="1066800"/>
            <a:chExt cx="8991600" cy="2286000"/>
          </a:xfrm>
        </p:grpSpPr>
        <p:grpSp>
          <p:nvGrpSpPr>
            <p:cNvPr id="39" name="Group 36"/>
            <p:cNvGrpSpPr>
              <a:grpSpLocks/>
            </p:cNvGrpSpPr>
            <p:nvPr/>
          </p:nvGrpSpPr>
          <p:grpSpPr bwMode="auto">
            <a:xfrm>
              <a:off x="76200" y="1066800"/>
              <a:ext cx="8991600" cy="2286000"/>
              <a:chOff x="76200" y="1066800"/>
              <a:chExt cx="8991600" cy="2286000"/>
            </a:xfrm>
          </p:grpSpPr>
          <p:sp>
            <p:nvSpPr>
              <p:cNvPr id="44" name="Rectangle 41"/>
              <p:cNvSpPr>
                <a:spLocks noChangeArrowheads="1"/>
              </p:cNvSpPr>
              <p:nvPr/>
            </p:nvSpPr>
            <p:spPr bwMode="auto">
              <a:xfrm>
                <a:off x="76200" y="1066800"/>
                <a:ext cx="89916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itchFamily="34" charset="0"/>
                </a:endParaRPr>
              </a:p>
            </p:txBody>
          </p:sp>
          <p:pic>
            <p:nvPicPr>
              <p:cNvPr id="45" name="Picture 42" descr="lhcb_old_arch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399" y="1828800"/>
                <a:ext cx="8153401"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3" descr="MMj03957780000[1]"/>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2057400"/>
                <a:ext cx="76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Text Box 13"/>
              <p:cNvSpPr txBox="1">
                <a:spLocks noChangeArrowheads="1"/>
              </p:cNvSpPr>
              <p:nvPr/>
            </p:nvSpPr>
            <p:spPr bwMode="auto">
              <a:xfrm>
                <a:off x="8371620" y="1971386"/>
                <a:ext cx="579301" cy="326533"/>
              </a:xfrm>
              <a:prstGeom prst="rect">
                <a:avLst/>
              </a:prstGeom>
              <a:noFill/>
              <a:ln w="12700">
                <a:noFill/>
                <a:miter lim="800000"/>
                <a:headEnd type="none" w="sm" len="sm"/>
                <a:tailEnd type="none" w="sm" len="sm"/>
              </a:ln>
              <a:effectLst/>
            </p:spPr>
            <p:txBody>
              <a:bodyPr wrap="none">
                <a:spAutoFit/>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000" dirty="0">
                    <a:latin typeface="+mj-lt"/>
                  </a:rPr>
                  <a:t>HLT</a:t>
                </a:r>
              </a:p>
            </p:txBody>
          </p:sp>
          <p:sp>
            <p:nvSpPr>
              <p:cNvPr id="48" name="Line 17"/>
              <p:cNvSpPr>
                <a:spLocks noChangeShapeType="1"/>
              </p:cNvSpPr>
              <p:nvPr/>
            </p:nvSpPr>
            <p:spPr bwMode="auto">
              <a:xfrm flipH="1">
                <a:off x="7391101" y="1371270"/>
                <a:ext cx="532098" cy="0"/>
              </a:xfrm>
              <a:prstGeom prst="line">
                <a:avLst/>
              </a:prstGeom>
              <a:noFill/>
              <a:ln w="25400">
                <a:solidFill>
                  <a:schemeClr val="bg1"/>
                </a:solidFill>
                <a:round/>
                <a:headEnd type="none" w="sm" len="sm"/>
                <a:tailEnd type="triangle" w="sm" len="sm"/>
              </a:ln>
              <a:effectLst/>
            </p:spPr>
            <p:txBody>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endParaRPr lang="en-US">
                  <a:solidFill>
                    <a:schemeClr val="bg1"/>
                  </a:solidFill>
                  <a:latin typeface="+mj-lt"/>
                </a:endParaRPr>
              </a:p>
            </p:txBody>
          </p:sp>
          <p:sp>
            <p:nvSpPr>
              <p:cNvPr id="49" name="Line 19"/>
              <p:cNvSpPr>
                <a:spLocks noChangeShapeType="1"/>
              </p:cNvSpPr>
              <p:nvPr/>
            </p:nvSpPr>
            <p:spPr bwMode="auto">
              <a:xfrm flipH="1">
                <a:off x="7391101" y="1585283"/>
                <a:ext cx="532098" cy="0"/>
              </a:xfrm>
              <a:prstGeom prst="line">
                <a:avLst/>
              </a:prstGeom>
              <a:noFill/>
              <a:ln w="25400">
                <a:solidFill>
                  <a:schemeClr val="bg1"/>
                </a:solidFill>
                <a:round/>
                <a:headEnd type="none" w="sm" len="sm"/>
                <a:tailEnd type="triangle" w="sm" len="sm"/>
              </a:ln>
              <a:effectLst/>
            </p:spPr>
            <p:txBody>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endParaRPr lang="en-US">
                  <a:solidFill>
                    <a:schemeClr val="bg1"/>
                  </a:solidFill>
                  <a:latin typeface="+mj-lt"/>
                </a:endParaRPr>
              </a:p>
            </p:txBody>
          </p:sp>
          <p:sp>
            <p:nvSpPr>
              <p:cNvPr id="50" name="Line 21"/>
              <p:cNvSpPr>
                <a:spLocks noChangeShapeType="1"/>
              </p:cNvSpPr>
              <p:nvPr/>
            </p:nvSpPr>
            <p:spPr bwMode="auto">
              <a:xfrm flipH="1">
                <a:off x="2590800" y="1447800"/>
                <a:ext cx="2286000" cy="0"/>
              </a:xfrm>
              <a:prstGeom prst="line">
                <a:avLst/>
              </a:prstGeom>
              <a:noFill/>
              <a:ln w="254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51" name="Line 22"/>
              <p:cNvSpPr>
                <a:spLocks noChangeShapeType="1"/>
              </p:cNvSpPr>
              <p:nvPr/>
            </p:nvSpPr>
            <p:spPr bwMode="auto">
              <a:xfrm>
                <a:off x="2590800" y="1447800"/>
                <a:ext cx="0" cy="381000"/>
              </a:xfrm>
              <a:prstGeom prst="line">
                <a:avLst/>
              </a:prstGeom>
              <a:noFill/>
              <a:ln w="25400">
                <a:solidFill>
                  <a:schemeClr val="bg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52" name="Line 29"/>
              <p:cNvSpPr>
                <a:spLocks noChangeShapeType="1"/>
              </p:cNvSpPr>
              <p:nvPr/>
            </p:nvSpPr>
            <p:spPr bwMode="auto">
              <a:xfrm>
                <a:off x="5791200" y="1447800"/>
                <a:ext cx="533400" cy="0"/>
              </a:xfrm>
              <a:prstGeom prst="line">
                <a:avLst/>
              </a:prstGeom>
              <a:noFill/>
              <a:ln w="254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53" name="Rounded Rectangle 52"/>
              <p:cNvSpPr/>
              <p:nvPr/>
            </p:nvSpPr>
            <p:spPr>
              <a:xfrm>
                <a:off x="5790514" y="1219036"/>
                <a:ext cx="1062051" cy="452292"/>
              </a:xfrm>
              <a:prstGeom prst="round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1200" dirty="0" smtClean="0">
                    <a:solidFill>
                      <a:schemeClr val="tx1">
                        <a:lumMod val="95000"/>
                        <a:lumOff val="5000"/>
                      </a:schemeClr>
                    </a:solidFill>
                  </a:rPr>
                  <a:t>Readout</a:t>
                </a:r>
              </a:p>
              <a:p>
                <a:pPr algn="ctr">
                  <a:defRPr/>
                </a:pPr>
                <a:r>
                  <a:rPr lang="en-US" sz="800" dirty="0" smtClean="0">
                    <a:solidFill>
                      <a:schemeClr val="tx1">
                        <a:lumMod val="95000"/>
                        <a:lumOff val="5000"/>
                      </a:schemeClr>
                    </a:solidFill>
                  </a:rPr>
                  <a:t>Supervisor</a:t>
                </a:r>
                <a:endParaRPr lang="en-US" sz="800" dirty="0">
                  <a:solidFill>
                    <a:schemeClr val="tx1">
                      <a:lumMod val="95000"/>
                      <a:lumOff val="5000"/>
                    </a:schemeClr>
                  </a:solidFill>
                </a:endParaRPr>
              </a:p>
            </p:txBody>
          </p:sp>
          <p:sp>
            <p:nvSpPr>
              <p:cNvPr id="54" name="Rounded Rectangle 53"/>
              <p:cNvSpPr/>
              <p:nvPr/>
            </p:nvSpPr>
            <p:spPr>
              <a:xfrm>
                <a:off x="7155089" y="1219036"/>
                <a:ext cx="1145728" cy="456705"/>
              </a:xfrm>
              <a:prstGeom prst="round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800" dirty="0" smtClean="0">
                    <a:solidFill>
                      <a:schemeClr val="tx1">
                        <a:lumMod val="95000"/>
                        <a:lumOff val="5000"/>
                      </a:schemeClr>
                    </a:solidFill>
                  </a:rPr>
                  <a:t>L0 Hardware</a:t>
                </a:r>
              </a:p>
              <a:p>
                <a:pPr algn="ctr">
                  <a:defRPr/>
                </a:pPr>
                <a:r>
                  <a:rPr lang="en-US" sz="1200" dirty="0" smtClean="0">
                    <a:solidFill>
                      <a:schemeClr val="tx1">
                        <a:lumMod val="95000"/>
                        <a:lumOff val="5000"/>
                      </a:schemeClr>
                    </a:solidFill>
                  </a:rPr>
                  <a:t>Trigger</a:t>
                </a:r>
                <a:endParaRPr lang="en-US" sz="1200" dirty="0">
                  <a:solidFill>
                    <a:schemeClr val="tx1">
                      <a:lumMod val="95000"/>
                      <a:lumOff val="5000"/>
                    </a:schemeClr>
                  </a:solidFill>
                </a:endParaRPr>
              </a:p>
            </p:txBody>
          </p:sp>
        </p:grpSp>
        <p:sp>
          <p:nvSpPr>
            <p:cNvPr id="40" name="Text Box 38"/>
            <p:cNvSpPr txBox="1">
              <a:spLocks noChangeArrowheads="1"/>
            </p:cNvSpPr>
            <p:nvPr/>
          </p:nvSpPr>
          <p:spPr bwMode="auto">
            <a:xfrm>
              <a:off x="7609543" y="2817589"/>
              <a:ext cx="6659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sz="1200">
                  <a:latin typeface="Arial" pitchFamily="34" charset="0"/>
                </a:rPr>
                <a:t>Tell1</a:t>
              </a:r>
            </a:p>
          </p:txBody>
        </p:sp>
        <p:cxnSp>
          <p:nvCxnSpPr>
            <p:cNvPr id="41" name="Elbow Connector 38"/>
            <p:cNvCxnSpPr>
              <a:stCxn id="53" idx="1"/>
              <a:endCxn id="51" idx="1"/>
            </p:cNvCxnSpPr>
            <p:nvPr/>
          </p:nvCxnSpPr>
          <p:spPr>
            <a:xfrm rot="10800000" flipV="1">
              <a:off x="2591486" y="1446285"/>
              <a:ext cx="3199028" cy="381692"/>
            </a:xfrm>
            <a:prstGeom prst="bentConnector2">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54" idx="1"/>
              <a:endCxn id="53" idx="3"/>
            </p:cNvCxnSpPr>
            <p:nvPr/>
          </p:nvCxnSpPr>
          <p:spPr>
            <a:xfrm rot="10800000">
              <a:off x="6852565" y="1446285"/>
              <a:ext cx="302524" cy="220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140"/>
            <p:cNvSpPr txBox="1">
              <a:spLocks noChangeArrowheads="1"/>
            </p:cNvSpPr>
            <p:nvPr/>
          </p:nvSpPr>
          <p:spPr bwMode="auto">
            <a:xfrm>
              <a:off x="3845607" y="2666288"/>
              <a:ext cx="656591" cy="287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sz="800" b="1">
                  <a:latin typeface="Arial" pitchFamily="34" charset="0"/>
                </a:rPr>
                <a:t>1 MHZ</a:t>
              </a:r>
            </a:p>
          </p:txBody>
        </p:sp>
      </p:grpSp>
      <p:sp>
        <p:nvSpPr>
          <p:cNvPr id="13" name="TextBox 175"/>
          <p:cNvSpPr txBox="1"/>
          <p:nvPr/>
        </p:nvSpPr>
        <p:spPr bwMode="auto">
          <a:xfrm>
            <a:off x="7348259" y="1874638"/>
            <a:ext cx="623196" cy="443262"/>
          </a:xfrm>
          <a:prstGeom prst="rect">
            <a:avLst/>
          </a:prstGeom>
          <a:solidFill>
            <a:schemeClr val="bg1">
              <a:lumMod val="85000"/>
            </a:schemeClr>
          </a:solidFill>
          <a:ln w="15875">
            <a:solidFill>
              <a:schemeClr val="tx1"/>
            </a:solidFill>
          </a:ln>
        </p:spPr>
        <p:txBody>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800" dirty="0" smtClean="0"/>
              <a:t>1 </a:t>
            </a:r>
            <a:r>
              <a:rPr lang="en-US" sz="800" dirty="0" err="1" smtClean="0"/>
              <a:t>Gb</a:t>
            </a:r>
            <a:endParaRPr lang="en-US" sz="800" dirty="0" smtClean="0"/>
          </a:p>
          <a:p>
            <a:pPr>
              <a:defRPr/>
            </a:pPr>
            <a:r>
              <a:rPr lang="en-US" sz="800" dirty="0" smtClean="0"/>
              <a:t>Ethernet</a:t>
            </a:r>
            <a:endParaRPr lang="en-US" sz="800" dirty="0"/>
          </a:p>
        </p:txBody>
      </p:sp>
      <p:sp>
        <p:nvSpPr>
          <p:cNvPr id="15" name="Curved Left Arrow 14"/>
          <p:cNvSpPr/>
          <p:nvPr/>
        </p:nvSpPr>
        <p:spPr bwMode="auto">
          <a:xfrm flipH="1">
            <a:off x="251521" y="1725061"/>
            <a:ext cx="1162366" cy="2384127"/>
          </a:xfrm>
          <a:prstGeom prst="curvedLeftArrow">
            <a:avLst/>
          </a:prstGeom>
          <a:solidFill>
            <a:schemeClr val="bg1">
              <a:lumMod val="95000"/>
            </a:schemeClr>
          </a:solidFill>
          <a:ln>
            <a:noFill/>
          </a:ln>
          <a:effectLst>
            <a:outerShdw blurRad="50800" dist="50800" dir="54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solidFill>
                <a:schemeClr val="tx1">
                  <a:lumMod val="95000"/>
                  <a:lumOff val="5000"/>
                </a:schemeClr>
              </a:solidFill>
            </a:endParaRPr>
          </a:p>
        </p:txBody>
      </p:sp>
      <p:cxnSp>
        <p:nvCxnSpPr>
          <p:cNvPr id="17" name="Straight Connector 16"/>
          <p:cNvCxnSpPr/>
          <p:nvPr/>
        </p:nvCxnSpPr>
        <p:spPr bwMode="auto">
          <a:xfrm>
            <a:off x="2662032" y="1808970"/>
            <a:ext cx="642452" cy="640266"/>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auto">
          <a:xfrm flipV="1">
            <a:off x="2662032" y="1808970"/>
            <a:ext cx="595187" cy="583719"/>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5" name="Rectangle 22"/>
          <p:cNvSpPr>
            <a:spLocks noChangeArrowheads="1"/>
          </p:cNvSpPr>
          <p:nvPr/>
        </p:nvSpPr>
        <p:spPr bwMode="auto">
          <a:xfrm>
            <a:off x="1475656" y="2901398"/>
            <a:ext cx="7328437" cy="1890012"/>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itchFamily="34" charset="0"/>
            </a:endParaRPr>
          </a:p>
        </p:txBody>
      </p:sp>
      <p:pic>
        <p:nvPicPr>
          <p:cNvPr id="26" name="Picture 23" descr="MMj03957780000[1]"/>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98021" y="3468402"/>
            <a:ext cx="572250" cy="630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4" descr="MMj03957780000[1]"/>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4012" y="4039005"/>
            <a:ext cx="587251" cy="630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Line 51"/>
          <p:cNvSpPr>
            <a:spLocks noChangeShapeType="1"/>
          </p:cNvSpPr>
          <p:nvPr/>
        </p:nvSpPr>
        <p:spPr bwMode="auto">
          <a:xfrm flipH="1">
            <a:off x="7327623" y="3216400"/>
            <a:ext cx="435199" cy="0"/>
          </a:xfrm>
          <a:prstGeom prst="line">
            <a:avLst/>
          </a:prstGeom>
          <a:noFill/>
          <a:ln w="44450">
            <a:solidFill>
              <a:schemeClr val="bg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 name="Line 52"/>
          <p:cNvSpPr>
            <a:spLocks noChangeShapeType="1"/>
          </p:cNvSpPr>
          <p:nvPr/>
        </p:nvSpPr>
        <p:spPr bwMode="auto">
          <a:xfrm>
            <a:off x="6146369" y="3216400"/>
            <a:ext cx="435199" cy="0"/>
          </a:xfrm>
          <a:prstGeom prst="line">
            <a:avLst/>
          </a:prstGeom>
          <a:noFill/>
          <a:ln w="4445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30" name="Line 53"/>
          <p:cNvSpPr>
            <a:spLocks noChangeShapeType="1"/>
          </p:cNvSpPr>
          <p:nvPr/>
        </p:nvSpPr>
        <p:spPr bwMode="auto">
          <a:xfrm>
            <a:off x="5773341" y="3405401"/>
            <a:ext cx="0" cy="126001"/>
          </a:xfrm>
          <a:prstGeom prst="line">
            <a:avLst/>
          </a:prstGeom>
          <a:noFill/>
          <a:ln w="25400">
            <a:solidFill>
              <a:schemeClr val="bg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pic>
        <p:nvPicPr>
          <p:cNvPr id="31" name="Picture 28" descr="lhcb_new_archi_z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45696" y="3531402"/>
            <a:ext cx="6652325" cy="111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ounded Rectangle 31"/>
          <p:cNvSpPr/>
          <p:nvPr/>
        </p:nvSpPr>
        <p:spPr bwMode="auto">
          <a:xfrm>
            <a:off x="6014338" y="3027484"/>
            <a:ext cx="880529" cy="377593"/>
          </a:xfrm>
          <a:prstGeom prst="round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1200" dirty="0" smtClean="0">
                <a:solidFill>
                  <a:schemeClr val="tx1">
                    <a:lumMod val="95000"/>
                    <a:lumOff val="5000"/>
                  </a:schemeClr>
                </a:solidFill>
              </a:rPr>
              <a:t>Readout</a:t>
            </a:r>
          </a:p>
          <a:p>
            <a:pPr algn="ctr">
              <a:defRPr/>
            </a:pPr>
            <a:r>
              <a:rPr lang="en-US" sz="800" dirty="0" smtClean="0">
                <a:solidFill>
                  <a:schemeClr val="tx1">
                    <a:lumMod val="95000"/>
                    <a:lumOff val="5000"/>
                  </a:schemeClr>
                </a:solidFill>
              </a:rPr>
              <a:t>Supervisor</a:t>
            </a:r>
            <a:endParaRPr lang="en-US" sz="800" dirty="0">
              <a:solidFill>
                <a:schemeClr val="tx1">
                  <a:lumMod val="95000"/>
                  <a:lumOff val="5000"/>
                </a:schemeClr>
              </a:solidFill>
            </a:endParaRPr>
          </a:p>
        </p:txBody>
      </p:sp>
      <p:sp>
        <p:nvSpPr>
          <p:cNvPr id="33" name="Rounded Rectangle 32"/>
          <p:cNvSpPr/>
          <p:nvPr/>
        </p:nvSpPr>
        <p:spPr bwMode="auto">
          <a:xfrm>
            <a:off x="7181957" y="3025659"/>
            <a:ext cx="934795" cy="377594"/>
          </a:xfrm>
          <a:prstGeom prst="round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800" dirty="0" smtClean="0">
                <a:solidFill>
                  <a:schemeClr val="tx1">
                    <a:lumMod val="95000"/>
                    <a:lumOff val="5000"/>
                  </a:schemeClr>
                </a:solidFill>
              </a:rPr>
              <a:t>Interaction</a:t>
            </a:r>
          </a:p>
          <a:p>
            <a:pPr algn="ctr">
              <a:defRPr/>
            </a:pPr>
            <a:r>
              <a:rPr lang="en-US" sz="1200" dirty="0" smtClean="0">
                <a:solidFill>
                  <a:schemeClr val="tx1">
                    <a:lumMod val="95000"/>
                    <a:lumOff val="5000"/>
                  </a:schemeClr>
                </a:solidFill>
              </a:rPr>
              <a:t>Trigger</a:t>
            </a:r>
            <a:endParaRPr lang="en-US" sz="1200" dirty="0">
              <a:solidFill>
                <a:schemeClr val="tx1">
                  <a:lumMod val="95000"/>
                  <a:lumOff val="5000"/>
                </a:schemeClr>
              </a:solidFill>
            </a:endParaRPr>
          </a:p>
        </p:txBody>
      </p:sp>
      <p:sp>
        <p:nvSpPr>
          <p:cNvPr id="34" name="Text Box 38"/>
          <p:cNvSpPr txBox="1">
            <a:spLocks noChangeArrowheads="1"/>
          </p:cNvSpPr>
          <p:nvPr/>
        </p:nvSpPr>
        <p:spPr bwMode="auto">
          <a:xfrm>
            <a:off x="7545115" y="4325358"/>
            <a:ext cx="642485" cy="305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sz="1200">
                <a:latin typeface="Arial" pitchFamily="34" charset="0"/>
              </a:rPr>
              <a:t>Tell40</a:t>
            </a:r>
          </a:p>
        </p:txBody>
      </p:sp>
      <p:cxnSp>
        <p:nvCxnSpPr>
          <p:cNvPr id="35" name="Elbow Connector 32"/>
          <p:cNvCxnSpPr>
            <a:stCxn id="32" idx="1"/>
          </p:cNvCxnSpPr>
          <p:nvPr/>
        </p:nvCxnSpPr>
        <p:spPr bwMode="auto">
          <a:xfrm rot="10800000" flipV="1">
            <a:off x="5779765" y="3217192"/>
            <a:ext cx="234574" cy="333814"/>
          </a:xfrm>
          <a:prstGeom prst="bentConnector2">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3" idx="1"/>
            <a:endCxn id="32" idx="3"/>
          </p:cNvCxnSpPr>
          <p:nvPr/>
        </p:nvCxnSpPr>
        <p:spPr bwMode="auto">
          <a:xfrm rot="10800000" flipV="1">
            <a:off x="6894867" y="3213544"/>
            <a:ext cx="287091" cy="364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141"/>
          <p:cNvSpPr txBox="1">
            <a:spLocks noChangeArrowheads="1"/>
          </p:cNvSpPr>
          <p:nvPr/>
        </p:nvSpPr>
        <p:spPr bwMode="auto">
          <a:xfrm>
            <a:off x="4358685" y="3661603"/>
            <a:ext cx="10054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sz="1800" b="1" dirty="0">
                <a:solidFill>
                  <a:srgbClr val="FF0000"/>
                </a:solidFill>
                <a:latin typeface="Arial" pitchFamily="34" charset="0"/>
              </a:rPr>
              <a:t>40 MHZ</a:t>
            </a:r>
          </a:p>
        </p:txBody>
      </p:sp>
      <p:sp>
        <p:nvSpPr>
          <p:cNvPr id="38" name="TextBox 142"/>
          <p:cNvSpPr txBox="1">
            <a:spLocks noChangeArrowheads="1"/>
          </p:cNvSpPr>
          <p:nvPr/>
        </p:nvSpPr>
        <p:spPr bwMode="auto">
          <a:xfrm>
            <a:off x="5923248" y="4163761"/>
            <a:ext cx="532160" cy="37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sz="800">
                <a:latin typeface="Arial" pitchFamily="34" charset="0"/>
              </a:rPr>
              <a:t>1…40 MHZ</a:t>
            </a:r>
          </a:p>
        </p:txBody>
      </p:sp>
      <p:cxnSp>
        <p:nvCxnSpPr>
          <p:cNvPr id="22" name="Straight Arrow Connector 21"/>
          <p:cNvCxnSpPr/>
          <p:nvPr/>
        </p:nvCxnSpPr>
        <p:spPr bwMode="auto">
          <a:xfrm rot="10800000" flipV="1">
            <a:off x="3192448" y="2425524"/>
            <a:ext cx="2715106" cy="1389982"/>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3" name="TextBox 174"/>
          <p:cNvSpPr txBox="1"/>
          <p:nvPr/>
        </p:nvSpPr>
        <p:spPr bwMode="auto">
          <a:xfrm>
            <a:off x="7385021" y="3919479"/>
            <a:ext cx="623196" cy="441437"/>
          </a:xfrm>
          <a:prstGeom prst="rect">
            <a:avLst/>
          </a:prstGeom>
          <a:solidFill>
            <a:schemeClr val="bg1">
              <a:lumMod val="85000"/>
            </a:schemeClr>
          </a:solidFill>
          <a:ln w="15875">
            <a:solidFill>
              <a:schemeClr val="tx1"/>
            </a:solidFill>
          </a:ln>
        </p:spPr>
        <p:txBody>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800" b="1" dirty="0" smtClean="0">
                <a:solidFill>
                  <a:srgbClr val="FF0000"/>
                </a:solidFill>
              </a:rPr>
              <a:t>10 </a:t>
            </a:r>
            <a:r>
              <a:rPr lang="en-US" sz="800" b="1" dirty="0" err="1" smtClean="0">
                <a:solidFill>
                  <a:srgbClr val="FF0000"/>
                </a:solidFill>
              </a:rPr>
              <a:t>Gb</a:t>
            </a:r>
            <a:endParaRPr lang="en-US" sz="800" b="1" dirty="0" smtClean="0">
              <a:solidFill>
                <a:srgbClr val="FF0000"/>
              </a:solidFill>
            </a:endParaRPr>
          </a:p>
          <a:p>
            <a:pPr>
              <a:defRPr/>
            </a:pPr>
            <a:r>
              <a:rPr lang="en-US" sz="800" dirty="0" smtClean="0"/>
              <a:t>Ethernet</a:t>
            </a:r>
            <a:endParaRPr lang="en-US" sz="800" dirty="0"/>
          </a:p>
        </p:txBody>
      </p:sp>
      <p:sp>
        <p:nvSpPr>
          <p:cNvPr id="24" name="Text Box 13"/>
          <p:cNvSpPr txBox="1">
            <a:spLocks noChangeArrowheads="1"/>
          </p:cNvSpPr>
          <p:nvPr/>
        </p:nvSpPr>
        <p:spPr bwMode="auto">
          <a:xfrm>
            <a:off x="8162266" y="3957786"/>
            <a:ext cx="658207" cy="271794"/>
          </a:xfrm>
          <a:prstGeom prst="rect">
            <a:avLst/>
          </a:prstGeom>
          <a:noFill/>
          <a:ln w="12700">
            <a:noFill/>
            <a:miter lim="800000"/>
            <a:headEnd type="none" w="sm" len="sm"/>
            <a:tailEnd type="none" w="sm" len="sm"/>
          </a:ln>
          <a:effectLst/>
        </p:spPr>
        <p:txBody>
          <a:bodyPr wrap="none">
            <a:spAutoFit/>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000" dirty="0" smtClean="0">
                <a:latin typeface="+mj-lt"/>
              </a:rPr>
              <a:t>HLT++</a:t>
            </a:r>
            <a:endParaRPr lang="en-US" sz="1000" dirty="0">
              <a:latin typeface="+mj-lt"/>
            </a:endParaRPr>
          </a:p>
        </p:txBody>
      </p:sp>
      <p:sp>
        <p:nvSpPr>
          <p:cNvPr id="20" name="Text Box 38"/>
          <p:cNvSpPr txBox="1">
            <a:spLocks noChangeArrowheads="1"/>
          </p:cNvSpPr>
          <p:nvPr/>
        </p:nvSpPr>
        <p:spPr bwMode="auto">
          <a:xfrm>
            <a:off x="331828" y="4191646"/>
            <a:ext cx="1163493" cy="407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dirty="0">
                <a:solidFill>
                  <a:srgbClr val="FFC000"/>
                </a:solidFill>
                <a:latin typeface="Arial" pitchFamily="34" charset="0"/>
              </a:rPr>
              <a:t>Upgrade</a:t>
            </a:r>
          </a:p>
        </p:txBody>
      </p:sp>
      <p:sp>
        <p:nvSpPr>
          <p:cNvPr id="11" name="Text Box 38"/>
          <p:cNvSpPr txBox="1">
            <a:spLocks noChangeArrowheads="1"/>
          </p:cNvSpPr>
          <p:nvPr/>
        </p:nvSpPr>
        <p:spPr bwMode="auto">
          <a:xfrm>
            <a:off x="391608" y="1287536"/>
            <a:ext cx="1037936" cy="407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dirty="0">
                <a:solidFill>
                  <a:srgbClr val="FFC000"/>
                </a:solidFill>
                <a:latin typeface="Arial" pitchFamily="34" charset="0"/>
              </a:rPr>
              <a:t>Current</a:t>
            </a:r>
          </a:p>
        </p:txBody>
      </p:sp>
      <p:sp>
        <p:nvSpPr>
          <p:cNvPr id="7" name="Content Placeholder 2"/>
          <p:cNvSpPr txBox="1">
            <a:spLocks/>
          </p:cNvSpPr>
          <p:nvPr/>
        </p:nvSpPr>
        <p:spPr bwMode="auto">
          <a:xfrm>
            <a:off x="644525" y="4932363"/>
            <a:ext cx="8199438" cy="17732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200" b="0" i="0" u="none" strike="noStrike" kern="0" cap="none" spc="0" normalizeH="0" baseline="0" noProof="0" dirty="0" smtClean="0">
                <a:ln>
                  <a:noFill/>
                </a:ln>
                <a:solidFill>
                  <a:schemeClr val="tx1"/>
                </a:solidFill>
                <a:effectLst/>
                <a:uLnTx/>
                <a:uFillTx/>
                <a:latin typeface="+mn-lt"/>
                <a:ea typeface="ＭＳ Ｐゴシック" pitchFamily="24" charset="-128"/>
                <a:cs typeface="ＭＳ Ｐゴシック" pitchFamily="24" charset="-128"/>
              </a:rPr>
              <a:t>- All data will be readout @ collision rate 40 MHz by all frontend electronics (FEE) </a:t>
            </a:r>
            <a:r>
              <a:rPr kumimoji="0" lang="en-US" sz="2200" b="0" i="0" u="none" strike="noStrike" kern="0" cap="none" spc="0" normalizeH="0" baseline="0" noProof="0" dirty="0" smtClean="0">
                <a:ln>
                  <a:noFill/>
                </a:ln>
                <a:solidFill>
                  <a:schemeClr val="tx1"/>
                </a:solidFill>
                <a:effectLst/>
                <a:uLnTx/>
                <a:uFillTx/>
                <a:latin typeface="+mn-lt"/>
                <a:ea typeface="ＭＳ Ｐゴシック" pitchFamily="24" charset="-128"/>
                <a:cs typeface="ＭＳ Ｐゴシック" pitchFamily="24" charset="-128"/>
                <a:sym typeface="Wingdings" pitchFamily="2" charset="2"/>
              </a:rPr>
              <a:t> </a:t>
            </a:r>
            <a:r>
              <a:rPr kumimoji="0" lang="en-US" sz="2200" b="1" i="1" u="none" strike="noStrike" kern="0" cap="none" spc="0" normalizeH="0" baseline="0" noProof="0" dirty="0" smtClean="0">
                <a:ln>
                  <a:noFill/>
                </a:ln>
                <a:solidFill>
                  <a:srgbClr val="FF0000"/>
                </a:solidFill>
                <a:effectLst/>
                <a:uLnTx/>
                <a:uFillTx/>
                <a:latin typeface="+mn-lt"/>
                <a:ea typeface="ＭＳ Ｐゴシック" pitchFamily="24" charset="-128"/>
                <a:cs typeface="ＭＳ Ｐゴシック" pitchFamily="24" charset="-128"/>
                <a:sym typeface="Wingdings" pitchFamily="2" charset="2"/>
              </a:rPr>
              <a:t>a trigger-free read-out</a:t>
            </a:r>
            <a:r>
              <a:rPr kumimoji="0" lang="en-US" sz="2200" b="0" i="0" u="none" strike="noStrike" kern="0" cap="none" spc="0" normalizeH="0" baseline="0" noProof="0" dirty="0" smtClean="0">
                <a:ln>
                  <a:noFill/>
                </a:ln>
                <a:solidFill>
                  <a:schemeClr val="tx1"/>
                </a:solidFill>
                <a:effectLst/>
                <a:uLnTx/>
                <a:uFillTx/>
                <a:latin typeface="+mn-lt"/>
                <a:ea typeface="ＭＳ Ｐゴシック" pitchFamily="24" charset="-128"/>
                <a:cs typeface="ＭＳ Ｐゴシック" pitchFamily="24" charset="-128"/>
                <a:sym typeface="Wingdings" pitchFamily="2" charset="2"/>
              </a:rPr>
              <a:t>!</a:t>
            </a:r>
            <a:endParaRPr kumimoji="0" lang="en-US" sz="2200" b="0" i="0" u="none" strike="noStrike" kern="0" cap="none" spc="0" normalizeH="0" baseline="0" noProof="0" dirty="0" smtClean="0">
              <a:ln>
                <a:noFill/>
              </a:ln>
              <a:solidFill>
                <a:schemeClr val="tx1"/>
              </a:solidFill>
              <a:effectLst/>
              <a:uLnTx/>
              <a:uFillTx/>
              <a:latin typeface="+mn-lt"/>
              <a:ea typeface="ＭＳ Ｐゴシック" pitchFamily="24" charset="-128"/>
              <a:cs typeface="ＭＳ Ｐゴシック" pitchFamily="24" charset="-128"/>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200" b="0" i="0" u="none" strike="noStrike" kern="0" cap="none" spc="0" normalizeH="0" baseline="0" noProof="0" dirty="0" smtClean="0">
                <a:ln>
                  <a:noFill/>
                </a:ln>
                <a:solidFill>
                  <a:schemeClr val="tx1"/>
                </a:solidFill>
                <a:effectLst/>
                <a:uLnTx/>
                <a:uFillTx/>
                <a:latin typeface="+mn-lt"/>
                <a:ea typeface="ＭＳ Ｐゴシック" pitchFamily="24" charset="-128"/>
                <a:cs typeface="ＭＳ Ｐゴシック" pitchFamily="24" charset="-128"/>
              </a:rPr>
              <a:t> - Zero-suppression will be done in FEEs to reduce the number of the </a:t>
            </a:r>
            <a:r>
              <a:rPr kumimoji="0" lang="en-US" sz="2200" b="0" i="0" u="none" strike="noStrike" kern="0" cap="none" spc="0" normalizeH="0" baseline="0" noProof="0" dirty="0" err="1" smtClean="0">
                <a:ln>
                  <a:noFill/>
                </a:ln>
                <a:solidFill>
                  <a:schemeClr val="tx1"/>
                </a:solidFill>
                <a:effectLst/>
                <a:uLnTx/>
                <a:uFillTx/>
                <a:latin typeface="+mn-lt"/>
                <a:ea typeface="ＭＳ Ｐゴシック" pitchFamily="24" charset="-128"/>
                <a:cs typeface="ＭＳ Ｐゴシック" pitchFamily="24" charset="-128"/>
              </a:rPr>
              <a:t>GigaBit</a:t>
            </a:r>
            <a:r>
              <a:rPr kumimoji="0" lang="en-US" sz="2200" b="0" i="0" u="none" strike="noStrike" kern="0" cap="none" spc="0" normalizeH="0" baseline="0" noProof="0" dirty="0" smtClean="0">
                <a:ln>
                  <a:noFill/>
                </a:ln>
                <a:solidFill>
                  <a:schemeClr val="tx1"/>
                </a:solidFill>
                <a:effectLst/>
                <a:uLnTx/>
                <a:uFillTx/>
                <a:latin typeface="+mn-lt"/>
                <a:ea typeface="ＭＳ Ｐゴシック" pitchFamily="24" charset="-128"/>
                <a:cs typeface="ＭＳ Ｐゴシック" pitchFamily="24" charset="-128"/>
              </a:rPr>
              <a:t> Transceiver (GBT) links</a:t>
            </a: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2200" b="0" i="0" u="none" strike="noStrike" kern="0" cap="none" spc="0" normalizeH="0" baseline="0" noProof="0" dirty="0" smtClean="0">
              <a:ln>
                <a:noFill/>
              </a:ln>
              <a:solidFill>
                <a:schemeClr val="tx1"/>
              </a:solidFill>
              <a:effectLst/>
              <a:uLnTx/>
              <a:uFillTx/>
              <a:latin typeface="+mn-lt"/>
              <a:ea typeface="ＭＳ Ｐゴシック" pitchFamily="24" charset="-128"/>
              <a:cs typeface="ＭＳ Ｐゴシック" pitchFamily="24" charset="-128"/>
            </a:endParaRPr>
          </a:p>
        </p:txBody>
      </p:sp>
      <p:sp>
        <p:nvSpPr>
          <p:cNvPr id="10" name="Rectangle 9"/>
          <p:cNvSpPr/>
          <p:nvPr/>
        </p:nvSpPr>
        <p:spPr bwMode="auto">
          <a:xfrm>
            <a:off x="4081729" y="4509120"/>
            <a:ext cx="1475716" cy="52534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GBT (4.8Gb/s) </a:t>
            </a:r>
          </a:p>
          <a:p>
            <a:pPr algn="ctr">
              <a:defRPr/>
            </a:pPr>
            <a:r>
              <a:rPr lang="en-US" sz="1200" b="1" dirty="0">
                <a:solidFill>
                  <a:schemeClr val="tx1"/>
                </a:solidFill>
              </a:rPr>
              <a:t>data rate 3.2 Gb/s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50000" decel="50000" autoRev="1" fill="hold" grpId="0" nodeType="withEffect">
                                  <p:stCondLst>
                                    <p:cond delay="0"/>
                                  </p:stCondLst>
                                  <p:childTnLst>
                                    <p:animScale>
                                      <p:cBhvr>
                                        <p:cTn id="6" dur="1000" fill="hold"/>
                                        <p:tgtEl>
                                          <p:spTgt spid="3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In conclusion…</a:t>
            </a:r>
            <a:endParaRPr lang="en-US" dirty="0"/>
          </a:p>
        </p:txBody>
      </p:sp>
    </p:spTree>
    <p:extLst>
      <p:ext uri="{BB962C8B-B14F-4D97-AF65-F5344CB8AC3E}">
        <p14:creationId xmlns:p14="http://schemas.microsoft.com/office/powerpoint/2010/main" val="2358442510"/>
      </p:ext>
    </p:extLst>
  </p:cSld>
  <p:clrMapOvr>
    <a:masterClrMapping/>
  </p:clrMapOvr>
  <p:transition xmlns:p14="http://schemas.microsoft.com/office/powerpoint/2010/mai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2"/>
          <p:cNvSpPr>
            <a:spLocks noGrp="1" noChangeArrowheads="1"/>
          </p:cNvSpPr>
          <p:nvPr>
            <p:ph type="title"/>
          </p:nvPr>
        </p:nvSpPr>
        <p:spPr>
          <a:xfrm>
            <a:off x="255588" y="101600"/>
            <a:ext cx="8605837" cy="1143000"/>
          </a:xfrm>
        </p:spPr>
        <p:txBody>
          <a:bodyPr/>
          <a:lstStyle/>
          <a:p>
            <a:pPr eaLnBrk="1" hangingPunct="1"/>
            <a:r>
              <a:rPr lang="en-GB" dirty="0" smtClean="0"/>
              <a:t>What Do We Need to Read Out a Detector (successfully)?</a:t>
            </a:r>
          </a:p>
        </p:txBody>
      </p:sp>
      <p:sp>
        <p:nvSpPr>
          <p:cNvPr id="76804" name="Rectangle 3"/>
          <p:cNvSpPr>
            <a:spLocks noGrp="1" noChangeArrowheads="1"/>
          </p:cNvSpPr>
          <p:nvPr>
            <p:ph type="body" idx="1"/>
          </p:nvPr>
        </p:nvSpPr>
        <p:spPr>
          <a:xfrm>
            <a:off x="685800" y="1524000"/>
            <a:ext cx="7772400" cy="4495800"/>
          </a:xfrm>
        </p:spPr>
        <p:txBody>
          <a:bodyPr>
            <a:normAutofit/>
          </a:bodyPr>
          <a:lstStyle/>
          <a:p>
            <a:pPr eaLnBrk="1" hangingPunct="1"/>
            <a:r>
              <a:rPr lang="en-GB" sz="2800" dirty="0" smtClean="0"/>
              <a:t>A selection mechanism (“trigger”)</a:t>
            </a:r>
          </a:p>
          <a:p>
            <a:pPr eaLnBrk="1" hangingPunct="1"/>
            <a:r>
              <a:rPr lang="en-GB" sz="2800" dirty="0" smtClean="0"/>
              <a:t>Electronic readout of the sensors of the detectors (“front-end electronics”) </a:t>
            </a:r>
          </a:p>
          <a:p>
            <a:pPr eaLnBrk="1" hangingPunct="1"/>
            <a:r>
              <a:rPr lang="en-GB" sz="2800" dirty="0" smtClean="0"/>
              <a:t>A system to keep all those things in sync (“clock”)</a:t>
            </a:r>
          </a:p>
          <a:p>
            <a:pPr eaLnBrk="1" hangingPunct="1"/>
            <a:r>
              <a:rPr lang="en-GB" sz="2800" dirty="0" smtClean="0"/>
              <a:t>A system to collect the selected data (“DAQ”)</a:t>
            </a:r>
          </a:p>
          <a:p>
            <a:pPr eaLnBrk="1" hangingPunct="1"/>
            <a:r>
              <a:rPr lang="en-GB" sz="2800" dirty="0" smtClean="0"/>
              <a:t>A Control System to configure, control and monitor the entire DAQ</a:t>
            </a:r>
          </a:p>
          <a:p>
            <a:pPr eaLnBrk="1" hangingPunct="1"/>
            <a:r>
              <a:rPr lang="en-GB" sz="2800" dirty="0" smtClean="0"/>
              <a:t>Time, money, </a:t>
            </a:r>
            <a:r>
              <a:rPr lang="en-GB" sz="2800" dirty="0" smtClean="0"/>
              <a:t>students (lots of them, I mean YOU!)</a:t>
            </a:r>
            <a:endParaRPr lang="en-GB" sz="2800"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How do we “read” ATLAS data?</a:t>
            </a:r>
            <a:endParaRPr lang="en-GB" dirty="0"/>
          </a:p>
        </p:txBody>
      </p:sp>
      <p:pic>
        <p:nvPicPr>
          <p:cNvPr id="34304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114819" y="1293962"/>
            <a:ext cx="6651201" cy="4747837"/>
          </a:xfrm>
          <a:prstGeom prst="rect">
            <a:avLst/>
          </a:prstGeom>
          <a:noFill/>
          <a:ln w="9525">
            <a:noFill/>
            <a:miter lim="800000"/>
            <a:headEnd/>
            <a:tailEnd/>
          </a:ln>
        </p:spPr>
      </p:pic>
      <p:sp>
        <p:nvSpPr>
          <p:cNvPr id="6" name="TextBox 5"/>
          <p:cNvSpPr txBox="1"/>
          <p:nvPr/>
        </p:nvSpPr>
        <p:spPr>
          <a:xfrm>
            <a:off x="7435969" y="2415396"/>
            <a:ext cx="1417376" cy="369332"/>
          </a:xfrm>
          <a:prstGeom prst="rect">
            <a:avLst/>
          </a:prstGeom>
          <a:noFill/>
        </p:spPr>
        <p:txBody>
          <a:bodyPr wrap="none" rtlCol="0">
            <a:spAutoFit/>
          </a:bodyPr>
          <a:lstStyle/>
          <a:p>
            <a:r>
              <a:rPr lang="en-US" smtClean="0"/>
              <a:t>Beam pipe</a:t>
            </a:r>
            <a:endParaRPr lang="en-GB"/>
          </a:p>
        </p:txBody>
      </p:sp>
      <p:sp>
        <p:nvSpPr>
          <p:cNvPr id="7" name="TextBox 6"/>
          <p:cNvSpPr txBox="1"/>
          <p:nvPr/>
        </p:nvSpPr>
        <p:spPr>
          <a:xfrm>
            <a:off x="5598543" y="4968815"/>
            <a:ext cx="3074881" cy="369332"/>
          </a:xfrm>
          <a:prstGeom prst="rect">
            <a:avLst/>
          </a:prstGeom>
          <a:noFill/>
        </p:spPr>
        <p:txBody>
          <a:bodyPr wrap="none" rtlCol="0">
            <a:spAutoFit/>
          </a:bodyPr>
          <a:lstStyle/>
          <a:p>
            <a:r>
              <a:rPr lang="en-US" smtClean="0"/>
              <a:t>Tracking (in solenoid field)</a:t>
            </a:r>
            <a:endParaRPr lang="en-GB"/>
          </a:p>
        </p:txBody>
      </p:sp>
      <p:sp>
        <p:nvSpPr>
          <p:cNvPr id="8" name="TextBox 7"/>
          <p:cNvSpPr txBox="1"/>
          <p:nvPr/>
        </p:nvSpPr>
        <p:spPr>
          <a:xfrm>
            <a:off x="293298" y="1561381"/>
            <a:ext cx="2023311" cy="369332"/>
          </a:xfrm>
          <a:prstGeom prst="rect">
            <a:avLst/>
          </a:prstGeom>
          <a:noFill/>
        </p:spPr>
        <p:txBody>
          <a:bodyPr wrap="none" rtlCol="0">
            <a:spAutoFit/>
          </a:bodyPr>
          <a:lstStyle/>
          <a:p>
            <a:r>
              <a:rPr lang="en-US" smtClean="0"/>
              <a:t>Muon chambers</a:t>
            </a:r>
            <a:endParaRPr lang="en-GB"/>
          </a:p>
        </p:txBody>
      </p:sp>
      <p:sp>
        <p:nvSpPr>
          <p:cNvPr id="9" name="TextBox 8"/>
          <p:cNvSpPr txBox="1"/>
          <p:nvPr/>
        </p:nvSpPr>
        <p:spPr>
          <a:xfrm>
            <a:off x="2441276" y="1181819"/>
            <a:ext cx="3406702" cy="369332"/>
          </a:xfrm>
          <a:prstGeom prst="rect">
            <a:avLst/>
          </a:prstGeom>
          <a:noFill/>
        </p:spPr>
        <p:txBody>
          <a:bodyPr wrap="none" rtlCol="0">
            <a:spAutoFit/>
          </a:bodyPr>
          <a:lstStyle/>
          <a:p>
            <a:r>
              <a:rPr lang="en-US" smtClean="0"/>
              <a:t>Electromagnetic </a:t>
            </a:r>
            <a:r>
              <a:rPr lang="en-US" err="1" smtClean="0"/>
              <a:t>Calorimetry</a:t>
            </a:r>
            <a:endParaRPr lang="en-GB"/>
          </a:p>
        </p:txBody>
      </p:sp>
      <p:sp>
        <p:nvSpPr>
          <p:cNvPr id="10" name="TextBox 9"/>
          <p:cNvSpPr txBox="1"/>
          <p:nvPr/>
        </p:nvSpPr>
        <p:spPr>
          <a:xfrm>
            <a:off x="2907101" y="5848709"/>
            <a:ext cx="2573140" cy="369332"/>
          </a:xfrm>
          <a:prstGeom prst="rect">
            <a:avLst/>
          </a:prstGeom>
          <a:noFill/>
        </p:spPr>
        <p:txBody>
          <a:bodyPr wrap="none" rtlCol="0">
            <a:spAutoFit/>
          </a:bodyPr>
          <a:lstStyle/>
          <a:p>
            <a:r>
              <a:rPr lang="en-US" err="1" smtClean="0"/>
              <a:t>Hadronic</a:t>
            </a:r>
            <a:r>
              <a:rPr lang="en-US" smtClean="0"/>
              <a:t> </a:t>
            </a:r>
            <a:r>
              <a:rPr lang="en-US" err="1" smtClean="0"/>
              <a:t>Calorimetry</a:t>
            </a:r>
            <a:endParaRPr lang="en-GB"/>
          </a:p>
        </p:txBody>
      </p:sp>
      <p:cxnSp>
        <p:nvCxnSpPr>
          <p:cNvPr id="12" name="Straight Arrow Connector 11"/>
          <p:cNvCxnSpPr>
            <a:stCxn id="9" idx="2"/>
          </p:cNvCxnSpPr>
          <p:nvPr/>
        </p:nvCxnSpPr>
        <p:spPr>
          <a:xfrm rot="16200000" flipH="1">
            <a:off x="3598387" y="2097390"/>
            <a:ext cx="1528479" cy="43599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6" idx="1"/>
          </p:cNvCxnSpPr>
          <p:nvPr/>
        </p:nvCxnSpPr>
        <p:spPr>
          <a:xfrm rot="10800000" flipV="1">
            <a:off x="6599209" y="2600062"/>
            <a:ext cx="836761" cy="1000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10800000">
            <a:off x="4684144" y="3260786"/>
            <a:ext cx="2432649" cy="163901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0" idx="0"/>
          </p:cNvCxnSpPr>
          <p:nvPr/>
        </p:nvCxnSpPr>
        <p:spPr>
          <a:xfrm rot="5400000" flipH="1" flipV="1">
            <a:off x="3222582" y="4697700"/>
            <a:ext cx="2122098" cy="17992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8" idx="2"/>
          </p:cNvCxnSpPr>
          <p:nvPr/>
        </p:nvCxnSpPr>
        <p:spPr>
          <a:xfrm rot="16200000" flipH="1">
            <a:off x="367004" y="2868663"/>
            <a:ext cx="2063317" cy="18741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8" idx="2"/>
          </p:cNvCxnSpPr>
          <p:nvPr/>
        </p:nvCxnSpPr>
        <p:spPr>
          <a:xfrm rot="16200000" flipH="1">
            <a:off x="2238935" y="996731"/>
            <a:ext cx="596827" cy="246478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8" idx="2"/>
          </p:cNvCxnSpPr>
          <p:nvPr/>
        </p:nvCxnSpPr>
        <p:spPr>
          <a:xfrm rot="16200000" flipH="1">
            <a:off x="1376293" y="1859373"/>
            <a:ext cx="2572276" cy="271495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Further </a:t>
            </a:r>
            <a:r>
              <a:rPr lang="en-US" dirty="0" smtClean="0"/>
              <a:t>Reading</a:t>
            </a:r>
            <a:endParaRPr lang="en-GB" dirty="0"/>
          </a:p>
        </p:txBody>
      </p:sp>
      <p:sp>
        <p:nvSpPr>
          <p:cNvPr id="3" name="Content Placeholder 2"/>
          <p:cNvSpPr>
            <a:spLocks noGrp="1"/>
          </p:cNvSpPr>
          <p:nvPr>
            <p:ph idx="1"/>
          </p:nvPr>
        </p:nvSpPr>
        <p:spPr/>
        <p:txBody>
          <a:bodyPr>
            <a:noAutofit/>
          </a:bodyPr>
          <a:lstStyle/>
          <a:p>
            <a:r>
              <a:rPr lang="en-US" sz="2000" dirty="0" smtClean="0"/>
              <a:t>H. </a:t>
            </a:r>
            <a:r>
              <a:rPr lang="en-US" sz="2000" dirty="0" err="1" smtClean="0"/>
              <a:t>Spieler</a:t>
            </a:r>
            <a:r>
              <a:rPr lang="en-US" sz="2000" dirty="0" smtClean="0"/>
              <a:t>, “Semiconductor Detector Systems”, Oxford Univ. Press, 2005</a:t>
            </a:r>
          </a:p>
          <a:p>
            <a:r>
              <a:rPr lang="en-US" sz="2000" dirty="0" smtClean="0"/>
              <a:t>A. </a:t>
            </a:r>
            <a:r>
              <a:rPr lang="en-US" sz="2000" dirty="0" err="1" smtClean="0"/>
              <a:t>Sedra</a:t>
            </a:r>
            <a:r>
              <a:rPr lang="en-US" sz="2000" dirty="0" smtClean="0"/>
              <a:t>, K. Smith, “Microelectronic Circuits”, Oxford Univ. Press, 2009</a:t>
            </a:r>
          </a:p>
          <a:p>
            <a:r>
              <a:rPr lang="en-US" sz="2000" dirty="0" smtClean="0"/>
              <a:t>W. R. Leo, “Techniques for Nuclear and Particle Physics Experiments”, Springer, 1994</a:t>
            </a:r>
          </a:p>
          <a:p>
            <a:r>
              <a:rPr lang="en-US" sz="2000" dirty="0" smtClean="0"/>
              <a:t>O. </a:t>
            </a:r>
            <a:r>
              <a:rPr lang="en-US" sz="2000" dirty="0" err="1" smtClean="0"/>
              <a:t>Cobanoglu</a:t>
            </a:r>
            <a:r>
              <a:rPr lang="en-US" sz="2000" dirty="0" smtClean="0"/>
              <a:t> “Low-level front-end design”, this school</a:t>
            </a:r>
          </a:p>
          <a:p>
            <a:r>
              <a:rPr lang="en-US" sz="2000" dirty="0" smtClean="0"/>
              <a:t>Wikipedia!</a:t>
            </a:r>
          </a:p>
          <a:p>
            <a:pPr eaLnBrk="1" hangingPunct="1">
              <a:lnSpc>
                <a:spcPct val="80000"/>
              </a:lnSpc>
            </a:pPr>
            <a:r>
              <a:rPr lang="en-GB" sz="2400" dirty="0"/>
              <a:t>Conferences</a:t>
            </a:r>
          </a:p>
          <a:p>
            <a:pPr lvl="1" eaLnBrk="1" hangingPunct="1">
              <a:lnSpc>
                <a:spcPct val="80000"/>
              </a:lnSpc>
            </a:pPr>
            <a:r>
              <a:rPr lang="en-GB" sz="2000" dirty="0" smtClean="0"/>
              <a:t>IEEE </a:t>
            </a:r>
            <a:r>
              <a:rPr lang="en-GB" sz="2000" dirty="0" err="1" smtClean="0"/>
              <a:t>Realtime</a:t>
            </a:r>
            <a:endParaRPr lang="en-GB" sz="2000" dirty="0" smtClean="0"/>
          </a:p>
          <a:p>
            <a:pPr lvl="1" eaLnBrk="1" hangingPunct="1">
              <a:lnSpc>
                <a:spcPct val="80000"/>
              </a:lnSpc>
            </a:pPr>
            <a:r>
              <a:rPr lang="en-GB" sz="2000" dirty="0" smtClean="0"/>
              <a:t>CHEP</a:t>
            </a:r>
          </a:p>
          <a:p>
            <a:pPr lvl="1" eaLnBrk="1" hangingPunct="1">
              <a:lnSpc>
                <a:spcPct val="80000"/>
              </a:lnSpc>
            </a:pPr>
            <a:r>
              <a:rPr lang="en-GB" sz="2000" dirty="0" smtClean="0"/>
              <a:t>TWEPP</a:t>
            </a:r>
            <a:endParaRPr lang="en-GB" sz="2000" dirty="0"/>
          </a:p>
          <a:p>
            <a:pPr lvl="1" eaLnBrk="1" hangingPunct="1">
              <a:lnSpc>
                <a:spcPct val="80000"/>
              </a:lnSpc>
            </a:pPr>
            <a:r>
              <a:rPr lang="en-GB" sz="2000" dirty="0"/>
              <a:t>IEEE NSS-MIC</a:t>
            </a:r>
          </a:p>
          <a:p>
            <a:pPr eaLnBrk="1" hangingPunct="1">
              <a:lnSpc>
                <a:spcPct val="80000"/>
              </a:lnSpc>
            </a:pPr>
            <a:r>
              <a:rPr lang="en-GB" sz="2400" dirty="0"/>
              <a:t> Journals</a:t>
            </a:r>
          </a:p>
          <a:p>
            <a:pPr lvl="1" eaLnBrk="1" hangingPunct="1">
              <a:lnSpc>
                <a:spcPct val="80000"/>
              </a:lnSpc>
            </a:pPr>
            <a:r>
              <a:rPr lang="en-GB" sz="2000" dirty="0"/>
              <a:t>IEEE Transactions on Nuclear Science, in particular the proceedings of the IEEE </a:t>
            </a:r>
            <a:r>
              <a:rPr lang="en-GB" sz="2000" dirty="0" err="1"/>
              <a:t>Realtime</a:t>
            </a:r>
            <a:r>
              <a:rPr lang="en-GB" sz="2000" dirty="0"/>
              <a:t> conferences</a:t>
            </a:r>
          </a:p>
          <a:p>
            <a:pPr marL="517525" lvl="1" indent="0" eaLnBrk="1" hangingPunct="1">
              <a:lnSpc>
                <a:spcPct val="80000"/>
              </a:lnSpc>
              <a:buNone/>
            </a:pPr>
            <a:endParaRPr lang="en-GB" sz="2000" dirty="0" smtClean="0"/>
          </a:p>
          <a:p>
            <a:endParaRPr lang="en-US" sz="2000" dirty="0" smtClean="0"/>
          </a:p>
          <a:p>
            <a:endParaRPr lang="en-US" sz="2000" dirty="0" smtClean="0"/>
          </a:p>
          <a:p>
            <a:endParaRPr lang="en-GB" sz="2000" dirty="0"/>
          </a:p>
        </p:txBody>
      </p:sp>
      <p:sp>
        <p:nvSpPr>
          <p:cNvPr id="5" name="Slide Number Placeholder 4"/>
          <p:cNvSpPr>
            <a:spLocks noGrp="1"/>
          </p:cNvSpPr>
          <p:nvPr>
            <p:ph type="sldNum" sz="quarter" idx="4294967295"/>
          </p:nvPr>
        </p:nvSpPr>
        <p:spPr>
          <a:xfrm>
            <a:off x="6994525" y="6443663"/>
            <a:ext cx="2133600" cy="319087"/>
          </a:xfrm>
          <a:prstGeom prst="rect">
            <a:avLst/>
          </a:prstGeom>
        </p:spPr>
        <p:txBody>
          <a:bodyPr/>
          <a:lstStyle/>
          <a:p>
            <a:fld id="{9ECC0FC1-A78D-46C6-BB12-B0D98A81EE04}" type="slidenum">
              <a:rPr lang="en-US" smtClean="0"/>
              <a:pPr/>
              <a:t>60</a:t>
            </a:fld>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Tracking</a:t>
            </a:r>
            <a:endParaRPr lang="en-GB"/>
          </a:p>
        </p:txBody>
      </p:sp>
      <p:pic>
        <p:nvPicPr>
          <p:cNvPr id="344066" name="Picture 2"/>
          <p:cNvPicPr>
            <a:picLocks noGrp="1" noChangeAspect="1" noChangeArrowheads="1"/>
          </p:cNvPicPr>
          <p:nvPr>
            <p:ph sz="half" idx="1"/>
          </p:nvPr>
        </p:nvPicPr>
        <p:blipFill>
          <a:blip r:embed="rId3"/>
          <a:stretch>
            <a:fillRect/>
          </a:stretch>
        </p:blipFill>
        <p:spPr bwMode="auto">
          <a:xfrm>
            <a:off x="12403" y="1310185"/>
            <a:ext cx="4737017" cy="4737017"/>
          </a:xfrm>
          <a:prstGeom prst="rect">
            <a:avLst/>
          </a:prstGeom>
          <a:noFill/>
          <a:ln>
            <a:noFill/>
          </a:ln>
        </p:spPr>
      </p:pic>
      <p:sp>
        <p:nvSpPr>
          <p:cNvPr id="7" name="Content Placeholder 6"/>
          <p:cNvSpPr>
            <a:spLocks noGrp="1"/>
          </p:cNvSpPr>
          <p:nvPr>
            <p:ph sz="half" idx="2"/>
          </p:nvPr>
        </p:nvSpPr>
        <p:spPr>
          <a:xfrm>
            <a:off x="4730088" y="1347524"/>
            <a:ext cx="4038600" cy="4525963"/>
          </a:xfrm>
        </p:spPr>
        <p:txBody>
          <a:bodyPr>
            <a:normAutofit/>
          </a:bodyPr>
          <a:lstStyle/>
          <a:p>
            <a:r>
              <a:rPr lang="en-US" dirty="0" smtClean="0"/>
              <a:t>Separate tracks by charge and momentum</a:t>
            </a:r>
          </a:p>
          <a:p>
            <a:r>
              <a:rPr lang="en-US" dirty="0" smtClean="0"/>
              <a:t>Position measurement layer by layer</a:t>
            </a:r>
          </a:p>
          <a:p>
            <a:pPr lvl="1"/>
            <a:r>
              <a:rPr lang="en-US" dirty="0" smtClean="0"/>
              <a:t>Inner layers: silicon pixel and strips </a:t>
            </a:r>
            <a:r>
              <a:rPr lang="en-US" dirty="0" smtClean="0">
                <a:sym typeface="Wingdings" pitchFamily="2" charset="2"/>
              </a:rPr>
              <a:t> presence of hit determines position</a:t>
            </a:r>
            <a:endParaRPr lang="en-US" dirty="0" smtClean="0"/>
          </a:p>
          <a:p>
            <a:pPr lvl="1"/>
            <a:r>
              <a:rPr lang="en-US" dirty="0" smtClean="0"/>
              <a:t>Outer layers: “straw” drift chambers </a:t>
            </a:r>
            <a:r>
              <a:rPr lang="en-US" dirty="0" smtClean="0">
                <a:sym typeface="Wingdings" pitchFamily="2" charset="2"/>
              </a:rPr>
              <a:t> need time of hit</a:t>
            </a:r>
            <a:r>
              <a:rPr lang="en-US" dirty="0" smtClean="0"/>
              <a:t> to determine position</a:t>
            </a:r>
            <a:endParaRPr lang="en-GB"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err="1" smtClean="0"/>
              <a:t>Calorimetry</a:t>
            </a:r>
            <a:endParaRPr lang="en-GB"/>
          </a:p>
        </p:txBody>
      </p:sp>
      <p:sp>
        <p:nvSpPr>
          <p:cNvPr id="4" name="Content Placeholder 3"/>
          <p:cNvSpPr>
            <a:spLocks noGrp="1"/>
          </p:cNvSpPr>
          <p:nvPr>
            <p:ph sz="half" idx="2"/>
          </p:nvPr>
        </p:nvSpPr>
        <p:spPr>
          <a:xfrm>
            <a:off x="4648199" y="1279284"/>
            <a:ext cx="4304732" cy="5039629"/>
          </a:xfrm>
        </p:spPr>
        <p:txBody>
          <a:bodyPr>
            <a:normAutofit fontScale="92500" lnSpcReduction="20000"/>
          </a:bodyPr>
          <a:lstStyle/>
          <a:p>
            <a:r>
              <a:rPr lang="en-US" dirty="0" smtClean="0"/>
              <a:t>Particles generate showers in calorimeters</a:t>
            </a:r>
          </a:p>
          <a:p>
            <a:pPr lvl="1"/>
            <a:r>
              <a:rPr lang="en-US" dirty="0" smtClean="0"/>
              <a:t>Electromagnetic Calorimeter (yellow): Absorbs and measures the energies of all electrons, photons</a:t>
            </a:r>
          </a:p>
          <a:p>
            <a:pPr lvl="1"/>
            <a:r>
              <a:rPr lang="en-US" dirty="0" err="1" smtClean="0"/>
              <a:t>Hadronic</a:t>
            </a:r>
            <a:r>
              <a:rPr lang="en-US" dirty="0" smtClean="0"/>
              <a:t> Calorimeter (green): Absorbs and measures the energies of hadrons, including protons and neutrons, </a:t>
            </a:r>
            <a:r>
              <a:rPr lang="en-US" dirty="0" err="1" smtClean="0"/>
              <a:t>pions</a:t>
            </a:r>
            <a:r>
              <a:rPr lang="en-US" dirty="0" smtClean="0"/>
              <a:t> and </a:t>
            </a:r>
            <a:r>
              <a:rPr lang="en-US" dirty="0" err="1" smtClean="0"/>
              <a:t>kaons</a:t>
            </a:r>
            <a:endParaRPr lang="en-US" dirty="0" smtClean="0"/>
          </a:p>
          <a:p>
            <a:pPr>
              <a:buNone/>
            </a:pPr>
            <a:r>
              <a:rPr lang="en-US" dirty="0" smtClean="0">
                <a:sym typeface="Wingdings" pitchFamily="2" charset="2"/>
              </a:rPr>
              <a:t> </a:t>
            </a:r>
            <a:r>
              <a:rPr lang="en-US" dirty="0" smtClean="0"/>
              <a:t>amplitude measurement required to find deposited charge</a:t>
            </a:r>
          </a:p>
          <a:p>
            <a:r>
              <a:rPr lang="en-US" dirty="0" smtClean="0"/>
              <a:t>position information provided by segmentation of detector</a:t>
            </a:r>
            <a:endParaRPr lang="en-GB" dirty="0"/>
          </a:p>
        </p:txBody>
      </p:sp>
      <p:sp>
        <p:nvSpPr>
          <p:cNvPr id="6" name="Slide Number Placeholder 5"/>
          <p:cNvSpPr>
            <a:spLocks noGrp="1"/>
          </p:cNvSpPr>
          <p:nvPr>
            <p:ph type="sldNum" sz="quarter" idx="4294967295"/>
          </p:nvPr>
        </p:nvSpPr>
        <p:spPr>
          <a:xfrm>
            <a:off x="6994525" y="6443663"/>
            <a:ext cx="2133600" cy="319087"/>
          </a:xfrm>
          <a:prstGeom prst="rect">
            <a:avLst/>
          </a:prstGeom>
        </p:spPr>
        <p:txBody>
          <a:bodyPr/>
          <a:lstStyle/>
          <a:p>
            <a:fld id="{07D54875-01C8-447A-8F3C-36A5E597D9D0}" type="slidenum">
              <a:rPr lang="en-US" smtClean="0"/>
              <a:pPr/>
              <a:t>8</a:t>
            </a:fld>
            <a:endParaRPr lang="en-US"/>
          </a:p>
        </p:txBody>
      </p:sp>
      <p:pic>
        <p:nvPicPr>
          <p:cNvPr id="345090" name="Picture 2"/>
          <p:cNvPicPr>
            <a:picLocks noGrp="1" noChangeAspect="1" noChangeArrowheads="1"/>
          </p:cNvPicPr>
          <p:nvPr>
            <p:ph sz="half" idx="1"/>
          </p:nvPr>
        </p:nvPicPr>
        <p:blipFill>
          <a:blip r:embed="rId3"/>
          <a:srcRect/>
          <a:stretch>
            <a:fillRect/>
          </a:stretch>
        </p:blipFill>
        <p:spPr bwMode="auto">
          <a:xfrm>
            <a:off x="0" y="1410482"/>
            <a:ext cx="4602686" cy="4602686"/>
          </a:xfrm>
          <a:prstGeom prst="rect">
            <a:avLst/>
          </a:prstGeom>
          <a:noFill/>
          <a:ln w="9525">
            <a:noFill/>
            <a:miter lim="800000"/>
            <a:headEnd/>
            <a:tailEnd/>
          </a:ln>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Muon System</a:t>
            </a:r>
            <a:endParaRPr lang="en-GB"/>
          </a:p>
        </p:txBody>
      </p:sp>
      <p:sp>
        <p:nvSpPr>
          <p:cNvPr id="4" name="Content Placeholder 3"/>
          <p:cNvSpPr>
            <a:spLocks noGrp="1"/>
          </p:cNvSpPr>
          <p:nvPr>
            <p:ph sz="half" idx="2"/>
          </p:nvPr>
        </p:nvSpPr>
        <p:spPr>
          <a:xfrm>
            <a:off x="4648200" y="1411552"/>
            <a:ext cx="4114800" cy="3846247"/>
          </a:xfrm>
        </p:spPr>
        <p:txBody>
          <a:bodyPr>
            <a:noAutofit/>
          </a:bodyPr>
          <a:lstStyle/>
          <a:p>
            <a:pPr>
              <a:lnSpc>
                <a:spcPct val="120000"/>
              </a:lnSpc>
            </a:pPr>
            <a:r>
              <a:rPr lang="en-US" sz="2000" dirty="0" smtClean="0"/>
              <a:t>Electrons formed along the track drift towards the central wire.</a:t>
            </a:r>
          </a:p>
          <a:p>
            <a:pPr>
              <a:lnSpc>
                <a:spcPct val="120000"/>
              </a:lnSpc>
            </a:pPr>
            <a:r>
              <a:rPr lang="en-US" sz="2000" dirty="0" smtClean="0"/>
              <a:t>The first electron to reach the high-field region initiates the avalanche, which is used to derive the timing pulse.</a:t>
            </a:r>
          </a:p>
          <a:p>
            <a:pPr>
              <a:lnSpc>
                <a:spcPct val="120000"/>
              </a:lnSpc>
            </a:pPr>
            <a:r>
              <a:rPr lang="en-US" sz="2000" dirty="0" smtClean="0"/>
              <a:t>Since the initiation of the avalanche is delayed by the transit time of the charge from the track to the wire, the detection time of the avalanche can be used to determine the radial position</a:t>
            </a:r>
            <a:r>
              <a:rPr lang="en-US" sz="2000" baseline="30000" dirty="0" smtClean="0"/>
              <a:t>(*)</a:t>
            </a:r>
            <a:endParaRPr lang="en-US" sz="2000" dirty="0" smtClean="0"/>
          </a:p>
          <a:p>
            <a:pPr>
              <a:lnSpc>
                <a:spcPct val="120000"/>
              </a:lnSpc>
              <a:buNone/>
            </a:pPr>
            <a:r>
              <a:rPr lang="en-US" sz="2000" b="1" dirty="0" smtClean="0">
                <a:solidFill>
                  <a:srgbClr val="FF0000"/>
                </a:solidFill>
                <a:sym typeface="Wingdings" pitchFamily="2" charset="2"/>
              </a:rPr>
              <a:t> </a:t>
            </a:r>
            <a:r>
              <a:rPr lang="en-US" sz="2000" b="1" i="1" dirty="0" smtClean="0">
                <a:solidFill>
                  <a:srgbClr val="FF0000"/>
                </a:solidFill>
              </a:rPr>
              <a:t>need fast timing electronics</a:t>
            </a:r>
            <a:endParaRPr lang="en-GB" sz="2000" b="1" i="1" dirty="0">
              <a:solidFill>
                <a:srgbClr val="FF0000"/>
              </a:solidFill>
            </a:endParaRPr>
          </a:p>
        </p:txBody>
      </p:sp>
      <p:sp>
        <p:nvSpPr>
          <p:cNvPr id="7" name="Oval 6"/>
          <p:cNvSpPr/>
          <p:nvPr/>
        </p:nvSpPr>
        <p:spPr>
          <a:xfrm>
            <a:off x="897147" y="2087593"/>
            <a:ext cx="3019245" cy="3045125"/>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solidFill>
                  <a:schemeClr val="tx1"/>
                </a:solidFill>
              </a:ln>
            </a:endParaRPr>
          </a:p>
        </p:txBody>
      </p:sp>
      <p:sp>
        <p:nvSpPr>
          <p:cNvPr id="8" name="Oval 7"/>
          <p:cNvSpPr/>
          <p:nvPr/>
        </p:nvSpPr>
        <p:spPr>
          <a:xfrm>
            <a:off x="2320510" y="3459199"/>
            <a:ext cx="250166" cy="232913"/>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rot="10800000" flipV="1">
            <a:off x="189781" y="1475117"/>
            <a:ext cx="3493698" cy="3001992"/>
          </a:xfrm>
          <a:prstGeom prst="straightConnector1">
            <a:avLst/>
          </a:prstGeom>
          <a:ln w="349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562046" y="1423359"/>
            <a:ext cx="772969" cy="369332"/>
          </a:xfrm>
          <a:prstGeom prst="rect">
            <a:avLst/>
          </a:prstGeom>
          <a:noFill/>
        </p:spPr>
        <p:txBody>
          <a:bodyPr wrap="none" rtlCol="0">
            <a:spAutoFit/>
          </a:bodyPr>
          <a:lstStyle/>
          <a:p>
            <a:r>
              <a:rPr lang="en-US" smtClean="0"/>
              <a:t>Track</a:t>
            </a:r>
            <a:endParaRPr lang="en-GB"/>
          </a:p>
        </p:txBody>
      </p:sp>
      <p:cxnSp>
        <p:nvCxnSpPr>
          <p:cNvPr id="13" name="Straight Arrow Connector 12"/>
          <p:cNvCxnSpPr>
            <a:endCxn id="8" idx="2"/>
          </p:cNvCxnSpPr>
          <p:nvPr/>
        </p:nvCxnSpPr>
        <p:spPr>
          <a:xfrm>
            <a:off x="1449240" y="3510950"/>
            <a:ext cx="871270" cy="647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endCxn id="8" idx="1"/>
          </p:cNvCxnSpPr>
          <p:nvPr/>
        </p:nvCxnSpPr>
        <p:spPr>
          <a:xfrm>
            <a:off x="1915066" y="3071003"/>
            <a:ext cx="442080" cy="42230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8" idx="0"/>
          </p:cNvCxnSpPr>
          <p:nvPr/>
        </p:nvCxnSpPr>
        <p:spPr>
          <a:xfrm rot="16200000" flipH="1">
            <a:off x="2037990" y="3051595"/>
            <a:ext cx="776385" cy="3882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493034" y="2708694"/>
            <a:ext cx="434734" cy="369332"/>
          </a:xfrm>
          <a:prstGeom prst="rect">
            <a:avLst/>
          </a:prstGeom>
          <a:noFill/>
        </p:spPr>
        <p:txBody>
          <a:bodyPr wrap="none" rtlCol="0">
            <a:spAutoFit/>
          </a:bodyPr>
          <a:lstStyle/>
          <a:p>
            <a:r>
              <a:rPr lang="el-GR" smtClean="0"/>
              <a:t>Δ</a:t>
            </a:r>
            <a:r>
              <a:rPr lang="en-US" smtClean="0"/>
              <a:t>t</a:t>
            </a:r>
            <a:endParaRPr lang="en-GB"/>
          </a:p>
        </p:txBody>
      </p:sp>
      <p:sp>
        <p:nvSpPr>
          <p:cNvPr id="21" name="TextBox 20"/>
          <p:cNvSpPr txBox="1"/>
          <p:nvPr/>
        </p:nvSpPr>
        <p:spPr>
          <a:xfrm>
            <a:off x="250167" y="5322498"/>
            <a:ext cx="4054414" cy="923330"/>
          </a:xfrm>
          <a:prstGeom prst="rect">
            <a:avLst/>
          </a:prstGeom>
          <a:noFill/>
        </p:spPr>
        <p:txBody>
          <a:bodyPr wrap="square" rtlCol="0">
            <a:spAutoFit/>
          </a:bodyPr>
          <a:lstStyle/>
          <a:p>
            <a:r>
              <a:rPr lang="en-US" dirty="0" smtClean="0"/>
              <a:t>ATLAS </a:t>
            </a:r>
            <a:r>
              <a:rPr lang="en-US" dirty="0" err="1" smtClean="0"/>
              <a:t>Muon</a:t>
            </a:r>
            <a:r>
              <a:rPr lang="en-US" dirty="0" smtClean="0"/>
              <a:t> drift chambers have a radius of 3 cm and are between 1 and 6 m long</a:t>
            </a:r>
            <a:endParaRPr lang="en-GB" dirty="0"/>
          </a:p>
        </p:txBody>
      </p:sp>
      <p:sp>
        <p:nvSpPr>
          <p:cNvPr id="22" name="TextBox 21"/>
          <p:cNvSpPr txBox="1"/>
          <p:nvPr/>
        </p:nvSpPr>
        <p:spPr>
          <a:xfrm>
            <a:off x="3523804" y="6237800"/>
            <a:ext cx="5230919" cy="276999"/>
          </a:xfrm>
          <a:prstGeom prst="rect">
            <a:avLst/>
          </a:prstGeom>
          <a:noFill/>
        </p:spPr>
        <p:txBody>
          <a:bodyPr wrap="none" rtlCol="0">
            <a:spAutoFit/>
          </a:bodyPr>
          <a:lstStyle/>
          <a:p>
            <a:r>
              <a:rPr lang="en-US" sz="1200" dirty="0" smtClean="0"/>
              <a:t>(*) Clearly this needs some start of time t=0 (e.g. the beam-crossing)</a:t>
            </a:r>
            <a:endParaRPr lang="en-GB" sz="12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C102867079990">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0D0B258-D147-424B-B8AF-C11BAD1E293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TC102867079990</Template>
  <TotalTime>1314</TotalTime>
  <Words>4028</Words>
  <Application>Microsoft Macintosh PowerPoint</Application>
  <PresentationFormat>On-screen Show (4:3)</PresentationFormat>
  <Paragraphs>659</Paragraphs>
  <Slides>60</Slides>
  <Notes>19</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60</vt:i4>
      </vt:variant>
    </vt:vector>
  </HeadingPairs>
  <TitlesOfParts>
    <vt:vector size="65" baseType="lpstr">
      <vt:lpstr>TC102867079990</vt:lpstr>
      <vt:lpstr>White with Courier font for code slides</vt:lpstr>
      <vt:lpstr>Equation</vt:lpstr>
      <vt:lpstr>Visio</vt:lpstr>
      <vt:lpstr>ClipArt</vt:lpstr>
      <vt:lpstr>Introduction to Detector Readout and Front End Electronics</vt:lpstr>
      <vt:lpstr>Thanks…</vt:lpstr>
      <vt:lpstr>Initial questions</vt:lpstr>
      <vt:lpstr>Once upon a time…</vt:lpstr>
      <vt:lpstr>...experiment-data were read</vt:lpstr>
      <vt:lpstr>How do we “read” ATLAS data?</vt:lpstr>
      <vt:lpstr>Tracking</vt:lpstr>
      <vt:lpstr>Calorimetry</vt:lpstr>
      <vt:lpstr>Muon System</vt:lpstr>
      <vt:lpstr>Many different detectors – very similar goals</vt:lpstr>
      <vt:lpstr>The signal</vt:lpstr>
      <vt:lpstr>The “front-end” electronics`</vt:lpstr>
      <vt:lpstr>The read-out chain</vt:lpstr>
      <vt:lpstr>Acquiring the signal</vt:lpstr>
      <vt:lpstr>After the black analogue magic</vt:lpstr>
      <vt:lpstr>The read-out chain: sampling</vt:lpstr>
      <vt:lpstr>Single integrator</vt:lpstr>
      <vt:lpstr>Double buffered</vt:lpstr>
      <vt:lpstr>Multiple event buffers</vt:lpstr>
      <vt:lpstr>Digitisation Options (ATLAS / CMS)</vt:lpstr>
      <vt:lpstr>Analog Buffers</vt:lpstr>
      <vt:lpstr>Constantly Sampled Readout</vt:lpstr>
      <vt:lpstr>Excursion: zero-suppression</vt:lpstr>
      <vt:lpstr>TANSTAFL </vt:lpstr>
      <vt:lpstr>Synchronous Readout</vt:lpstr>
      <vt:lpstr>Synchronicity at the LHC</vt:lpstr>
      <vt:lpstr>Distributing Synchronous Signals @ the LHC</vt:lpstr>
      <vt:lpstr>Time Alignment</vt:lpstr>
      <vt:lpstr>Trigger  (Sneak Preview)</vt:lpstr>
      <vt:lpstr>What is a trigger?</vt:lpstr>
      <vt:lpstr>What is a trigger?</vt:lpstr>
      <vt:lpstr>Trivial DAQ</vt:lpstr>
      <vt:lpstr>Trivial DAQ with a real trigger</vt:lpstr>
      <vt:lpstr>Distributing the Trigger</vt:lpstr>
      <vt:lpstr>Trigger rate control</vt:lpstr>
      <vt:lpstr>Trigger for LHC</vt:lpstr>
      <vt:lpstr>Multilevel triggering</vt:lpstr>
      <vt:lpstr>Asynchronous Readout</vt:lpstr>
      <vt:lpstr>Asynchronous Readout - continued</vt:lpstr>
      <vt:lpstr>The Read Out Chain</vt:lpstr>
      <vt:lpstr>To the DAQ: The Readout Link </vt:lpstr>
      <vt:lpstr>Digital optical links</vt:lpstr>
      <vt:lpstr>Readout Links of LHC Experiments</vt:lpstr>
      <vt:lpstr>DAQ interfaces / Readout Boards</vt:lpstr>
      <vt:lpstr>DAQ interfaces / Readout Boards 2</vt:lpstr>
      <vt:lpstr>(Large) Systems</vt:lpstr>
      <vt:lpstr>The Challenge</vt:lpstr>
      <vt:lpstr>Physics, Detectors, Trigger &amp; DAQ</vt:lpstr>
      <vt:lpstr>Readout Architecture (LHCb)</vt:lpstr>
      <vt:lpstr>New Problems</vt:lpstr>
      <vt:lpstr>An example: the LHCb Vertex detector </vt:lpstr>
      <vt:lpstr>The Undiscovered Country</vt:lpstr>
      <vt:lpstr>Compressed Baryonic Matter (CBM)</vt:lpstr>
      <vt:lpstr>High Multiplicities</vt:lpstr>
      <vt:lpstr>CBM Characteristics/Challenges</vt:lpstr>
      <vt:lpstr>CBM DAQ Architecture</vt:lpstr>
      <vt:lpstr>PowerPoint Presentation</vt:lpstr>
      <vt:lpstr>In conclusion…</vt:lpstr>
      <vt:lpstr>What Do We Need to Read Out a Detector (successfully)?</vt:lpstr>
      <vt:lpstr>Further Reading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presentation slides (Blue-gray design)</dc:title>
  <dc:creator/>
  <cp:keywords/>
  <cp:lastModifiedBy>Niko Neufeld</cp:lastModifiedBy>
  <cp:revision>49</cp:revision>
  <dcterms:modified xsi:type="dcterms:W3CDTF">2013-02-01T07:33:50Z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TC102867079990</vt:lpwstr>
  </property>
</Properties>
</file>